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2" r:id="rId4"/>
  </p:sldMasterIdLst>
  <p:notesMasterIdLst>
    <p:notesMasterId r:id="rId21"/>
  </p:notesMasterIdLst>
  <p:handoutMasterIdLst>
    <p:handoutMasterId r:id="rId22"/>
  </p:handoutMasterIdLst>
  <p:sldIdLst>
    <p:sldId id="303" r:id="rId5"/>
    <p:sldId id="308" r:id="rId6"/>
    <p:sldId id="309" r:id="rId7"/>
    <p:sldId id="310" r:id="rId8"/>
    <p:sldId id="311" r:id="rId9"/>
    <p:sldId id="312" r:id="rId10"/>
    <p:sldId id="321" r:id="rId11"/>
    <p:sldId id="314" r:id="rId12"/>
    <p:sldId id="315" r:id="rId13"/>
    <p:sldId id="317" r:id="rId14"/>
    <p:sldId id="318" r:id="rId15"/>
    <p:sldId id="319" r:id="rId16"/>
    <p:sldId id="320" r:id="rId17"/>
    <p:sldId id="313" r:id="rId18"/>
    <p:sldId id="323" r:id="rId19"/>
    <p:sldId id="304" r:id="rId20"/>
  </p:sldIdLst>
  <p:sldSz cx="9144000" cy="5143500" type="screen16x9"/>
  <p:notesSz cx="6858000" cy="92964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964" userDrawn="1">
          <p15:clr>
            <a:srgbClr val="A4A3A4"/>
          </p15:clr>
        </p15:guide>
        <p15:guide id="4" orient="horz" pos="2148" userDrawn="1">
          <p15:clr>
            <a:srgbClr val="A4A3A4"/>
          </p15:clr>
        </p15:guide>
        <p15:guide id="5" orient="horz" pos="2028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pos="2928" userDrawn="1">
          <p15:clr>
            <a:srgbClr val="A4A3A4"/>
          </p15:clr>
        </p15:guide>
        <p15:guide id="15" orient="horz" pos="2292" userDrawn="1">
          <p15:clr>
            <a:srgbClr val="A4A3A4"/>
          </p15:clr>
        </p15:guide>
        <p15:guide id="18" orient="horz" pos="2532" userDrawn="1">
          <p15:clr>
            <a:srgbClr val="A4A3A4"/>
          </p15:clr>
        </p15:guide>
        <p15:guide id="23" orient="horz" pos="1884" userDrawn="1">
          <p15:clr>
            <a:srgbClr val="A4A3A4"/>
          </p15:clr>
        </p15:guide>
        <p15:guide id="25" orient="horz" pos="840" userDrawn="1">
          <p15:clr>
            <a:srgbClr val="A4A3A4"/>
          </p15:clr>
        </p15:guide>
        <p15:guide id="26" orient="horz" pos="348" userDrawn="1">
          <p15:clr>
            <a:srgbClr val="A4A3A4"/>
          </p15:clr>
        </p15:guide>
        <p15:guide id="32" pos="4656" userDrawn="1">
          <p15:clr>
            <a:srgbClr val="A4A3A4"/>
          </p15:clr>
        </p15:guide>
        <p15:guide id="33" pos="360" userDrawn="1">
          <p15:clr>
            <a:srgbClr val="A4A3A4"/>
          </p15:clr>
        </p15:guide>
        <p15:guide id="34" pos="3720" userDrawn="1">
          <p15:clr>
            <a:srgbClr val="A4A3A4"/>
          </p15:clr>
        </p15:guide>
        <p15:guide id="37" orient="horz" pos="2844" userDrawn="1">
          <p15:clr>
            <a:srgbClr val="A4A3A4"/>
          </p15:clr>
        </p15:guide>
        <p15:guide id="38" orient="horz" pos="2892" userDrawn="1">
          <p15:clr>
            <a:srgbClr val="A4A3A4"/>
          </p15:clr>
        </p15:guide>
        <p15:guide id="39" orient="horz" pos="3156" userDrawn="1">
          <p15:clr>
            <a:srgbClr val="A4A3A4"/>
          </p15:clr>
        </p15:guide>
        <p15:guide id="41" orient="horz" pos="1404" userDrawn="1">
          <p15:clr>
            <a:srgbClr val="A4A3A4"/>
          </p15:clr>
        </p15:guide>
        <p15:guide id="43" orient="horz" pos="3240" userDrawn="1">
          <p15:clr>
            <a:srgbClr val="A4A3A4"/>
          </p15:clr>
        </p15:guide>
        <p15:guide id="46" orient="horz" pos="252" userDrawn="1">
          <p15:clr>
            <a:srgbClr val="A4A3A4"/>
          </p15:clr>
        </p15:guide>
        <p15:guide id="47" orient="horz" pos="516" userDrawn="1">
          <p15:clr>
            <a:srgbClr val="A4A3A4"/>
          </p15:clr>
        </p15:guide>
        <p15:guide id="48" orient="horz" pos="1116" userDrawn="1">
          <p15:clr>
            <a:srgbClr val="A4A3A4"/>
          </p15:clr>
        </p15:guide>
        <p15:guide id="52" pos="1944" userDrawn="1">
          <p15:clr>
            <a:srgbClr val="A4A3A4"/>
          </p15:clr>
        </p15:guide>
        <p15:guide id="57" pos="2832" userDrawn="1">
          <p15:clr>
            <a:srgbClr val="A4A3A4"/>
          </p15:clr>
        </p15:guide>
        <p15:guide id="58" pos="1896" userDrawn="1">
          <p15:clr>
            <a:srgbClr val="A4A3A4"/>
          </p15:clr>
        </p15:guide>
        <p15:guide id="59" pos="1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515">
          <p15:clr>
            <a:srgbClr val="A4A3A4"/>
          </p15:clr>
        </p15:guide>
        <p15:guide id="3" pos="24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9D7"/>
    <a:srgbClr val="30C8FE"/>
    <a:srgbClr val="001E69"/>
    <a:srgbClr val="001D68"/>
    <a:srgbClr val="0073AE"/>
    <a:srgbClr val="3C0D59"/>
    <a:srgbClr val="389468"/>
    <a:srgbClr val="2EA4E3"/>
    <a:srgbClr val="004C76"/>
    <a:srgbClr val="808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2" autoAdjust="0"/>
    <p:restoredTop sz="92279" autoAdjust="0"/>
  </p:normalViewPr>
  <p:slideViewPr>
    <p:cSldViewPr snapToGrid="0">
      <p:cViewPr varScale="1">
        <p:scale>
          <a:sx n="140" d="100"/>
          <a:sy n="140" d="100"/>
        </p:scale>
        <p:origin x="756" y="102"/>
      </p:cViewPr>
      <p:guideLst>
        <p:guide orient="horz" pos="2964"/>
        <p:guide orient="horz" pos="2148"/>
        <p:guide orient="horz" pos="2028"/>
        <p:guide orient="horz"/>
        <p:guide pos="2928"/>
        <p:guide orient="horz" pos="2292"/>
        <p:guide orient="horz" pos="2532"/>
        <p:guide orient="horz" pos="1884"/>
        <p:guide orient="horz" pos="840"/>
        <p:guide orient="horz" pos="348"/>
        <p:guide pos="4656"/>
        <p:guide pos="360"/>
        <p:guide pos="3720"/>
        <p:guide orient="horz" pos="2844"/>
        <p:guide orient="horz" pos="2892"/>
        <p:guide orient="horz" pos="3156"/>
        <p:guide orient="horz" pos="1404"/>
        <p:guide orient="horz" pos="3240"/>
        <p:guide orient="horz" pos="252"/>
        <p:guide orient="horz" pos="516"/>
        <p:guide orient="horz" pos="1116"/>
        <p:guide pos="1944"/>
        <p:guide pos="2832"/>
        <p:guide pos="1896"/>
        <p:guide pos="19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2400" y="-80"/>
      </p:cViewPr>
      <p:guideLst>
        <p:guide orient="horz" pos="2928"/>
        <p:guide pos="2515"/>
        <p:guide pos="24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F2F57-D5DA-A04C-B154-A84120DF7790}" type="datetimeFigureOut">
              <a:rPr lang="en-US" smtClean="0">
                <a:latin typeface="Gill Sans MT" panose="020B0502020104020203" pitchFamily="34" charset="0"/>
                <a:cs typeface="Arial"/>
              </a:rPr>
              <a:pPr/>
              <a:t>3/27/2019</a:t>
            </a:fld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09BD4-3963-A84A-8685-A2D1039E15F8}" type="slidenum">
              <a:rPr lang="en-US" smtClean="0">
                <a:latin typeface="Gill Sans MT" panose="020B0502020104020203" pitchFamily="34" charset="0"/>
                <a:cs typeface="Arial"/>
              </a:rPr>
              <a:pPr/>
              <a:t>‹#›</a:t>
            </a:fld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0896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587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 MT" panose="020B05020201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 MT" panose="020B0502020104020203" pitchFamily="34" charset="0"/>
              </a:defRPr>
            </a:lvl1pPr>
          </a:lstStyle>
          <a:p>
            <a:fld id="{274027C9-984B-6640-B41D-3E13A59B7426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 MT" panose="020B05020201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 MT" panose="020B0502020104020203" pitchFamily="34" charset="0"/>
              </a:defRPr>
            </a:lvl1pPr>
          </a:lstStyle>
          <a:p>
            <a:fld id="{1FF452F4-6318-A145-A06A-D18806542E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7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189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378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566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754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5943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06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82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346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A static dictionary is used like the list of references in an academic paper. Through the text of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paper, the author may simply substitute a number that points to a list of references instead of writing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out the full title of a referenced work. The dictionary is static because it is built up and transmitted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with the text of work—the reader does not have to build it on the fly. The first time I see a number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the text like this—[2]—I know it points to the static dictionary.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Gill Sans MT" panose="020B0502020104020203" pitchFamily="34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Mentally, we are used to a type of adaptive dictionary when performing acronym replacements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technical literature. The standard way to use this adaptive dictionary is to spell out the acronym, then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put its abbreviated substitution in parentheses. So the first time I mention the Massachusetts Institute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of Technology (MIT), I define both the dictionary string and its substitution. From then on, referring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to MIT in the text should automatically invoke a mental substitution.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716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69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39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71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3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31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741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29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430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31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7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2) One-line Title &amp;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4918648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69875" y="1179576"/>
            <a:ext cx="8734425" cy="377825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73AE"/>
              </a:buClr>
              <a:buFontTx/>
              <a:buNone/>
              <a:defRPr sz="2000" b="1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189" indent="-177796">
              <a:spcBef>
                <a:spcPts val="6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804843" indent="-165096">
              <a:spcBef>
                <a:spcPts val="6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33437" indent="-165096">
              <a:buClr>
                <a:srgbClr val="001E69"/>
              </a:buClr>
              <a:buFont typeface="Arial" panose="020B0604020202020204" pitchFamily="34" charset="0"/>
              <a:buChar char="•"/>
              <a:defRPr sz="1400">
                <a:latin typeface="Gill Sans MT" panose="020B0502020104020203" pitchFamily="34" charset="0"/>
              </a:defRPr>
            </a:lvl4pPr>
            <a:lvl5pPr marL="1262032" indent="-228594">
              <a:buClr>
                <a:srgbClr val="001E69"/>
              </a:buClr>
              <a:defRPr sz="12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69874" y="167789"/>
            <a:ext cx="7178040" cy="509905"/>
          </a:xfrm>
          <a:prstGeom prst="rect">
            <a:avLst/>
          </a:prstGeom>
        </p:spPr>
        <p:txBody>
          <a:bodyPr vert="horz" lIns="91440" tIns="0" rIns="91440" bIns="0">
            <a:normAutofit/>
          </a:bodyPr>
          <a:lstStyle>
            <a:lvl1pPr marL="0" indent="0">
              <a:buNone/>
              <a:defRPr sz="2200" b="1" i="0" cap="all" baseline="0">
                <a:solidFill>
                  <a:srgbClr val="30C8FE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SUB TITLE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5841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3) Two-line Title &amp;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4918648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sp>
        <p:nvSpPr>
          <p:cNvPr id="9" name="Title 7"/>
          <p:cNvSpPr>
            <a:spLocks noGrp="1"/>
          </p:cNvSpPr>
          <p:nvPr>
            <p:ph type="title"/>
          </p:nvPr>
        </p:nvSpPr>
        <p:spPr>
          <a:xfrm>
            <a:off x="269875" y="362859"/>
            <a:ext cx="7178040" cy="725714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69874" y="167789"/>
            <a:ext cx="7178040" cy="509905"/>
          </a:xfrm>
          <a:prstGeom prst="rect">
            <a:avLst/>
          </a:prstGeom>
        </p:spPr>
        <p:txBody>
          <a:bodyPr vert="horz" lIns="91440" tIns="0" rIns="91440" bIns="0">
            <a:normAutofit/>
          </a:bodyPr>
          <a:lstStyle>
            <a:lvl1pPr marL="0" indent="0">
              <a:buNone/>
              <a:defRPr sz="2200" b="1" i="0" cap="all" baseline="0">
                <a:solidFill>
                  <a:srgbClr val="30C8FE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SUB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69875" y="1179576"/>
            <a:ext cx="8734425" cy="377825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73AE"/>
              </a:buClr>
              <a:buFontTx/>
              <a:buNone/>
              <a:defRPr sz="2000" b="1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189" indent="-177796">
              <a:spcBef>
                <a:spcPts val="6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804843" indent="-165096">
              <a:spcBef>
                <a:spcPts val="6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33437" indent="-165096">
              <a:buClr>
                <a:srgbClr val="001E69"/>
              </a:buClr>
              <a:buFont typeface="Arial" panose="020B0604020202020204" pitchFamily="34" charset="0"/>
              <a:buChar char="•"/>
              <a:defRPr sz="1400">
                <a:latin typeface="Gill Sans MT" panose="020B0502020104020203" pitchFamily="34" charset="0"/>
              </a:defRPr>
            </a:lvl4pPr>
            <a:lvl5pPr marL="1262032" indent="-228594">
              <a:buClr>
                <a:srgbClr val="001E69"/>
              </a:buClr>
              <a:defRPr sz="12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6019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4) One line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4918648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69874" y="167789"/>
            <a:ext cx="7178040" cy="509905"/>
          </a:xfrm>
          <a:prstGeom prst="rect">
            <a:avLst/>
          </a:prstGeom>
        </p:spPr>
        <p:txBody>
          <a:bodyPr vert="horz" lIns="91440" tIns="0" rIns="91440" bIns="0">
            <a:normAutofit/>
          </a:bodyPr>
          <a:lstStyle>
            <a:lvl1pPr marL="0" indent="0">
              <a:buNone/>
              <a:defRPr sz="2200" b="1" i="0" cap="all" baseline="0">
                <a:solidFill>
                  <a:srgbClr val="30C8FE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SUB TITLE</a:t>
            </a:r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5515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5) Two-line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4918648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69874" y="167789"/>
            <a:ext cx="7178040" cy="509905"/>
          </a:xfrm>
          <a:prstGeom prst="rect">
            <a:avLst/>
          </a:prstGeom>
        </p:spPr>
        <p:txBody>
          <a:bodyPr vert="horz" lIns="91440" tIns="0" rIns="91440" bIns="0">
            <a:normAutofit/>
          </a:bodyPr>
          <a:lstStyle>
            <a:lvl1pPr marL="0" indent="0">
              <a:buNone/>
              <a:defRPr sz="2200" b="1" i="0" cap="all" baseline="0">
                <a:solidFill>
                  <a:srgbClr val="30C8FE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SUB TITLE</a:t>
            </a:r>
          </a:p>
        </p:txBody>
      </p:sp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9992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6) 4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61950" y="1897675"/>
            <a:ext cx="1955800" cy="27584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4918647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pic>
        <p:nvPicPr>
          <p:cNvPr id="39" name="Picture 38" descr="harmanKardonLogo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79" y="2448292"/>
            <a:ext cx="1068607" cy="185648"/>
          </a:xfrm>
          <a:prstGeom prst="rect">
            <a:avLst/>
          </a:prstGeom>
        </p:spPr>
      </p:pic>
      <p:sp>
        <p:nvSpPr>
          <p:cNvPr id="4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68302" y="1643674"/>
            <a:ext cx="1949449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text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501901" y="1643674"/>
            <a:ext cx="1974850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text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2601" y="1643674"/>
            <a:ext cx="1973263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text</a:t>
            </a:r>
            <a:endParaRPr lang="en-US" dirty="0"/>
          </a:p>
        </p:txBody>
      </p:sp>
      <p:sp>
        <p:nvSpPr>
          <p:cNvPr id="4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2501901" y="1897675"/>
            <a:ext cx="1974850" cy="27584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4667250" y="1897675"/>
            <a:ext cx="1974850" cy="27584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8024" y="1646848"/>
            <a:ext cx="8621977" cy="3145068"/>
            <a:chOff x="268023" y="1576146"/>
            <a:chExt cx="8621977" cy="3300657"/>
          </a:xfrm>
        </p:grpSpPr>
        <p:cxnSp>
          <p:nvCxnSpPr>
            <p:cNvPr id="29" name="Straight Connector 28"/>
            <p:cNvCxnSpPr/>
            <p:nvPr userDrawn="1"/>
          </p:nvCxnSpPr>
          <p:spPr>
            <a:xfrm rot="5400000">
              <a:off x="-1380998" y="32261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759812" y="3226194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2929197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5098582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7239391" y="3225167"/>
              <a:ext cx="3299630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667250" y="1643674"/>
            <a:ext cx="1974850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text</a:t>
            </a:r>
            <a:endParaRPr lang="en-US" dirty="0"/>
          </a:p>
        </p:txBody>
      </p:sp>
      <p:sp>
        <p:nvSpPr>
          <p:cNvPr id="49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6831014" y="1897675"/>
            <a:ext cx="1974850" cy="27584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69874" y="167789"/>
            <a:ext cx="7178040" cy="509905"/>
          </a:xfrm>
          <a:prstGeom prst="rect">
            <a:avLst/>
          </a:prstGeom>
        </p:spPr>
        <p:txBody>
          <a:bodyPr vert="horz" lIns="91440" tIns="0" rIns="91440" bIns="0">
            <a:normAutofit/>
          </a:bodyPr>
          <a:lstStyle>
            <a:lvl1pPr marL="0" indent="0">
              <a:buNone/>
              <a:defRPr sz="2200" b="1" i="0" cap="all" baseline="0">
                <a:solidFill>
                  <a:srgbClr val="30C8FE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SUB TITLE</a:t>
            </a:r>
          </a:p>
        </p:txBody>
      </p:sp>
      <p:sp>
        <p:nvSpPr>
          <p:cNvPr id="25" name="Title 7"/>
          <p:cNvSpPr>
            <a:spLocks noGrp="1"/>
          </p:cNvSpPr>
          <p:nvPr>
            <p:ph type="title"/>
          </p:nvPr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2"/>
          </p:nvPr>
        </p:nvSpPr>
        <p:spPr>
          <a:xfrm>
            <a:off x="269875" y="1175885"/>
            <a:ext cx="8701087" cy="25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155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7) 3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61950" y="1882772"/>
            <a:ext cx="2693171" cy="277336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4918647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pic>
        <p:nvPicPr>
          <p:cNvPr id="39" name="Picture 38" descr="harmanKardonLogo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79" y="2448292"/>
            <a:ext cx="1068607" cy="185648"/>
          </a:xfrm>
          <a:prstGeom prst="rect">
            <a:avLst/>
          </a:prstGeom>
        </p:spPr>
      </p:pic>
      <p:sp>
        <p:nvSpPr>
          <p:cNvPr id="4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7" y="1634149"/>
            <a:ext cx="2684426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text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211940" y="1634149"/>
            <a:ext cx="2710289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text</a:t>
            </a:r>
            <a:endParaRPr lang="en-US" dirty="0"/>
          </a:p>
        </p:txBody>
      </p:sp>
      <p:sp>
        <p:nvSpPr>
          <p:cNvPr id="4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3221465" y="1882772"/>
            <a:ext cx="2710289" cy="277336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6098277" y="1882772"/>
            <a:ext cx="2710110" cy="277336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58498" y="1647825"/>
            <a:ext cx="8619284" cy="3144094"/>
            <a:chOff x="253804" y="1577171"/>
            <a:chExt cx="6495387" cy="3299632"/>
          </a:xfrm>
        </p:grpSpPr>
        <p:cxnSp>
          <p:nvCxnSpPr>
            <p:cNvPr id="29" name="Straight Connector 28"/>
            <p:cNvCxnSpPr/>
            <p:nvPr userDrawn="1"/>
          </p:nvCxnSpPr>
          <p:spPr>
            <a:xfrm rot="5400000">
              <a:off x="-1395217" y="32261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759812" y="3226194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2929197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5098582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088752" y="1634149"/>
            <a:ext cx="2710110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text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69874" y="167789"/>
            <a:ext cx="7178040" cy="509905"/>
          </a:xfrm>
          <a:prstGeom prst="rect">
            <a:avLst/>
          </a:prstGeom>
        </p:spPr>
        <p:txBody>
          <a:bodyPr vert="horz" lIns="91440" tIns="0" rIns="91440" bIns="0">
            <a:normAutofit/>
          </a:bodyPr>
          <a:lstStyle>
            <a:lvl1pPr marL="0" indent="0">
              <a:buNone/>
              <a:defRPr sz="2200" b="1" i="0" cap="all" baseline="0">
                <a:solidFill>
                  <a:srgbClr val="30C8FE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SUB TITLE</a:t>
            </a:r>
          </a:p>
        </p:txBody>
      </p:sp>
      <p:sp>
        <p:nvSpPr>
          <p:cNvPr id="19" name="Title 7"/>
          <p:cNvSpPr>
            <a:spLocks noGrp="1"/>
          </p:cNvSpPr>
          <p:nvPr>
            <p:ph type="title"/>
          </p:nvPr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2"/>
          </p:nvPr>
        </p:nvSpPr>
        <p:spPr>
          <a:xfrm>
            <a:off x="269875" y="1175885"/>
            <a:ext cx="8701087" cy="25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25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0" y="1066800"/>
            <a:ext cx="9144000" cy="4076700"/>
          </a:xfrm>
          <a:prstGeom prst="rect">
            <a:avLst/>
          </a:prstGeom>
        </p:spPr>
        <p:txBody>
          <a:bodyPr vert="horz"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7" y="4918646"/>
            <a:ext cx="474134" cy="223267"/>
          </a:xfrm>
          <a:prstGeom prst="rect">
            <a:avLst/>
          </a:prstGeom>
        </p:spPr>
        <p:txBody>
          <a:bodyPr vert="horz" lIns="91440" tIns="0" rIns="9144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69874" y="167789"/>
            <a:ext cx="7178040" cy="509905"/>
          </a:xfrm>
          <a:prstGeom prst="rect">
            <a:avLst/>
          </a:prstGeom>
        </p:spPr>
        <p:txBody>
          <a:bodyPr vert="horz" lIns="91440" tIns="0" rIns="91440" bIns="0">
            <a:normAutofit/>
          </a:bodyPr>
          <a:lstStyle>
            <a:lvl1pPr marL="0" indent="0">
              <a:buNone/>
              <a:defRPr sz="2200" b="1" i="0" cap="all" baseline="0">
                <a:solidFill>
                  <a:srgbClr val="30C8FE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SUB TITLE</a:t>
            </a:r>
          </a:p>
        </p:txBody>
      </p:sp>
      <p:sp>
        <p:nvSpPr>
          <p:cNvPr id="9" name="Title 7"/>
          <p:cNvSpPr>
            <a:spLocks noGrp="1"/>
          </p:cNvSpPr>
          <p:nvPr>
            <p:ph type="title"/>
          </p:nvPr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22"/>
          </p:nvPr>
        </p:nvSpPr>
        <p:spPr>
          <a:xfrm>
            <a:off x="269875" y="1175885"/>
            <a:ext cx="8701087" cy="25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5493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D98-A791-4731-A290-6F5C2777AC5B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9408-E361-4CB2-B3F9-12F2C5EE3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6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588" y="-2608"/>
            <a:ext cx="9144000" cy="1133475"/>
          </a:xfrm>
          <a:prstGeom prst="rect">
            <a:avLst/>
          </a:prstGeom>
        </p:spPr>
      </p:pic>
      <p:sp>
        <p:nvSpPr>
          <p:cNvPr id="6" name="Text Placeholder 117"/>
          <p:cNvSpPr txBox="1">
            <a:spLocks/>
          </p:cNvSpPr>
          <p:nvPr/>
        </p:nvSpPr>
        <p:spPr>
          <a:xfrm>
            <a:off x="396875" y="4923714"/>
            <a:ext cx="2793358" cy="9233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b="0" cap="none" dirty="0">
                <a:solidFill>
                  <a:srgbClr val="7F7F7F"/>
                </a:solidFill>
                <a:latin typeface="Gill Sans MT" panose="020B0502020104020203" pitchFamily="34" charset="0"/>
              </a:rPr>
              <a:t>©201</a:t>
            </a:r>
            <a:r>
              <a:rPr lang="en-US" b="0" cap="none" dirty="0">
                <a:solidFill>
                  <a:srgbClr val="7F7F7F"/>
                </a:solidFill>
                <a:latin typeface="Gill Sans MT" panose="020B0502020104020203" pitchFamily="34" charset="0"/>
              </a:rPr>
              <a:t>7</a:t>
            </a:r>
            <a:r>
              <a:rPr b="0" cap="none" dirty="0">
                <a:solidFill>
                  <a:srgbClr val="7F7F7F"/>
                </a:solidFill>
                <a:latin typeface="Gill Sans MT" panose="020B0502020104020203" pitchFamily="34" charset="0"/>
              </a:rPr>
              <a:t> HARMAN INTERNATIONAL INDUSTRIES, INCORPORATED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73050" y="1270446"/>
            <a:ext cx="8642669" cy="386524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Rectangle 11"/>
          <p:cNvSpPr/>
          <p:nvPr/>
        </p:nvSpPr>
        <p:spPr>
          <a:xfrm rot="10800000">
            <a:off x="3037036" y="3873501"/>
            <a:ext cx="6106964" cy="1335805"/>
          </a:xfrm>
          <a:prstGeom prst="rect">
            <a:avLst/>
          </a:prstGeom>
          <a:blipFill dpi="0" rotWithShape="1">
            <a:blip r:embed="rId11">
              <a:alphaModFix am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43" t="5616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042150" y="4843464"/>
            <a:ext cx="2057400" cy="274637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7467E81D-E35B-481C-8D8E-7F934BC6EA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Bild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133" y="180433"/>
            <a:ext cx="1439651" cy="76341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783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1" r:id="rId7"/>
    <p:sldLayoutId id="2147483997" r:id="rId8"/>
  </p:sldLayoutIdLst>
  <p:hf hdr="0" ftr="0" dt="0"/>
  <p:txStyles>
    <p:titleStyle>
      <a:lvl1pPr marL="0" indent="0" algn="l" defTabSz="457189" rtl="0" eaLnBrk="1" latinLnBrk="0" hangingPunct="1">
        <a:lnSpc>
          <a:spcPct val="70000"/>
        </a:lnSpc>
        <a:spcBef>
          <a:spcPts val="0"/>
        </a:spcBef>
        <a:buFont typeface="Arial"/>
        <a:buNone/>
        <a:defRPr lang="en-US" sz="2400" b="1" strike="noStrike" kern="1200" cap="all" spc="0" baseline="0" dirty="0">
          <a:solidFill>
            <a:schemeClr val="bg1"/>
          </a:solidFill>
          <a:latin typeface="Gill Sans MT" panose="020B0502020104020203" pitchFamily="34" charset="0"/>
          <a:ea typeface="+mn-ea"/>
          <a:cs typeface="Arial"/>
        </a:defRPr>
      </a:lvl1pPr>
    </p:titleStyle>
    <p:bodyStyle>
      <a:lvl1pPr marL="0" indent="0" algn="l" defTabSz="457189" rtl="0" eaLnBrk="1" latinLnBrk="0" hangingPunct="1">
        <a:lnSpc>
          <a:spcPct val="85000"/>
        </a:lnSpc>
        <a:spcBef>
          <a:spcPts val="1200"/>
        </a:spcBef>
        <a:buClr>
          <a:srgbClr val="0073AE"/>
        </a:buClr>
        <a:buFont typeface="Arial" panose="020B0604020202020204" pitchFamily="34" charset="0"/>
        <a:buNone/>
        <a:defRPr lang="en-US" sz="2000" b="1" kern="1200" dirty="0" smtClean="0">
          <a:solidFill>
            <a:srgbClr val="0073AE"/>
          </a:solidFill>
          <a:latin typeface="Gill Sans MT" panose="020B0502020104020203" pitchFamily="34" charset="0"/>
          <a:ea typeface="+mn-ea"/>
          <a:cs typeface="+mn-cs"/>
        </a:defRPr>
      </a:lvl1pPr>
      <a:lvl2pPr marL="457189" indent="-173034" algn="l" defTabSz="457189" rtl="0" eaLnBrk="1" latinLnBrk="0" hangingPunct="1">
        <a:lnSpc>
          <a:spcPct val="85000"/>
        </a:lnSpc>
        <a:spcBef>
          <a:spcPts val="1200"/>
        </a:spcBef>
        <a:buClr>
          <a:srgbClr val="001E69"/>
        </a:buClr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087411" indent="-173034" algn="l" defTabSz="457189" rtl="0" eaLnBrk="1" latinLnBrk="0" hangingPunct="1">
        <a:lnSpc>
          <a:spcPct val="85000"/>
        </a:lnSpc>
        <a:spcBef>
          <a:spcPts val="1200"/>
        </a:spcBef>
        <a:buClr>
          <a:srgbClr val="001E69"/>
        </a:buClr>
        <a:buFont typeface="Tahoma" panose="020B0604030504040204" pitchFamily="34" charset="0"/>
        <a:buChar char="̶"/>
        <a:defRPr lang="en-US" sz="1600" kern="1200" dirty="0" smtClean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0" pos="240" userDrawn="1">
          <p15:clr>
            <a:srgbClr val="F26B43"/>
          </p15:clr>
        </p15:guide>
        <p15:guide id="3" pos="5520" userDrawn="1">
          <p15:clr>
            <a:srgbClr val="F26B43"/>
          </p15:clr>
        </p15:guide>
        <p15:guide id="4" orient="horz" pos="616" userDrawn="1">
          <p15:clr>
            <a:srgbClr val="F26B43"/>
          </p15:clr>
        </p15:guide>
        <p15:guide id="5" orient="horz" pos="248" userDrawn="1">
          <p15:clr>
            <a:srgbClr val="F26B43"/>
          </p15:clr>
        </p15:guide>
        <p15:guide id="6" orient="horz" pos="948" userDrawn="1">
          <p15:clr>
            <a:srgbClr val="F26B43"/>
          </p15:clr>
        </p15:guide>
        <p15:guide id="7" orient="horz" pos="3012" userDrawn="1">
          <p15:clr>
            <a:srgbClr val="F26B43"/>
          </p15:clr>
        </p15:guide>
        <p15:guide id="8" orient="horz" pos="10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45396"/>
            <a:ext cx="9141291" cy="514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92104"/>
            <a:ext cx="3266562" cy="2257967"/>
          </a:xfrm>
          <a:prstGeom prst="rect">
            <a:avLst/>
          </a:prstGeom>
        </p:spPr>
      </p:pic>
      <p:sp>
        <p:nvSpPr>
          <p:cNvPr id="12" name="Content Placeholder 126"/>
          <p:cNvSpPr txBox="1">
            <a:spLocks/>
          </p:cNvSpPr>
          <p:nvPr/>
        </p:nvSpPr>
        <p:spPr>
          <a:xfrm>
            <a:off x="2949511" y="3485909"/>
            <a:ext cx="6092889" cy="1008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Tx/>
              <a:buNone/>
              <a:defRPr lang="en-US" sz="2800" b="1" kern="1200" cap="all" spc="0" baseline="0" dirty="0">
                <a:solidFill>
                  <a:srgbClr val="002060"/>
                </a:solidFill>
                <a:latin typeface="+mj-lt"/>
                <a:ea typeface="Corbel" charset="0"/>
                <a:cs typeface="Corbe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Data compression and coding</a:t>
            </a:r>
            <a:endParaRPr lang="en-US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Content Placeholder 126"/>
          <p:cNvSpPr txBox="1">
            <a:spLocks/>
          </p:cNvSpPr>
          <p:nvPr/>
        </p:nvSpPr>
        <p:spPr>
          <a:xfrm>
            <a:off x="2949511" y="4012452"/>
            <a:ext cx="6092889" cy="330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kern="800" cap="all" spc="0" baseline="0">
                <a:solidFill>
                  <a:srgbClr val="002060"/>
                </a:solidFill>
                <a:latin typeface="+mj-lt"/>
                <a:ea typeface="Corbel" charset="0"/>
                <a:cs typeface="Corbe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100" dirty="0" smtClean="0">
              <a:solidFill>
                <a:srgbClr val="2EA4E3"/>
              </a:solidFill>
              <a:latin typeface="Gill Sans MT"/>
              <a:cs typeface="Gill Sans MT"/>
            </a:endParaRPr>
          </a:p>
          <a:p>
            <a:pPr algn="r"/>
            <a:endParaRPr lang="en-US" sz="1100" dirty="0" smtClean="0">
              <a:solidFill>
                <a:srgbClr val="2EA4E3"/>
              </a:solidFill>
              <a:latin typeface="Gill Sans MT"/>
              <a:cs typeface="Gill Sans MT"/>
            </a:endParaRPr>
          </a:p>
          <a:p>
            <a:pPr algn="r"/>
            <a:r>
              <a:rPr lang="en-US" sz="1100" dirty="0" smtClean="0">
                <a:solidFill>
                  <a:srgbClr val="2EA4E3"/>
                </a:solidFill>
                <a:latin typeface="Gill Sans MT"/>
                <a:cs typeface="Gill Sans MT"/>
              </a:rPr>
              <a:t>Andrei Toader</a:t>
            </a:r>
            <a:endParaRPr lang="en-US" sz="1100" dirty="0">
              <a:solidFill>
                <a:srgbClr val="2EA4E3"/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0183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Statistical Huffman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 txBox="1">
            <a:spLocks/>
          </p:cNvSpPr>
          <p:nvPr/>
        </p:nvSpPr>
        <p:spPr>
          <a:xfrm>
            <a:off x="642641" y="1798915"/>
            <a:ext cx="8166990" cy="2890448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1800" b="1" kern="1200">
                <a:solidFill>
                  <a:srgbClr val="0073AE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3429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None/>
              <a:defRPr lang="en-US" sz="15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6858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None/>
              <a:defRPr lang="en-US" sz="135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0287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</a:rPr>
              <a:t>Pros</a:t>
            </a:r>
            <a:r>
              <a:rPr lang="en-US" b="0" dirty="0" smtClean="0">
                <a:solidFill>
                  <a:schemeClr val="tx1"/>
                </a:solidFill>
              </a:rPr>
              <a:t>: the table is uniquely adapted to that particular file, so it should give better compression than an universal table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</a:rPr>
              <a:t>Cons</a:t>
            </a:r>
            <a:r>
              <a:rPr lang="en-US" b="0" dirty="0" smtClean="0">
                <a:solidFill>
                  <a:schemeClr val="tx1"/>
                </a:solidFill>
              </a:rPr>
              <a:t>: Additional overhead since the table (or the statistics used to build the table) has to be passed to the decoder ahead of the compressed code stream.</a:t>
            </a:r>
          </a:p>
          <a:p>
            <a:pPr algn="l"/>
            <a:endParaRPr lang="en-US" b="0" i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Adaptive model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 txBox="1">
            <a:spLocks/>
          </p:cNvSpPr>
          <p:nvPr/>
        </p:nvSpPr>
        <p:spPr>
          <a:xfrm>
            <a:off x="635816" y="1867153"/>
            <a:ext cx="8166990" cy="2890448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1800" b="1" kern="1200">
                <a:solidFill>
                  <a:srgbClr val="0073AE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3429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None/>
              <a:defRPr lang="en-US" sz="15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6858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None/>
              <a:defRPr lang="en-US" sz="135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0287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When using an adaptive model, data does not have to be scanned once before coding in order to generate statistics.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The statistics are continually modified as new characters are read in and coded.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47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Adaptive model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541" y="1351677"/>
            <a:ext cx="4102858" cy="327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Dictionary schemes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824" y="961441"/>
            <a:ext cx="68580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 txBox="1">
            <a:spLocks/>
          </p:cNvSpPr>
          <p:nvPr/>
        </p:nvSpPr>
        <p:spPr>
          <a:xfrm>
            <a:off x="704055" y="1744323"/>
            <a:ext cx="8166990" cy="2629784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1800" b="1" kern="1200">
                <a:solidFill>
                  <a:srgbClr val="0073AE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3429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None/>
              <a:defRPr lang="en-US" sz="15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6858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None/>
              <a:defRPr lang="en-US" sz="135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0287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A dictionary scheme reads in input data and looks for groups of symbols that appear in a dictionary.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1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If a string match is found, a pointer or index into the dictionary can be output instead of the code for the symbol. The longer the match, the better the compression ratio.</a:t>
            </a:r>
          </a:p>
        </p:txBody>
      </p:sp>
    </p:spTree>
    <p:extLst>
      <p:ext uri="{BB962C8B-B14F-4D97-AF65-F5344CB8AC3E}">
        <p14:creationId xmlns:p14="http://schemas.microsoft.com/office/powerpoint/2010/main" val="412179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Modeling + coding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 txBox="1">
            <a:spLocks/>
          </p:cNvSpPr>
          <p:nvPr/>
        </p:nvSpPr>
        <p:spPr>
          <a:xfrm>
            <a:off x="526634" y="1362736"/>
            <a:ext cx="8166990" cy="3448649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1800" b="1" kern="1200">
                <a:solidFill>
                  <a:srgbClr val="0073AE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3429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None/>
              <a:defRPr lang="en-US" sz="15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6858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None/>
              <a:defRPr lang="en-US" sz="135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0287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</a:rPr>
              <a:t>Modeling != Coding</a:t>
            </a:r>
            <a:r>
              <a:rPr lang="en-US" b="0" dirty="0" smtClean="0">
                <a:solidFill>
                  <a:schemeClr val="tx1"/>
                </a:solidFill>
              </a:rPr>
              <a:t> (people generally use the term of coding to refer to the entire data-compression process instead of just a single component of that process)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b="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Automotive metaphor: “Coding would be the wheels, but modeling would be the engine”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Translation: You can have the best efficient encoder, if the model doesn’t have good probabilities, it won’t compress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b="0" i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84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References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 txBox="1">
            <a:spLocks/>
          </p:cNvSpPr>
          <p:nvPr/>
        </p:nvSpPr>
        <p:spPr>
          <a:xfrm>
            <a:off x="526634" y="1362736"/>
            <a:ext cx="8166990" cy="3079609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1800" b="1" kern="1200">
                <a:solidFill>
                  <a:srgbClr val="0073AE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3429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None/>
              <a:defRPr lang="en-US" sz="15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6858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None/>
              <a:defRPr lang="en-US" sz="135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0287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i="1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Nelson Mark - The Data Compression Book, Second Edition, 1995, </a:t>
            </a:r>
            <a:r>
              <a:rPr lang="en-US" b="0" dirty="0" smtClean="0">
                <a:solidFill>
                  <a:schemeClr val="tx1"/>
                </a:solidFill>
              </a:rPr>
              <a:t>ISBN-1558514341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Khalid </a:t>
            </a:r>
            <a:r>
              <a:rPr lang="en-US" b="0" dirty="0" err="1">
                <a:solidFill>
                  <a:schemeClr val="tx1"/>
                </a:solidFill>
              </a:rPr>
              <a:t>Sayood</a:t>
            </a:r>
            <a:r>
              <a:rPr lang="en-US" b="0" dirty="0">
                <a:solidFill>
                  <a:schemeClr val="tx1"/>
                </a:solidFill>
              </a:rPr>
              <a:t> - Introduction to data compression, Third Edition, 2006, </a:t>
            </a:r>
            <a:r>
              <a:rPr lang="en-US" b="0" dirty="0" smtClean="0">
                <a:solidFill>
                  <a:schemeClr val="tx1"/>
                </a:solidFill>
              </a:rPr>
              <a:t>ISBN-012620862X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Salomon </a:t>
            </a:r>
            <a:r>
              <a:rPr lang="en-US" b="0" dirty="0" err="1">
                <a:solidFill>
                  <a:schemeClr val="tx1"/>
                </a:solidFill>
              </a:rPr>
              <a:t>david</a:t>
            </a:r>
            <a:r>
              <a:rPr lang="en-US" b="0" dirty="0">
                <a:solidFill>
                  <a:schemeClr val="tx1"/>
                </a:solidFill>
              </a:rPr>
              <a:t> - Data compression, The complete Reference, 1998, ISBN 0387982809</a:t>
            </a: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b="0" i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69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0733"/>
            <a:ext cx="9141291" cy="514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92104"/>
            <a:ext cx="3266562" cy="2257967"/>
          </a:xfrm>
          <a:prstGeom prst="rect">
            <a:avLst/>
          </a:prstGeom>
        </p:spPr>
      </p:pic>
      <p:sp>
        <p:nvSpPr>
          <p:cNvPr id="12" name="Content Placeholder 126"/>
          <p:cNvSpPr txBox="1">
            <a:spLocks/>
          </p:cNvSpPr>
          <p:nvPr/>
        </p:nvSpPr>
        <p:spPr>
          <a:xfrm>
            <a:off x="3051111" y="3714042"/>
            <a:ext cx="5874525" cy="74163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Tx/>
              <a:buNone/>
              <a:defRPr lang="en-US" sz="2800" b="1" kern="1200" cap="all" spc="0" baseline="0" dirty="0">
                <a:solidFill>
                  <a:srgbClr val="002060"/>
                </a:solidFill>
                <a:latin typeface="+mj-lt"/>
                <a:ea typeface="Corbel" charset="0"/>
                <a:cs typeface="Corbe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9015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scope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905" y="2413860"/>
            <a:ext cx="8166990" cy="128581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Data coding: </a:t>
            </a:r>
            <a:endParaRPr lang="en-US" b="0" dirty="0">
              <a:solidFill>
                <a:schemeClr val="tx1"/>
              </a:solidFill>
            </a:endParaRPr>
          </a:p>
          <a:p>
            <a:pPr algn="l"/>
            <a:r>
              <a:rPr lang="en-US" b="0" i="1" dirty="0" smtClean="0">
                <a:solidFill>
                  <a:schemeClr val="tx1"/>
                </a:solidFill>
              </a:rPr>
              <a:t>- A term generally used to refer to the entire data-compression process instead of a single component of that process </a:t>
            </a: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 txBox="1">
            <a:spLocks/>
          </p:cNvSpPr>
          <p:nvPr/>
        </p:nvSpPr>
        <p:spPr>
          <a:xfrm>
            <a:off x="640905" y="1266070"/>
            <a:ext cx="8166990" cy="1285819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1800" b="1" kern="1200">
                <a:solidFill>
                  <a:srgbClr val="0073AE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3429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None/>
              <a:defRPr lang="en-US" sz="15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6858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None/>
              <a:defRPr lang="en-US" sz="135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0287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Data compression: </a:t>
            </a:r>
          </a:p>
          <a:p>
            <a:pPr algn="l"/>
            <a:r>
              <a:rPr lang="en-US" b="0" i="1" dirty="0" smtClean="0">
                <a:solidFill>
                  <a:schemeClr val="tx1"/>
                </a:solidFill>
              </a:rPr>
              <a:t>- An ensemble of processing applied to some data in order reduce the size of it.</a:t>
            </a:r>
          </a:p>
        </p:txBody>
      </p:sp>
    </p:spTree>
    <p:extLst>
      <p:ext uri="{BB962C8B-B14F-4D97-AF65-F5344CB8AC3E}">
        <p14:creationId xmlns:p14="http://schemas.microsoft.com/office/powerpoint/2010/main" val="28301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The two kingdoms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 txBox="1">
            <a:spLocks/>
          </p:cNvSpPr>
          <p:nvPr/>
        </p:nvSpPr>
        <p:spPr>
          <a:xfrm>
            <a:off x="977010" y="1838502"/>
            <a:ext cx="7689318" cy="1791029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1800" b="1" kern="1200">
                <a:solidFill>
                  <a:srgbClr val="0073AE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3429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None/>
              <a:defRPr lang="en-US" sz="15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6858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None/>
              <a:defRPr lang="en-US" sz="135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0287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Data compression techniques can be divided into two major families:</a:t>
            </a:r>
          </a:p>
          <a:p>
            <a:pPr marL="285750" indent="-285750" algn="l">
              <a:buFontTx/>
              <a:buChar char="-"/>
            </a:pPr>
            <a:endParaRPr lang="en-US" b="0" i="1" dirty="0" smtClean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b="0" i="1" dirty="0" err="1" smtClean="0">
                <a:solidFill>
                  <a:schemeClr val="tx1"/>
                </a:solidFill>
              </a:rPr>
              <a:t>Lossy</a:t>
            </a:r>
            <a:endParaRPr lang="en-US" b="0" i="1" dirty="0" smtClean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b="0" i="1" dirty="0" smtClean="0">
                <a:solidFill>
                  <a:schemeClr val="tx1"/>
                </a:solidFill>
              </a:rPr>
              <a:t>Lossless</a:t>
            </a:r>
          </a:p>
        </p:txBody>
      </p:sp>
    </p:spTree>
    <p:extLst>
      <p:ext uri="{BB962C8B-B14F-4D97-AF65-F5344CB8AC3E}">
        <p14:creationId xmlns:p14="http://schemas.microsoft.com/office/powerpoint/2010/main" val="130435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err="1" smtClean="0">
                <a:solidFill>
                  <a:srgbClr val="30C8FE"/>
                </a:solidFill>
                <a:cs typeface="Arial"/>
              </a:rPr>
              <a:t>Lossy</a:t>
            </a: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 compression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 txBox="1">
            <a:spLocks/>
          </p:cNvSpPr>
          <p:nvPr/>
        </p:nvSpPr>
        <p:spPr>
          <a:xfrm>
            <a:off x="676760" y="1688376"/>
            <a:ext cx="8166990" cy="1791029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1800" b="1" kern="1200">
                <a:solidFill>
                  <a:srgbClr val="0073AE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3429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None/>
              <a:defRPr lang="en-US" sz="15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6858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None/>
              <a:defRPr lang="en-US" sz="135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0287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This is proved very effective when applied to graphics image and digitized voice.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1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Most </a:t>
            </a:r>
            <a:r>
              <a:rPr lang="en-US" b="0" dirty="0" err="1" smtClean="0">
                <a:solidFill>
                  <a:schemeClr val="tx1"/>
                </a:solidFill>
              </a:rPr>
              <a:t>lossy</a:t>
            </a:r>
            <a:r>
              <a:rPr lang="en-US" b="0" dirty="0" smtClean="0">
                <a:solidFill>
                  <a:schemeClr val="tx1"/>
                </a:solidFill>
              </a:rPr>
              <a:t> compression techniques can be adjusted to different quality levels, gaining higher accuracy in exchange for less effective compression.</a:t>
            </a:r>
          </a:p>
        </p:txBody>
      </p:sp>
    </p:spTree>
    <p:extLst>
      <p:ext uri="{BB962C8B-B14F-4D97-AF65-F5344CB8AC3E}">
        <p14:creationId xmlns:p14="http://schemas.microsoft.com/office/powerpoint/2010/main" val="60608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Lossless </a:t>
            </a: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compression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 txBox="1">
            <a:spLocks/>
          </p:cNvSpPr>
          <p:nvPr/>
        </p:nvSpPr>
        <p:spPr>
          <a:xfrm>
            <a:off x="676760" y="1688376"/>
            <a:ext cx="8166990" cy="2153469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1800" b="1" kern="1200">
                <a:solidFill>
                  <a:srgbClr val="0073AE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3429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None/>
              <a:defRPr lang="en-US" sz="15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6858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None/>
              <a:defRPr lang="en-US" sz="135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0287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After a compression/decompression </a:t>
            </a:r>
            <a:r>
              <a:rPr lang="en-US" b="0" dirty="0" smtClean="0">
                <a:solidFill>
                  <a:schemeClr val="tx1"/>
                </a:solidFill>
              </a:rPr>
              <a:t>cycle, </a:t>
            </a:r>
            <a:r>
              <a:rPr lang="en-US" b="0" dirty="0" smtClean="0">
                <a:solidFill>
                  <a:schemeClr val="tx1"/>
                </a:solidFill>
              </a:rPr>
              <a:t>an exact duplicate of the input data stream is received.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1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This is used where we need an exact representation of what initially was:</a:t>
            </a:r>
          </a:p>
          <a:p>
            <a:pPr marL="285750" indent="-285750" algn="l">
              <a:buFontTx/>
              <a:buChar char="-"/>
            </a:pPr>
            <a:r>
              <a:rPr lang="en-US" b="0" i="1" dirty="0" smtClean="0">
                <a:solidFill>
                  <a:schemeClr val="tx1"/>
                </a:solidFill>
              </a:rPr>
              <a:t>Database records, spreadsheets, files etc…</a:t>
            </a:r>
          </a:p>
          <a:p>
            <a:pPr algn="l"/>
            <a:endParaRPr lang="en-US" b="0" i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62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Modeling + coding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 txBox="1">
            <a:spLocks/>
          </p:cNvSpPr>
          <p:nvPr/>
        </p:nvSpPr>
        <p:spPr>
          <a:xfrm>
            <a:off x="656288" y="1525960"/>
            <a:ext cx="8166990" cy="2890448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1800" b="1" kern="1200">
                <a:solidFill>
                  <a:srgbClr val="0073AE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3429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None/>
              <a:defRPr lang="en-US" sz="15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6858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None/>
              <a:defRPr lang="en-US" sz="135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0287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Data compression consists of taking a stream of symbols and transforming them into codes.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The decision to output a certain code for a certain symbol is based on a </a:t>
            </a:r>
            <a:r>
              <a:rPr lang="en-US" i="1" dirty="0" smtClean="0">
                <a:solidFill>
                  <a:schemeClr val="tx1"/>
                </a:solidFill>
              </a:rPr>
              <a:t>model</a:t>
            </a:r>
            <a:r>
              <a:rPr lang="en-US" b="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Model == a collection of data and rules used to process input symbols and determine which code to output.</a:t>
            </a:r>
          </a:p>
          <a:p>
            <a:pPr algn="l"/>
            <a:endParaRPr lang="en-US" b="0" i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4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Run length encoding - RLE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 txBox="1">
            <a:spLocks/>
          </p:cNvSpPr>
          <p:nvPr/>
        </p:nvSpPr>
        <p:spPr>
          <a:xfrm>
            <a:off x="526634" y="1362736"/>
            <a:ext cx="8166990" cy="3448649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1800" b="1" kern="1200">
                <a:solidFill>
                  <a:srgbClr val="0073AE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3429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None/>
              <a:defRPr lang="en-US" sz="15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6858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None/>
              <a:defRPr lang="en-US" sz="135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0287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It is based on the coding of repetitive sequences.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“Runs” are replaced with a tripled representing the repeated character, a repetition marker, and the repetition length.</a:t>
            </a:r>
            <a:endParaRPr lang="en-US" b="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b="0" i="1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723" y="2378903"/>
            <a:ext cx="44577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1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Modeling + coding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 txBox="1">
            <a:spLocks/>
          </p:cNvSpPr>
          <p:nvPr/>
        </p:nvSpPr>
        <p:spPr>
          <a:xfrm>
            <a:off x="581226" y="1525960"/>
            <a:ext cx="8166990" cy="2890448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1800" b="1" kern="1200">
                <a:solidFill>
                  <a:srgbClr val="0073AE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3429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None/>
              <a:defRPr lang="en-US" sz="15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6858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None/>
              <a:defRPr lang="en-US" sz="135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0287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Simplest form of modeling is the use of a </a:t>
            </a:r>
            <a:r>
              <a:rPr lang="en-US" i="1" dirty="0" smtClean="0">
                <a:solidFill>
                  <a:schemeClr val="tx1"/>
                </a:solidFill>
              </a:rPr>
              <a:t>static table of probabilities</a:t>
            </a:r>
            <a:r>
              <a:rPr lang="en-US" b="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Using a universal static model has limitations (obviously). If the input stream doesn’t match well, the compression ratio will be degraded.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The next obvious enhancement =&gt; building a statistics table for every unique input stream.</a:t>
            </a:r>
          </a:p>
          <a:p>
            <a:pPr algn="l"/>
            <a:endParaRPr lang="en-US" b="0" i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68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Statistical </a:t>
            </a: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Huffman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714" y="2146277"/>
            <a:ext cx="5228571" cy="1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2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all swoosh - no verlap">
  <a:themeElements>
    <a:clrScheme name="Custom 28">
      <a:dk1>
        <a:sysClr val="windowText" lastClr="000000"/>
      </a:dk1>
      <a:lt1>
        <a:sysClr val="window" lastClr="FFFFFF"/>
      </a:lt1>
      <a:dk2>
        <a:srgbClr val="014C76"/>
      </a:dk2>
      <a:lt2>
        <a:srgbClr val="8EB4E3"/>
      </a:lt2>
      <a:accent1>
        <a:srgbClr val="4F81BD"/>
      </a:accent1>
      <a:accent2>
        <a:srgbClr val="00A8E3"/>
      </a:accent2>
      <a:accent3>
        <a:srgbClr val="10253F"/>
      </a:accent3>
      <a:accent4>
        <a:srgbClr val="B7DEE8"/>
      </a:accent4>
      <a:accent5>
        <a:srgbClr val="31859C"/>
      </a:accent5>
      <a:accent6>
        <a:srgbClr val="FF6600"/>
      </a:accent6>
      <a:hlink>
        <a:srgbClr val="00B050"/>
      </a:hlink>
      <a:folHlink>
        <a:srgbClr val="8EB4E3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827E6972E527429802418373950109" ma:contentTypeVersion="1" ma:contentTypeDescription="Create a new document." ma:contentTypeScope="" ma:versionID="3a193f631b8426a22ad7476c3a698751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70D58A2-FE7A-4158-9538-06C6310A6D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CFB444-1603-4F6D-A099-8D564D990B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6F7CE89-240D-405D-A12D-C95B54F43B60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12897</TotalTime>
  <Words>759</Words>
  <Application>Microsoft Office PowerPoint</Application>
  <PresentationFormat>On-screen Show (16:9)</PresentationFormat>
  <Paragraphs>111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Corbel</vt:lpstr>
      <vt:lpstr>Gill Sans MT</vt:lpstr>
      <vt:lpstr>Tahoma</vt:lpstr>
      <vt:lpstr>small swoosh - no verlap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ANALYST DAY</dc:title>
  <dc:creator>Rupesh Vetha</dc:creator>
  <cp:lastModifiedBy>Toader, Andrei</cp:lastModifiedBy>
  <cp:revision>3279</cp:revision>
  <cp:lastPrinted>2013-08-12T18:00:33Z</cp:lastPrinted>
  <dcterms:created xsi:type="dcterms:W3CDTF">2014-10-02T15:43:54Z</dcterms:created>
  <dcterms:modified xsi:type="dcterms:W3CDTF">2019-03-29T11:36:41Z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0x01010090827E6972E527429802418373950109</vt:lpwstr>
  </property>
</Properties>
</file>