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4"/>
  </p:sldMasterIdLst>
  <p:notesMasterIdLst>
    <p:notesMasterId r:id="rId21"/>
  </p:notesMasterIdLst>
  <p:handoutMasterIdLst>
    <p:handoutMasterId r:id="rId22"/>
  </p:handoutMasterIdLst>
  <p:sldIdLst>
    <p:sldId id="303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04" r:id="rId20"/>
  </p:sldIdLst>
  <p:sldSz cx="9144000" cy="5143500" type="screen16x9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9D7"/>
    <a:srgbClr val="30C8FE"/>
    <a:srgbClr val="001E69"/>
    <a:srgbClr val="001D68"/>
    <a:srgbClr val="0073AE"/>
    <a:srgbClr val="3C0D59"/>
    <a:srgbClr val="389468"/>
    <a:srgbClr val="2EA4E3"/>
    <a:srgbClr val="004C76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2279" autoAdjust="0"/>
  </p:normalViewPr>
  <p:slideViewPr>
    <p:cSldViewPr snapToGrid="0">
      <p:cViewPr varScale="1">
        <p:scale>
          <a:sx n="147" d="100"/>
          <a:sy n="147" d="100"/>
        </p:scale>
        <p:origin x="546" y="54"/>
      </p:cViewPr>
      <p:guideLst>
        <p:guide orient="horz" pos="2964"/>
        <p:guide orient="horz" pos="2148"/>
        <p:guide orient="horz" pos="2028"/>
        <p:guide orient="horz"/>
        <p:guide pos="2928"/>
        <p:guide orient="horz" pos="2292"/>
        <p:guide orient="horz" pos="2532"/>
        <p:guide orient="horz" pos="1884"/>
        <p:guide orient="horz" pos="840"/>
        <p:guide orient="horz" pos="348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252"/>
        <p:guide orient="horz" pos="516"/>
        <p:guide orient="horz" pos="1116"/>
        <p:guide pos="1944"/>
        <p:guide pos="2832"/>
        <p:guide pos="1896"/>
        <p:guide pos="1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1/17/2019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6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0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32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8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1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9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3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3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22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8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2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179576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3) 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69875" y="362859"/>
            <a:ext cx="7178040" cy="725714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179576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4) 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5) 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6) 4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97675"/>
            <a:ext cx="195580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2" y="1643674"/>
            <a:ext cx="194944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643674"/>
            <a:ext cx="1973263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024" y="1646848"/>
            <a:ext cx="8621977" cy="314506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55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7) 3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82772"/>
            <a:ext cx="2693171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1634149"/>
            <a:ext cx="2684426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40" y="1634149"/>
            <a:ext cx="271028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65" y="1882772"/>
            <a:ext cx="2710289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1882772"/>
            <a:ext cx="2710110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8498" y="1647825"/>
            <a:ext cx="8619284" cy="3144094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1634149"/>
            <a:ext cx="271011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19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0" y="1066800"/>
            <a:ext cx="9144000" cy="4076700"/>
          </a:xfrm>
          <a:prstGeom prst="rect">
            <a:avLst/>
          </a:prstGeom>
        </p:spPr>
        <p:txBody>
          <a:bodyPr vert="horz"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9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D98-A791-4731-A290-6F5C2777AC5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408-E361-4CB2-B3F9-12F2C5EE3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2608"/>
            <a:ext cx="9144000" cy="1133475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4923714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©201</a:t>
            </a:r>
            <a:r>
              <a:rPr lang="en-US"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7</a:t>
            </a:r>
            <a:r>
              <a:rPr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 HARMAN INTERNATIONAL INDUSTRIES, INCORPORATED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50" y="1270446"/>
            <a:ext cx="8642669" cy="38652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3873501"/>
            <a:ext cx="6106964" cy="1335805"/>
          </a:xfrm>
          <a:prstGeom prst="rect">
            <a:avLst/>
          </a:prstGeom>
          <a:blipFill dpi="0" rotWithShape="1">
            <a:blip r:embed="rId11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4843464"/>
            <a:ext cx="2057400" cy="274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3" y="180433"/>
            <a:ext cx="1439651" cy="763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1" r:id="rId7"/>
    <p:sldLayoutId id="2147483997" r:id="rId8"/>
  </p:sldLayoutIdLst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733"/>
            <a:ext cx="9141291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2104"/>
            <a:ext cx="3266562" cy="2257967"/>
          </a:xfrm>
          <a:prstGeom prst="rect">
            <a:avLst/>
          </a:prstGeom>
        </p:spPr>
      </p:pic>
      <p:sp>
        <p:nvSpPr>
          <p:cNvPr id="12" name="Content Placeholder 126"/>
          <p:cNvSpPr txBox="1">
            <a:spLocks/>
          </p:cNvSpPr>
          <p:nvPr/>
        </p:nvSpPr>
        <p:spPr>
          <a:xfrm>
            <a:off x="2949511" y="3485909"/>
            <a:ext cx="6092889" cy="74163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Software testing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Content Placeholder 126"/>
          <p:cNvSpPr txBox="1">
            <a:spLocks/>
          </p:cNvSpPr>
          <p:nvPr/>
        </p:nvSpPr>
        <p:spPr>
          <a:xfrm>
            <a:off x="2949511" y="4012452"/>
            <a:ext cx="6092889" cy="33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800" cap="all" spc="0" baseline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2EA4E3"/>
                </a:solidFill>
                <a:latin typeface="Gill Sans MT"/>
                <a:cs typeface="Gill Sans MT"/>
              </a:rPr>
              <a:t>Andrei Toader</a:t>
            </a:r>
            <a:endParaRPr lang="en-US" sz="1100" dirty="0">
              <a:solidFill>
                <a:srgbClr val="2EA4E3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183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Application under test (AUT)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36416"/>
            <a:ext cx="68580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276" y="1315949"/>
            <a:ext cx="3221116" cy="32318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Black box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White box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Grey box testing</a:t>
            </a:r>
          </a:p>
        </p:txBody>
      </p:sp>
    </p:spTree>
    <p:extLst>
      <p:ext uri="{BB962C8B-B14F-4D97-AF65-F5344CB8AC3E}">
        <p14:creationId xmlns:p14="http://schemas.microsoft.com/office/powerpoint/2010/main" val="14361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Test scenarios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36416"/>
            <a:ext cx="68580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05" y="1071926"/>
            <a:ext cx="8166990" cy="32318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algn="l"/>
            <a:endParaRPr lang="en-US" sz="1400" b="0" dirty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Creating test scenarios ensures complete test coverage for AUT.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Test scenarios include multiple test cases.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Each test scenario should be tied to a minimum of one Requirement/User story.</a:t>
            </a:r>
          </a:p>
        </p:txBody>
      </p:sp>
    </p:spTree>
    <p:extLst>
      <p:ext uri="{BB962C8B-B14F-4D97-AF65-F5344CB8AC3E}">
        <p14:creationId xmlns:p14="http://schemas.microsoft.com/office/powerpoint/2010/main" val="14451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Test scenarios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36416"/>
            <a:ext cx="68580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05" y="777291"/>
            <a:ext cx="8166990" cy="397556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Test scenarios example</a:t>
            </a: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Check the login functionality:</a:t>
            </a:r>
          </a:p>
          <a:p>
            <a:pPr algn="l"/>
            <a:endParaRPr lang="en-US" sz="1400" b="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5960"/>
            <a:ext cx="3943730" cy="320600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5" y="2364180"/>
            <a:ext cx="4942142" cy="22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Known testing frameworks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36416"/>
            <a:ext cx="68580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05" y="1739969"/>
            <a:ext cx="8166990" cy="3231850"/>
          </a:xfrm>
        </p:spPr>
        <p:txBody>
          <a:bodyPr/>
          <a:lstStyle/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Junit</a:t>
            </a: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Selenium</a:t>
            </a:r>
          </a:p>
          <a:p>
            <a:pPr marL="285750" indent="-285750" algn="l">
              <a:buFontTx/>
              <a:buChar char="-"/>
            </a:pPr>
            <a:r>
              <a:rPr lang="en-US" b="0" dirty="0" err="1" smtClean="0">
                <a:solidFill>
                  <a:schemeClr val="tx1"/>
                </a:solidFill>
              </a:rPr>
              <a:t>Gtest</a:t>
            </a:r>
            <a:r>
              <a:rPr lang="en-US" b="0" dirty="0" smtClean="0">
                <a:solidFill>
                  <a:schemeClr val="tx1"/>
                </a:solidFill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</a:rPr>
              <a:t>CPPUnit</a:t>
            </a:r>
            <a:r>
              <a:rPr lang="en-US" b="0" dirty="0" smtClean="0">
                <a:solidFill>
                  <a:schemeClr val="tx1"/>
                </a:solidFill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</a:rPr>
              <a:t>Boost.Test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Etc…</a:t>
            </a:r>
          </a:p>
          <a:p>
            <a:pPr marL="285750" indent="-285750" algn="l">
              <a:buFontTx/>
              <a:buChar char="-"/>
            </a:pPr>
            <a:endParaRPr lang="en-US" sz="14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Internal development/testing process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36416"/>
            <a:ext cx="68580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05" y="824581"/>
            <a:ext cx="8166990" cy="4214587"/>
          </a:xfrm>
        </p:spPr>
        <p:txBody>
          <a:bodyPr/>
          <a:lstStyle/>
          <a:p>
            <a:pPr algn="l"/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sz="1400" b="0" dirty="0" smtClean="0">
                <a:solidFill>
                  <a:schemeClr val="tx1"/>
                </a:solidFill>
              </a:rPr>
              <a:t>For “Unit tests” we use TSE’s, which are created by the development team.</a:t>
            </a:r>
          </a:p>
          <a:p>
            <a:pPr marL="285750" indent="-285750" algn="l">
              <a:buFontTx/>
              <a:buChar char="-"/>
            </a:pPr>
            <a:r>
              <a:rPr lang="en-US" sz="1400" b="0" dirty="0" smtClean="0">
                <a:solidFill>
                  <a:schemeClr val="tx1"/>
                </a:solidFill>
              </a:rPr>
              <a:t>The report showing what was run for each delivery is done by Integration team.</a:t>
            </a:r>
          </a:p>
          <a:p>
            <a:pPr marL="285750" indent="-285750" algn="l">
              <a:buFontTx/>
              <a:buChar char="-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sz="1400" b="0" dirty="0" smtClean="0">
                <a:solidFill>
                  <a:schemeClr val="tx1"/>
                </a:solidFill>
              </a:rPr>
              <a:t>System integration </a:t>
            </a:r>
            <a:r>
              <a:rPr lang="en-US" sz="1400" b="0" smtClean="0">
                <a:solidFill>
                  <a:schemeClr val="tx1"/>
                </a:solidFill>
              </a:rPr>
              <a:t>test(smoke tests) </a:t>
            </a:r>
            <a:r>
              <a:rPr lang="en-US" sz="1400" b="0" dirty="0" smtClean="0">
                <a:solidFill>
                  <a:schemeClr val="tx1"/>
                </a:solidFill>
              </a:rPr>
              <a:t>are covered by Integration team.</a:t>
            </a:r>
          </a:p>
          <a:p>
            <a:pPr marL="285750" indent="-285750" algn="l">
              <a:buFontTx/>
              <a:buChar char="-"/>
            </a:pPr>
            <a:r>
              <a:rPr lang="en-US" sz="1400" b="0" dirty="0" smtClean="0">
                <a:solidFill>
                  <a:schemeClr val="tx1"/>
                </a:solidFill>
              </a:rPr>
              <a:t>A quality report for the specific build is created and completed with the results of the tests.</a:t>
            </a:r>
          </a:p>
          <a:p>
            <a:pPr marL="285750" indent="-285750" algn="l">
              <a:buFontTx/>
              <a:buChar char="-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sz="1400" b="0" dirty="0" smtClean="0">
                <a:solidFill>
                  <a:schemeClr val="tx1"/>
                </a:solidFill>
              </a:rPr>
              <a:t>After all the “smoke tests” have PASSED and the build is validated, this will be delivered to </a:t>
            </a:r>
            <a:r>
              <a:rPr lang="en-US" sz="1400" b="0" dirty="0" err="1" smtClean="0">
                <a:solidFill>
                  <a:schemeClr val="tx1"/>
                </a:solidFill>
              </a:rPr>
              <a:t>SystemTest</a:t>
            </a:r>
            <a:r>
              <a:rPr lang="en-US" sz="1400" b="0" dirty="0" smtClean="0">
                <a:solidFill>
                  <a:schemeClr val="tx1"/>
                </a:solidFill>
              </a:rPr>
              <a:t> team and they will do “black box” testing.</a:t>
            </a:r>
          </a:p>
          <a:p>
            <a:pPr marL="285750" indent="-285750" algn="l">
              <a:buFontTx/>
              <a:buChar char="-"/>
            </a:pPr>
            <a:r>
              <a:rPr lang="en-US" sz="1400" b="0" dirty="0" smtClean="0">
                <a:solidFill>
                  <a:schemeClr val="tx1"/>
                </a:solidFill>
              </a:rPr>
              <a:t>After the </a:t>
            </a:r>
            <a:r>
              <a:rPr lang="en-US" sz="1400" b="0" dirty="0" err="1" smtClean="0">
                <a:solidFill>
                  <a:schemeClr val="tx1"/>
                </a:solidFill>
              </a:rPr>
              <a:t>SystemTest</a:t>
            </a:r>
            <a:r>
              <a:rPr lang="en-US" sz="1400" b="0" dirty="0" smtClean="0">
                <a:solidFill>
                  <a:schemeClr val="tx1"/>
                </a:solidFill>
              </a:rPr>
              <a:t> validates the build, this will be delivered to the client for UAT(User acceptance testing).</a:t>
            </a:r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Independent third-party tools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36416"/>
            <a:ext cx="68580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05" y="1525960"/>
            <a:ext cx="8166990" cy="3231850"/>
          </a:xfrm>
        </p:spPr>
        <p:txBody>
          <a:bodyPr/>
          <a:lstStyle/>
          <a:p>
            <a:pPr algn="l"/>
            <a:endParaRPr lang="en-US" sz="1400" b="0" dirty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Static code analyzer</a:t>
            </a: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Performance analyzer</a:t>
            </a:r>
          </a:p>
          <a:p>
            <a:pPr marL="285750" indent="-285750" algn="l">
              <a:buFontTx/>
              <a:buChar char="-"/>
            </a:pPr>
            <a:r>
              <a:rPr lang="en-US" b="0" dirty="0" err="1" smtClean="0">
                <a:solidFill>
                  <a:schemeClr val="tx1"/>
                </a:solidFill>
              </a:rPr>
              <a:t>Blackduck</a:t>
            </a:r>
            <a:r>
              <a:rPr lang="en-US" b="0" dirty="0" smtClean="0">
                <a:solidFill>
                  <a:schemeClr val="tx1"/>
                </a:solidFill>
              </a:rPr>
              <a:t>, lint, </a:t>
            </a:r>
            <a:r>
              <a:rPr lang="en-US" b="0" dirty="0" err="1" smtClean="0">
                <a:solidFill>
                  <a:schemeClr val="tx1"/>
                </a:solidFill>
              </a:rPr>
              <a:t>codesonar</a:t>
            </a:r>
            <a:endParaRPr 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733"/>
            <a:ext cx="9141291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2104"/>
            <a:ext cx="3266562" cy="2257967"/>
          </a:xfrm>
          <a:prstGeom prst="rect">
            <a:avLst/>
          </a:prstGeom>
        </p:spPr>
      </p:pic>
      <p:sp>
        <p:nvSpPr>
          <p:cNvPr id="12" name="Content Placeholder 126"/>
          <p:cNvSpPr txBox="1">
            <a:spLocks/>
          </p:cNvSpPr>
          <p:nvPr/>
        </p:nvSpPr>
        <p:spPr>
          <a:xfrm>
            <a:off x="3051111" y="3714042"/>
            <a:ext cx="5874525" cy="74163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01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scope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098" y="1627505"/>
            <a:ext cx="8166990" cy="202870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Intent: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the activity to check is the software we are about to deliver is “Defect” free.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 Evaluate the software and check if the actual results match the expected results.</a:t>
            </a: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Categories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01" y="1627505"/>
            <a:ext cx="8166990" cy="21568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Typicall</a:t>
            </a:r>
            <a:r>
              <a:rPr lang="en-US" b="0" dirty="0" smtClean="0">
                <a:solidFill>
                  <a:schemeClr val="tx1"/>
                </a:solidFill>
              </a:rPr>
              <a:t>y testing is classified in three basic categories: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Functional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Non-functional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Maintenance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algn="l"/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Functional testing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75" y="928913"/>
            <a:ext cx="68580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980" y="1630680"/>
            <a:ext cx="8166990" cy="2670733"/>
          </a:xfrm>
        </p:spPr>
        <p:txBody>
          <a:bodyPr/>
          <a:lstStyle/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Unit testing</a:t>
            </a: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Integration testing (smoke testing)</a:t>
            </a: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UAT (User acceptance testing)</a:t>
            </a: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Etc…</a:t>
            </a: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Non-functional testing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05" y="1381270"/>
            <a:ext cx="8166990" cy="3132364"/>
          </a:xfrm>
        </p:spPr>
        <p:txBody>
          <a:bodyPr/>
          <a:lstStyle/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Performance</a:t>
            </a: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Load</a:t>
            </a: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Scalability</a:t>
            </a: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Usability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Etc…</a:t>
            </a: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Maintenance testing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45" y="1627505"/>
            <a:ext cx="8166990" cy="1791093"/>
          </a:xfrm>
        </p:spPr>
        <p:txBody>
          <a:bodyPr/>
          <a:lstStyle/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Regression</a:t>
            </a: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9677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unit testing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36416"/>
            <a:ext cx="68580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05" y="1250132"/>
            <a:ext cx="8166990" cy="245156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Manual / Automated</a:t>
            </a:r>
          </a:p>
          <a:p>
            <a:pPr marL="285750" indent="-285750" algn="l">
              <a:buFontTx/>
              <a:buChar char="-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Unit testing relies on </a:t>
            </a:r>
            <a:r>
              <a:rPr lang="en-US" i="1" dirty="0" smtClean="0">
                <a:solidFill>
                  <a:schemeClr val="tx1"/>
                </a:solidFill>
              </a:rPr>
              <a:t>mock objects</a:t>
            </a:r>
            <a:r>
              <a:rPr lang="en-US" b="0" dirty="0" smtClean="0">
                <a:solidFill>
                  <a:schemeClr val="tx1"/>
                </a:solidFill>
              </a:rPr>
              <a:t> being created to test sections of code that are not yet part of a complete application.  They fill the missing parts of the program.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31" y="3519856"/>
            <a:ext cx="465837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Test driven development (TDD)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36416"/>
            <a:ext cx="68580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505" y="1315949"/>
            <a:ext cx="8166990" cy="3231850"/>
          </a:xfrm>
        </p:spPr>
        <p:txBody>
          <a:bodyPr/>
          <a:lstStyle/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A software development process that relies on the repetition of a very short development cycle:</a:t>
            </a: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First you write failing test cases that define a new function/behavior.</a:t>
            </a:r>
          </a:p>
          <a:p>
            <a:pPr marL="342900" indent="-342900" algn="l"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Write the code to make the tests pass.</a:t>
            </a:r>
          </a:p>
          <a:p>
            <a:pPr marL="342900" indent="-342900" algn="l"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Refactor the code to meet the acceptable standard.</a:t>
            </a:r>
          </a:p>
        </p:txBody>
      </p:sp>
    </p:spTree>
    <p:extLst>
      <p:ext uri="{BB962C8B-B14F-4D97-AF65-F5344CB8AC3E}">
        <p14:creationId xmlns:p14="http://schemas.microsoft.com/office/powerpoint/2010/main" val="22762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>
                <a:solidFill>
                  <a:srgbClr val="30C8FE"/>
                </a:solidFill>
                <a:cs typeface="Arial"/>
              </a:rPr>
              <a:t>Test driven development (TDD)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69" y="1165368"/>
            <a:ext cx="5246262" cy="37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swoosh - no verlap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27E6972E527429802418373950109" ma:contentTypeVersion="1" ma:contentTypeDescription="Create a new document." ma:contentTypeScope="" ma:versionID="3a193f631b8426a22ad7476c3a69875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CFB444-1603-4F6D-A099-8D564D990B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F7CE89-240D-405D-A12D-C95B54F43B60}">
  <ds:schemaRefs>
    <ds:schemaRef ds:uri="http://schemas.microsoft.com/sharepoint/v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8402</TotalTime>
  <Words>396</Words>
  <Application>Microsoft Office PowerPoint</Application>
  <PresentationFormat>On-screen Show (16:9)</PresentationFormat>
  <Paragraphs>102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Corbel</vt:lpstr>
      <vt:lpstr>Gill Sans MT</vt:lpstr>
      <vt:lpstr>Tahoma</vt:lpstr>
      <vt:lpstr>small swoosh - no verlap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Toader, Andrei</cp:lastModifiedBy>
  <cp:revision>3247</cp:revision>
  <cp:lastPrinted>2013-08-12T18:00:33Z</cp:lastPrinted>
  <dcterms:created xsi:type="dcterms:W3CDTF">2014-10-02T15:43:54Z</dcterms:created>
  <dcterms:modified xsi:type="dcterms:W3CDTF">2019-01-18T09:52:36Z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0x01010090827E6972E527429802418373950109</vt:lpwstr>
  </property>
</Properties>
</file>