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9" r:id="rId9"/>
    <p:sldId id="291" r:id="rId10"/>
    <p:sldId id="289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88" r:id="rId19"/>
    <p:sldId id="271" r:id="rId20"/>
    <p:sldId id="273" r:id="rId21"/>
    <p:sldId id="274" r:id="rId22"/>
    <p:sldId id="275" r:id="rId23"/>
    <p:sldId id="276" r:id="rId24"/>
    <p:sldId id="278" r:id="rId25"/>
    <p:sldId id="277" r:id="rId26"/>
    <p:sldId id="272" r:id="rId27"/>
    <p:sldId id="279" r:id="rId28"/>
    <p:sldId id="285" r:id="rId29"/>
    <p:sldId id="286" r:id="rId30"/>
    <p:sldId id="280" r:id="rId31"/>
    <p:sldId id="281" r:id="rId32"/>
    <p:sldId id="282" r:id="rId33"/>
    <p:sldId id="283" r:id="rId34"/>
    <p:sldId id="287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21437-BCEE-46F8-814D-45F22A956C87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AE7AA1-9009-46DB-8EFE-482F9D3C5780}">
      <dgm:prSet/>
      <dgm:spPr/>
      <dgm:t>
        <a:bodyPr/>
        <a:lstStyle/>
        <a:p>
          <a:r>
            <a:rPr lang="sk-SK" dirty="0"/>
            <a:t>Programovací</a:t>
          </a:r>
          <a:r>
            <a:rPr lang="en-US" dirty="0"/>
            <a:t> </a:t>
          </a:r>
          <a:r>
            <a:rPr lang="sk-SK" dirty="0"/>
            <a:t>jazyk</a:t>
          </a:r>
          <a:r>
            <a:rPr lang="en-US" dirty="0"/>
            <a:t> je </a:t>
          </a:r>
          <a:r>
            <a:rPr lang="sk-SK" noProof="0" dirty="0"/>
            <a:t>nástroj na</a:t>
          </a:r>
          <a:r>
            <a:rPr lang="en-US" dirty="0"/>
            <a:t> </a:t>
          </a:r>
          <a:r>
            <a:rPr lang="sk-SK" dirty="0"/>
            <a:t>systematický</a:t>
          </a:r>
          <a:r>
            <a:rPr lang="en-US" dirty="0"/>
            <a:t> </a:t>
          </a:r>
          <a:r>
            <a:rPr lang="sk-SK" dirty="0"/>
            <a:t>opis</a:t>
          </a:r>
          <a:r>
            <a:rPr lang="en-US" dirty="0"/>
            <a:t> </a:t>
          </a:r>
          <a:r>
            <a:rPr lang="sk-SK" b="1" dirty="0"/>
            <a:t>postupu</a:t>
          </a:r>
          <a:r>
            <a:rPr lang="en-US" b="1" dirty="0"/>
            <a:t>, </a:t>
          </a:r>
          <a:r>
            <a:rPr lang="sk-SK" b="1" dirty="0"/>
            <a:t>výpočtu</a:t>
          </a:r>
          <a:r>
            <a:rPr lang="en-US" b="1" dirty="0"/>
            <a:t>, </a:t>
          </a:r>
          <a:r>
            <a:rPr lang="sk-SK" b="1" dirty="0"/>
            <a:t>správania</a:t>
          </a:r>
          <a:r>
            <a:rPr lang="en-US" b="1" dirty="0"/>
            <a:t>, </a:t>
          </a:r>
          <a:r>
            <a:rPr lang="sk-SK" b="1" dirty="0"/>
            <a:t>zmeny</a:t>
          </a:r>
          <a:r>
            <a:rPr lang="en-US" b="1" dirty="0"/>
            <a:t> </a:t>
          </a:r>
          <a:r>
            <a:rPr lang="sk-SK" b="1" dirty="0"/>
            <a:t>stavu</a:t>
          </a:r>
          <a:r>
            <a:rPr lang="en-US" b="1" dirty="0"/>
            <a:t>, </a:t>
          </a:r>
          <a:r>
            <a:rPr lang="sk-SK" b="1" dirty="0"/>
            <a:t>opis</a:t>
          </a:r>
          <a:r>
            <a:rPr lang="en-US" b="1" dirty="0"/>
            <a:t> </a:t>
          </a:r>
          <a:r>
            <a:rPr lang="sk-SK" b="1" dirty="0"/>
            <a:t>objektov</a:t>
          </a:r>
          <a:r>
            <a:rPr lang="en-US" b="1" dirty="0"/>
            <a:t>, ich </a:t>
          </a:r>
          <a:r>
            <a:rPr lang="sk-SK" b="1" dirty="0"/>
            <a:t>vlastností</a:t>
          </a:r>
          <a:r>
            <a:rPr lang="en-US" b="1" dirty="0"/>
            <a:t> a </a:t>
          </a:r>
          <a:r>
            <a:rPr lang="sk-SK" b="1" dirty="0"/>
            <a:t>štruktúr</a:t>
          </a:r>
          <a:r>
            <a:rPr lang="en-US" dirty="0"/>
            <a:t>. </a:t>
          </a:r>
        </a:p>
      </dgm:t>
    </dgm:pt>
    <dgm:pt modelId="{15A99AF3-2D43-4591-AA63-2C365E5D27AF}" type="parTrans" cxnId="{574267E3-0CA2-45F2-8DA8-59FD0091A249}">
      <dgm:prSet/>
      <dgm:spPr/>
      <dgm:t>
        <a:bodyPr/>
        <a:lstStyle/>
        <a:p>
          <a:endParaRPr lang="en-US"/>
        </a:p>
      </dgm:t>
    </dgm:pt>
    <dgm:pt modelId="{51FEB6D0-4126-4444-A543-53525D9572E6}" type="sibTrans" cxnId="{574267E3-0CA2-45F2-8DA8-59FD0091A249}">
      <dgm:prSet/>
      <dgm:spPr/>
      <dgm:t>
        <a:bodyPr/>
        <a:lstStyle/>
        <a:p>
          <a:endParaRPr lang="en-US"/>
        </a:p>
      </dgm:t>
    </dgm:pt>
    <dgm:pt modelId="{D10A09E1-FD22-4271-AC32-DDA8E5F280BD}">
      <dgm:prSet/>
      <dgm:spPr/>
      <dgm:t>
        <a:bodyPr/>
        <a:lstStyle/>
        <a:p>
          <a:r>
            <a:rPr lang="sk-SK" dirty="0"/>
            <a:t>Zvyčajne</a:t>
          </a:r>
          <a:r>
            <a:rPr lang="en-US" dirty="0"/>
            <a:t> </a:t>
          </a:r>
          <a:r>
            <a:rPr lang="sk-SK" dirty="0"/>
            <a:t>programovacie</a:t>
          </a:r>
          <a:r>
            <a:rPr lang="en-US" dirty="0"/>
            <a:t> </a:t>
          </a:r>
          <a:r>
            <a:rPr lang="sk-SK" dirty="0"/>
            <a:t>jazyky</a:t>
          </a:r>
          <a:r>
            <a:rPr lang="en-US" dirty="0"/>
            <a:t> </a:t>
          </a:r>
          <a:r>
            <a:rPr lang="sk-SK" dirty="0"/>
            <a:t>slúžia</a:t>
          </a:r>
          <a:r>
            <a:rPr lang="en-US" dirty="0"/>
            <a:t> </a:t>
          </a:r>
          <a:r>
            <a:rPr lang="sk-SK" dirty="0"/>
            <a:t>na </a:t>
          </a:r>
          <a:r>
            <a:rPr lang="sk-SK" b="1" dirty="0"/>
            <a:t>opis riešenia problému</a:t>
          </a:r>
          <a:r>
            <a:rPr lang="en-US" dirty="0"/>
            <a:t>, </a:t>
          </a:r>
          <a:r>
            <a:rPr lang="sk-SK" dirty="0"/>
            <a:t>ktorý umožní jeho vykonanie pomocou programovateľného technického zariadenia.</a:t>
          </a:r>
          <a:endParaRPr lang="en-US" dirty="0"/>
        </a:p>
      </dgm:t>
    </dgm:pt>
    <dgm:pt modelId="{7EEC0763-FB6F-465F-8BAB-7449F749658E}" type="parTrans" cxnId="{E6D24B80-73FF-4254-A8C7-F2045CF31D30}">
      <dgm:prSet/>
      <dgm:spPr/>
      <dgm:t>
        <a:bodyPr/>
        <a:lstStyle/>
        <a:p>
          <a:endParaRPr lang="en-US"/>
        </a:p>
      </dgm:t>
    </dgm:pt>
    <dgm:pt modelId="{63360064-D195-4B7E-9B5D-F22D9A1D30DE}" type="sibTrans" cxnId="{E6D24B80-73FF-4254-A8C7-F2045CF31D30}">
      <dgm:prSet/>
      <dgm:spPr/>
      <dgm:t>
        <a:bodyPr/>
        <a:lstStyle/>
        <a:p>
          <a:endParaRPr lang="en-US"/>
        </a:p>
      </dgm:t>
    </dgm:pt>
    <dgm:pt modelId="{2F593F68-C74B-498A-BC19-3BDBDC160826}">
      <dgm:prSet/>
      <dgm:spPr/>
      <dgm:t>
        <a:bodyPr/>
        <a:lstStyle/>
        <a:p>
          <a:r>
            <a:rPr lang="sk-SK" dirty="0"/>
            <a:t>Dnes existuje mnoho programovacích jazykov no kedysi v začiatku počítačov existoval iba </a:t>
          </a:r>
          <a:r>
            <a:rPr lang="sk-SK" b="1" dirty="0"/>
            <a:t>bińarny</a:t>
          </a:r>
          <a:r>
            <a:rPr lang="sk-SK" dirty="0"/>
            <a:t> </a:t>
          </a:r>
          <a:r>
            <a:rPr lang="sk-SK" b="1" dirty="0"/>
            <a:t>kód</a:t>
          </a:r>
          <a:r>
            <a:rPr lang="sk-SK" dirty="0"/>
            <a:t>.  Ten sa skladal čisto z 1 a 0. </a:t>
          </a:r>
          <a:endParaRPr lang="en-US" dirty="0"/>
        </a:p>
      </dgm:t>
    </dgm:pt>
    <dgm:pt modelId="{9EFB4EE4-B0C6-4983-AB92-EA3EBDB8436B}" type="parTrans" cxnId="{413A8571-21F2-4B2B-A095-B478E77930D3}">
      <dgm:prSet/>
      <dgm:spPr/>
      <dgm:t>
        <a:bodyPr/>
        <a:lstStyle/>
        <a:p>
          <a:endParaRPr lang="en-US"/>
        </a:p>
      </dgm:t>
    </dgm:pt>
    <dgm:pt modelId="{936A4847-5C2F-4AF0-82D6-422C96CC5255}" type="sibTrans" cxnId="{413A8571-21F2-4B2B-A095-B478E77930D3}">
      <dgm:prSet/>
      <dgm:spPr/>
      <dgm:t>
        <a:bodyPr/>
        <a:lstStyle/>
        <a:p>
          <a:endParaRPr lang="en-US"/>
        </a:p>
      </dgm:t>
    </dgm:pt>
    <dgm:pt modelId="{93DC1F42-1A96-4145-8CCE-E46B6DDF2C39}">
      <dgm:prSet/>
      <dgm:spPr/>
      <dgm:t>
        <a:bodyPr/>
        <a:lstStyle/>
        <a:p>
          <a:r>
            <a:rPr lang="sk-SK" dirty="0"/>
            <a:t>Neskôr sa vytvorili programovacie jazyky, ktoré sa postupne zlepšovali a zjednoduchšovali.</a:t>
          </a:r>
          <a:endParaRPr lang="en-US" dirty="0"/>
        </a:p>
      </dgm:t>
    </dgm:pt>
    <dgm:pt modelId="{59C2A9A2-DD5D-4FC4-9E82-579F42F1EECC}" type="parTrans" cxnId="{3F116784-B274-47FA-AD00-0EAFDA59C912}">
      <dgm:prSet/>
      <dgm:spPr/>
      <dgm:t>
        <a:bodyPr/>
        <a:lstStyle/>
        <a:p>
          <a:endParaRPr lang="en-US"/>
        </a:p>
      </dgm:t>
    </dgm:pt>
    <dgm:pt modelId="{37CE7382-F0F6-45C4-9C4F-B4D76144CFDD}" type="sibTrans" cxnId="{3F116784-B274-47FA-AD00-0EAFDA59C912}">
      <dgm:prSet/>
      <dgm:spPr/>
      <dgm:t>
        <a:bodyPr/>
        <a:lstStyle/>
        <a:p>
          <a:endParaRPr lang="en-US"/>
        </a:p>
      </dgm:t>
    </dgm:pt>
    <dgm:pt modelId="{340D6A29-465F-427E-BD98-C9E1FDF55807}">
      <dgm:prSet/>
      <dgm:spPr/>
      <dgm:t>
        <a:bodyPr/>
        <a:lstStyle/>
        <a:p>
          <a:r>
            <a:rPr lang="sk-SK" dirty="0"/>
            <a:t>Dnes existuje niekoľko </a:t>
          </a:r>
          <a:r>
            <a:rPr lang="sk-SK" b="1" u="sng" dirty="0"/>
            <a:t>generací programovacích jazykov</a:t>
          </a:r>
          <a:r>
            <a:rPr lang="sk-SK" dirty="0"/>
            <a:t>.</a:t>
          </a:r>
        </a:p>
      </dgm:t>
    </dgm:pt>
    <dgm:pt modelId="{C4BDB253-5617-420B-A7B9-6C47F15BB652}" type="parTrans" cxnId="{683D8AA2-BEAC-460B-A807-EE82004AC840}">
      <dgm:prSet/>
      <dgm:spPr/>
      <dgm:t>
        <a:bodyPr/>
        <a:lstStyle/>
        <a:p>
          <a:endParaRPr lang="en-US"/>
        </a:p>
      </dgm:t>
    </dgm:pt>
    <dgm:pt modelId="{5151A31F-7506-4E41-95E1-29A4D527438B}" type="sibTrans" cxnId="{683D8AA2-BEAC-460B-A807-EE82004AC840}">
      <dgm:prSet/>
      <dgm:spPr/>
      <dgm:t>
        <a:bodyPr/>
        <a:lstStyle/>
        <a:p>
          <a:endParaRPr lang="en-US"/>
        </a:p>
      </dgm:t>
    </dgm:pt>
    <dgm:pt modelId="{FFD26BBB-5460-4899-91F0-60F184651A74}" type="pres">
      <dgm:prSet presAssocID="{47321437-BCEE-46F8-814D-45F22A956C87}" presName="vert0" presStyleCnt="0">
        <dgm:presLayoutVars>
          <dgm:dir/>
          <dgm:animOne val="branch"/>
          <dgm:animLvl val="lvl"/>
        </dgm:presLayoutVars>
      </dgm:prSet>
      <dgm:spPr/>
    </dgm:pt>
    <dgm:pt modelId="{49B9EA16-B411-4782-B84A-C63177F26788}" type="pres">
      <dgm:prSet presAssocID="{21AE7AA1-9009-46DB-8EFE-482F9D3C5780}" presName="thickLine" presStyleLbl="alignNode1" presStyleIdx="0" presStyleCnt="5"/>
      <dgm:spPr/>
    </dgm:pt>
    <dgm:pt modelId="{DF73F7D5-C5C7-4DD2-A32B-F8237D1DE292}" type="pres">
      <dgm:prSet presAssocID="{21AE7AA1-9009-46DB-8EFE-482F9D3C5780}" presName="horz1" presStyleCnt="0"/>
      <dgm:spPr/>
    </dgm:pt>
    <dgm:pt modelId="{5185DF81-56EC-44F7-BB8C-D803A189B410}" type="pres">
      <dgm:prSet presAssocID="{21AE7AA1-9009-46DB-8EFE-482F9D3C5780}" presName="tx1" presStyleLbl="revTx" presStyleIdx="0" presStyleCnt="5"/>
      <dgm:spPr/>
    </dgm:pt>
    <dgm:pt modelId="{8C8023A3-CBE7-4324-9A70-4EC6EA72C8A6}" type="pres">
      <dgm:prSet presAssocID="{21AE7AA1-9009-46DB-8EFE-482F9D3C5780}" presName="vert1" presStyleCnt="0"/>
      <dgm:spPr/>
    </dgm:pt>
    <dgm:pt modelId="{DDF5ABF2-10D4-4F3C-92D8-72DBD7863467}" type="pres">
      <dgm:prSet presAssocID="{D10A09E1-FD22-4271-AC32-DDA8E5F280BD}" presName="thickLine" presStyleLbl="alignNode1" presStyleIdx="1" presStyleCnt="5"/>
      <dgm:spPr/>
    </dgm:pt>
    <dgm:pt modelId="{5C11EF2E-0EE8-4DDA-8F72-AF6CC46ADF5A}" type="pres">
      <dgm:prSet presAssocID="{D10A09E1-FD22-4271-AC32-DDA8E5F280BD}" presName="horz1" presStyleCnt="0"/>
      <dgm:spPr/>
    </dgm:pt>
    <dgm:pt modelId="{6104CB64-76E8-4E3E-A643-D5673D916294}" type="pres">
      <dgm:prSet presAssocID="{D10A09E1-FD22-4271-AC32-DDA8E5F280BD}" presName="tx1" presStyleLbl="revTx" presStyleIdx="1" presStyleCnt="5"/>
      <dgm:spPr/>
    </dgm:pt>
    <dgm:pt modelId="{21934310-986B-4D67-B908-AB5A5A7DC3D5}" type="pres">
      <dgm:prSet presAssocID="{D10A09E1-FD22-4271-AC32-DDA8E5F280BD}" presName="vert1" presStyleCnt="0"/>
      <dgm:spPr/>
    </dgm:pt>
    <dgm:pt modelId="{687F6ECA-FC63-48CC-8F74-E461BE20C249}" type="pres">
      <dgm:prSet presAssocID="{2F593F68-C74B-498A-BC19-3BDBDC160826}" presName="thickLine" presStyleLbl="alignNode1" presStyleIdx="2" presStyleCnt="5"/>
      <dgm:spPr/>
    </dgm:pt>
    <dgm:pt modelId="{94715B63-8E04-4861-9753-526BCA40DFF6}" type="pres">
      <dgm:prSet presAssocID="{2F593F68-C74B-498A-BC19-3BDBDC160826}" presName="horz1" presStyleCnt="0"/>
      <dgm:spPr/>
    </dgm:pt>
    <dgm:pt modelId="{3DC6FEF6-9A89-4FBA-BA80-F4B8AAFDC995}" type="pres">
      <dgm:prSet presAssocID="{2F593F68-C74B-498A-BC19-3BDBDC160826}" presName="tx1" presStyleLbl="revTx" presStyleIdx="2" presStyleCnt="5"/>
      <dgm:spPr/>
    </dgm:pt>
    <dgm:pt modelId="{29A7AB8F-EC38-4838-85B6-C42E22823CA1}" type="pres">
      <dgm:prSet presAssocID="{2F593F68-C74B-498A-BC19-3BDBDC160826}" presName="vert1" presStyleCnt="0"/>
      <dgm:spPr/>
    </dgm:pt>
    <dgm:pt modelId="{39056AB5-8BE8-4974-A3D6-EFCB8EEFBBE9}" type="pres">
      <dgm:prSet presAssocID="{93DC1F42-1A96-4145-8CCE-E46B6DDF2C39}" presName="thickLine" presStyleLbl="alignNode1" presStyleIdx="3" presStyleCnt="5"/>
      <dgm:spPr/>
    </dgm:pt>
    <dgm:pt modelId="{F321DA0D-151A-4172-94B5-B3F4ECC3C307}" type="pres">
      <dgm:prSet presAssocID="{93DC1F42-1A96-4145-8CCE-E46B6DDF2C39}" presName="horz1" presStyleCnt="0"/>
      <dgm:spPr/>
    </dgm:pt>
    <dgm:pt modelId="{D280BFC8-6761-4F55-8023-8093B6F9F5A7}" type="pres">
      <dgm:prSet presAssocID="{93DC1F42-1A96-4145-8CCE-E46B6DDF2C39}" presName="tx1" presStyleLbl="revTx" presStyleIdx="3" presStyleCnt="5"/>
      <dgm:spPr/>
    </dgm:pt>
    <dgm:pt modelId="{3BE45120-2BDE-4C75-B9CD-F9887911F07A}" type="pres">
      <dgm:prSet presAssocID="{93DC1F42-1A96-4145-8CCE-E46B6DDF2C39}" presName="vert1" presStyleCnt="0"/>
      <dgm:spPr/>
    </dgm:pt>
    <dgm:pt modelId="{A733C85B-37A6-4300-B548-021F1F7DD5A6}" type="pres">
      <dgm:prSet presAssocID="{340D6A29-465F-427E-BD98-C9E1FDF55807}" presName="thickLine" presStyleLbl="alignNode1" presStyleIdx="4" presStyleCnt="5"/>
      <dgm:spPr/>
    </dgm:pt>
    <dgm:pt modelId="{9FB24BBB-F7F2-4B53-9381-5D8826227E91}" type="pres">
      <dgm:prSet presAssocID="{340D6A29-465F-427E-BD98-C9E1FDF55807}" presName="horz1" presStyleCnt="0"/>
      <dgm:spPr/>
    </dgm:pt>
    <dgm:pt modelId="{46EA5B7A-BAAF-4205-8161-DE323D59E9B0}" type="pres">
      <dgm:prSet presAssocID="{340D6A29-465F-427E-BD98-C9E1FDF55807}" presName="tx1" presStyleLbl="revTx" presStyleIdx="4" presStyleCnt="5"/>
      <dgm:spPr/>
    </dgm:pt>
    <dgm:pt modelId="{01AB3F95-D667-44A2-BE8C-9CD9DBC5B8A2}" type="pres">
      <dgm:prSet presAssocID="{340D6A29-465F-427E-BD98-C9E1FDF55807}" presName="vert1" presStyleCnt="0"/>
      <dgm:spPr/>
    </dgm:pt>
  </dgm:ptLst>
  <dgm:cxnLst>
    <dgm:cxn modelId="{3980A80D-6807-4750-A301-00C39B9D133F}" type="presOf" srcId="{47321437-BCEE-46F8-814D-45F22A956C87}" destId="{FFD26BBB-5460-4899-91F0-60F184651A74}" srcOrd="0" destOrd="0" presId="urn:microsoft.com/office/officeart/2008/layout/LinedList"/>
    <dgm:cxn modelId="{C572AC1F-B50F-486A-8BE8-29EE56207009}" type="presOf" srcId="{D10A09E1-FD22-4271-AC32-DDA8E5F280BD}" destId="{6104CB64-76E8-4E3E-A643-D5673D916294}" srcOrd="0" destOrd="0" presId="urn:microsoft.com/office/officeart/2008/layout/LinedList"/>
    <dgm:cxn modelId="{F33BE369-4D62-46B9-A2DD-4F8E151D17AA}" type="presOf" srcId="{2F593F68-C74B-498A-BC19-3BDBDC160826}" destId="{3DC6FEF6-9A89-4FBA-BA80-F4B8AAFDC995}" srcOrd="0" destOrd="0" presId="urn:microsoft.com/office/officeart/2008/layout/LinedList"/>
    <dgm:cxn modelId="{413A8571-21F2-4B2B-A095-B478E77930D3}" srcId="{47321437-BCEE-46F8-814D-45F22A956C87}" destId="{2F593F68-C74B-498A-BC19-3BDBDC160826}" srcOrd="2" destOrd="0" parTransId="{9EFB4EE4-B0C6-4983-AB92-EA3EBDB8436B}" sibTransId="{936A4847-5C2F-4AF0-82D6-422C96CC5255}"/>
    <dgm:cxn modelId="{E6D24B80-73FF-4254-A8C7-F2045CF31D30}" srcId="{47321437-BCEE-46F8-814D-45F22A956C87}" destId="{D10A09E1-FD22-4271-AC32-DDA8E5F280BD}" srcOrd="1" destOrd="0" parTransId="{7EEC0763-FB6F-465F-8BAB-7449F749658E}" sibTransId="{63360064-D195-4B7E-9B5D-F22D9A1D30DE}"/>
    <dgm:cxn modelId="{3F116784-B274-47FA-AD00-0EAFDA59C912}" srcId="{47321437-BCEE-46F8-814D-45F22A956C87}" destId="{93DC1F42-1A96-4145-8CCE-E46B6DDF2C39}" srcOrd="3" destOrd="0" parTransId="{59C2A9A2-DD5D-4FC4-9E82-579F42F1EECC}" sibTransId="{37CE7382-F0F6-45C4-9C4F-B4D76144CFDD}"/>
    <dgm:cxn modelId="{4E310F92-35C9-415E-AD71-E2CA3C37A0EB}" type="presOf" srcId="{340D6A29-465F-427E-BD98-C9E1FDF55807}" destId="{46EA5B7A-BAAF-4205-8161-DE323D59E9B0}" srcOrd="0" destOrd="0" presId="urn:microsoft.com/office/officeart/2008/layout/LinedList"/>
    <dgm:cxn modelId="{683D8AA2-BEAC-460B-A807-EE82004AC840}" srcId="{47321437-BCEE-46F8-814D-45F22A956C87}" destId="{340D6A29-465F-427E-BD98-C9E1FDF55807}" srcOrd="4" destOrd="0" parTransId="{C4BDB253-5617-420B-A7B9-6C47F15BB652}" sibTransId="{5151A31F-7506-4E41-95E1-29A4D527438B}"/>
    <dgm:cxn modelId="{C3B1ADB1-2C39-49FB-A78A-0E99939D2B09}" type="presOf" srcId="{93DC1F42-1A96-4145-8CCE-E46B6DDF2C39}" destId="{D280BFC8-6761-4F55-8023-8093B6F9F5A7}" srcOrd="0" destOrd="0" presId="urn:microsoft.com/office/officeart/2008/layout/LinedList"/>
    <dgm:cxn modelId="{574267E3-0CA2-45F2-8DA8-59FD0091A249}" srcId="{47321437-BCEE-46F8-814D-45F22A956C87}" destId="{21AE7AA1-9009-46DB-8EFE-482F9D3C5780}" srcOrd="0" destOrd="0" parTransId="{15A99AF3-2D43-4591-AA63-2C365E5D27AF}" sibTransId="{51FEB6D0-4126-4444-A543-53525D9572E6}"/>
    <dgm:cxn modelId="{3A1FFFF5-8BE2-4B41-8C8E-76A02048156D}" type="presOf" srcId="{21AE7AA1-9009-46DB-8EFE-482F9D3C5780}" destId="{5185DF81-56EC-44F7-BB8C-D803A189B410}" srcOrd="0" destOrd="0" presId="urn:microsoft.com/office/officeart/2008/layout/LinedList"/>
    <dgm:cxn modelId="{CDB76D81-1D4D-40C4-9A36-5B1E7C05CA7F}" type="presParOf" srcId="{FFD26BBB-5460-4899-91F0-60F184651A74}" destId="{49B9EA16-B411-4782-B84A-C63177F26788}" srcOrd="0" destOrd="0" presId="urn:microsoft.com/office/officeart/2008/layout/LinedList"/>
    <dgm:cxn modelId="{4B73EC8D-60FE-4D23-A067-A7A1C8C04F03}" type="presParOf" srcId="{FFD26BBB-5460-4899-91F0-60F184651A74}" destId="{DF73F7D5-C5C7-4DD2-A32B-F8237D1DE292}" srcOrd="1" destOrd="0" presId="urn:microsoft.com/office/officeart/2008/layout/LinedList"/>
    <dgm:cxn modelId="{44252D16-337B-4BE2-990B-779D9F47C0E2}" type="presParOf" srcId="{DF73F7D5-C5C7-4DD2-A32B-F8237D1DE292}" destId="{5185DF81-56EC-44F7-BB8C-D803A189B410}" srcOrd="0" destOrd="0" presId="urn:microsoft.com/office/officeart/2008/layout/LinedList"/>
    <dgm:cxn modelId="{2C5FBA94-C1D2-4D16-AA93-9B230A927EC6}" type="presParOf" srcId="{DF73F7D5-C5C7-4DD2-A32B-F8237D1DE292}" destId="{8C8023A3-CBE7-4324-9A70-4EC6EA72C8A6}" srcOrd="1" destOrd="0" presId="urn:microsoft.com/office/officeart/2008/layout/LinedList"/>
    <dgm:cxn modelId="{D7A6EF14-633E-47DC-A61A-C4BE60CCBF39}" type="presParOf" srcId="{FFD26BBB-5460-4899-91F0-60F184651A74}" destId="{DDF5ABF2-10D4-4F3C-92D8-72DBD7863467}" srcOrd="2" destOrd="0" presId="urn:microsoft.com/office/officeart/2008/layout/LinedList"/>
    <dgm:cxn modelId="{63EF6AC3-E5E3-4541-8367-B91C5121CCA5}" type="presParOf" srcId="{FFD26BBB-5460-4899-91F0-60F184651A74}" destId="{5C11EF2E-0EE8-4DDA-8F72-AF6CC46ADF5A}" srcOrd="3" destOrd="0" presId="urn:microsoft.com/office/officeart/2008/layout/LinedList"/>
    <dgm:cxn modelId="{F14F02AD-D1FB-4004-A2AA-DD03C6B6F5E3}" type="presParOf" srcId="{5C11EF2E-0EE8-4DDA-8F72-AF6CC46ADF5A}" destId="{6104CB64-76E8-4E3E-A643-D5673D916294}" srcOrd="0" destOrd="0" presId="urn:microsoft.com/office/officeart/2008/layout/LinedList"/>
    <dgm:cxn modelId="{E1996DAC-5CFF-4F4A-8B74-85E66FE8D203}" type="presParOf" srcId="{5C11EF2E-0EE8-4DDA-8F72-AF6CC46ADF5A}" destId="{21934310-986B-4D67-B908-AB5A5A7DC3D5}" srcOrd="1" destOrd="0" presId="urn:microsoft.com/office/officeart/2008/layout/LinedList"/>
    <dgm:cxn modelId="{ED5B0CA8-998C-4726-98AB-6313C9BDEA84}" type="presParOf" srcId="{FFD26BBB-5460-4899-91F0-60F184651A74}" destId="{687F6ECA-FC63-48CC-8F74-E461BE20C249}" srcOrd="4" destOrd="0" presId="urn:microsoft.com/office/officeart/2008/layout/LinedList"/>
    <dgm:cxn modelId="{31E3C5A9-CF3E-4A71-91E1-0801A2BA416D}" type="presParOf" srcId="{FFD26BBB-5460-4899-91F0-60F184651A74}" destId="{94715B63-8E04-4861-9753-526BCA40DFF6}" srcOrd="5" destOrd="0" presId="urn:microsoft.com/office/officeart/2008/layout/LinedList"/>
    <dgm:cxn modelId="{0B7F9D1D-66AF-408E-86B4-CB5373B9BCCC}" type="presParOf" srcId="{94715B63-8E04-4861-9753-526BCA40DFF6}" destId="{3DC6FEF6-9A89-4FBA-BA80-F4B8AAFDC995}" srcOrd="0" destOrd="0" presId="urn:microsoft.com/office/officeart/2008/layout/LinedList"/>
    <dgm:cxn modelId="{FE712CD5-007C-438F-A7C3-3B4FF4686DC8}" type="presParOf" srcId="{94715B63-8E04-4861-9753-526BCA40DFF6}" destId="{29A7AB8F-EC38-4838-85B6-C42E22823CA1}" srcOrd="1" destOrd="0" presId="urn:microsoft.com/office/officeart/2008/layout/LinedList"/>
    <dgm:cxn modelId="{1C1B7D52-203F-4DC0-A0BF-3976149376E9}" type="presParOf" srcId="{FFD26BBB-5460-4899-91F0-60F184651A74}" destId="{39056AB5-8BE8-4974-A3D6-EFCB8EEFBBE9}" srcOrd="6" destOrd="0" presId="urn:microsoft.com/office/officeart/2008/layout/LinedList"/>
    <dgm:cxn modelId="{539015E7-1EFB-44E9-87DD-557D70BE3D8E}" type="presParOf" srcId="{FFD26BBB-5460-4899-91F0-60F184651A74}" destId="{F321DA0D-151A-4172-94B5-B3F4ECC3C307}" srcOrd="7" destOrd="0" presId="urn:microsoft.com/office/officeart/2008/layout/LinedList"/>
    <dgm:cxn modelId="{6F028EA1-F0B8-4FE0-8A92-F2773B6B3021}" type="presParOf" srcId="{F321DA0D-151A-4172-94B5-B3F4ECC3C307}" destId="{D280BFC8-6761-4F55-8023-8093B6F9F5A7}" srcOrd="0" destOrd="0" presId="urn:microsoft.com/office/officeart/2008/layout/LinedList"/>
    <dgm:cxn modelId="{DC8BB40B-893A-4278-822E-A5826524E6B0}" type="presParOf" srcId="{F321DA0D-151A-4172-94B5-B3F4ECC3C307}" destId="{3BE45120-2BDE-4C75-B9CD-F9887911F07A}" srcOrd="1" destOrd="0" presId="urn:microsoft.com/office/officeart/2008/layout/LinedList"/>
    <dgm:cxn modelId="{35F4CB2E-69AB-427A-90B3-B732A404CCD5}" type="presParOf" srcId="{FFD26BBB-5460-4899-91F0-60F184651A74}" destId="{A733C85B-37A6-4300-B548-021F1F7DD5A6}" srcOrd="8" destOrd="0" presId="urn:microsoft.com/office/officeart/2008/layout/LinedList"/>
    <dgm:cxn modelId="{7AEFC6CE-8ED8-4D15-9165-17A99B870565}" type="presParOf" srcId="{FFD26BBB-5460-4899-91F0-60F184651A74}" destId="{9FB24BBB-F7F2-4B53-9381-5D8826227E91}" srcOrd="9" destOrd="0" presId="urn:microsoft.com/office/officeart/2008/layout/LinedList"/>
    <dgm:cxn modelId="{A6463DD4-E9AF-4E66-9BC0-6E4BAD9AD5FF}" type="presParOf" srcId="{9FB24BBB-F7F2-4B53-9381-5D8826227E91}" destId="{46EA5B7A-BAAF-4205-8161-DE323D59E9B0}" srcOrd="0" destOrd="0" presId="urn:microsoft.com/office/officeart/2008/layout/LinedList"/>
    <dgm:cxn modelId="{AE452F79-6020-44D3-B9B6-A540B7B9E36F}" type="presParOf" srcId="{9FB24BBB-F7F2-4B53-9381-5D8826227E91}" destId="{01AB3F95-D667-44A2-BE8C-9CD9DBC5B8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9463D-9F29-4F98-9422-7ABD2F3E630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91E38-8A30-4CB4-AE53-25AE2F7E57FB}">
      <dgm:prSet/>
      <dgm:spPr/>
      <dgm:t>
        <a:bodyPr/>
        <a:lstStyle/>
        <a:p>
          <a:pPr algn="ctr"/>
          <a:r>
            <a:rPr lang="sk-SK" b="1" dirty="0"/>
            <a:t>Syntaxtické</a:t>
          </a:r>
          <a:endParaRPr lang="sk-SK" dirty="0"/>
        </a:p>
        <a:p>
          <a:pPr algn="l"/>
          <a:r>
            <a:rPr lang="sk-SK" dirty="0"/>
            <a:t>Porušenie syntaxtických pravidiel jazyka. Kód nie je možné ani spustiť. </a:t>
          </a:r>
        </a:p>
        <a:p>
          <a:pPr algn="l"/>
          <a:r>
            <a:rPr lang="sk-SK" dirty="0"/>
            <a:t>Časté syntaxtické chyby sú: Chýbajúca zátvorka </a:t>
          </a:r>
          <a:r>
            <a:rPr lang="sk-SK" b="1" dirty="0"/>
            <a:t>{ </a:t>
          </a:r>
          <a:r>
            <a:rPr lang="sk-SK" dirty="0"/>
            <a:t>alebo </a:t>
          </a:r>
          <a:r>
            <a:rPr lang="sk-SK" b="1" dirty="0"/>
            <a:t>}, </a:t>
          </a:r>
          <a:r>
            <a:rPr lang="sk-SK" dirty="0"/>
            <a:t>výpis premennej ktorá neexistuje, chýbajúca bodkočiarka.</a:t>
          </a:r>
          <a:endParaRPr lang="en-US" dirty="0"/>
        </a:p>
      </dgm:t>
    </dgm:pt>
    <dgm:pt modelId="{8D67FE76-F397-46E5-983D-E13E13090726}" type="parTrans" cxnId="{1B570349-B9A9-4DC9-A135-13D2C66B4961}">
      <dgm:prSet/>
      <dgm:spPr/>
      <dgm:t>
        <a:bodyPr/>
        <a:lstStyle/>
        <a:p>
          <a:endParaRPr lang="en-US"/>
        </a:p>
      </dgm:t>
    </dgm:pt>
    <dgm:pt modelId="{FFDC55BF-9EAC-486B-9389-A8817B4900A7}" type="sibTrans" cxnId="{1B570349-B9A9-4DC9-A135-13D2C66B4961}">
      <dgm:prSet/>
      <dgm:spPr/>
      <dgm:t>
        <a:bodyPr/>
        <a:lstStyle/>
        <a:p>
          <a:endParaRPr lang="en-US"/>
        </a:p>
      </dgm:t>
    </dgm:pt>
    <dgm:pt modelId="{AD965AA7-2181-4E11-80E3-54BE623EC32C}">
      <dgm:prSet/>
      <dgm:spPr/>
      <dgm:t>
        <a:bodyPr/>
        <a:lstStyle/>
        <a:p>
          <a:pPr algn="ctr"/>
          <a:r>
            <a:rPr lang="sk-SK" b="1" dirty="0"/>
            <a:t>Run-time errory</a:t>
          </a:r>
        </a:p>
        <a:p>
          <a:pPr algn="l"/>
          <a:r>
            <a:rPr lang="sk-SK" dirty="0"/>
            <a:t>Errory ktoré nastanú</a:t>
          </a:r>
          <a:r>
            <a:rPr lang="sk-SK" b="1" dirty="0"/>
            <a:t> až  po spustení a skompilovaní programu</a:t>
          </a:r>
          <a:r>
            <a:rPr lang="sk-SK" dirty="0"/>
            <a:t>. </a:t>
          </a:r>
        </a:p>
        <a:p>
          <a:pPr algn="l"/>
          <a:r>
            <a:rPr lang="sk-SK" dirty="0"/>
            <a:t>Príkladom môže byť napríklad pokus o delenie 0. </a:t>
          </a:r>
        </a:p>
        <a:p>
          <a:pPr algn="l"/>
          <a:r>
            <a:rPr lang="sk-SK" dirty="0"/>
            <a:t>Tieto errory sa často hľadajú obtiažne pretože IDE nedokáže presne určiť kde k chybe dochádza.</a:t>
          </a:r>
          <a:endParaRPr lang="en-US" dirty="0"/>
        </a:p>
      </dgm:t>
    </dgm:pt>
    <dgm:pt modelId="{6A7ECB29-848B-4E4D-ACCB-916DF065EB72}" type="parTrans" cxnId="{FF0D3A89-DB87-4331-951C-B48B64475692}">
      <dgm:prSet/>
      <dgm:spPr/>
      <dgm:t>
        <a:bodyPr/>
        <a:lstStyle/>
        <a:p>
          <a:endParaRPr lang="en-US"/>
        </a:p>
      </dgm:t>
    </dgm:pt>
    <dgm:pt modelId="{D81ED720-2A03-4B5B-83D3-1AE88F188A7D}" type="sibTrans" cxnId="{FF0D3A89-DB87-4331-951C-B48B64475692}">
      <dgm:prSet/>
      <dgm:spPr/>
      <dgm:t>
        <a:bodyPr/>
        <a:lstStyle/>
        <a:p>
          <a:endParaRPr lang="en-US"/>
        </a:p>
      </dgm:t>
    </dgm:pt>
    <dgm:pt modelId="{F753EE13-852C-4CD4-9B18-EF387BD28809}">
      <dgm:prSet/>
      <dgm:spPr/>
      <dgm:t>
        <a:bodyPr/>
        <a:lstStyle/>
        <a:p>
          <a:pPr algn="ctr"/>
          <a:r>
            <a:rPr lang="sk-SK" b="1" dirty="0"/>
            <a:t>Linker errory</a:t>
          </a:r>
        </a:p>
        <a:p>
          <a:pPr algn="l"/>
          <a:r>
            <a:rPr lang="sk-SK" dirty="0"/>
            <a:t>Zle nalinkované časti kódu. </a:t>
          </a:r>
        </a:p>
        <a:p>
          <a:pPr algn="l"/>
          <a:r>
            <a:rPr lang="sk-SK" dirty="0"/>
            <a:t>Príkladom je napríklad napísané Main() namiesto main(). </a:t>
          </a:r>
        </a:p>
        <a:p>
          <a:pPr algn="l"/>
          <a:r>
            <a:rPr lang="sk-SK" dirty="0"/>
            <a:t>Linker očakáva main s malým m.</a:t>
          </a:r>
          <a:endParaRPr lang="en-US" dirty="0"/>
        </a:p>
      </dgm:t>
    </dgm:pt>
    <dgm:pt modelId="{60CF6C98-BE9B-44AE-AE85-5FD0CF32C627}" type="parTrans" cxnId="{08C62C19-BB71-4990-A383-DCF5F641EA99}">
      <dgm:prSet/>
      <dgm:spPr/>
      <dgm:t>
        <a:bodyPr/>
        <a:lstStyle/>
        <a:p>
          <a:endParaRPr lang="en-US"/>
        </a:p>
      </dgm:t>
    </dgm:pt>
    <dgm:pt modelId="{6D962CAE-2129-4829-8F31-62237D56AC9F}" type="sibTrans" cxnId="{08C62C19-BB71-4990-A383-DCF5F641EA99}">
      <dgm:prSet/>
      <dgm:spPr/>
      <dgm:t>
        <a:bodyPr/>
        <a:lstStyle/>
        <a:p>
          <a:endParaRPr lang="en-US"/>
        </a:p>
      </dgm:t>
    </dgm:pt>
    <dgm:pt modelId="{EAF84546-A070-4FFE-9D13-D81774282F30}">
      <dgm:prSet/>
      <dgm:spPr/>
      <dgm:t>
        <a:bodyPr/>
        <a:lstStyle/>
        <a:p>
          <a:pPr algn="ctr"/>
          <a:r>
            <a:rPr lang="sk-SK" b="1" dirty="0"/>
            <a:t>Logical errory</a:t>
          </a:r>
        </a:p>
        <a:p>
          <a:pPr algn="l"/>
          <a:r>
            <a:rPr lang="sk-SK" dirty="0"/>
            <a:t>Napríklad bodkočiarka za nejakým cyklom. </a:t>
          </a:r>
        </a:p>
        <a:p>
          <a:pPr algn="l"/>
          <a:r>
            <a:rPr lang="sk-SK" dirty="0"/>
            <a:t>Často tieto errory robia práve nováčikovia.</a:t>
          </a:r>
          <a:endParaRPr lang="en-US" dirty="0"/>
        </a:p>
      </dgm:t>
    </dgm:pt>
    <dgm:pt modelId="{A1D4C68D-4F94-4C1B-B2E0-90B06BC28221}" type="parTrans" cxnId="{7ED30B31-0906-422A-AE93-4AC0D6EB77C8}">
      <dgm:prSet/>
      <dgm:spPr/>
      <dgm:t>
        <a:bodyPr/>
        <a:lstStyle/>
        <a:p>
          <a:endParaRPr lang="en-US"/>
        </a:p>
      </dgm:t>
    </dgm:pt>
    <dgm:pt modelId="{D30C5E9C-A3A4-4480-88F9-CBED92DE0D7A}" type="sibTrans" cxnId="{7ED30B31-0906-422A-AE93-4AC0D6EB77C8}">
      <dgm:prSet/>
      <dgm:spPr/>
      <dgm:t>
        <a:bodyPr/>
        <a:lstStyle/>
        <a:p>
          <a:endParaRPr lang="en-US"/>
        </a:p>
      </dgm:t>
    </dgm:pt>
    <dgm:pt modelId="{60F13C5B-FA8F-46E0-8157-B35C6D26DF7E}">
      <dgm:prSet/>
      <dgm:spPr/>
      <dgm:t>
        <a:bodyPr/>
        <a:lstStyle/>
        <a:p>
          <a:pPr algn="ctr"/>
          <a:r>
            <a:rPr lang="sk-SK" b="1" dirty="0"/>
            <a:t>Sémantické errory</a:t>
          </a:r>
        </a:p>
        <a:p>
          <a:pPr algn="l"/>
          <a:r>
            <a:rPr lang="sk-SK" dirty="0"/>
            <a:t>Kompilátor náš zápis označí, že mu nedáva zmysel</a:t>
          </a:r>
          <a:endParaRPr lang="en-US" dirty="0"/>
        </a:p>
      </dgm:t>
    </dgm:pt>
    <dgm:pt modelId="{DCAFA3D0-B317-48A9-A251-B2FC7C405B24}" type="parTrans" cxnId="{59085008-C466-47C4-9D9F-FAB0D14FD83E}">
      <dgm:prSet/>
      <dgm:spPr/>
      <dgm:t>
        <a:bodyPr/>
        <a:lstStyle/>
        <a:p>
          <a:endParaRPr lang="en-US"/>
        </a:p>
      </dgm:t>
    </dgm:pt>
    <dgm:pt modelId="{7FF12103-DFA3-4F44-BB97-8C163EF46BF0}" type="sibTrans" cxnId="{59085008-C466-47C4-9D9F-FAB0D14FD83E}">
      <dgm:prSet/>
      <dgm:spPr/>
      <dgm:t>
        <a:bodyPr/>
        <a:lstStyle/>
        <a:p>
          <a:endParaRPr lang="en-US"/>
        </a:p>
      </dgm:t>
    </dgm:pt>
    <dgm:pt modelId="{9CD15280-8800-4A79-9392-A4787EF56E9D}" type="pres">
      <dgm:prSet presAssocID="{6619463D-9F29-4F98-9422-7ABD2F3E630A}" presName="diagram" presStyleCnt="0">
        <dgm:presLayoutVars>
          <dgm:dir/>
          <dgm:resizeHandles val="exact"/>
        </dgm:presLayoutVars>
      </dgm:prSet>
      <dgm:spPr/>
    </dgm:pt>
    <dgm:pt modelId="{84D291B5-C754-4871-9188-90FD923AEF4F}" type="pres">
      <dgm:prSet presAssocID="{6AC91E38-8A30-4CB4-AE53-25AE2F7E57FB}" presName="node" presStyleLbl="node1" presStyleIdx="0" presStyleCnt="5">
        <dgm:presLayoutVars>
          <dgm:bulletEnabled val="1"/>
        </dgm:presLayoutVars>
      </dgm:prSet>
      <dgm:spPr/>
    </dgm:pt>
    <dgm:pt modelId="{6B87CEAF-E4D2-4107-A598-AE16062135ED}" type="pres">
      <dgm:prSet presAssocID="{FFDC55BF-9EAC-486B-9389-A8817B4900A7}" presName="sibTrans" presStyleCnt="0"/>
      <dgm:spPr/>
    </dgm:pt>
    <dgm:pt modelId="{F7EA5075-A4F9-4172-A03E-1A0D5DDF9319}" type="pres">
      <dgm:prSet presAssocID="{AD965AA7-2181-4E11-80E3-54BE623EC32C}" presName="node" presStyleLbl="node1" presStyleIdx="1" presStyleCnt="5">
        <dgm:presLayoutVars>
          <dgm:bulletEnabled val="1"/>
        </dgm:presLayoutVars>
      </dgm:prSet>
      <dgm:spPr/>
    </dgm:pt>
    <dgm:pt modelId="{D35151A1-5AD0-49D8-A060-7337E33C7FB0}" type="pres">
      <dgm:prSet presAssocID="{D81ED720-2A03-4B5B-83D3-1AE88F188A7D}" presName="sibTrans" presStyleCnt="0"/>
      <dgm:spPr/>
    </dgm:pt>
    <dgm:pt modelId="{F952AF45-2652-4F5A-A854-771D52FC87AB}" type="pres">
      <dgm:prSet presAssocID="{F753EE13-852C-4CD4-9B18-EF387BD28809}" presName="node" presStyleLbl="node1" presStyleIdx="2" presStyleCnt="5" custLinFactNeighborX="-1959" custLinFactNeighborY="-408">
        <dgm:presLayoutVars>
          <dgm:bulletEnabled val="1"/>
        </dgm:presLayoutVars>
      </dgm:prSet>
      <dgm:spPr/>
    </dgm:pt>
    <dgm:pt modelId="{DB335B44-ECED-4871-8623-8E643C45D453}" type="pres">
      <dgm:prSet presAssocID="{6D962CAE-2129-4829-8F31-62237D56AC9F}" presName="sibTrans" presStyleCnt="0"/>
      <dgm:spPr/>
    </dgm:pt>
    <dgm:pt modelId="{9E9D8BEF-F48A-46F8-A8E9-F910BBE3E3E4}" type="pres">
      <dgm:prSet presAssocID="{EAF84546-A070-4FFE-9D13-D81774282F30}" presName="node" presStyleLbl="node1" presStyleIdx="3" presStyleCnt="5">
        <dgm:presLayoutVars>
          <dgm:bulletEnabled val="1"/>
        </dgm:presLayoutVars>
      </dgm:prSet>
      <dgm:spPr/>
    </dgm:pt>
    <dgm:pt modelId="{9D802CE4-0831-4C6F-B8A0-5AEFF0F8DF88}" type="pres">
      <dgm:prSet presAssocID="{D30C5E9C-A3A4-4480-88F9-CBED92DE0D7A}" presName="sibTrans" presStyleCnt="0"/>
      <dgm:spPr/>
    </dgm:pt>
    <dgm:pt modelId="{EAC081E2-1C9C-4D3C-AA6E-27492A9A32F1}" type="pres">
      <dgm:prSet presAssocID="{60F13C5B-FA8F-46E0-8157-B35C6D26DF7E}" presName="node" presStyleLbl="node1" presStyleIdx="4" presStyleCnt="5">
        <dgm:presLayoutVars>
          <dgm:bulletEnabled val="1"/>
        </dgm:presLayoutVars>
      </dgm:prSet>
      <dgm:spPr/>
    </dgm:pt>
  </dgm:ptLst>
  <dgm:cxnLst>
    <dgm:cxn modelId="{6231CA02-DCC6-4180-92DE-255660C89213}" type="presOf" srcId="{F753EE13-852C-4CD4-9B18-EF387BD28809}" destId="{F952AF45-2652-4F5A-A854-771D52FC87AB}" srcOrd="0" destOrd="0" presId="urn:microsoft.com/office/officeart/2005/8/layout/default"/>
    <dgm:cxn modelId="{59085008-C466-47C4-9D9F-FAB0D14FD83E}" srcId="{6619463D-9F29-4F98-9422-7ABD2F3E630A}" destId="{60F13C5B-FA8F-46E0-8157-B35C6D26DF7E}" srcOrd="4" destOrd="0" parTransId="{DCAFA3D0-B317-48A9-A251-B2FC7C405B24}" sibTransId="{7FF12103-DFA3-4F44-BB97-8C163EF46BF0}"/>
    <dgm:cxn modelId="{08C62C19-BB71-4990-A383-DCF5F641EA99}" srcId="{6619463D-9F29-4F98-9422-7ABD2F3E630A}" destId="{F753EE13-852C-4CD4-9B18-EF387BD28809}" srcOrd="2" destOrd="0" parTransId="{60CF6C98-BE9B-44AE-AE85-5FD0CF32C627}" sibTransId="{6D962CAE-2129-4829-8F31-62237D56AC9F}"/>
    <dgm:cxn modelId="{CF7DB41A-66F5-4675-BF11-3731BEBA3EE7}" type="presOf" srcId="{60F13C5B-FA8F-46E0-8157-B35C6D26DF7E}" destId="{EAC081E2-1C9C-4D3C-AA6E-27492A9A32F1}" srcOrd="0" destOrd="0" presId="urn:microsoft.com/office/officeart/2005/8/layout/default"/>
    <dgm:cxn modelId="{7ED30B31-0906-422A-AE93-4AC0D6EB77C8}" srcId="{6619463D-9F29-4F98-9422-7ABD2F3E630A}" destId="{EAF84546-A070-4FFE-9D13-D81774282F30}" srcOrd="3" destOrd="0" parTransId="{A1D4C68D-4F94-4C1B-B2E0-90B06BC28221}" sibTransId="{D30C5E9C-A3A4-4480-88F9-CBED92DE0D7A}"/>
    <dgm:cxn modelId="{1B570349-B9A9-4DC9-A135-13D2C66B4961}" srcId="{6619463D-9F29-4F98-9422-7ABD2F3E630A}" destId="{6AC91E38-8A30-4CB4-AE53-25AE2F7E57FB}" srcOrd="0" destOrd="0" parTransId="{8D67FE76-F397-46E5-983D-E13E13090726}" sibTransId="{FFDC55BF-9EAC-486B-9389-A8817B4900A7}"/>
    <dgm:cxn modelId="{FF0D3A89-DB87-4331-951C-B48B64475692}" srcId="{6619463D-9F29-4F98-9422-7ABD2F3E630A}" destId="{AD965AA7-2181-4E11-80E3-54BE623EC32C}" srcOrd="1" destOrd="0" parTransId="{6A7ECB29-848B-4E4D-ACCB-916DF065EB72}" sibTransId="{D81ED720-2A03-4B5B-83D3-1AE88F188A7D}"/>
    <dgm:cxn modelId="{E751F8A8-415E-44F5-9190-30C25F756A10}" type="presOf" srcId="{EAF84546-A070-4FFE-9D13-D81774282F30}" destId="{9E9D8BEF-F48A-46F8-A8E9-F910BBE3E3E4}" srcOrd="0" destOrd="0" presId="urn:microsoft.com/office/officeart/2005/8/layout/default"/>
    <dgm:cxn modelId="{702360B6-81EA-483E-A764-029249D639AE}" type="presOf" srcId="{6619463D-9F29-4F98-9422-7ABD2F3E630A}" destId="{9CD15280-8800-4A79-9392-A4787EF56E9D}" srcOrd="0" destOrd="0" presId="urn:microsoft.com/office/officeart/2005/8/layout/default"/>
    <dgm:cxn modelId="{7E13C5D3-5676-44F7-B234-C0BA1BC89AB0}" type="presOf" srcId="{6AC91E38-8A30-4CB4-AE53-25AE2F7E57FB}" destId="{84D291B5-C754-4871-9188-90FD923AEF4F}" srcOrd="0" destOrd="0" presId="urn:microsoft.com/office/officeart/2005/8/layout/default"/>
    <dgm:cxn modelId="{4002AEDD-4243-4E3F-B9D1-02E9DBBD6FDC}" type="presOf" srcId="{AD965AA7-2181-4E11-80E3-54BE623EC32C}" destId="{F7EA5075-A4F9-4172-A03E-1A0D5DDF9319}" srcOrd="0" destOrd="0" presId="urn:microsoft.com/office/officeart/2005/8/layout/default"/>
    <dgm:cxn modelId="{4CC9FE06-AEDC-4E4D-9EC0-695E924F5165}" type="presParOf" srcId="{9CD15280-8800-4A79-9392-A4787EF56E9D}" destId="{84D291B5-C754-4871-9188-90FD923AEF4F}" srcOrd="0" destOrd="0" presId="urn:microsoft.com/office/officeart/2005/8/layout/default"/>
    <dgm:cxn modelId="{4EB69804-988A-4353-B347-04BAA01F1EB3}" type="presParOf" srcId="{9CD15280-8800-4A79-9392-A4787EF56E9D}" destId="{6B87CEAF-E4D2-4107-A598-AE16062135ED}" srcOrd="1" destOrd="0" presId="urn:microsoft.com/office/officeart/2005/8/layout/default"/>
    <dgm:cxn modelId="{130B230A-AFFA-4CB6-9A95-8E4E745B2118}" type="presParOf" srcId="{9CD15280-8800-4A79-9392-A4787EF56E9D}" destId="{F7EA5075-A4F9-4172-A03E-1A0D5DDF9319}" srcOrd="2" destOrd="0" presId="urn:microsoft.com/office/officeart/2005/8/layout/default"/>
    <dgm:cxn modelId="{77FC9FA5-C0AA-4209-8493-26724A6D90AB}" type="presParOf" srcId="{9CD15280-8800-4A79-9392-A4787EF56E9D}" destId="{D35151A1-5AD0-49D8-A060-7337E33C7FB0}" srcOrd="3" destOrd="0" presId="urn:microsoft.com/office/officeart/2005/8/layout/default"/>
    <dgm:cxn modelId="{502E94A0-0BAD-4250-8902-1DA92D7FFA06}" type="presParOf" srcId="{9CD15280-8800-4A79-9392-A4787EF56E9D}" destId="{F952AF45-2652-4F5A-A854-771D52FC87AB}" srcOrd="4" destOrd="0" presId="urn:microsoft.com/office/officeart/2005/8/layout/default"/>
    <dgm:cxn modelId="{1F67D617-EF53-43F1-A959-8838D32FE69C}" type="presParOf" srcId="{9CD15280-8800-4A79-9392-A4787EF56E9D}" destId="{DB335B44-ECED-4871-8623-8E643C45D453}" srcOrd="5" destOrd="0" presId="urn:microsoft.com/office/officeart/2005/8/layout/default"/>
    <dgm:cxn modelId="{F8A2D066-8726-4977-B5B3-BB5399731DC4}" type="presParOf" srcId="{9CD15280-8800-4A79-9392-A4787EF56E9D}" destId="{9E9D8BEF-F48A-46F8-A8E9-F910BBE3E3E4}" srcOrd="6" destOrd="0" presId="urn:microsoft.com/office/officeart/2005/8/layout/default"/>
    <dgm:cxn modelId="{CF562382-506F-4F1A-8C13-B2E256334B48}" type="presParOf" srcId="{9CD15280-8800-4A79-9392-A4787EF56E9D}" destId="{9D802CE4-0831-4C6F-B8A0-5AEFF0F8DF88}" srcOrd="7" destOrd="0" presId="urn:microsoft.com/office/officeart/2005/8/layout/default"/>
    <dgm:cxn modelId="{31F98E52-41C5-49DF-9AA1-D4FB5E9AF052}" type="presParOf" srcId="{9CD15280-8800-4A79-9392-A4787EF56E9D}" destId="{EAC081E2-1C9C-4D3C-AA6E-27492A9A32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9EA16-B411-4782-B84A-C63177F26788}">
      <dsp:nvSpPr>
        <dsp:cNvPr id="0" name=""/>
        <dsp:cNvSpPr/>
      </dsp:nvSpPr>
      <dsp:spPr>
        <a:xfrm>
          <a:off x="0" y="403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5DF81-56EC-44F7-BB8C-D803A189B410}">
      <dsp:nvSpPr>
        <dsp:cNvPr id="0" name=""/>
        <dsp:cNvSpPr/>
      </dsp:nvSpPr>
      <dsp:spPr>
        <a:xfrm>
          <a:off x="0" y="403"/>
          <a:ext cx="10353675" cy="66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Programovací</a:t>
          </a:r>
          <a:r>
            <a:rPr lang="en-US" sz="1900" kern="1200" dirty="0"/>
            <a:t> </a:t>
          </a:r>
          <a:r>
            <a:rPr lang="sk-SK" sz="1900" kern="1200" dirty="0"/>
            <a:t>jazyk</a:t>
          </a:r>
          <a:r>
            <a:rPr lang="en-US" sz="1900" kern="1200" dirty="0"/>
            <a:t> je </a:t>
          </a:r>
          <a:r>
            <a:rPr lang="sk-SK" sz="1900" kern="1200" noProof="0" dirty="0"/>
            <a:t>nástroj na</a:t>
          </a:r>
          <a:r>
            <a:rPr lang="en-US" sz="1900" kern="1200" dirty="0"/>
            <a:t> </a:t>
          </a:r>
          <a:r>
            <a:rPr lang="sk-SK" sz="1900" kern="1200" dirty="0"/>
            <a:t>systematický</a:t>
          </a:r>
          <a:r>
            <a:rPr lang="en-US" sz="1900" kern="1200" dirty="0"/>
            <a:t> </a:t>
          </a:r>
          <a:r>
            <a:rPr lang="sk-SK" sz="1900" kern="1200" dirty="0"/>
            <a:t>opis</a:t>
          </a:r>
          <a:r>
            <a:rPr lang="en-US" sz="1900" kern="1200" dirty="0"/>
            <a:t> </a:t>
          </a:r>
          <a:r>
            <a:rPr lang="sk-SK" sz="1900" b="1" kern="1200" dirty="0"/>
            <a:t>postupu</a:t>
          </a:r>
          <a:r>
            <a:rPr lang="en-US" sz="1900" b="1" kern="1200" dirty="0"/>
            <a:t>, </a:t>
          </a:r>
          <a:r>
            <a:rPr lang="sk-SK" sz="1900" b="1" kern="1200" dirty="0"/>
            <a:t>výpočtu</a:t>
          </a:r>
          <a:r>
            <a:rPr lang="en-US" sz="1900" b="1" kern="1200" dirty="0"/>
            <a:t>, </a:t>
          </a:r>
          <a:r>
            <a:rPr lang="sk-SK" sz="1900" b="1" kern="1200" dirty="0"/>
            <a:t>správania</a:t>
          </a:r>
          <a:r>
            <a:rPr lang="en-US" sz="1900" b="1" kern="1200" dirty="0"/>
            <a:t>, </a:t>
          </a:r>
          <a:r>
            <a:rPr lang="sk-SK" sz="1900" b="1" kern="1200" dirty="0"/>
            <a:t>zmeny</a:t>
          </a:r>
          <a:r>
            <a:rPr lang="en-US" sz="1900" b="1" kern="1200" dirty="0"/>
            <a:t> </a:t>
          </a:r>
          <a:r>
            <a:rPr lang="sk-SK" sz="1900" b="1" kern="1200" dirty="0"/>
            <a:t>stavu</a:t>
          </a:r>
          <a:r>
            <a:rPr lang="en-US" sz="1900" b="1" kern="1200" dirty="0"/>
            <a:t>, </a:t>
          </a:r>
          <a:r>
            <a:rPr lang="sk-SK" sz="1900" b="1" kern="1200" dirty="0"/>
            <a:t>opis</a:t>
          </a:r>
          <a:r>
            <a:rPr lang="en-US" sz="1900" b="1" kern="1200" dirty="0"/>
            <a:t> </a:t>
          </a:r>
          <a:r>
            <a:rPr lang="sk-SK" sz="1900" b="1" kern="1200" dirty="0"/>
            <a:t>objektov</a:t>
          </a:r>
          <a:r>
            <a:rPr lang="en-US" sz="1900" b="1" kern="1200" dirty="0"/>
            <a:t>, ich </a:t>
          </a:r>
          <a:r>
            <a:rPr lang="sk-SK" sz="1900" b="1" kern="1200" dirty="0"/>
            <a:t>vlastností</a:t>
          </a:r>
          <a:r>
            <a:rPr lang="en-US" sz="1900" b="1" kern="1200" dirty="0"/>
            <a:t> a </a:t>
          </a:r>
          <a:r>
            <a:rPr lang="sk-SK" sz="1900" b="1" kern="1200" dirty="0"/>
            <a:t>štruktúr</a:t>
          </a:r>
          <a:r>
            <a:rPr lang="en-US" sz="1900" kern="1200" dirty="0"/>
            <a:t>. </a:t>
          </a:r>
        </a:p>
      </dsp:txBody>
      <dsp:txXfrm>
        <a:off x="0" y="403"/>
        <a:ext cx="10353675" cy="660616"/>
      </dsp:txXfrm>
    </dsp:sp>
    <dsp:sp modelId="{DDF5ABF2-10D4-4F3C-92D8-72DBD7863467}">
      <dsp:nvSpPr>
        <dsp:cNvPr id="0" name=""/>
        <dsp:cNvSpPr/>
      </dsp:nvSpPr>
      <dsp:spPr>
        <a:xfrm>
          <a:off x="0" y="661019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4CB64-76E8-4E3E-A643-D5673D916294}">
      <dsp:nvSpPr>
        <dsp:cNvPr id="0" name=""/>
        <dsp:cNvSpPr/>
      </dsp:nvSpPr>
      <dsp:spPr>
        <a:xfrm>
          <a:off x="0" y="661019"/>
          <a:ext cx="10353675" cy="66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Zvyčajne</a:t>
          </a:r>
          <a:r>
            <a:rPr lang="en-US" sz="1900" kern="1200" dirty="0"/>
            <a:t> </a:t>
          </a:r>
          <a:r>
            <a:rPr lang="sk-SK" sz="1900" kern="1200" dirty="0"/>
            <a:t>programovacie</a:t>
          </a:r>
          <a:r>
            <a:rPr lang="en-US" sz="1900" kern="1200" dirty="0"/>
            <a:t> </a:t>
          </a:r>
          <a:r>
            <a:rPr lang="sk-SK" sz="1900" kern="1200" dirty="0"/>
            <a:t>jazyky</a:t>
          </a:r>
          <a:r>
            <a:rPr lang="en-US" sz="1900" kern="1200" dirty="0"/>
            <a:t> </a:t>
          </a:r>
          <a:r>
            <a:rPr lang="sk-SK" sz="1900" kern="1200" dirty="0"/>
            <a:t>slúžia</a:t>
          </a:r>
          <a:r>
            <a:rPr lang="en-US" sz="1900" kern="1200" dirty="0"/>
            <a:t> </a:t>
          </a:r>
          <a:r>
            <a:rPr lang="sk-SK" sz="1900" kern="1200" dirty="0"/>
            <a:t>na </a:t>
          </a:r>
          <a:r>
            <a:rPr lang="sk-SK" sz="1900" b="1" kern="1200" dirty="0"/>
            <a:t>opis riešenia problému</a:t>
          </a:r>
          <a:r>
            <a:rPr lang="en-US" sz="1900" kern="1200" dirty="0"/>
            <a:t>, </a:t>
          </a:r>
          <a:r>
            <a:rPr lang="sk-SK" sz="1900" kern="1200" dirty="0"/>
            <a:t>ktorý umožní jeho vykonanie pomocou programovateľného technického zariadenia.</a:t>
          </a:r>
          <a:endParaRPr lang="en-US" sz="1900" kern="1200" dirty="0"/>
        </a:p>
      </dsp:txBody>
      <dsp:txXfrm>
        <a:off x="0" y="661019"/>
        <a:ext cx="10353675" cy="660616"/>
      </dsp:txXfrm>
    </dsp:sp>
    <dsp:sp modelId="{687F6ECA-FC63-48CC-8F74-E461BE20C249}">
      <dsp:nvSpPr>
        <dsp:cNvPr id="0" name=""/>
        <dsp:cNvSpPr/>
      </dsp:nvSpPr>
      <dsp:spPr>
        <a:xfrm>
          <a:off x="0" y="1321635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C6FEF6-9A89-4FBA-BA80-F4B8AAFDC995}">
      <dsp:nvSpPr>
        <dsp:cNvPr id="0" name=""/>
        <dsp:cNvSpPr/>
      </dsp:nvSpPr>
      <dsp:spPr>
        <a:xfrm>
          <a:off x="0" y="1321635"/>
          <a:ext cx="10353675" cy="66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Dnes existuje mnoho programovacích jazykov no kedysi v začiatku počítačov existoval iba </a:t>
          </a:r>
          <a:r>
            <a:rPr lang="sk-SK" sz="1900" b="1" kern="1200" dirty="0"/>
            <a:t>bińarny</a:t>
          </a:r>
          <a:r>
            <a:rPr lang="sk-SK" sz="1900" kern="1200" dirty="0"/>
            <a:t> </a:t>
          </a:r>
          <a:r>
            <a:rPr lang="sk-SK" sz="1900" b="1" kern="1200" dirty="0"/>
            <a:t>kód</a:t>
          </a:r>
          <a:r>
            <a:rPr lang="sk-SK" sz="1900" kern="1200" dirty="0"/>
            <a:t>.  Ten sa skladal čisto z 1 a 0. </a:t>
          </a:r>
          <a:endParaRPr lang="en-US" sz="1900" kern="1200" dirty="0"/>
        </a:p>
      </dsp:txBody>
      <dsp:txXfrm>
        <a:off x="0" y="1321635"/>
        <a:ext cx="10353675" cy="660616"/>
      </dsp:txXfrm>
    </dsp:sp>
    <dsp:sp modelId="{39056AB5-8BE8-4974-A3D6-EFCB8EEFBBE9}">
      <dsp:nvSpPr>
        <dsp:cNvPr id="0" name=""/>
        <dsp:cNvSpPr/>
      </dsp:nvSpPr>
      <dsp:spPr>
        <a:xfrm>
          <a:off x="0" y="1982252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0BFC8-6761-4F55-8023-8093B6F9F5A7}">
      <dsp:nvSpPr>
        <dsp:cNvPr id="0" name=""/>
        <dsp:cNvSpPr/>
      </dsp:nvSpPr>
      <dsp:spPr>
        <a:xfrm>
          <a:off x="0" y="1982252"/>
          <a:ext cx="10353675" cy="66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Neskôr sa vytvorili programovacie jazyky, ktoré sa postupne zlepšovali a zjednoduchšovali.</a:t>
          </a:r>
          <a:endParaRPr lang="en-US" sz="1900" kern="1200" dirty="0"/>
        </a:p>
      </dsp:txBody>
      <dsp:txXfrm>
        <a:off x="0" y="1982252"/>
        <a:ext cx="10353675" cy="660616"/>
      </dsp:txXfrm>
    </dsp:sp>
    <dsp:sp modelId="{A733C85B-37A6-4300-B548-021F1F7DD5A6}">
      <dsp:nvSpPr>
        <dsp:cNvPr id="0" name=""/>
        <dsp:cNvSpPr/>
      </dsp:nvSpPr>
      <dsp:spPr>
        <a:xfrm>
          <a:off x="0" y="2642868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EA5B7A-BAAF-4205-8161-DE323D59E9B0}">
      <dsp:nvSpPr>
        <dsp:cNvPr id="0" name=""/>
        <dsp:cNvSpPr/>
      </dsp:nvSpPr>
      <dsp:spPr>
        <a:xfrm>
          <a:off x="0" y="2642868"/>
          <a:ext cx="10353675" cy="66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Dnes existuje niekoľko </a:t>
          </a:r>
          <a:r>
            <a:rPr lang="sk-SK" sz="1900" b="1" u="sng" kern="1200" dirty="0"/>
            <a:t>generací programovacích jazykov</a:t>
          </a:r>
          <a:r>
            <a:rPr lang="sk-SK" sz="1900" kern="1200" dirty="0"/>
            <a:t>.</a:t>
          </a:r>
        </a:p>
      </dsp:txBody>
      <dsp:txXfrm>
        <a:off x="0" y="2642868"/>
        <a:ext cx="10353675" cy="660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291B5-C754-4871-9188-90FD923AEF4F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b="1" kern="1200" dirty="0"/>
            <a:t>Syntaxtické</a:t>
          </a:r>
          <a:endParaRPr lang="sk-SK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Porušenie syntaxtických pravidiel jazyka. Kód nie je možné ani spustiť.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Časté syntaxtické chyby sú: Chýbajúca zátvorka </a:t>
          </a:r>
          <a:r>
            <a:rPr lang="sk-SK" sz="1100" b="1" kern="1200" dirty="0"/>
            <a:t>{ </a:t>
          </a:r>
          <a:r>
            <a:rPr lang="sk-SK" sz="1100" kern="1200" dirty="0"/>
            <a:t>alebo </a:t>
          </a:r>
          <a:r>
            <a:rPr lang="sk-SK" sz="1100" b="1" kern="1200" dirty="0"/>
            <a:t>}, </a:t>
          </a:r>
          <a:r>
            <a:rPr lang="sk-SK" sz="1100" kern="1200" dirty="0"/>
            <a:t>výpis premennej ktorá neexistuje, chýbajúca bodkočiarka.</a:t>
          </a:r>
          <a:endParaRPr lang="en-US" sz="1100" kern="1200" dirty="0"/>
        </a:p>
      </dsp:txBody>
      <dsp:txXfrm>
        <a:off x="1112211" y="689"/>
        <a:ext cx="2540391" cy="1524234"/>
      </dsp:txXfrm>
    </dsp:sp>
    <dsp:sp modelId="{F7EA5075-A4F9-4172-A03E-1A0D5DDF9319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4607364"/>
                <a:satOff val="5156"/>
                <a:lumOff val="29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b="1" kern="1200" dirty="0"/>
            <a:t>Run-time errory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Errory ktoré nastanú</a:t>
          </a:r>
          <a:r>
            <a:rPr lang="sk-SK" sz="1100" b="1" kern="1200" dirty="0"/>
            <a:t> až  po spustení a skompilovaní programu</a:t>
          </a:r>
          <a:r>
            <a:rPr lang="sk-SK" sz="1100" kern="1200" dirty="0"/>
            <a:t>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Príkladom môže byť napríklad pokus o delenie 0.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Tieto errory sa často hľadajú obtiažne pretože IDE nedokáže presne určiť kde k chybe dochádza.</a:t>
          </a:r>
          <a:endParaRPr lang="en-US" sz="1100" kern="1200" dirty="0"/>
        </a:p>
      </dsp:txBody>
      <dsp:txXfrm>
        <a:off x="3906641" y="689"/>
        <a:ext cx="2540391" cy="1524234"/>
      </dsp:txXfrm>
    </dsp:sp>
    <dsp:sp modelId="{F952AF45-2652-4F5A-A854-771D52FC87AB}">
      <dsp:nvSpPr>
        <dsp:cNvPr id="0" name=""/>
        <dsp:cNvSpPr/>
      </dsp:nvSpPr>
      <dsp:spPr>
        <a:xfrm>
          <a:off x="6651306" y="0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b="1" kern="1200" dirty="0"/>
            <a:t>Linker errory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Zle nalinkované časti kódu.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Príkladom je napríklad napísané Main() namiesto main().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Linker očakáva main s malým m.</a:t>
          </a:r>
          <a:endParaRPr lang="en-US" sz="1100" kern="1200" dirty="0"/>
        </a:p>
      </dsp:txBody>
      <dsp:txXfrm>
        <a:off x="6651306" y="0"/>
        <a:ext cx="2540391" cy="1524234"/>
      </dsp:txXfrm>
    </dsp:sp>
    <dsp:sp modelId="{9E9D8BEF-F48A-46F8-A8E9-F910BBE3E3E4}">
      <dsp:nvSpPr>
        <dsp:cNvPr id="0" name=""/>
        <dsp:cNvSpPr/>
      </dsp:nvSpPr>
      <dsp:spPr>
        <a:xfrm>
          <a:off x="2509426" y="1778963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822094"/>
                <a:satOff val="15469"/>
                <a:lumOff val="88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b="1" kern="1200" dirty="0"/>
            <a:t>Logical errory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Napríklad bodkočiarka za nejakým cyklom.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Často tieto errory robia práve nováčikovia.</a:t>
          </a:r>
          <a:endParaRPr lang="en-US" sz="1100" kern="1200" dirty="0"/>
        </a:p>
      </dsp:txBody>
      <dsp:txXfrm>
        <a:off x="2509426" y="1778963"/>
        <a:ext cx="2540391" cy="1524234"/>
      </dsp:txXfrm>
    </dsp:sp>
    <dsp:sp modelId="{EAC081E2-1C9C-4D3C-AA6E-27492A9A32F1}">
      <dsp:nvSpPr>
        <dsp:cNvPr id="0" name=""/>
        <dsp:cNvSpPr/>
      </dsp:nvSpPr>
      <dsp:spPr>
        <a:xfrm>
          <a:off x="5303857" y="1778963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b="1" kern="1200" dirty="0"/>
            <a:t>Sémantické errory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100" kern="1200" dirty="0"/>
            <a:t>Kompilátor náš zápis označí, že mu nedáva zmysel</a:t>
          </a:r>
          <a:endParaRPr lang="en-US" sz="1100" kern="1200" dirty="0"/>
        </a:p>
      </dsp:txBody>
      <dsp:txXfrm>
        <a:off x="5303857" y="1778963"/>
        <a:ext cx="2540391" cy="152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39AF3-E021-4479-8EEA-8DB5A39AD308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D40D-07A3-4911-86FC-5A6A609F3F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510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D40D-07A3-4911-86FC-5A6A609F3FBE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69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D40D-07A3-4911-86FC-5A6A609F3FBE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67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21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6AE7-95FB-42A4-9772-2D4932959A1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26BE-CEAC-4A8D-B0AB-21FBF0F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EF81F-49BC-4FBC-AD27-D7C6ADD24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361" y="1219767"/>
            <a:ext cx="5275890" cy="4418466"/>
          </a:xfrm>
        </p:spPr>
        <p:txBody>
          <a:bodyPr anchor="b">
            <a:normAutofit/>
          </a:bodyPr>
          <a:lstStyle/>
          <a:p>
            <a:pPr algn="r"/>
            <a:r>
              <a:rPr lang="sk-SK" sz="3700" b="0" dirty="0"/>
              <a:t>3.úvod do prgramovacích jazykov</a:t>
            </a:r>
            <a:endParaRPr lang="en-US" sz="37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8C35-2F1F-4070-8C2F-9FFEF74F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Adrian Mindek</a:t>
            </a:r>
          </a:p>
          <a:p>
            <a:pPr algn="l"/>
            <a:r>
              <a:rPr lang="sk-SK" sz="2000" dirty="0"/>
              <a:t>2021</a:t>
            </a:r>
            <a:endParaRPr lang="en-US" sz="2000" dirty="0"/>
          </a:p>
        </p:txBody>
      </p:sp>
      <p:pic>
        <p:nvPicPr>
          <p:cNvPr id="1026" name="Picture 2" descr="Want to Be a Software Developer? Learn C++ First and Thank Me Later. | by  David Hill | Level Up Coding">
            <a:extLst>
              <a:ext uri="{FF2B5EF4-FFF2-40B4-BE49-F238E27FC236}">
                <a16:creationId xmlns:a16="http://schemas.microsoft.com/office/drawing/2014/main" id="{BD44C3CB-85E6-41B6-837F-93CE5F00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040">
            <a:off x="1138365" y="4023795"/>
            <a:ext cx="3172040" cy="178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A02B-8FB9-44EA-8089-5E16C650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sk-SK" sz="2400"/>
              <a:t>Kompilátor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1A5A-E837-4C26-B2DF-1539262A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sk-SK" sz="1400"/>
              <a:t>Každý program napísaný v C/C++ musí byť pred spustením zkompilovaný do zdrojového kódu.</a:t>
            </a:r>
          </a:p>
          <a:p>
            <a:r>
              <a:rPr lang="sk-SK" sz="1400"/>
              <a:t>Kompilátor je práve nástroj ako tento prevod kódu do binárnej podoby zrealizovať.</a:t>
            </a:r>
          </a:p>
          <a:p>
            <a:r>
              <a:rPr lang="sk-SK" sz="1400"/>
              <a:t>Kompilácia má dve fázi:</a:t>
            </a:r>
          </a:p>
          <a:p>
            <a:pPr lvl="1"/>
            <a:r>
              <a:rPr lang="sk-SK" sz="1400"/>
              <a:t>Fáza preprocessora – číta niektoré riadky skôr ako začne spracovávať program.</a:t>
            </a:r>
          </a:p>
          <a:p>
            <a:pPr lvl="1"/>
            <a:r>
              <a:rPr lang="sk-SK" sz="1400"/>
              <a:t>Fáza samotnej kompilácie </a:t>
            </a:r>
          </a:p>
          <a:p>
            <a:endParaRPr lang="sk-SK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vičení 3">
            <a:extLst>
              <a:ext uri="{FF2B5EF4-FFF2-40B4-BE49-F238E27FC236}">
                <a16:creationId xmlns:a16="http://schemas.microsoft.com/office/drawing/2014/main" id="{D0ED8DFF-1C40-4628-AA82-6D2F6AC4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6282" y="1151910"/>
            <a:ext cx="4444555" cy="45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0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1270A81E-5C90-4538-B95E-189FBDE9E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910F4-D43F-4935-898E-7070884C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46" y="609600"/>
            <a:ext cx="4628588" cy="1326321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Vývojové prostredie (IDE)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1C56A8-C72F-4968-B026-85488153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4576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stall CLion for Linux using the Snap Store | Snapcraft">
            <a:extLst>
              <a:ext uri="{FF2B5EF4-FFF2-40B4-BE49-F238E27FC236}">
                <a16:creationId xmlns:a16="http://schemas.microsoft.com/office/drawing/2014/main" id="{98608897-13AD-40C7-BD87-129C8857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1528"/>
            <a:ext cx="2268545" cy="22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code v Mac App Store">
            <a:extLst>
              <a:ext uri="{FF2B5EF4-FFF2-40B4-BE49-F238E27FC236}">
                <a16:creationId xmlns:a16="http://schemas.microsoft.com/office/drawing/2014/main" id="{A1B7D6EE-95A8-4D7A-9896-40C31805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3746" y="821528"/>
            <a:ext cx="2268548" cy="22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ual Studio IDE, Code Editor, Azure DevOps, &amp; App Center - Visual Studio">
            <a:extLst>
              <a:ext uri="{FF2B5EF4-FFF2-40B4-BE49-F238E27FC236}">
                <a16:creationId xmlns:a16="http://schemas.microsoft.com/office/drawing/2014/main" id="{C61A72A7-D46C-4104-850F-17F59574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2890" y="3589864"/>
            <a:ext cx="2659978" cy="26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D495-3DF3-48D8-ACB0-317ED577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944" y="2096063"/>
            <a:ext cx="4628588" cy="401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600" dirty="0"/>
              <a:t>Je to komplexný nástroj, ktorý slúži na vývoj aplikáciii (kódu) a obsahuje rôzne  nástroje pre efektívnu správu, optimalizáciu, debugging a refactorizáciu kódu.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Programovať môžeme aj v obyčajnom textovom dokumente ale dnes to nie je bežné práve kvôli absencii debuggeru a iných nástrojov.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Každý jazyk ponúka na výber rôzne vývojové prostredia (IDE). Pre C++ je to napríklad </a:t>
            </a:r>
            <a:r>
              <a:rPr lang="sk-SK" sz="1600" b="1" dirty="0"/>
              <a:t>Visual Studio</a:t>
            </a:r>
            <a:r>
              <a:rPr lang="sk-SK" sz="1600" dirty="0"/>
              <a:t>, </a:t>
            </a:r>
            <a:r>
              <a:rPr lang="sk-SK" sz="1600" b="1" dirty="0"/>
              <a:t>CLion</a:t>
            </a:r>
            <a:r>
              <a:rPr lang="sk-SK" sz="1600" dirty="0"/>
              <a:t> alebo </a:t>
            </a:r>
            <a:r>
              <a:rPr lang="sk-SK" sz="1600" b="1" dirty="0"/>
              <a:t>Xcode</a:t>
            </a:r>
            <a:r>
              <a:rPr lang="sk-SK" sz="1600" dirty="0"/>
              <a:t> (Mac OS).</a:t>
            </a:r>
          </a:p>
          <a:p>
            <a:pPr marL="0" indent="0">
              <a:lnSpc>
                <a:spcPct val="110000"/>
              </a:lnSpc>
              <a:buNone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6522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F3DF-84C2-499D-891B-1E154A04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 err="1"/>
              <a:t>Vytvorenie</a:t>
            </a:r>
            <a:r>
              <a:rPr lang="en-US" sz="2400" dirty="0"/>
              <a:t> </a:t>
            </a:r>
            <a:r>
              <a:rPr lang="en-US" sz="2400" dirty="0" err="1"/>
              <a:t>Projektu</a:t>
            </a:r>
            <a:r>
              <a:rPr lang="en-US" sz="2400" dirty="0"/>
              <a:t> – Visual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F3DBA-88BD-48CF-8F8C-F6E10999F866}"/>
              </a:ext>
            </a:extLst>
          </p:cNvPr>
          <p:cNvSpPr txBox="1"/>
          <p:nvPr/>
        </p:nvSpPr>
        <p:spPr>
          <a:xfrm>
            <a:off x="643467" y="2096063"/>
            <a:ext cx="3361498" cy="402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Spustiť Visual Studio.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FILE -&gt; NEW-&gt; Project </a:t>
            </a:r>
            <a:endParaRPr lang="sk-SK" sz="1400" b="1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571500" lvl="1" defTabSz="914400">
              <a:lnSpc>
                <a:spcPct val="120000"/>
              </a:lnSpc>
              <a:spcAft>
                <a:spcPts val="600"/>
              </a:spcAft>
            </a:pP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(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Alebo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CREATE NEW PROJECT)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Zvoliť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Visual C++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Empty Project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Zadať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názov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projektu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(Name).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Určiť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okáciu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(Location)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kam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budeme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projekt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ukladať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–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vytvorí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zložka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pre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projekt</a:t>
            </a:r>
            <a:r>
              <a:rPr lang="sk-SK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endParaRPr lang="en-US" sz="14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29">
            <a:extLst>
              <a:ext uri="{FF2B5EF4-FFF2-40B4-BE49-F238E27FC236}">
                <a16:creationId xmlns:a16="http://schemas.microsoft.com/office/drawing/2014/main" id="{B65E5007-F07A-45FB-BF8B-EFDA68435B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0931" y="1682973"/>
            <a:ext cx="5895257" cy="35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0197-83D4-4665-B0CE-2E3EEA71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sk-SK" sz="2400"/>
              <a:t>Prvý súbor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336D-3500-476E-AD13-B907C4A3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sz="1400" dirty="0"/>
              <a:t>V paneli </a:t>
            </a:r>
            <a:r>
              <a:rPr lang="sk-SK" sz="1400" b="1" dirty="0"/>
              <a:t>Solution Explorer</a:t>
            </a:r>
            <a:r>
              <a:rPr lang="sk-SK" sz="1400" dirty="0"/>
              <a:t> vyberieme </a:t>
            </a:r>
            <a:r>
              <a:rPr lang="sk-SK" sz="1400" b="1" dirty="0"/>
              <a:t>Source Files </a:t>
            </a:r>
            <a:r>
              <a:rPr lang="sk-SK" sz="1400" dirty="0"/>
              <a:t>-&gt; pravy klik -&gt; </a:t>
            </a:r>
            <a:r>
              <a:rPr lang="sk-SK" sz="1400" b="1" dirty="0"/>
              <a:t>Add-</a:t>
            </a:r>
            <a:r>
              <a:rPr lang="sk-SK" sz="1400" dirty="0"/>
              <a:t>&gt; </a:t>
            </a:r>
            <a:r>
              <a:rPr lang="sk-SK" sz="1400" b="1" dirty="0"/>
              <a:t>New Item</a:t>
            </a:r>
          </a:p>
          <a:p>
            <a:pPr marL="457200" indent="-457200">
              <a:buAutoNum type="arabicPeriod"/>
            </a:pPr>
            <a:r>
              <a:rPr lang="sk-SK" sz="1400" dirty="0"/>
              <a:t>Zvolíme </a:t>
            </a:r>
            <a:r>
              <a:rPr lang="sk-SK" sz="1400" b="1" dirty="0"/>
              <a:t>C++</a:t>
            </a:r>
            <a:r>
              <a:rPr lang="sk-SK" sz="1400" dirty="0"/>
              <a:t> -&gt; </a:t>
            </a:r>
            <a:r>
              <a:rPr lang="sk-SK" sz="1400" b="1" dirty="0"/>
              <a:t>C++ File</a:t>
            </a:r>
          </a:p>
          <a:p>
            <a:pPr marL="457200" indent="-457200">
              <a:buAutoNum type="arabicPeriod"/>
            </a:pPr>
            <a:r>
              <a:rPr lang="sk-SK" sz="1400" dirty="0"/>
              <a:t>Nazveme nejak (zvyčajne prvý súbor sa nazýva main</a:t>
            </a:r>
            <a:r>
              <a:rPr lang="sk-SK" sz="1400" b="1" dirty="0"/>
              <a:t>.cpp</a:t>
            </a:r>
            <a:r>
              <a:rPr lang="sk-SK" sz="1400" dirty="0"/>
              <a:t>)</a:t>
            </a:r>
          </a:p>
          <a:p>
            <a:pPr marL="457200" indent="-457200">
              <a:buAutoNum type="arabicPeriod"/>
            </a:pPr>
            <a:r>
              <a:rPr lang="sk-SK" sz="1400" dirty="0"/>
              <a:t>V paneli </a:t>
            </a:r>
            <a:r>
              <a:rPr lang="sk-SK" sz="1400" b="1" dirty="0"/>
              <a:t>Solution Explorer </a:t>
            </a:r>
            <a:r>
              <a:rPr lang="sk-SK" sz="1400" dirty="0"/>
              <a:t>pod source files sa objaví main.cpp súbor a ten otvoríme dvojklikom.</a:t>
            </a:r>
          </a:p>
          <a:p>
            <a:pPr marL="0" indent="0">
              <a:buNone/>
            </a:pPr>
            <a:endParaRPr lang="sk-SK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BFD4F-C56B-48D7-910C-06B5FCD9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528222"/>
            <a:ext cx="5895257" cy="38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662-EF14-4EDC-9A21-23D72D81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Hello Wordl 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1A5-AE8C-4C7E-AE1E-2FA1C9B9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Vytvoríme si prvý Hello World program v C++.</a:t>
            </a:r>
          </a:p>
          <a:p>
            <a:r>
              <a:rPr lang="sk-SK" dirty="0"/>
              <a:t>Jedná sa o úvodný program do programovacích jazykov ktorý ma za úlohu vypísať text: „Hello World“ na obrazovku (</a:t>
            </a:r>
            <a:r>
              <a:rPr lang="sk-SK" u="sng" dirty="0"/>
              <a:t>do konzoly</a:t>
            </a:r>
            <a:r>
              <a:rPr lang="sk-SK" dirty="0"/>
              <a:t>).</a:t>
            </a:r>
          </a:p>
        </p:txBody>
      </p:sp>
      <p:pic>
        <p:nvPicPr>
          <p:cNvPr id="4" name="Obrázok 30">
            <a:extLst>
              <a:ext uri="{FF2B5EF4-FFF2-40B4-BE49-F238E27FC236}">
                <a16:creationId xmlns:a16="http://schemas.microsoft.com/office/drawing/2014/main" id="{509BA8F7-C116-4ED3-ADA5-D3647D54C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7257" y="2571903"/>
            <a:ext cx="4833257" cy="277124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9658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DBE2-9B15-4685-BFD5-9803CED5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Hello Wold - vysvetlenie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9D20-49F4-471B-BEB6-25E954E7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k-SK" sz="1100" b="1" dirty="0"/>
              <a:t>#include &lt;iostream&gt; </a:t>
            </a:r>
            <a:r>
              <a:rPr lang="sk-SK" sz="1100" dirty="0"/>
              <a:t>- </a:t>
            </a:r>
            <a:r>
              <a:rPr lang="sk-S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 programu pripojí knižnicu pre vstup a (výstup) na konzolu aby sme mohli príkazy z tejto knižnice používať.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sk-SK" sz="1100" b="1" dirty="0"/>
              <a:t>Using namespace std;</a:t>
            </a:r>
            <a:r>
              <a:rPr lang="sk-SK" sz="1100" dirty="0"/>
              <a:t> - zjednoduší názvy príkazov z knižnice iostream. Bez tohoto riadku by sme museli riadok s výpisom napísať ako: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k-SK" sz="1100" dirty="0"/>
              <a:t>	 std::cout &lt;&lt; "Hello world!" &lt;&lt; std::endl;.</a:t>
            </a:r>
          </a:p>
          <a:p>
            <a:pPr>
              <a:lnSpc>
                <a:spcPct val="110000"/>
              </a:lnSpc>
            </a:pPr>
            <a:r>
              <a:rPr lang="sk-SK" sz="1100" b="1" dirty="0"/>
              <a:t>int main(void) {</a:t>
            </a:r>
            <a:r>
              <a:rPr lang="sk-SK" sz="1100" dirty="0"/>
              <a:t>...</a:t>
            </a:r>
            <a:r>
              <a:rPr lang="sk-SK" sz="1100" b="1" dirty="0"/>
              <a:t>} </a:t>
            </a:r>
            <a:r>
              <a:rPr lang="sk-SK" sz="1100" dirty="0"/>
              <a:t>– toto je prvá funkcia. Spustí sa </a:t>
            </a:r>
            <a:r>
              <a:rPr lang="sk-SK" sz="1100" b="1" dirty="0"/>
              <a:t>VŽDY</a:t>
            </a:r>
            <a:r>
              <a:rPr lang="sk-SK" sz="1100" dirty="0"/>
              <a:t> ako prvá keď spustíme program. </a:t>
            </a:r>
            <a:r>
              <a:rPr lang="sk-SK" sz="1100" u="sng" dirty="0"/>
              <a:t>Do zátvoriek </a:t>
            </a:r>
            <a:r>
              <a:rPr lang="sk-SK" sz="1100" b="1" u="sng" dirty="0"/>
              <a:t>{ </a:t>
            </a:r>
            <a:r>
              <a:rPr lang="sk-SK" sz="1100" u="sng" dirty="0"/>
              <a:t>a </a:t>
            </a:r>
            <a:r>
              <a:rPr lang="sk-SK" sz="1100" b="1" u="sng" dirty="0"/>
              <a:t>}</a:t>
            </a:r>
            <a:r>
              <a:rPr lang="sk-SK" sz="1100" u="sng" dirty="0"/>
              <a:t> píšeme </a:t>
            </a:r>
            <a:r>
              <a:rPr lang="sk-SK" sz="1100" b="1" u="sng" dirty="0"/>
              <a:t>telo funkcie </a:t>
            </a:r>
            <a:r>
              <a:rPr lang="sk-SK" sz="1100" u="sng" dirty="0"/>
              <a:t>– kód ktorý sa ma v rámci funkcie vykonať.</a:t>
            </a:r>
          </a:p>
          <a:p>
            <a:pPr>
              <a:lnSpc>
                <a:spcPct val="110000"/>
              </a:lnSpc>
            </a:pPr>
            <a:r>
              <a:rPr lang="sk-SK" sz="1100" b="1" dirty="0"/>
              <a:t>cout  &lt;&lt; „Hello world!“ &lt;&lt; endl; </a:t>
            </a:r>
            <a:r>
              <a:rPr lang="sk-SK" sz="1100" dirty="0"/>
              <a:t>- je samotný výpis textu Hello world. Text sa píše medzi úvodzovky </a:t>
            </a:r>
            <a:r>
              <a:rPr lang="sk-SK" sz="1100" b="1" dirty="0"/>
              <a:t>“ “ </a:t>
            </a:r>
            <a:r>
              <a:rPr lang="sk-SK" sz="1100" dirty="0"/>
              <a:t>aby C++ vedelo že sa nejedná o nejaký príkaz.  </a:t>
            </a:r>
            <a:r>
              <a:rPr lang="sk-SK" sz="1100" b="1" dirty="0"/>
              <a:t>&lt;&lt;</a:t>
            </a:r>
            <a:r>
              <a:rPr lang="sk-SK" sz="1100" dirty="0"/>
              <a:t> </a:t>
            </a:r>
            <a:r>
              <a:rPr lang="sk-SK" sz="1100" b="1" dirty="0"/>
              <a:t>endl</a:t>
            </a:r>
            <a:r>
              <a:rPr lang="sk-SK" sz="1100" dirty="0"/>
              <a:t> ukočí riadok a odriadkuje na nový.</a:t>
            </a:r>
          </a:p>
          <a:p>
            <a:pPr>
              <a:lnSpc>
                <a:spcPct val="110000"/>
              </a:lnSpc>
            </a:pPr>
            <a:r>
              <a:rPr lang="pl-PL" sz="1100" b="1" dirty="0"/>
              <a:t>&lt;&lt;</a:t>
            </a:r>
            <a:r>
              <a:rPr lang="pl-PL" sz="1100" dirty="0"/>
              <a:t> - je operátor ktorý posiela dáta na výpis do konzoly</a:t>
            </a:r>
          </a:p>
          <a:p>
            <a:pPr>
              <a:lnSpc>
                <a:spcPct val="110000"/>
              </a:lnSpc>
            </a:pPr>
            <a:r>
              <a:rPr lang="sk-SK" sz="1100" b="1" dirty="0"/>
              <a:t>cin.get() </a:t>
            </a:r>
            <a:r>
              <a:rPr lang="sk-SK" sz="1100" dirty="0"/>
              <a:t>– čaká na stisk klávesnice takže sa nám program hneď nevypne (novšie verzie Visual Studia tento príkaz už nepotrebujú).</a:t>
            </a:r>
          </a:p>
          <a:p>
            <a:pPr>
              <a:lnSpc>
                <a:spcPct val="110000"/>
              </a:lnSpc>
            </a:pPr>
            <a:r>
              <a:rPr lang="sk-SK" sz="1100" b="1" dirty="0"/>
              <a:t>return 0</a:t>
            </a:r>
            <a:r>
              <a:rPr lang="sk-SK" sz="1100" dirty="0"/>
              <a:t> – príkaz return ukončí program a 0 hovorí že program skončil OK – bez chyby. Ak dôjde v programe k chybe použije sa miesto 0 práve 1.</a:t>
            </a:r>
          </a:p>
          <a:p>
            <a:pPr>
              <a:lnSpc>
                <a:spcPct val="110000"/>
              </a:lnSpc>
            </a:pPr>
            <a:endParaRPr lang="sk-SK" sz="1100" dirty="0"/>
          </a:p>
        </p:txBody>
      </p:sp>
      <p:pic>
        <p:nvPicPr>
          <p:cNvPr id="4" name="Obrázok 30">
            <a:extLst>
              <a:ext uri="{FF2B5EF4-FFF2-40B4-BE49-F238E27FC236}">
                <a16:creationId xmlns:a16="http://schemas.microsoft.com/office/drawing/2014/main" id="{2E672552-E4FA-47D5-82CD-7B54045908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8736" y="2950751"/>
            <a:ext cx="3511778" cy="201354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3894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559E-7DA1-41E3-938E-B11E71E6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Dodatok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D22-9E87-4B74-9822-84D26D5F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Príkazy sa ukončújú bodkočiarkou ( ; ), čo znamená že príkaz skončil.</a:t>
            </a:r>
          </a:p>
          <a:p>
            <a:r>
              <a:rPr lang="sk-SK" dirty="0"/>
              <a:t>Teoreticky môžeme písať do riadku viac príkazov ale kód je potom neprehľadný.</a:t>
            </a:r>
          </a:p>
          <a:p>
            <a:r>
              <a:rPr lang="sk-SK" dirty="0"/>
              <a:t>Je dobré naučiť sa používať tabulátory a medzeri kvôli lepšej prehľadnosti.</a:t>
            </a:r>
          </a:p>
          <a:p>
            <a:r>
              <a:rPr lang="sk-SK" dirty="0"/>
              <a:t>Ak chceme písať SK/CZ znaky do konzoly tak na začiatku kódu musíme uviesť toto:</a:t>
            </a:r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F8F97-F97E-4033-90F0-2F9DBFC3332A}"/>
              </a:ext>
            </a:extLst>
          </p:cNvPr>
          <p:cNvSpPr txBox="1"/>
          <p:nvPr/>
        </p:nvSpPr>
        <p:spPr>
          <a:xfrm>
            <a:off x="3042675" y="4062046"/>
            <a:ext cx="5975294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k-SK" sz="180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 loc(</a:t>
            </a:r>
            <a:r>
              <a:rPr lang="sk-SK" sz="1800" dirty="0">
                <a:solidFill>
                  <a:srgbClr val="A5C26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"Czech_Czech Republic.1250"</a:t>
            </a:r>
            <a:r>
              <a:rPr lang="sk-SK" sz="180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k-SK" sz="1800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locale::global(loc);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0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ED68-6695-4A60-ADE0-43E891AA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/>
              <a:t>Koment</a:t>
            </a:r>
            <a:r>
              <a:rPr lang="sk-SK" dirty="0"/>
              <a:t>áre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690A-9A6F-478A-9C0E-973D9EBA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Slúžia ako poznámka pre programátora a kompilátor ich ignoruje.</a:t>
            </a:r>
          </a:p>
          <a:p>
            <a:r>
              <a:rPr lang="sk-SK" dirty="0"/>
              <a:t>Neovplyvňujú kód.</a:t>
            </a:r>
          </a:p>
          <a:p>
            <a:r>
              <a:rPr lang="sk-SK" dirty="0"/>
              <a:t>Sú 2 typy:</a:t>
            </a:r>
          </a:p>
          <a:p>
            <a:pPr marL="457200" lvl="1" indent="0">
              <a:buNone/>
            </a:pPr>
            <a:r>
              <a:rPr lang="sk-SK" dirty="0"/>
              <a:t>1-riadkové pomocou dvoch lomítok - </a:t>
            </a:r>
            <a:r>
              <a:rPr lang="sk-SK" b="1" dirty="0"/>
              <a:t>//</a:t>
            </a:r>
          </a:p>
          <a:p>
            <a:pPr marL="457200" lvl="1" indent="0">
              <a:buNone/>
            </a:pPr>
            <a:r>
              <a:rPr lang="sk-SK" dirty="0"/>
              <a:t>2-riadkové  pomocou </a:t>
            </a:r>
            <a:r>
              <a:rPr lang="sk-SK" b="1" dirty="0"/>
              <a:t>/*</a:t>
            </a:r>
            <a:r>
              <a:rPr lang="sk-SK" dirty="0"/>
              <a:t> a </a:t>
            </a:r>
            <a:r>
              <a:rPr lang="sk-SK" b="1" dirty="0"/>
              <a:t>*/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E80F9-302C-4932-A28D-887A8956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62882"/>
            <a:ext cx="4833257" cy="278928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41138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58A6-3ECF-4C08-9DB9-F821D952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Visual studio - farby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652F-CE80-4C30-82C2-3BCE4FE7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sk-SK" dirty="0"/>
              <a:t>Visual studio používa </a:t>
            </a:r>
            <a:r>
              <a:rPr lang="sk-SK" b="1" dirty="0"/>
              <a:t>farebné značenie </a:t>
            </a:r>
            <a:r>
              <a:rPr lang="sk-SK" dirty="0"/>
              <a:t>pre slová ktoré používame v programe</a:t>
            </a:r>
          </a:p>
          <a:p>
            <a:pPr lvl="1"/>
            <a:r>
              <a:rPr lang="sk-SK" b="1" dirty="0"/>
              <a:t>BIELA + žltá – P</a:t>
            </a:r>
            <a:r>
              <a:rPr lang="sk-SK" dirty="0"/>
              <a:t>remenné, názvy funkcií, vstup, výstup ...</a:t>
            </a:r>
          </a:p>
          <a:p>
            <a:pPr lvl="1"/>
            <a:r>
              <a:rPr lang="sk-SK" b="1" dirty="0"/>
              <a:t>ZELENÁ </a:t>
            </a:r>
            <a:r>
              <a:rPr lang="sk-SK" dirty="0"/>
              <a:t>– Komentáre.</a:t>
            </a:r>
          </a:p>
          <a:p>
            <a:pPr lvl="1"/>
            <a:r>
              <a:rPr lang="sk-SK" b="1" dirty="0"/>
              <a:t>RUŽOVO-FIALOVÉ </a:t>
            </a:r>
            <a:r>
              <a:rPr lang="sk-SK" dirty="0"/>
              <a:t>– Kľúčové slovíčka programovacieho jazyka.</a:t>
            </a:r>
          </a:p>
          <a:p>
            <a:pPr lvl="1"/>
            <a:endParaRPr lang="sk-SK" dirty="0"/>
          </a:p>
          <a:p>
            <a:pPr lvl="1"/>
            <a:endParaRPr lang="sk-S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43778-3FB8-41BC-8C7C-628BF2D1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62882"/>
            <a:ext cx="4833257" cy="278928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70698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BC17-BE12-460E-AE7F-778AA18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Errory (Chyby)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FA927-EE9F-425D-8B0D-F20B9C40E904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Errory sú chybové operácie ktoré majú za následok abnormálne správanie programu.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Programové errory bývajú často neodhalené až dokým program nie je spustený (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executed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Moderné IDE  dokážu upozorňovať na errory tak, že počiarknu chybné časti na červeno a tiež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vypíšu do okienka outputu číslo riadka a typ erroru.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7FA1E-B114-4223-ACA2-5F2ED5B59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2942541"/>
            <a:ext cx="4833257" cy="2029967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3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B508-8BC3-443A-A377-E7FB45DE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Programovacie jazyky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84587-B6E1-48AC-B98C-7BF035030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1609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26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74B0-7B53-44B4-B1D0-F92946FE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Typy Errorov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3EA59B-C6AE-48BB-B16C-F81F5BA4E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5368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95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329-CD28-4D5A-B19B-B96CB07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18379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Príklad</a:t>
            </a:r>
            <a:r>
              <a:rPr lang="en-US" sz="3600" dirty="0"/>
              <a:t> </a:t>
            </a:r>
            <a:r>
              <a:rPr lang="en-US" sz="3600" dirty="0" err="1"/>
              <a:t>Syntaxovej</a:t>
            </a:r>
            <a:r>
              <a:rPr lang="en-US" sz="3600" dirty="0"/>
              <a:t> </a:t>
            </a:r>
            <a:r>
              <a:rPr lang="en-US" sz="3600" dirty="0" err="1"/>
              <a:t>chyby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2BDB9-DAC2-4F3C-BDC6-4388D670E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00" y="227841"/>
            <a:ext cx="8075798" cy="50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329-CD28-4D5A-B19B-B96CB07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267602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RUN-TIME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706C3-CF3B-49E5-8E62-1A068343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06" y="244202"/>
            <a:ext cx="8265788" cy="52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329-CD28-4D5A-B19B-B96CB07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5417773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LINKER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B259E-75C7-4CB5-8303-B423E9A2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73" y="261918"/>
            <a:ext cx="7999202" cy="50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329-CD28-4D5A-B19B-B96CB07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LOGICAL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4395-285D-4450-B869-9016834A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45" y="1806287"/>
            <a:ext cx="6880659" cy="43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329-CD28-4D5A-B19B-B96CB07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5437508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SEMANTIC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778EB-00E6-411A-B3C3-5BE4CEB7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50" y="367565"/>
            <a:ext cx="8039248" cy="51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6E868-E2AF-4585-B374-FD01E657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wARNINGY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A117-E506-447F-86CB-D255A195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Vývojové prostredie ich podčiarkuje na </a:t>
            </a:r>
            <a:r>
              <a:rPr lang="sk-SK" b="1" dirty="0"/>
              <a:t>žlto</a:t>
            </a:r>
            <a:r>
              <a:rPr lang="sk-SK" dirty="0"/>
              <a:t>.</a:t>
            </a:r>
          </a:p>
          <a:p>
            <a:r>
              <a:rPr lang="sk-SK" dirty="0"/>
              <a:t>Upozorňujú, že niekde je potencionálna chyba ale program </a:t>
            </a:r>
            <a:r>
              <a:rPr lang="sk-SK" b="1" dirty="0"/>
              <a:t>nám pobeží </a:t>
            </a:r>
            <a:r>
              <a:rPr lang="sk-SK" dirty="0"/>
              <a:t>a chyba nemusí nastať</a:t>
            </a:r>
          </a:p>
          <a:p>
            <a:r>
              <a:rPr lang="sk-SK" dirty="0"/>
              <a:t>Len upozorňujú programátora, že s danou časťou kódu nemusí byť niečo v poriadku.</a:t>
            </a:r>
          </a:p>
          <a:p>
            <a:r>
              <a:rPr lang="sk-SK" u="sng" dirty="0"/>
              <a:t>NIE JE TO CHYBA!</a:t>
            </a:r>
            <a:r>
              <a:rPr lang="sk-SK" dirty="0"/>
              <a:t> Je to len upozornenie.</a:t>
            </a:r>
            <a:endParaRPr lang="sk-SK" u="sng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683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67B0-6221-4DBA-8EF3-CBBDA8D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9778-B577-41B5-B1C9-AE6C30ED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jeden z nástrojov moderného vývojového prostredia.</a:t>
            </a:r>
          </a:p>
          <a:p>
            <a:r>
              <a:rPr lang="sk-SK" dirty="0"/>
              <a:t>Používa sa pri </a:t>
            </a:r>
            <a:r>
              <a:rPr lang="sk-SK" b="1" u="sng" dirty="0"/>
              <a:t>hľadaní chýb v kóde programu.</a:t>
            </a:r>
          </a:p>
          <a:p>
            <a:r>
              <a:rPr lang="sk-SK" dirty="0"/>
              <a:t>Umožnuje zadať takzvané </a:t>
            </a:r>
            <a:r>
              <a:rPr lang="sk-SK" b="1" dirty="0"/>
              <a:t>break-pointy</a:t>
            </a:r>
            <a:r>
              <a:rPr lang="sk-SK" dirty="0"/>
              <a:t> do kódu po kliknutí na nejaký konkrétny riadok.</a:t>
            </a:r>
          </a:p>
          <a:p>
            <a:r>
              <a:rPr lang="sk-SK" dirty="0"/>
              <a:t>Po spustení debuggeru kód zastaví na break-pointe a mi môžeme kóď ďalej tzv. </a:t>
            </a:r>
            <a:r>
              <a:rPr lang="sk-SK" b="1" dirty="0"/>
              <a:t>krokovať.</a:t>
            </a:r>
          </a:p>
          <a:p>
            <a:r>
              <a:rPr lang="sk-SK" dirty="0"/>
              <a:t>V každom kroku vidíme vo vývojovom prostredí aktuálny obsah pamäte – premenné a hodnoty.</a:t>
            </a:r>
          </a:p>
        </p:txBody>
      </p:sp>
    </p:spTree>
    <p:extLst>
      <p:ext uri="{BB962C8B-B14F-4D97-AF65-F5344CB8AC3E}">
        <p14:creationId xmlns:p14="http://schemas.microsoft.com/office/powerpoint/2010/main" val="2131707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AB7E-A829-4169-AEE5-C8102DBA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debugovania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284C7-DE74-47AB-9F6B-BFD07F23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387" y="1641877"/>
            <a:ext cx="7255626" cy="460652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3AC59-DE28-4729-8745-BE911AE158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97207" y="2944771"/>
            <a:ext cx="615700" cy="1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BE2D9-6920-4487-944D-FCBD0C6EDECE}"/>
              </a:ext>
            </a:extLst>
          </p:cNvPr>
          <p:cNvSpPr txBox="1"/>
          <p:nvPr/>
        </p:nvSpPr>
        <p:spPr>
          <a:xfrm>
            <a:off x="554739" y="2675466"/>
            <a:ext cx="13424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BreakPoint </a:t>
            </a:r>
            <a:r>
              <a:rPr lang="sk-SK" sz="1100" dirty="0"/>
              <a:t>(Červena gulička)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6C5D0B-12AE-4B0A-A705-D681AA849C8B}"/>
              </a:ext>
            </a:extLst>
          </p:cNvPr>
          <p:cNvCxnSpPr>
            <a:cxnSpLocks/>
          </p:cNvCxnSpPr>
          <p:nvPr/>
        </p:nvCxnSpPr>
        <p:spPr>
          <a:xfrm>
            <a:off x="1659467" y="5216123"/>
            <a:ext cx="885920" cy="33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C401F6-E2B9-4A25-AB06-D99E7BAD824C}"/>
              </a:ext>
            </a:extLst>
          </p:cNvPr>
          <p:cNvSpPr txBox="1"/>
          <p:nvPr/>
        </p:nvSpPr>
        <p:spPr>
          <a:xfrm>
            <a:off x="365760" y="463296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Aktualny obsah pamäte</a:t>
            </a:r>
          </a:p>
          <a:p>
            <a:pPr algn="ctr"/>
            <a:endParaRPr lang="sk-SK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D2BC3D-D51C-4EEC-B2AE-3FBF9BF4648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728375" y="2970832"/>
            <a:ext cx="2566418" cy="37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B8000-8484-4C55-85A6-43E726994A04}"/>
              </a:ext>
            </a:extLst>
          </p:cNvPr>
          <p:cNvSpPr txBox="1"/>
          <p:nvPr/>
        </p:nvSpPr>
        <p:spPr>
          <a:xfrm>
            <a:off x="10294793" y="2370667"/>
            <a:ext cx="140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Kód sa vykoná </a:t>
            </a:r>
            <a:r>
              <a:rPr lang="sk-SK" b="1" dirty="0"/>
              <a:t>iba</a:t>
            </a:r>
            <a:r>
              <a:rPr lang="sk-SK" dirty="0"/>
              <a:t> po break-point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1D7AF-C333-409E-8697-816B4C662E0E}"/>
              </a:ext>
            </a:extLst>
          </p:cNvPr>
          <p:cNvSpPr/>
          <p:nvPr/>
        </p:nvSpPr>
        <p:spPr>
          <a:xfrm>
            <a:off x="5472853" y="1761067"/>
            <a:ext cx="826347" cy="17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658C2A-EC45-4ED6-9810-1EB34B7239B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73707" y="1474256"/>
            <a:ext cx="3798492" cy="2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E54123-10FA-4F91-83D3-824B43E423A5}"/>
              </a:ext>
            </a:extLst>
          </p:cNvPr>
          <p:cNvSpPr txBox="1"/>
          <p:nvPr/>
        </p:nvSpPr>
        <p:spPr>
          <a:xfrm>
            <a:off x="10172199" y="1012591"/>
            <a:ext cx="154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Ovládacie prvky pre debugger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1A10A1-732A-49D4-85E3-645F69823BE8}"/>
              </a:ext>
            </a:extLst>
          </p:cNvPr>
          <p:cNvCxnSpPr>
            <a:cxnSpLocks/>
          </p:cNvCxnSpPr>
          <p:nvPr/>
        </p:nvCxnSpPr>
        <p:spPr>
          <a:xfrm>
            <a:off x="1897207" y="1259840"/>
            <a:ext cx="2803486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D239FA-3FC6-4DD1-92E3-6DF463851E8D}"/>
              </a:ext>
            </a:extLst>
          </p:cNvPr>
          <p:cNvSpPr txBox="1"/>
          <p:nvPr/>
        </p:nvSpPr>
        <p:spPr>
          <a:xfrm>
            <a:off x="365760" y="949718"/>
            <a:ext cx="184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Tlačítko pre pokračovanie</a:t>
            </a:r>
          </a:p>
        </p:txBody>
      </p:sp>
    </p:spTree>
    <p:extLst>
      <p:ext uri="{BB962C8B-B14F-4D97-AF65-F5344CB8AC3E}">
        <p14:creationId xmlns:p14="http://schemas.microsoft.com/office/powerpoint/2010/main" val="381001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958B-64E2-4838-9CA3-3643310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debugovania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547A08-44EC-418E-9806-53421100D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76" y="2068405"/>
            <a:ext cx="6910797" cy="44092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7E1066-30A8-47FD-A686-8982A13CF565}"/>
              </a:ext>
            </a:extLst>
          </p:cNvPr>
          <p:cNvCxnSpPr>
            <a:cxnSpLocks/>
          </p:cNvCxnSpPr>
          <p:nvPr/>
        </p:nvCxnSpPr>
        <p:spPr>
          <a:xfrm flipV="1">
            <a:off x="1869440" y="3589867"/>
            <a:ext cx="77648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3711DB-4DF7-497D-BB19-4DDEAC5383E8}"/>
              </a:ext>
            </a:extLst>
          </p:cNvPr>
          <p:cNvSpPr txBox="1"/>
          <p:nvPr/>
        </p:nvSpPr>
        <p:spPr>
          <a:xfrm>
            <a:off x="331287" y="4189307"/>
            <a:ext cx="1856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Šípka na ktorom riadku´sa práve nachádzame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1E49A3-DA7E-40E7-A2AC-394D81DCB017}"/>
              </a:ext>
            </a:extLst>
          </p:cNvPr>
          <p:cNvCxnSpPr/>
          <p:nvPr/>
        </p:nvCxnSpPr>
        <p:spPr>
          <a:xfrm flipH="1">
            <a:off x="6096000" y="1754293"/>
            <a:ext cx="3705013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806A3B-FB68-42A2-B3D9-6F5354EF85EF}"/>
              </a:ext>
            </a:extLst>
          </p:cNvPr>
          <p:cNvSpPr txBox="1"/>
          <p:nvPr/>
        </p:nvSpPr>
        <p:spPr>
          <a:xfrm>
            <a:off x="9801013" y="1474256"/>
            <a:ext cx="1168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Skok na ďalší riadok</a:t>
            </a:r>
          </a:p>
        </p:txBody>
      </p:sp>
    </p:spTree>
    <p:extLst>
      <p:ext uri="{BB962C8B-B14F-4D97-AF65-F5344CB8AC3E}">
        <p14:creationId xmlns:p14="http://schemas.microsoft.com/office/powerpoint/2010/main" val="24906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71D3-EFF7-46B9-B64A-4A1A4779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Syntax a sémantika jazyka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6A97-99BF-4F07-9093-F70C7BE4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Syntax</a:t>
            </a:r>
            <a:r>
              <a:rPr lang="sk-SK" dirty="0"/>
              <a:t> – definuje pravidlá zápisu programu (napr. hovorí o tom, že každý príkaz je ukončený bodkočiarkou alebo o tom kedy majú byť použité zátvorky a podobne... ).</a:t>
            </a:r>
          </a:p>
          <a:p>
            <a:pPr lvl="1"/>
            <a:r>
              <a:rPr lang="sk-SK" dirty="0"/>
              <a:t>Jazyky sa môžu líšiť medzi sebou práve syntaxou</a:t>
            </a:r>
          </a:p>
          <a:p>
            <a:r>
              <a:rPr lang="sk-SK" b="1" dirty="0"/>
              <a:t>Sémantika</a:t>
            </a:r>
            <a:r>
              <a:rPr lang="sk-SK" dirty="0"/>
              <a:t> – určuje význam jednotlivých viet a výrazov (zápisov ktoré pomocou syntaktických pravidiel vytvoríme).</a:t>
            </a:r>
          </a:p>
        </p:txBody>
      </p:sp>
    </p:spTree>
    <p:extLst>
      <p:ext uri="{BB962C8B-B14F-4D97-AF65-F5344CB8AC3E}">
        <p14:creationId xmlns:p14="http://schemas.microsoft.com/office/powerpoint/2010/main" val="629751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9925-AB99-4409-8D7B-9D104C76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znaky na klávesnici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9C51-40DB-4E70-848C-357B96D0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Záleží na preferenciach SK/ENG klávesnica. Pre SK:</a:t>
            </a:r>
          </a:p>
          <a:p>
            <a:pPr>
              <a:buFontTx/>
              <a:buChar char="-"/>
            </a:pPr>
            <a:r>
              <a:rPr lang="sk-SK" dirty="0"/>
              <a:t>Pravý Alt ( </a:t>
            </a:r>
            <a:r>
              <a:rPr lang="sk-SK" dirty="0">
                <a:highlight>
                  <a:srgbClr val="00FF00"/>
                </a:highlight>
              </a:rPr>
              <a:t>ALT GR</a:t>
            </a:r>
            <a:r>
              <a:rPr lang="sk-SK" dirty="0"/>
              <a:t>) </a:t>
            </a:r>
            <a:r>
              <a:rPr lang="sk-SK" dirty="0">
                <a:highlight>
                  <a:srgbClr val="00FF00"/>
                </a:highlight>
              </a:rPr>
              <a:t>+</a:t>
            </a:r>
            <a:r>
              <a:rPr lang="sk-SK" dirty="0"/>
              <a:t> </a:t>
            </a:r>
            <a:r>
              <a:rPr lang="sk-SK" dirty="0">
                <a:highlight>
                  <a:srgbClr val="00FF00"/>
                </a:highlight>
              </a:rPr>
              <a:t>Q</a:t>
            </a:r>
            <a:r>
              <a:rPr lang="sk-SK" dirty="0"/>
              <a:t> = </a:t>
            </a:r>
            <a:r>
              <a:rPr lang="sk-SK" b="1" dirty="0">
                <a:highlight>
                  <a:srgbClr val="00FFFF"/>
                </a:highlight>
              </a:rPr>
              <a:t>\</a:t>
            </a:r>
            <a:r>
              <a:rPr lang="sk-SK" b="1" dirty="0"/>
              <a:t> (spätné lomítko)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ALT GR + W</a:t>
            </a:r>
            <a:r>
              <a:rPr lang="sk-SK" dirty="0"/>
              <a:t> = </a:t>
            </a:r>
            <a:r>
              <a:rPr lang="sk-SK" b="1" dirty="0">
                <a:highlight>
                  <a:srgbClr val="00FFFF"/>
                </a:highlight>
              </a:rPr>
              <a:t>|</a:t>
            </a:r>
            <a:r>
              <a:rPr lang="sk-SK" dirty="0"/>
              <a:t> (pipa)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ALT GR + C </a:t>
            </a:r>
            <a:r>
              <a:rPr lang="sk-SK" dirty="0"/>
              <a:t>= </a:t>
            </a:r>
            <a:r>
              <a:rPr lang="sk-SK" b="1" dirty="0">
                <a:highlight>
                  <a:srgbClr val="00FFFF"/>
                </a:highlight>
              </a:rPr>
              <a:t>&amp;</a:t>
            </a:r>
            <a:r>
              <a:rPr lang="sk-SK" dirty="0"/>
              <a:t> (and)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ALR GR + . </a:t>
            </a:r>
            <a:r>
              <a:rPr lang="sk-SK" dirty="0"/>
              <a:t>=   </a:t>
            </a:r>
            <a:r>
              <a:rPr lang="sk-SK" b="1" dirty="0">
                <a:highlight>
                  <a:srgbClr val="00FFFF"/>
                </a:highlight>
              </a:rPr>
              <a:t>&gt;</a:t>
            </a:r>
            <a:r>
              <a:rPr lang="sk-SK" dirty="0"/>
              <a:t> ( pravý zobáčik)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ALT GR + , </a:t>
            </a:r>
            <a:r>
              <a:rPr lang="sk-SK" dirty="0"/>
              <a:t>=   </a:t>
            </a:r>
            <a:r>
              <a:rPr lang="sk-SK" b="1" dirty="0">
                <a:highlight>
                  <a:srgbClr val="00FFFF"/>
                </a:highlight>
              </a:rPr>
              <a:t>&lt;</a:t>
            </a:r>
            <a:r>
              <a:rPr lang="sk-SK" dirty="0"/>
              <a:t> ( ľavý zobáčik)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ALT GR + B </a:t>
            </a:r>
            <a:r>
              <a:rPr lang="sk-SK" dirty="0"/>
              <a:t>= </a:t>
            </a:r>
            <a:r>
              <a:rPr lang="sk-SK" b="1" dirty="0">
                <a:highlight>
                  <a:srgbClr val="00FFFF"/>
                </a:highlight>
              </a:rPr>
              <a:t>{</a:t>
            </a:r>
            <a:r>
              <a:rPr lang="sk-SK" dirty="0"/>
              <a:t> ( ľavá zložená zátvorka)</a:t>
            </a:r>
          </a:p>
          <a:p>
            <a:pPr>
              <a:buFontTx/>
              <a:buChar char="-"/>
            </a:pPr>
            <a:r>
              <a:rPr lang="sk-SK" dirty="0">
                <a:highlight>
                  <a:srgbClr val="00FF00"/>
                </a:highlight>
              </a:rPr>
              <a:t>ALT GR + N </a:t>
            </a:r>
            <a:r>
              <a:rPr lang="sk-SK" dirty="0"/>
              <a:t>= </a:t>
            </a:r>
            <a:r>
              <a:rPr lang="sk-SK" b="1" dirty="0">
                <a:highlight>
                  <a:srgbClr val="00FFFF"/>
                </a:highlight>
              </a:rPr>
              <a:t>}</a:t>
            </a:r>
            <a:r>
              <a:rPr lang="sk-SK" dirty="0"/>
              <a:t> ( pravá zložená zátvorka)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F8978-D2D5-485B-AF2E-54389834188B}"/>
              </a:ext>
            </a:extLst>
          </p:cNvPr>
          <p:cNvSpPr txBox="1"/>
          <p:nvPr/>
        </p:nvSpPr>
        <p:spPr>
          <a:xfrm>
            <a:off x="7511627" y="3361267"/>
            <a:ext cx="288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Pre ENG klávesnicu je to zvyčajne kombinácia kláves so shiftom</a:t>
            </a:r>
          </a:p>
        </p:txBody>
      </p:sp>
    </p:spTree>
    <p:extLst>
      <p:ext uri="{BB962C8B-B14F-4D97-AF65-F5344CB8AC3E}">
        <p14:creationId xmlns:p14="http://schemas.microsoft.com/office/powerpoint/2010/main" val="175902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C850-891D-4EB9-B604-C28F74E4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Konvencie pri písaní kódu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D64D-94D6-4DDD-BFB0-3C1A2EA8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to všeobecné zásady pri písaní kódu ktoré sú tak nejak zaužívané medzi programátormi pre jednoduchú orientáciu v kóde.</a:t>
            </a:r>
          </a:p>
          <a:p>
            <a:r>
              <a:rPr lang="sk-SK" dirty="0"/>
              <a:t>Všeobecné zásady:</a:t>
            </a:r>
          </a:p>
          <a:p>
            <a:pPr lvl="1"/>
            <a:r>
              <a:rPr lang="sk-SK" dirty="0"/>
              <a:t>Správne formátovanie kódu (VS STUDIO skratka </a:t>
            </a:r>
            <a:r>
              <a:rPr lang="sk-SK" dirty="0">
                <a:highlight>
                  <a:srgbClr val="00FFFF"/>
                </a:highlight>
              </a:rPr>
              <a:t>CTRL + K +D</a:t>
            </a:r>
            <a:r>
              <a:rPr lang="sk-SK" dirty="0"/>
              <a:t>) – tabulátory,entre, medzery</a:t>
            </a:r>
          </a:p>
          <a:p>
            <a:pPr lvl="1"/>
            <a:r>
              <a:rPr lang="sk-SK" dirty="0"/>
              <a:t>Používanie komentárov </a:t>
            </a:r>
          </a:p>
          <a:p>
            <a:pPr lvl="1"/>
            <a:r>
              <a:rPr lang="sk-SK" dirty="0"/>
              <a:t>Výstižné pomenovania premenných a funkcií 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19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DF2-C107-4F70-A50E-78F1F7AB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Skratky vo visual studiu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09D1-3B1D-47D5-BE28-EC53C61C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00FFFF"/>
                </a:highlight>
              </a:rPr>
              <a:t>CTRL + S</a:t>
            </a:r>
            <a:r>
              <a:rPr lang="sk-SK" dirty="0"/>
              <a:t>, </a:t>
            </a:r>
            <a:r>
              <a:rPr lang="sk-SK" dirty="0">
                <a:highlight>
                  <a:srgbClr val="00FFFF"/>
                </a:highlight>
              </a:rPr>
              <a:t>CTRL + C/X/V</a:t>
            </a:r>
            <a:r>
              <a:rPr lang="sk-SK" dirty="0"/>
              <a:t>, </a:t>
            </a:r>
            <a:r>
              <a:rPr lang="sk-SK" dirty="0">
                <a:highlight>
                  <a:srgbClr val="00FFFF"/>
                </a:highlight>
              </a:rPr>
              <a:t>CTRL + A</a:t>
            </a:r>
          </a:p>
          <a:p>
            <a:r>
              <a:rPr lang="sk-SK" dirty="0">
                <a:highlight>
                  <a:srgbClr val="00FFFF"/>
                </a:highlight>
              </a:rPr>
              <a:t>Shift Tab  </a:t>
            </a:r>
            <a:r>
              <a:rPr lang="sk-SK" dirty="0"/>
              <a:t>- obrátený tabulátor</a:t>
            </a:r>
          </a:p>
          <a:p>
            <a:r>
              <a:rPr lang="sk-SK" dirty="0">
                <a:highlight>
                  <a:srgbClr val="00FFFF"/>
                </a:highlight>
              </a:rPr>
              <a:t>ALT + Šipka Hore-Dole</a:t>
            </a:r>
            <a:r>
              <a:rPr lang="sk-SK" dirty="0"/>
              <a:t> – prehodí riadky daným smerom</a:t>
            </a:r>
          </a:p>
          <a:p>
            <a:r>
              <a:rPr lang="sk-SK" dirty="0">
                <a:highlight>
                  <a:srgbClr val="00FFFF"/>
                </a:highlight>
              </a:rPr>
              <a:t>CTRL + X</a:t>
            </a:r>
            <a:r>
              <a:rPr lang="sk-SK" dirty="0"/>
              <a:t> - bez označenia vystrihne celý riadok</a:t>
            </a:r>
          </a:p>
          <a:p>
            <a:r>
              <a:rPr lang="sk-SK" dirty="0">
                <a:highlight>
                  <a:srgbClr val="00FFFF"/>
                </a:highlight>
              </a:rPr>
              <a:t>ALT + ŠIPKY  </a:t>
            </a:r>
            <a:r>
              <a:rPr lang="sk-SK" dirty="0"/>
              <a:t>- skákanie po blokoch v kóde</a:t>
            </a:r>
          </a:p>
          <a:p>
            <a:r>
              <a:rPr lang="sk-SK" dirty="0">
                <a:highlight>
                  <a:srgbClr val="00FFFF"/>
                </a:highlight>
              </a:rPr>
              <a:t>ALT + SHIFT + ŠÍPKY </a:t>
            </a:r>
            <a:r>
              <a:rPr lang="sk-SK" dirty="0"/>
              <a:t>– skákanie </a:t>
            </a:r>
            <a:r>
              <a:rPr lang="sk-SK" b="1" dirty="0"/>
              <a:t>a zároveň</a:t>
            </a:r>
            <a:r>
              <a:rPr lang="sk-SK" dirty="0"/>
              <a:t> označovanie po blokoch v kóde</a:t>
            </a:r>
          </a:p>
        </p:txBody>
      </p:sp>
    </p:spTree>
    <p:extLst>
      <p:ext uri="{BB962C8B-B14F-4D97-AF65-F5344CB8AC3E}">
        <p14:creationId xmlns:p14="http://schemas.microsoft.com/office/powerpoint/2010/main" val="2307344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170-1580-4872-9DD9-1173E16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riešiť problémy pri programovaní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CF04-872D-4621-B129-B8F89B4D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3" y="5015753"/>
            <a:ext cx="4686904" cy="184224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/>
              <a:t>Používať správne </a:t>
            </a:r>
            <a:r>
              <a:rPr lang="sk-SK" b="1" u="sng" dirty="0"/>
              <a:t>kľúčové slová </a:t>
            </a:r>
            <a:r>
              <a:rPr lang="sk-SK" b="1" dirty="0"/>
              <a:t>do Googlu </a:t>
            </a:r>
          </a:p>
          <a:p>
            <a:pPr marL="457200" lvl="1" indent="0">
              <a:buNone/>
            </a:pPr>
            <a:r>
              <a:rPr lang="sk-SK" sz="1400" dirty="0"/>
              <a:t>( C++, názov problému, How To something, Error ....)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600" b="1" dirty="0"/>
              <a:t>STACK-OVERFLOW – Fórum pre programátorov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A3942-34A5-4017-A194-905EB716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95" y="1733559"/>
            <a:ext cx="3889794" cy="3188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E6C92-7AF5-4E39-8FC8-A4828A41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10" y="3276154"/>
            <a:ext cx="5110318" cy="3291851"/>
          </a:xfrm>
          <a:prstGeom prst="rect">
            <a:avLst/>
          </a:prstGeom>
        </p:spPr>
      </p:pic>
      <p:pic>
        <p:nvPicPr>
          <p:cNvPr id="4098" name="Picture 2" descr="What is Git and GitHub? And how to use GitHub? - DEV Community">
            <a:extLst>
              <a:ext uri="{FF2B5EF4-FFF2-40B4-BE49-F238E27FC236}">
                <a16:creationId xmlns:a16="http://schemas.microsoft.com/office/drawing/2014/main" id="{DEF56AC8-BB56-4B57-9C99-3D64BBF2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717" y="1673318"/>
            <a:ext cx="2595282" cy="145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Debugger for VS Code Goes Open Source -- Visual Studio Magazine">
            <a:extLst>
              <a:ext uri="{FF2B5EF4-FFF2-40B4-BE49-F238E27FC236}">
                <a16:creationId xmlns:a16="http://schemas.microsoft.com/office/drawing/2014/main" id="{36503E16-440B-45BE-BC78-EA777831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1" y="1322291"/>
            <a:ext cx="2330543" cy="1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661BE-E70C-4AFE-AE40-98166C166A11}"/>
              </a:ext>
            </a:extLst>
          </p:cNvPr>
          <p:cNvSpPr txBox="1"/>
          <p:nvPr/>
        </p:nvSpPr>
        <p:spPr>
          <a:xfrm>
            <a:off x="936865" y="2958487"/>
            <a:ext cx="130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Debugger</a:t>
            </a:r>
          </a:p>
        </p:txBody>
      </p:sp>
      <p:pic>
        <p:nvPicPr>
          <p:cNvPr id="4102" name="Picture 6" descr="Stimulating brain with ultrasound can influence decisions">
            <a:extLst>
              <a:ext uri="{FF2B5EF4-FFF2-40B4-BE49-F238E27FC236}">
                <a16:creationId xmlns:a16="http://schemas.microsoft.com/office/drawing/2014/main" id="{63A333BE-72CB-431F-BFFD-72D90D57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22" y="3655916"/>
            <a:ext cx="1308794" cy="10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66BDF0-5F09-47CA-9DBA-9FCA1AC75AAC}"/>
              </a:ext>
            </a:extLst>
          </p:cNvPr>
          <p:cNvCxnSpPr/>
          <p:nvPr/>
        </p:nvCxnSpPr>
        <p:spPr>
          <a:xfrm flipV="1">
            <a:off x="2973355" y="4509796"/>
            <a:ext cx="522514" cy="29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BCFFC-CB4E-4EEA-A011-C7A505E6A8F7}"/>
              </a:ext>
            </a:extLst>
          </p:cNvPr>
          <p:cNvCxnSpPr/>
          <p:nvPr/>
        </p:nvCxnSpPr>
        <p:spPr>
          <a:xfrm flipV="1">
            <a:off x="4099249" y="6089780"/>
            <a:ext cx="2301551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4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F811-0C29-4629-AFA3-4545CF2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naučiť c++ ako samouk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B0C7-9C1A-4952-9CD8-CE27389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697013" cy="3695136"/>
          </a:xfrm>
        </p:spPr>
        <p:txBody>
          <a:bodyPr/>
          <a:lstStyle/>
          <a:p>
            <a:r>
              <a:rPr lang="sk-SK" dirty="0"/>
              <a:t>Knihy C++.</a:t>
            </a:r>
          </a:p>
          <a:p>
            <a:r>
              <a:rPr lang="sk-SK" dirty="0"/>
              <a:t>Youtube, Google a podobne.</a:t>
            </a:r>
          </a:p>
          <a:p>
            <a:r>
              <a:rPr lang="sk-SK" dirty="0"/>
              <a:t>Online kurzy (Udemy a podobne).</a:t>
            </a:r>
          </a:p>
          <a:p>
            <a:r>
              <a:rPr lang="sk-SK" dirty="0"/>
              <a:t>Hlavne ale riešiť príklady, pýtať sa skúsenejších a najmä rozmýšlať nad problémami.</a:t>
            </a:r>
          </a:p>
        </p:txBody>
      </p:sp>
      <p:pic>
        <p:nvPicPr>
          <p:cNvPr id="1028" name="Picture 4" descr="Kniha: Moderní programování v C++ (Andrei Alexandrescu) | Martinus">
            <a:extLst>
              <a:ext uri="{FF2B5EF4-FFF2-40B4-BE49-F238E27FC236}">
                <a16:creationId xmlns:a16="http://schemas.microsoft.com/office/drawing/2014/main" id="{529DAE42-F77F-4F35-96D5-CBC41632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60" y="3237253"/>
            <a:ext cx="2114179" cy="28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47BC5-641A-4167-8840-A2677451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91" y="2269789"/>
            <a:ext cx="2777575" cy="37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3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846F-EC15-4C31-BFE0-BFFCCDD2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519B7-633C-475A-9EE2-C681A8A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1.Generácia – Strojový kód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AE6F-F55F-4353-BFE6-2B2EA2FE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k-SK" dirty="0"/>
              <a:t>Počítač dokáže spracovať len sekvencie bitov ktoré spolu naberajú význam nejakej inštrukcie pre procesor. </a:t>
            </a:r>
            <a:endParaRPr lang="sk-SK"/>
          </a:p>
          <a:p>
            <a:pPr marL="457200" lvl="1" indent="0">
              <a:buNone/>
            </a:pPr>
            <a:r>
              <a:rPr lang="sk-SK" dirty="0"/>
              <a:t>Tieto inštrukcie sa zapisujú zvyčajne </a:t>
            </a:r>
            <a:r>
              <a:rPr lang="sk-SK" b="1" dirty="0"/>
              <a:t>v hexadecimálnej sústave</a:t>
            </a:r>
            <a:r>
              <a:rPr lang="sk-SK" dirty="0"/>
              <a:t>.</a:t>
            </a:r>
            <a:endParaRPr lang="sk-SK"/>
          </a:p>
          <a:p>
            <a:pPr marL="457200" lvl="1" indent="0">
              <a:buNone/>
            </a:pPr>
            <a:r>
              <a:rPr lang="sk-SK" dirty="0"/>
              <a:t>Každý program musí byť prevedený vo výsledku na takýto kód inak by ho procesor nevedel spracovať.</a:t>
            </a:r>
            <a:endParaRPr lang="sk-SK"/>
          </a:p>
          <a:p>
            <a:pPr marL="457200" lvl="1" indent="0">
              <a:buNone/>
            </a:pPr>
            <a:endParaRPr lang="sk-SK"/>
          </a:p>
        </p:txBody>
      </p:sp>
      <p:pic>
        <p:nvPicPr>
          <p:cNvPr id="11" name="Obrázok 20">
            <a:extLst>
              <a:ext uri="{FF2B5EF4-FFF2-40B4-BE49-F238E27FC236}">
                <a16:creationId xmlns:a16="http://schemas.microsoft.com/office/drawing/2014/main" id="{40982D94-14BD-4260-9373-D03AD5CE39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97" y="4491879"/>
            <a:ext cx="861166" cy="1430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DD958-7D48-45D2-A382-FF321943414E}"/>
              </a:ext>
            </a:extLst>
          </p:cNvPr>
          <p:cNvSpPr txBox="1"/>
          <p:nvPr/>
        </p:nvSpPr>
        <p:spPr>
          <a:xfrm>
            <a:off x="7069804" y="5914944"/>
            <a:ext cx="419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Sčítanie 2 čísel pocou strojového kódu</a:t>
            </a:r>
          </a:p>
          <a:p>
            <a:pPr algn="ctr"/>
            <a:r>
              <a:rPr lang="sk-SK" dirty="0"/>
              <a:t>(Zapísané v hexadecimálnej sústave)</a:t>
            </a:r>
          </a:p>
        </p:txBody>
      </p:sp>
      <p:pic>
        <p:nvPicPr>
          <p:cNvPr id="13" name="Obrázok 21">
            <a:extLst>
              <a:ext uri="{FF2B5EF4-FFF2-40B4-BE49-F238E27FC236}">
                <a16:creationId xmlns:a16="http://schemas.microsoft.com/office/drawing/2014/main" id="{8EE25264-181A-4E6F-BA2C-5CC6A0AD73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53" y="4637031"/>
            <a:ext cx="2604135" cy="1320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A264AE-FD53-4501-823E-988FE7068CA6}"/>
              </a:ext>
            </a:extLst>
          </p:cNvPr>
          <p:cNvSpPr txBox="1"/>
          <p:nvPr/>
        </p:nvSpPr>
        <p:spPr>
          <a:xfrm>
            <a:off x="2066367" y="6053444"/>
            <a:ext cx="414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Prevod strojového kódu do procesora</a:t>
            </a:r>
          </a:p>
        </p:txBody>
      </p:sp>
    </p:spTree>
    <p:extLst>
      <p:ext uri="{BB962C8B-B14F-4D97-AF65-F5344CB8AC3E}">
        <p14:creationId xmlns:p14="http://schemas.microsoft.com/office/powerpoint/2010/main" val="41197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EF5D2-0B9C-4F8E-BD1E-D1E3223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2. Generácia Assembler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936-2899-43E3-A271-C81D5879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Je to </a:t>
            </a:r>
            <a:r>
              <a:rPr lang="sk-SK" u="sng" dirty="0"/>
              <a:t>čitateľnejšia verzia zdrojového kódu</a:t>
            </a:r>
            <a:r>
              <a:rPr lang="sk-SK" dirty="0"/>
              <a:t>. Inštrukcie majú slovné označenie (</a:t>
            </a:r>
            <a:r>
              <a:rPr lang="sk-SK" b="1" dirty="0"/>
              <a:t>kód</a:t>
            </a:r>
            <a:r>
              <a:rPr lang="sk-SK" dirty="0"/>
              <a:t>), takže si nemusí človek pamätať čísla.</a:t>
            </a:r>
          </a:p>
        </p:txBody>
      </p:sp>
      <p:pic>
        <p:nvPicPr>
          <p:cNvPr id="13" name="Obrázok 24">
            <a:extLst>
              <a:ext uri="{FF2B5EF4-FFF2-40B4-BE49-F238E27FC236}">
                <a16:creationId xmlns:a16="http://schemas.microsoft.com/office/drawing/2014/main" id="{2857502B-A648-49A8-B91C-F494A7871D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99" y="3637685"/>
            <a:ext cx="1435948" cy="2313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16B55B-767A-4784-A267-4B9444077885}"/>
              </a:ext>
            </a:extLst>
          </p:cNvPr>
          <p:cNvSpPr txBox="1"/>
          <p:nvPr/>
        </p:nvSpPr>
        <p:spPr>
          <a:xfrm>
            <a:off x="2867337" y="4596383"/>
            <a:ext cx="313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/>
              <a:t>Assembler</a:t>
            </a:r>
            <a:endParaRPr lang="sk-SK" b="1" dirty="0"/>
          </a:p>
          <a:p>
            <a:pPr algn="ctr"/>
            <a:r>
              <a:rPr lang="sk-SK" dirty="0"/>
              <a:t>príklad sčítania dvoch čísel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5A768A-68FE-4671-98F3-3214E2702A6F}"/>
              </a:ext>
            </a:extLst>
          </p:cNvPr>
          <p:cNvSpPr/>
          <p:nvPr/>
        </p:nvSpPr>
        <p:spPr>
          <a:xfrm>
            <a:off x="5944753" y="4847187"/>
            <a:ext cx="1039520" cy="14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79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8C24-714F-47CA-ADE5-AB6C97F8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3.Generácia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424-5661-46A2-B628-3DA692BC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V 3. generácii sa jazyky zamerali na zobrazenie určitej </a:t>
            </a:r>
            <a:r>
              <a:rPr lang="sk-SK" b="1" dirty="0"/>
              <a:t>abstrakcie</a:t>
            </a:r>
            <a:r>
              <a:rPr lang="sk-SK" dirty="0"/>
              <a:t> (predstavy) o tom, ako počítač vidí kód.</a:t>
            </a:r>
          </a:p>
          <a:p>
            <a:r>
              <a:rPr lang="sk-SK" dirty="0"/>
              <a:t>Program začal pripomínať skôr </a:t>
            </a:r>
            <a:r>
              <a:rPr lang="sk-SK" u="sng" dirty="0"/>
              <a:t>matematický zápis</a:t>
            </a:r>
            <a:r>
              <a:rPr lang="sk-SK" dirty="0"/>
              <a:t>.</a:t>
            </a:r>
          </a:p>
          <a:p>
            <a:r>
              <a:rPr lang="sk-SK" dirty="0"/>
              <a:t>Napríklad jazyk C je jazyk 3. generácie.</a:t>
            </a:r>
          </a:p>
          <a:p>
            <a:r>
              <a:rPr lang="sk-SK" dirty="0"/>
              <a:t>Tieto jazyky sú tzv. </a:t>
            </a:r>
            <a:r>
              <a:rPr lang="sk-SK" b="1" dirty="0"/>
              <a:t>kompilované jazyky </a:t>
            </a:r>
            <a:r>
              <a:rPr lang="sk-SK" dirty="0"/>
              <a:t>– ich kód sa pomocou </a:t>
            </a:r>
            <a:r>
              <a:rPr lang="sk-SK" b="1" u="sng" dirty="0"/>
              <a:t>kompilátora</a:t>
            </a:r>
            <a:r>
              <a:rPr lang="sk-SK" dirty="0"/>
              <a:t> musí preložiť na strojový kód, aby ho bolo možné spustiť na procesore.</a:t>
            </a:r>
          </a:p>
        </p:txBody>
      </p:sp>
      <p:pic>
        <p:nvPicPr>
          <p:cNvPr id="11" name="Obrázok 26">
            <a:extLst>
              <a:ext uri="{FF2B5EF4-FFF2-40B4-BE49-F238E27FC236}">
                <a16:creationId xmlns:a16="http://schemas.microsoft.com/office/drawing/2014/main" id="{BFCB1F8E-2A73-49EA-9E5F-F3EE02E55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03" y="517111"/>
            <a:ext cx="1933575" cy="186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F36A0-2BA7-4720-A5A7-92243F09DB8E}"/>
              </a:ext>
            </a:extLst>
          </p:cNvPr>
          <p:cNvSpPr txBox="1"/>
          <p:nvPr/>
        </p:nvSpPr>
        <p:spPr>
          <a:xfrm>
            <a:off x="9549356" y="24638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Sčítanie 2 čísel (C++)</a:t>
            </a:r>
          </a:p>
        </p:txBody>
      </p:sp>
      <p:pic>
        <p:nvPicPr>
          <p:cNvPr id="13" name="Obrázok 27">
            <a:extLst>
              <a:ext uri="{FF2B5EF4-FFF2-40B4-BE49-F238E27FC236}">
                <a16:creationId xmlns:a16="http://schemas.microsoft.com/office/drawing/2014/main" id="{55627DEF-A73B-4D8D-AAA0-B26EBB0564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03" y="5225960"/>
            <a:ext cx="3857944" cy="11412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7F1EAE-F7B4-48AD-B8A0-1B519AFCFF9B}"/>
              </a:ext>
            </a:extLst>
          </p:cNvPr>
          <p:cNvSpPr txBox="1"/>
          <p:nvPr/>
        </p:nvSpPr>
        <p:spPr>
          <a:xfrm>
            <a:off x="3408177" y="6342093"/>
            <a:ext cx="536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Flow (postup) spustenia kódu jazyka 3.generácie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B2606-1C9E-4365-8FA9-44753E700A6A}"/>
              </a:ext>
            </a:extLst>
          </p:cNvPr>
          <p:cNvSpPr/>
          <p:nvPr/>
        </p:nvSpPr>
        <p:spPr>
          <a:xfrm>
            <a:off x="9549356" y="223935"/>
            <a:ext cx="2427268" cy="26934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79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21D8D-2068-492E-B32C-E83E44C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4. Generácia – Objektovo Orientované programovanie (oop)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818-CC05-4962-BA53-900491E3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7434554" cy="33274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sk-SK" sz="1400" dirty="0"/>
              <a:t>Táto generácia pridáva možnosť vyvárat š</a:t>
            </a:r>
            <a:r>
              <a:rPr lang="sk-SK" sz="1400" b="1" dirty="0"/>
              <a:t>truktúri v podobe objektov</a:t>
            </a:r>
            <a:r>
              <a:rPr lang="sk-SK" sz="1400" dirty="0"/>
              <a:t>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Tu patrí práve C++.</a:t>
            </a:r>
          </a:p>
          <a:p>
            <a:pPr>
              <a:lnSpc>
                <a:spcPct val="110000"/>
              </a:lnSpc>
            </a:pPr>
            <a:r>
              <a:rPr lang="sk-SK" sz="1400" u="sng" dirty="0"/>
              <a:t>C++ rozširuje obyčajné C o tieto vlastnosti a je teda </a:t>
            </a:r>
            <a:r>
              <a:rPr lang="sk-SK" sz="1400" b="1" u="sng" dirty="0"/>
              <a:t>spätne </a:t>
            </a:r>
            <a:r>
              <a:rPr lang="sk-SK" sz="1400" u="sng" dirty="0"/>
              <a:t>kompatibilné.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V C++ pribudla nová syntax.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C++ </a:t>
            </a:r>
            <a:r>
              <a:rPr lang="sk-SK" sz="1400" b="1" u="sng" dirty="0"/>
              <a:t>NEMÁ GARBAGE COLLECTOR</a:t>
            </a:r>
            <a:r>
              <a:rPr lang="sk-SK" sz="1400" b="1" dirty="0"/>
              <a:t> </a:t>
            </a:r>
            <a:r>
              <a:rPr lang="sk-SK" sz="1400" dirty="0"/>
              <a:t>oproti ostatným OOP jazykom ako napríklad Java.</a:t>
            </a:r>
          </a:p>
          <a:p>
            <a:pPr lvl="1">
              <a:lnSpc>
                <a:spcPct val="110000"/>
              </a:lnSpc>
            </a:pPr>
            <a:r>
              <a:rPr lang="sk-SK" sz="1200" dirty="0"/>
              <a:t>Garbage collector slúži na automatickú správu pamäti.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Práve vďaka absencii Garbrage Collectoru je C++ </a:t>
            </a:r>
            <a:r>
              <a:rPr lang="sk-SK" sz="1400" b="1" dirty="0"/>
              <a:t>rýchlejšie</a:t>
            </a:r>
            <a:r>
              <a:rPr lang="sk-SK" sz="1400" dirty="0"/>
              <a:t> ako ostatné jazyky ale taktiež nebezpečnejší pretože </a:t>
            </a:r>
            <a:r>
              <a:rPr lang="sk-SK" sz="1400" b="1" dirty="0"/>
              <a:t>správa pamäti ostane na programátorovi</a:t>
            </a:r>
            <a:r>
              <a:rPr lang="sk-SK" sz="1400" dirty="0"/>
              <a:t>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Absencia GC je pravdepodobne najzásadnejší rozdiel oproti iným jazykom.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Vyššia rýchlosť ale znamená zložitejší kód!</a:t>
            </a:r>
          </a:p>
        </p:txBody>
      </p:sp>
      <p:pic>
        <p:nvPicPr>
          <p:cNvPr id="9" name="Obrázok 28">
            <a:extLst>
              <a:ext uri="{FF2B5EF4-FFF2-40B4-BE49-F238E27FC236}">
                <a16:creationId xmlns:a16="http://schemas.microsoft.com/office/drawing/2014/main" id="{945F44A9-2AC8-407B-A02F-5F29993CB6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72884" y="2324578"/>
            <a:ext cx="2807737" cy="359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ECA88-CF28-4F7A-A00E-DD4CA09A4984}"/>
              </a:ext>
            </a:extLst>
          </p:cNvPr>
          <p:cNvSpPr txBox="1"/>
          <p:nvPr/>
        </p:nvSpPr>
        <p:spPr>
          <a:xfrm>
            <a:off x="9535993" y="598679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Sčítanie 2 čísel.</a:t>
            </a:r>
          </a:p>
          <a:p>
            <a:pPr algn="ctr"/>
            <a:r>
              <a:rPr lang="sk-SK" sz="1400" dirty="0"/>
              <a:t>(OOP metóda C++)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CEB05-4B8F-4D25-AF63-56D09588F102}"/>
              </a:ext>
            </a:extLst>
          </p:cNvPr>
          <p:cNvSpPr/>
          <p:nvPr/>
        </p:nvSpPr>
        <p:spPr>
          <a:xfrm>
            <a:off x="9000931" y="2245567"/>
            <a:ext cx="2948473" cy="426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26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9B69-A68C-4E61-A62C-E300E87C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Niečo viac o jazyku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0DE71A-B31E-40B5-B115-41B88E5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700" dirty="0"/>
              <a:t>Tvorcom je </a:t>
            </a:r>
            <a:r>
              <a:rPr lang="sk-SK" sz="1700" b="1" dirty="0"/>
              <a:t>Dennis Ritchie</a:t>
            </a:r>
            <a:r>
              <a:rPr lang="sk-SK" sz="1700" dirty="0"/>
              <a:t>, ktorý je tiež tvorcom operačného systému UNIX v 70. rokoch 20 storočia.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Celý kernel (jadro) UNIXU bol naprogramovaný v jazyku C a práve preto sa stalo C tak populárne. Je to tiež dôkaz extrémneho výkonu tohoto jazyka.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Pre tento vysoký výkon je C++ skvelou voľbou pre </a:t>
            </a:r>
            <a:r>
              <a:rPr lang="sk-SK" sz="1700" b="1" dirty="0"/>
              <a:t>náročnejšie aplikácie </a:t>
            </a:r>
            <a:r>
              <a:rPr lang="sk-SK" sz="1700" dirty="0"/>
              <a:t>(AAA hry, webové prehliadače, databázy, práca so zvukom/grafikou...)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Značenie </a:t>
            </a:r>
            <a:r>
              <a:rPr lang="sk-SK" sz="1700" b="1" dirty="0"/>
              <a:t>++ </a:t>
            </a:r>
            <a:r>
              <a:rPr lang="sk-SK" sz="1700" dirty="0"/>
              <a:t>znamená väčší o jedno a teda je to nadstavba jazyku C – rozširuje jazyk C o už spomínanú OOP syntax.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C++ je jeden z najťažších programovacích jazykov vôbec. 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Kto zvládne C-éčko tak ten sa môže nazývať ozajstným profesionálom.</a:t>
            </a:r>
          </a:p>
        </p:txBody>
      </p:sp>
    </p:spTree>
    <p:extLst>
      <p:ext uri="{BB962C8B-B14F-4D97-AF65-F5344CB8AC3E}">
        <p14:creationId xmlns:p14="http://schemas.microsoft.com/office/powerpoint/2010/main" val="198970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AC8-5C5D-4C07-AB09-CFBA090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vlastnosti jazyka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6060-AD24-4EEF-85B3-B4033008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Kompilovaný jazyk.</a:t>
            </a:r>
          </a:p>
          <a:p>
            <a:r>
              <a:rPr lang="sk-SK" dirty="0"/>
              <a:t>Slabá typová kontrola.</a:t>
            </a:r>
          </a:p>
          <a:p>
            <a:r>
              <a:rPr lang="sk-SK" dirty="0"/>
              <a:t>Jedna z definovaných funkcií sa </a:t>
            </a:r>
            <a:r>
              <a:rPr lang="sk-SK" u="sng" dirty="0"/>
              <a:t>musí nazývať </a:t>
            </a:r>
            <a:r>
              <a:rPr lang="sk-SK" b="1" u="sng" dirty="0"/>
              <a:t>main</a:t>
            </a:r>
            <a:r>
              <a:rPr lang="sk-SK" b="1" dirty="0"/>
              <a:t>.,</a:t>
            </a:r>
          </a:p>
          <a:p>
            <a:r>
              <a:rPr lang="sk-SK" dirty="0"/>
              <a:t>Rozlišujú sa malé a veľké písmená v </a:t>
            </a:r>
            <a:r>
              <a:rPr lang="sk-SK"/>
              <a:t>zdrojovom kóde.</a:t>
            </a:r>
            <a:endParaRPr lang="sk-SK" dirty="0"/>
          </a:p>
          <a:p>
            <a:r>
              <a:rPr lang="sk-SK" dirty="0"/>
              <a:t>Každý príkaz sa ukončuje bodkočiarkou.</a:t>
            </a:r>
          </a:p>
        </p:txBody>
      </p:sp>
    </p:spTree>
    <p:extLst>
      <p:ext uri="{BB962C8B-B14F-4D97-AF65-F5344CB8AC3E}">
        <p14:creationId xmlns:p14="http://schemas.microsoft.com/office/powerpoint/2010/main" val="2396998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1493</TotalTime>
  <Words>1868</Words>
  <Application>Microsoft Office PowerPoint</Application>
  <PresentationFormat>Widescreen</PresentationFormat>
  <Paragraphs>191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 Old Style</vt:lpstr>
      <vt:lpstr>Calibri</vt:lpstr>
      <vt:lpstr>Courier New</vt:lpstr>
      <vt:lpstr>Rockwell</vt:lpstr>
      <vt:lpstr>Damask</vt:lpstr>
      <vt:lpstr>3.úvod do prgramovacích jazykov</vt:lpstr>
      <vt:lpstr>Programovacie jazyky</vt:lpstr>
      <vt:lpstr>Syntax a sémantika jazyka</vt:lpstr>
      <vt:lpstr>1.Generácia – Strojový kód</vt:lpstr>
      <vt:lpstr>2. Generácia Assembler</vt:lpstr>
      <vt:lpstr>3.Generácia</vt:lpstr>
      <vt:lpstr>4. Generácia – Objektovo Orientované programovanie (oop)</vt:lpstr>
      <vt:lpstr>Niečo viac o jazyku C</vt:lpstr>
      <vt:lpstr>Základné vlastnosti jazyka C</vt:lpstr>
      <vt:lpstr>Kompilátor</vt:lpstr>
      <vt:lpstr>Vývojové prostredie (IDE)</vt:lpstr>
      <vt:lpstr>Vytvorenie Projektu – Visual Studio</vt:lpstr>
      <vt:lpstr>Prvý súbor Hello World</vt:lpstr>
      <vt:lpstr>Hello Wordl </vt:lpstr>
      <vt:lpstr>Hello Wold - vysvetlenie</vt:lpstr>
      <vt:lpstr>Dodatok</vt:lpstr>
      <vt:lpstr>Komentáre</vt:lpstr>
      <vt:lpstr>Visual studio - farby</vt:lpstr>
      <vt:lpstr>Errory (Chyby)</vt:lpstr>
      <vt:lpstr>Typy Errorov</vt:lpstr>
      <vt:lpstr>Príklad Syntaxovej chyby</vt:lpstr>
      <vt:lpstr>RUN-TIME Error</vt:lpstr>
      <vt:lpstr>LINKER ERROR</vt:lpstr>
      <vt:lpstr>LOGICAL ERROR</vt:lpstr>
      <vt:lpstr>SEMANTIC ERROR</vt:lpstr>
      <vt:lpstr>wARNINGY</vt:lpstr>
      <vt:lpstr>Debugger</vt:lpstr>
      <vt:lpstr>Postup debugovania</vt:lpstr>
      <vt:lpstr>Postup debugovania 2</vt:lpstr>
      <vt:lpstr>Špeciálne znaky na klávesnici</vt:lpstr>
      <vt:lpstr>Konvencie pri písaní kódu</vt:lpstr>
      <vt:lpstr>Skratky vo visual studiu</vt:lpstr>
      <vt:lpstr>Ako riešiť problémy pri programovaní</vt:lpstr>
      <vt:lpstr>Ako sa naučiť c++ ako samouk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2.Hodina úvod do prgramovacích jazykov, Základné rysy c++, vývojové prostredie</dc:title>
  <dc:creator>Adrian MIN</dc:creator>
  <cp:lastModifiedBy>Adrian MIN</cp:lastModifiedBy>
  <cp:revision>163</cp:revision>
  <dcterms:created xsi:type="dcterms:W3CDTF">2021-03-02T15:17:54Z</dcterms:created>
  <dcterms:modified xsi:type="dcterms:W3CDTF">2021-09-05T09:49:08Z</dcterms:modified>
</cp:coreProperties>
</file>