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3" r:id="rId3"/>
    <p:sldId id="258" r:id="rId4"/>
    <p:sldId id="259" r:id="rId5"/>
    <p:sldId id="263" r:id="rId6"/>
    <p:sldId id="262" r:id="rId7"/>
    <p:sldId id="260" r:id="rId8"/>
    <p:sldId id="265" r:id="rId9"/>
    <p:sldId id="261" r:id="rId10"/>
    <p:sldId id="264" r:id="rId11"/>
    <p:sldId id="266" r:id="rId12"/>
    <p:sldId id="267" r:id="rId13"/>
    <p:sldId id="257" r:id="rId14"/>
    <p:sldId id="268" r:id="rId15"/>
    <p:sldId id="270" r:id="rId16"/>
    <p:sldId id="272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C0281-4F0D-41D4-BEE9-11F313270707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02FA1C3-158A-4BDC-85A0-44FCED13694A}">
      <dgm:prSet/>
      <dgm:spPr/>
      <dgm:t>
        <a:bodyPr/>
        <a:lstStyle/>
        <a:p>
          <a:r>
            <a:rPr lang="sk-SK" dirty="0"/>
            <a:t>Slúžia na </a:t>
          </a:r>
          <a:r>
            <a:rPr lang="sk-SK" b="1" dirty="0"/>
            <a:t>uchovávane nejakej hodnoty v pamäti</a:t>
          </a:r>
          <a:r>
            <a:rPr lang="sk-SK" dirty="0"/>
            <a:t> pre neskôršie použitie.</a:t>
          </a:r>
          <a:endParaRPr lang="en-US" dirty="0"/>
        </a:p>
      </dgm:t>
    </dgm:pt>
    <dgm:pt modelId="{7741F6CB-5586-4AD3-AED7-C56584FFCB61}" type="parTrans" cxnId="{21DF2BA3-6D7D-405D-BB25-DB8620E3AAE4}">
      <dgm:prSet/>
      <dgm:spPr/>
      <dgm:t>
        <a:bodyPr/>
        <a:lstStyle/>
        <a:p>
          <a:endParaRPr lang="en-US"/>
        </a:p>
      </dgm:t>
    </dgm:pt>
    <dgm:pt modelId="{5B154557-072F-4A7A-B647-2F8670A763DC}" type="sibTrans" cxnId="{21DF2BA3-6D7D-405D-BB25-DB8620E3AAE4}">
      <dgm:prSet/>
      <dgm:spPr/>
      <dgm:t>
        <a:bodyPr/>
        <a:lstStyle/>
        <a:p>
          <a:endParaRPr lang="en-US"/>
        </a:p>
      </dgm:t>
    </dgm:pt>
    <dgm:pt modelId="{FC2B2E16-4425-4FF6-9455-3A4066AACB76}">
      <dgm:prSet/>
      <dgm:spPr/>
      <dgm:t>
        <a:bodyPr/>
        <a:lstStyle/>
        <a:p>
          <a:r>
            <a:rPr lang="sk-SK" dirty="0"/>
            <a:t>S premennými ste sa už určite stretli v matematike (napr. X a Y v rovniciach).</a:t>
          </a:r>
          <a:endParaRPr lang="en-US" dirty="0"/>
        </a:p>
      </dgm:t>
    </dgm:pt>
    <dgm:pt modelId="{C0D3AC49-2CB9-4784-91B2-8DB709E00666}" type="parTrans" cxnId="{142A6DD4-5219-49AF-BA3A-637F7B74C6DF}">
      <dgm:prSet/>
      <dgm:spPr/>
      <dgm:t>
        <a:bodyPr/>
        <a:lstStyle/>
        <a:p>
          <a:endParaRPr lang="en-US"/>
        </a:p>
      </dgm:t>
    </dgm:pt>
    <dgm:pt modelId="{AE910980-56B1-4BDC-8103-94EF8298AFA8}" type="sibTrans" cxnId="{142A6DD4-5219-49AF-BA3A-637F7B74C6DF}">
      <dgm:prSet/>
      <dgm:spPr/>
      <dgm:t>
        <a:bodyPr/>
        <a:lstStyle/>
        <a:p>
          <a:endParaRPr lang="en-US"/>
        </a:p>
      </dgm:t>
    </dgm:pt>
    <dgm:pt modelId="{621B6E6C-73F7-4093-8CB6-C81E7F46777B}">
      <dgm:prSet/>
      <dgm:spPr/>
      <dgm:t>
        <a:bodyPr/>
        <a:lstStyle/>
        <a:p>
          <a:r>
            <a:rPr lang="sk-SK" b="1" dirty="0"/>
            <a:t>Premenné nadobúdaju teda nejaké hodnoty ktoré sa môžu v priebehu programu MENIŤ.</a:t>
          </a:r>
          <a:endParaRPr lang="en-US" dirty="0"/>
        </a:p>
      </dgm:t>
    </dgm:pt>
    <dgm:pt modelId="{B13D6C7D-1C41-4116-981F-E4A7DE6BA9E6}" type="parTrans" cxnId="{CD30A4F0-A16E-4E70-AE57-872F5A0A0CF2}">
      <dgm:prSet/>
      <dgm:spPr/>
      <dgm:t>
        <a:bodyPr/>
        <a:lstStyle/>
        <a:p>
          <a:endParaRPr lang="en-US"/>
        </a:p>
      </dgm:t>
    </dgm:pt>
    <dgm:pt modelId="{DF7C94BD-5107-436F-9A30-5C02F74EF55A}" type="sibTrans" cxnId="{CD30A4F0-A16E-4E70-AE57-872F5A0A0CF2}">
      <dgm:prSet/>
      <dgm:spPr/>
      <dgm:t>
        <a:bodyPr/>
        <a:lstStyle/>
        <a:p>
          <a:endParaRPr lang="en-US"/>
        </a:p>
      </dgm:t>
    </dgm:pt>
    <dgm:pt modelId="{4E731D1F-2ECB-4646-B3AE-1F98F6CE78A9}">
      <dgm:prSet/>
      <dgm:spPr/>
      <dgm:t>
        <a:bodyPr/>
        <a:lstStyle/>
        <a:p>
          <a:r>
            <a:rPr lang="sk-SK" dirty="0"/>
            <a:t>Môžeme si premenné predstaviť ako šuflíky do ktorých môžeme niečo ukladať (dáta – hodnota, číslo, text).</a:t>
          </a:r>
          <a:endParaRPr lang="en-US" dirty="0"/>
        </a:p>
      </dgm:t>
    </dgm:pt>
    <dgm:pt modelId="{976E5E7E-0122-46E7-A1C5-5B627BF086D3}" type="parTrans" cxnId="{C93039FB-3DC1-4214-BFE6-B1ADBCDEF5B4}">
      <dgm:prSet/>
      <dgm:spPr/>
      <dgm:t>
        <a:bodyPr/>
        <a:lstStyle/>
        <a:p>
          <a:endParaRPr lang="en-US"/>
        </a:p>
      </dgm:t>
    </dgm:pt>
    <dgm:pt modelId="{06EA897F-95E5-43D8-8DD2-985CD57BDB03}" type="sibTrans" cxnId="{C93039FB-3DC1-4214-BFE6-B1ADBCDEF5B4}">
      <dgm:prSet/>
      <dgm:spPr/>
      <dgm:t>
        <a:bodyPr/>
        <a:lstStyle/>
        <a:p>
          <a:endParaRPr lang="en-US"/>
        </a:p>
      </dgm:t>
    </dgm:pt>
    <dgm:pt modelId="{40562EE8-EE56-4D97-B7B7-E4B7CEFAB8C0}">
      <dgm:prSet/>
      <dgm:spPr/>
      <dgm:t>
        <a:bodyPr/>
        <a:lstStyle/>
        <a:p>
          <a:r>
            <a:rPr lang="sk-SK" dirty="0"/>
            <a:t>Pamäť počítača obsahuje takýchto šuflíkov veľmi veľa (podľa veľkosti pamäte).</a:t>
          </a:r>
          <a:endParaRPr lang="en-US" dirty="0"/>
        </a:p>
      </dgm:t>
    </dgm:pt>
    <dgm:pt modelId="{3250A86D-F9C0-4A7F-8FCC-39C34F391C6C}" type="parTrans" cxnId="{0E0EDA9C-6F2B-4EBB-8C6F-68B0B537CAE0}">
      <dgm:prSet/>
      <dgm:spPr/>
      <dgm:t>
        <a:bodyPr/>
        <a:lstStyle/>
        <a:p>
          <a:endParaRPr lang="en-US"/>
        </a:p>
      </dgm:t>
    </dgm:pt>
    <dgm:pt modelId="{27DA07AF-ADC3-4F63-8797-EF6834A1E6CB}" type="sibTrans" cxnId="{0E0EDA9C-6F2B-4EBB-8C6F-68B0B537CAE0}">
      <dgm:prSet/>
      <dgm:spPr/>
      <dgm:t>
        <a:bodyPr/>
        <a:lstStyle/>
        <a:p>
          <a:endParaRPr lang="en-US"/>
        </a:p>
      </dgm:t>
    </dgm:pt>
    <dgm:pt modelId="{4AAFBE88-BADD-4F23-A58C-95C02C0C43A1}">
      <dgm:prSet/>
      <dgm:spPr/>
      <dgm:t>
        <a:bodyPr/>
        <a:lstStyle/>
        <a:p>
          <a:r>
            <a:rPr lang="sk-SK" dirty="0"/>
            <a:t>To koľko miesta premenná zaberá je definované podľa jej </a:t>
          </a:r>
          <a:r>
            <a:rPr lang="sk-SK" b="1" u="sng" dirty="0"/>
            <a:t>dátového typu</a:t>
          </a:r>
          <a:r>
            <a:rPr lang="sk-SK" b="1" dirty="0"/>
            <a:t>.</a:t>
          </a:r>
          <a:r>
            <a:rPr lang="sk-SK" dirty="0"/>
            <a:t> </a:t>
          </a:r>
          <a:endParaRPr lang="en-US" dirty="0"/>
        </a:p>
      </dgm:t>
    </dgm:pt>
    <dgm:pt modelId="{7AFCD82E-26A4-40EA-90B3-A5B9D5016C26}" type="parTrans" cxnId="{7D6C2602-F178-4E64-8C73-C0432931ABBD}">
      <dgm:prSet/>
      <dgm:spPr/>
      <dgm:t>
        <a:bodyPr/>
        <a:lstStyle/>
        <a:p>
          <a:endParaRPr lang="en-US"/>
        </a:p>
      </dgm:t>
    </dgm:pt>
    <dgm:pt modelId="{375F8166-25B0-4D78-933A-B37BCF4822CB}" type="sibTrans" cxnId="{7D6C2602-F178-4E64-8C73-C0432931ABBD}">
      <dgm:prSet/>
      <dgm:spPr/>
      <dgm:t>
        <a:bodyPr/>
        <a:lstStyle/>
        <a:p>
          <a:endParaRPr lang="en-US"/>
        </a:p>
      </dgm:t>
    </dgm:pt>
    <dgm:pt modelId="{2830CD19-2876-4B7B-BEF3-4A5A589707F8}" type="pres">
      <dgm:prSet presAssocID="{80DC0281-4F0D-41D4-BEE9-11F313270707}" presName="linear" presStyleCnt="0">
        <dgm:presLayoutVars>
          <dgm:animLvl val="lvl"/>
          <dgm:resizeHandles val="exact"/>
        </dgm:presLayoutVars>
      </dgm:prSet>
      <dgm:spPr/>
    </dgm:pt>
    <dgm:pt modelId="{73900A90-E438-4A8F-8F5E-FFEC911C7CA0}" type="pres">
      <dgm:prSet presAssocID="{F02FA1C3-158A-4BDC-85A0-44FCED13694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697897E-458B-49BC-9DD7-429111204DA6}" type="pres">
      <dgm:prSet presAssocID="{5B154557-072F-4A7A-B647-2F8670A763DC}" presName="spacer" presStyleCnt="0"/>
      <dgm:spPr/>
    </dgm:pt>
    <dgm:pt modelId="{CD9D506F-4272-4361-B913-5225AE17A3F3}" type="pres">
      <dgm:prSet presAssocID="{FC2B2E16-4425-4FF6-9455-3A4066AACB7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9CC6110-CB77-4917-B3B9-B73D023C57B5}" type="pres">
      <dgm:prSet presAssocID="{AE910980-56B1-4BDC-8103-94EF8298AFA8}" presName="spacer" presStyleCnt="0"/>
      <dgm:spPr/>
    </dgm:pt>
    <dgm:pt modelId="{F065E269-9DE2-4886-97B5-82C6BBDA1CE7}" type="pres">
      <dgm:prSet presAssocID="{621B6E6C-73F7-4093-8CB6-C81E7F4677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7C87194-6058-476A-B4CB-7E4471BA402E}" type="pres">
      <dgm:prSet presAssocID="{DF7C94BD-5107-436F-9A30-5C02F74EF55A}" presName="spacer" presStyleCnt="0"/>
      <dgm:spPr/>
    </dgm:pt>
    <dgm:pt modelId="{34F7D7A2-E966-4359-95D0-56CD308CFB34}" type="pres">
      <dgm:prSet presAssocID="{4E731D1F-2ECB-4646-B3AE-1F98F6CE78A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BF89D7D-47D1-41D9-AAC3-11C52DC5DBA6}" type="pres">
      <dgm:prSet presAssocID="{06EA897F-95E5-43D8-8DD2-985CD57BDB03}" presName="spacer" presStyleCnt="0"/>
      <dgm:spPr/>
    </dgm:pt>
    <dgm:pt modelId="{957E6468-650A-4532-B5EE-A576A2A8783D}" type="pres">
      <dgm:prSet presAssocID="{40562EE8-EE56-4D97-B7B7-E4B7CEFAB8C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25FB52F-4139-44E0-84D6-D6AFF1A7A45D}" type="pres">
      <dgm:prSet presAssocID="{27DA07AF-ADC3-4F63-8797-EF6834A1E6CB}" presName="spacer" presStyleCnt="0"/>
      <dgm:spPr/>
    </dgm:pt>
    <dgm:pt modelId="{9B1A5CBE-5D1D-4688-9105-CAD062F31BBF}" type="pres">
      <dgm:prSet presAssocID="{4AAFBE88-BADD-4F23-A58C-95C02C0C43A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D6C2602-F178-4E64-8C73-C0432931ABBD}" srcId="{80DC0281-4F0D-41D4-BEE9-11F313270707}" destId="{4AAFBE88-BADD-4F23-A58C-95C02C0C43A1}" srcOrd="5" destOrd="0" parTransId="{7AFCD82E-26A4-40EA-90B3-A5B9D5016C26}" sibTransId="{375F8166-25B0-4D78-933A-B37BCF4822CB}"/>
    <dgm:cxn modelId="{D918C40D-4D54-4187-89A7-A6DC7B161975}" type="presOf" srcId="{F02FA1C3-158A-4BDC-85A0-44FCED13694A}" destId="{73900A90-E438-4A8F-8F5E-FFEC911C7CA0}" srcOrd="0" destOrd="0" presId="urn:microsoft.com/office/officeart/2005/8/layout/vList2"/>
    <dgm:cxn modelId="{646E8B2F-EF45-405C-9C40-DFBDEEF4C649}" type="presOf" srcId="{4AAFBE88-BADD-4F23-A58C-95C02C0C43A1}" destId="{9B1A5CBE-5D1D-4688-9105-CAD062F31BBF}" srcOrd="0" destOrd="0" presId="urn:microsoft.com/office/officeart/2005/8/layout/vList2"/>
    <dgm:cxn modelId="{CA1BF979-A505-4A4C-902B-5E5F082BD8A8}" type="presOf" srcId="{40562EE8-EE56-4D97-B7B7-E4B7CEFAB8C0}" destId="{957E6468-650A-4532-B5EE-A576A2A8783D}" srcOrd="0" destOrd="0" presId="urn:microsoft.com/office/officeart/2005/8/layout/vList2"/>
    <dgm:cxn modelId="{0E0EDA9C-6F2B-4EBB-8C6F-68B0B537CAE0}" srcId="{80DC0281-4F0D-41D4-BEE9-11F313270707}" destId="{40562EE8-EE56-4D97-B7B7-E4B7CEFAB8C0}" srcOrd="4" destOrd="0" parTransId="{3250A86D-F9C0-4A7F-8FCC-39C34F391C6C}" sibTransId="{27DA07AF-ADC3-4F63-8797-EF6834A1E6CB}"/>
    <dgm:cxn modelId="{21DF2BA3-6D7D-405D-BB25-DB8620E3AAE4}" srcId="{80DC0281-4F0D-41D4-BEE9-11F313270707}" destId="{F02FA1C3-158A-4BDC-85A0-44FCED13694A}" srcOrd="0" destOrd="0" parTransId="{7741F6CB-5586-4AD3-AED7-C56584FFCB61}" sibTransId="{5B154557-072F-4A7A-B647-2F8670A763DC}"/>
    <dgm:cxn modelId="{28BD9BBA-B26D-457C-9866-0FAE645C4F4E}" type="presOf" srcId="{80DC0281-4F0D-41D4-BEE9-11F313270707}" destId="{2830CD19-2876-4B7B-BEF3-4A5A589707F8}" srcOrd="0" destOrd="0" presId="urn:microsoft.com/office/officeart/2005/8/layout/vList2"/>
    <dgm:cxn modelId="{AAB04FCC-F8C0-46CB-A1A5-A93CBB3B7072}" type="presOf" srcId="{FC2B2E16-4425-4FF6-9455-3A4066AACB76}" destId="{CD9D506F-4272-4361-B913-5225AE17A3F3}" srcOrd="0" destOrd="0" presId="urn:microsoft.com/office/officeart/2005/8/layout/vList2"/>
    <dgm:cxn modelId="{D71EA7CF-98AF-4E9B-9297-0978AFDCB431}" type="presOf" srcId="{4E731D1F-2ECB-4646-B3AE-1F98F6CE78A9}" destId="{34F7D7A2-E966-4359-95D0-56CD308CFB34}" srcOrd="0" destOrd="0" presId="urn:microsoft.com/office/officeart/2005/8/layout/vList2"/>
    <dgm:cxn modelId="{36AD99D1-42DF-49C7-A98C-85CFA04ED6B7}" type="presOf" srcId="{621B6E6C-73F7-4093-8CB6-C81E7F46777B}" destId="{F065E269-9DE2-4886-97B5-82C6BBDA1CE7}" srcOrd="0" destOrd="0" presId="urn:microsoft.com/office/officeart/2005/8/layout/vList2"/>
    <dgm:cxn modelId="{142A6DD4-5219-49AF-BA3A-637F7B74C6DF}" srcId="{80DC0281-4F0D-41D4-BEE9-11F313270707}" destId="{FC2B2E16-4425-4FF6-9455-3A4066AACB76}" srcOrd="1" destOrd="0" parTransId="{C0D3AC49-2CB9-4784-91B2-8DB709E00666}" sibTransId="{AE910980-56B1-4BDC-8103-94EF8298AFA8}"/>
    <dgm:cxn modelId="{CD30A4F0-A16E-4E70-AE57-872F5A0A0CF2}" srcId="{80DC0281-4F0D-41D4-BEE9-11F313270707}" destId="{621B6E6C-73F7-4093-8CB6-C81E7F46777B}" srcOrd="2" destOrd="0" parTransId="{B13D6C7D-1C41-4116-981F-E4A7DE6BA9E6}" sibTransId="{DF7C94BD-5107-436F-9A30-5C02F74EF55A}"/>
    <dgm:cxn modelId="{C93039FB-3DC1-4214-BFE6-B1ADBCDEF5B4}" srcId="{80DC0281-4F0D-41D4-BEE9-11F313270707}" destId="{4E731D1F-2ECB-4646-B3AE-1F98F6CE78A9}" srcOrd="3" destOrd="0" parTransId="{976E5E7E-0122-46E7-A1C5-5B627BF086D3}" sibTransId="{06EA897F-95E5-43D8-8DD2-985CD57BDB03}"/>
    <dgm:cxn modelId="{90CED690-0039-4A9B-968C-8AA65CE6C370}" type="presParOf" srcId="{2830CD19-2876-4B7B-BEF3-4A5A589707F8}" destId="{73900A90-E438-4A8F-8F5E-FFEC911C7CA0}" srcOrd="0" destOrd="0" presId="urn:microsoft.com/office/officeart/2005/8/layout/vList2"/>
    <dgm:cxn modelId="{B8021583-20AE-4B16-B85D-0CD5A87ED783}" type="presParOf" srcId="{2830CD19-2876-4B7B-BEF3-4A5A589707F8}" destId="{6697897E-458B-49BC-9DD7-429111204DA6}" srcOrd="1" destOrd="0" presId="urn:microsoft.com/office/officeart/2005/8/layout/vList2"/>
    <dgm:cxn modelId="{145941C5-1797-4F90-B4C7-3ED8A0004E76}" type="presParOf" srcId="{2830CD19-2876-4B7B-BEF3-4A5A589707F8}" destId="{CD9D506F-4272-4361-B913-5225AE17A3F3}" srcOrd="2" destOrd="0" presId="urn:microsoft.com/office/officeart/2005/8/layout/vList2"/>
    <dgm:cxn modelId="{3058AB0F-355B-4AFF-B75B-F1E1515DD461}" type="presParOf" srcId="{2830CD19-2876-4B7B-BEF3-4A5A589707F8}" destId="{E9CC6110-CB77-4917-B3B9-B73D023C57B5}" srcOrd="3" destOrd="0" presId="urn:microsoft.com/office/officeart/2005/8/layout/vList2"/>
    <dgm:cxn modelId="{37881260-4BB2-4E41-B718-A23176D7A7C4}" type="presParOf" srcId="{2830CD19-2876-4B7B-BEF3-4A5A589707F8}" destId="{F065E269-9DE2-4886-97B5-82C6BBDA1CE7}" srcOrd="4" destOrd="0" presId="urn:microsoft.com/office/officeart/2005/8/layout/vList2"/>
    <dgm:cxn modelId="{CC02A7FA-DC39-46C2-BDF6-518BFE737029}" type="presParOf" srcId="{2830CD19-2876-4B7B-BEF3-4A5A589707F8}" destId="{07C87194-6058-476A-B4CB-7E4471BA402E}" srcOrd="5" destOrd="0" presId="urn:microsoft.com/office/officeart/2005/8/layout/vList2"/>
    <dgm:cxn modelId="{A63FA9E5-F8D5-4E09-8458-E53252B6C553}" type="presParOf" srcId="{2830CD19-2876-4B7B-BEF3-4A5A589707F8}" destId="{34F7D7A2-E966-4359-95D0-56CD308CFB34}" srcOrd="6" destOrd="0" presId="urn:microsoft.com/office/officeart/2005/8/layout/vList2"/>
    <dgm:cxn modelId="{97585C54-039C-40D6-B155-3AEE7FD1E775}" type="presParOf" srcId="{2830CD19-2876-4B7B-BEF3-4A5A589707F8}" destId="{EBF89D7D-47D1-41D9-AAC3-11C52DC5DBA6}" srcOrd="7" destOrd="0" presId="urn:microsoft.com/office/officeart/2005/8/layout/vList2"/>
    <dgm:cxn modelId="{0802C50B-08F7-45D9-9C65-209CC1C77224}" type="presParOf" srcId="{2830CD19-2876-4B7B-BEF3-4A5A589707F8}" destId="{957E6468-650A-4532-B5EE-A576A2A8783D}" srcOrd="8" destOrd="0" presId="urn:microsoft.com/office/officeart/2005/8/layout/vList2"/>
    <dgm:cxn modelId="{9E1EF613-54A1-40F9-9844-621250C721B0}" type="presParOf" srcId="{2830CD19-2876-4B7B-BEF3-4A5A589707F8}" destId="{725FB52F-4139-44E0-84D6-D6AFF1A7A45D}" srcOrd="9" destOrd="0" presId="urn:microsoft.com/office/officeart/2005/8/layout/vList2"/>
    <dgm:cxn modelId="{EF05B363-C240-45B3-95F3-8058E64BC2CB}" type="presParOf" srcId="{2830CD19-2876-4B7B-BEF3-4A5A589707F8}" destId="{9B1A5CBE-5D1D-4688-9105-CAD062F31BB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3E3064-139B-4C0D-9B7D-2E1F026A6296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72CD4-DFC5-4A44-B9B3-490A1B3FEE05}">
      <dgm:prSet/>
      <dgm:spPr/>
      <dgm:t>
        <a:bodyPr/>
        <a:lstStyle/>
        <a:p>
          <a:r>
            <a:rPr lang="sk-SK" b="1" dirty="0"/>
            <a:t>Určujú, aký typ dát bude môcť byť uložený v premennej.</a:t>
          </a:r>
          <a:endParaRPr lang="en-US" b="1" dirty="0"/>
        </a:p>
      </dgm:t>
    </dgm:pt>
    <dgm:pt modelId="{3E3C3093-95E2-4CE9-957E-129D2882E485}" type="parTrans" cxnId="{3AD5D9C6-F2CB-4C0C-A80E-CEBE085BC463}">
      <dgm:prSet/>
      <dgm:spPr/>
      <dgm:t>
        <a:bodyPr/>
        <a:lstStyle/>
        <a:p>
          <a:endParaRPr lang="en-US"/>
        </a:p>
      </dgm:t>
    </dgm:pt>
    <dgm:pt modelId="{15E1D76B-DF56-4618-A140-D482EC01426E}" type="sibTrans" cxnId="{3AD5D9C6-F2CB-4C0C-A80E-CEBE085BC463}">
      <dgm:prSet/>
      <dgm:spPr/>
      <dgm:t>
        <a:bodyPr/>
        <a:lstStyle/>
        <a:p>
          <a:endParaRPr lang="en-US"/>
        </a:p>
      </dgm:t>
    </dgm:pt>
    <dgm:pt modelId="{644A9CD0-EDC9-461A-89D0-7FDF9CC83975}">
      <dgm:prSet/>
      <dgm:spPr/>
      <dgm:t>
        <a:bodyPr/>
        <a:lstStyle/>
        <a:p>
          <a:r>
            <a:rPr lang="sk-SK" dirty="0"/>
            <a:t>Céčko je </a:t>
          </a:r>
          <a:r>
            <a:rPr lang="sk-SK" b="1" dirty="0"/>
            <a:t>silno typový jazyk</a:t>
          </a:r>
          <a:r>
            <a:rPr lang="sk-SK" dirty="0"/>
            <a:t> – každá premenná musí mať presne určený typ dát, ktorý do nej môžeme uložiť.</a:t>
          </a:r>
          <a:endParaRPr lang="en-US" dirty="0"/>
        </a:p>
      </dgm:t>
    </dgm:pt>
    <dgm:pt modelId="{E0C4768C-2676-4E2B-907D-B2A6B13D1F98}" type="parTrans" cxnId="{538132DA-59AD-4FDC-B5F8-82F6D4F3208D}">
      <dgm:prSet/>
      <dgm:spPr/>
      <dgm:t>
        <a:bodyPr/>
        <a:lstStyle/>
        <a:p>
          <a:endParaRPr lang="en-US"/>
        </a:p>
      </dgm:t>
    </dgm:pt>
    <dgm:pt modelId="{BAFF79D0-7EE8-4735-9FE2-0A39BFC297C1}" type="sibTrans" cxnId="{538132DA-59AD-4FDC-B5F8-82F6D4F3208D}">
      <dgm:prSet/>
      <dgm:spPr/>
      <dgm:t>
        <a:bodyPr/>
        <a:lstStyle/>
        <a:p>
          <a:endParaRPr lang="en-US"/>
        </a:p>
      </dgm:t>
    </dgm:pt>
    <dgm:pt modelId="{404A2A9F-1BCD-417E-AEFA-E8E3FAB9F0F0}">
      <dgm:prSet/>
      <dgm:spPr/>
      <dgm:t>
        <a:bodyPr/>
        <a:lstStyle/>
        <a:p>
          <a:r>
            <a:rPr lang="sk-SK" dirty="0"/>
            <a:t>Dátové typy sa delia na  </a:t>
          </a:r>
          <a:r>
            <a:rPr lang="sk-SK" b="1" dirty="0"/>
            <a:t>hodnotové</a:t>
          </a:r>
          <a:r>
            <a:rPr lang="sk-SK" dirty="0"/>
            <a:t> (jednoduché) a </a:t>
          </a:r>
          <a:r>
            <a:rPr lang="sk-SK" b="1" dirty="0"/>
            <a:t>referenčné </a:t>
          </a:r>
          <a:r>
            <a:rPr lang="sk-SK" dirty="0"/>
            <a:t>(zložité).</a:t>
          </a:r>
          <a:endParaRPr lang="en-US" dirty="0"/>
        </a:p>
      </dgm:t>
    </dgm:pt>
    <dgm:pt modelId="{5057431E-9821-4654-B63C-B0CDD72CD5C1}" type="parTrans" cxnId="{BC011998-4DBC-4BA2-A080-00C2A24EC853}">
      <dgm:prSet/>
      <dgm:spPr/>
      <dgm:t>
        <a:bodyPr/>
        <a:lstStyle/>
        <a:p>
          <a:endParaRPr lang="en-US"/>
        </a:p>
      </dgm:t>
    </dgm:pt>
    <dgm:pt modelId="{2637916E-F407-4293-91A7-9FAFADF77389}" type="sibTrans" cxnId="{BC011998-4DBC-4BA2-A080-00C2A24EC853}">
      <dgm:prSet/>
      <dgm:spPr/>
      <dgm:t>
        <a:bodyPr/>
        <a:lstStyle/>
        <a:p>
          <a:endParaRPr lang="en-US"/>
        </a:p>
      </dgm:t>
    </dgm:pt>
    <dgm:pt modelId="{BF548074-40A6-4541-B49E-223B93EB3EFB}">
      <dgm:prSet/>
      <dgm:spPr/>
      <dgm:t>
        <a:bodyPr/>
        <a:lstStyle/>
        <a:p>
          <a:r>
            <a:rPr lang="sk-SK" dirty="0"/>
            <a:t>Zatiaľ sa budeme zaoberať len hodnotovými dátovými typmi s výnimkou stringu, ktorý je referenčný.</a:t>
          </a:r>
          <a:endParaRPr lang="en-US" dirty="0"/>
        </a:p>
      </dgm:t>
    </dgm:pt>
    <dgm:pt modelId="{5A486A14-91F9-47B1-ABE1-E9A80F5AEE81}" type="parTrans" cxnId="{7B45AF4C-6F51-435A-A9A7-6631731EB11A}">
      <dgm:prSet/>
      <dgm:spPr/>
      <dgm:t>
        <a:bodyPr/>
        <a:lstStyle/>
        <a:p>
          <a:endParaRPr lang="en-US"/>
        </a:p>
      </dgm:t>
    </dgm:pt>
    <dgm:pt modelId="{3BF2BA8E-32BA-47CF-A597-334CC779EA9C}" type="sibTrans" cxnId="{7B45AF4C-6F51-435A-A9A7-6631731EB11A}">
      <dgm:prSet/>
      <dgm:spPr/>
      <dgm:t>
        <a:bodyPr/>
        <a:lstStyle/>
        <a:p>
          <a:endParaRPr lang="en-US"/>
        </a:p>
      </dgm:t>
    </dgm:pt>
    <dgm:pt modelId="{032C011E-954A-485F-8B41-CD9997C11822}" type="pres">
      <dgm:prSet presAssocID="{1F3E3064-139B-4C0D-9B7D-2E1F026A6296}" presName="vert0" presStyleCnt="0">
        <dgm:presLayoutVars>
          <dgm:dir/>
          <dgm:animOne val="branch"/>
          <dgm:animLvl val="lvl"/>
        </dgm:presLayoutVars>
      </dgm:prSet>
      <dgm:spPr/>
    </dgm:pt>
    <dgm:pt modelId="{C57CA0D6-44CF-4687-97C7-91FA0D929AF7}" type="pres">
      <dgm:prSet presAssocID="{E2472CD4-DFC5-4A44-B9B3-490A1B3FEE05}" presName="thickLine" presStyleLbl="alignNode1" presStyleIdx="0" presStyleCnt="4"/>
      <dgm:spPr/>
    </dgm:pt>
    <dgm:pt modelId="{18AEA2F1-7D3A-424E-9566-176E60A6D896}" type="pres">
      <dgm:prSet presAssocID="{E2472CD4-DFC5-4A44-B9B3-490A1B3FEE05}" presName="horz1" presStyleCnt="0"/>
      <dgm:spPr/>
    </dgm:pt>
    <dgm:pt modelId="{CB56FCCA-4F26-4E58-B012-74428BBD032B}" type="pres">
      <dgm:prSet presAssocID="{E2472CD4-DFC5-4A44-B9B3-490A1B3FEE05}" presName="tx1" presStyleLbl="revTx" presStyleIdx="0" presStyleCnt="4"/>
      <dgm:spPr/>
    </dgm:pt>
    <dgm:pt modelId="{91CCB5A4-5678-4F1C-9A8A-9A4128E269DF}" type="pres">
      <dgm:prSet presAssocID="{E2472CD4-DFC5-4A44-B9B3-490A1B3FEE05}" presName="vert1" presStyleCnt="0"/>
      <dgm:spPr/>
    </dgm:pt>
    <dgm:pt modelId="{D4993B29-DCC2-485B-B5FC-8D541DFD3686}" type="pres">
      <dgm:prSet presAssocID="{644A9CD0-EDC9-461A-89D0-7FDF9CC83975}" presName="thickLine" presStyleLbl="alignNode1" presStyleIdx="1" presStyleCnt="4"/>
      <dgm:spPr/>
    </dgm:pt>
    <dgm:pt modelId="{0EEBBE87-70A9-49F8-AB5A-AFF7A3F711D1}" type="pres">
      <dgm:prSet presAssocID="{644A9CD0-EDC9-461A-89D0-7FDF9CC83975}" presName="horz1" presStyleCnt="0"/>
      <dgm:spPr/>
    </dgm:pt>
    <dgm:pt modelId="{74235344-984E-46FA-B2FA-8F96C117726A}" type="pres">
      <dgm:prSet presAssocID="{644A9CD0-EDC9-461A-89D0-7FDF9CC83975}" presName="tx1" presStyleLbl="revTx" presStyleIdx="1" presStyleCnt="4"/>
      <dgm:spPr/>
    </dgm:pt>
    <dgm:pt modelId="{0075A9FE-E5FB-4985-9CEC-BC457BB50396}" type="pres">
      <dgm:prSet presAssocID="{644A9CD0-EDC9-461A-89D0-7FDF9CC83975}" presName="vert1" presStyleCnt="0"/>
      <dgm:spPr/>
    </dgm:pt>
    <dgm:pt modelId="{A70B41C8-B9DA-4DF6-A87F-CEC494378EC0}" type="pres">
      <dgm:prSet presAssocID="{404A2A9F-1BCD-417E-AEFA-E8E3FAB9F0F0}" presName="thickLine" presStyleLbl="alignNode1" presStyleIdx="2" presStyleCnt="4"/>
      <dgm:spPr/>
    </dgm:pt>
    <dgm:pt modelId="{D6B58E1B-68A7-407A-8356-C339950630C0}" type="pres">
      <dgm:prSet presAssocID="{404A2A9F-1BCD-417E-AEFA-E8E3FAB9F0F0}" presName="horz1" presStyleCnt="0"/>
      <dgm:spPr/>
    </dgm:pt>
    <dgm:pt modelId="{6B0013BD-7674-43C2-A3C8-6DB181DB9C64}" type="pres">
      <dgm:prSet presAssocID="{404A2A9F-1BCD-417E-AEFA-E8E3FAB9F0F0}" presName="tx1" presStyleLbl="revTx" presStyleIdx="2" presStyleCnt="4"/>
      <dgm:spPr/>
    </dgm:pt>
    <dgm:pt modelId="{5CB2BB8D-B09D-4D05-8B67-8C5B844BE43A}" type="pres">
      <dgm:prSet presAssocID="{404A2A9F-1BCD-417E-AEFA-E8E3FAB9F0F0}" presName="vert1" presStyleCnt="0"/>
      <dgm:spPr/>
    </dgm:pt>
    <dgm:pt modelId="{E10A15E4-26DF-4808-BA8D-697BAB101CEE}" type="pres">
      <dgm:prSet presAssocID="{BF548074-40A6-4541-B49E-223B93EB3EFB}" presName="thickLine" presStyleLbl="alignNode1" presStyleIdx="3" presStyleCnt="4"/>
      <dgm:spPr/>
    </dgm:pt>
    <dgm:pt modelId="{C1F40267-65BC-4B49-B42E-E3ABD7BA0651}" type="pres">
      <dgm:prSet presAssocID="{BF548074-40A6-4541-B49E-223B93EB3EFB}" presName="horz1" presStyleCnt="0"/>
      <dgm:spPr/>
    </dgm:pt>
    <dgm:pt modelId="{A2CABA88-EBC4-4BFF-9A39-77B0863A1950}" type="pres">
      <dgm:prSet presAssocID="{BF548074-40A6-4541-B49E-223B93EB3EFB}" presName="tx1" presStyleLbl="revTx" presStyleIdx="3" presStyleCnt="4"/>
      <dgm:spPr/>
    </dgm:pt>
    <dgm:pt modelId="{0B702BC0-DE9E-4BE2-8F14-B13FAFF8E042}" type="pres">
      <dgm:prSet presAssocID="{BF548074-40A6-4541-B49E-223B93EB3EFB}" presName="vert1" presStyleCnt="0"/>
      <dgm:spPr/>
    </dgm:pt>
  </dgm:ptLst>
  <dgm:cxnLst>
    <dgm:cxn modelId="{09F61D68-2DFC-4D5B-A015-64EB3CEC883F}" type="presOf" srcId="{644A9CD0-EDC9-461A-89D0-7FDF9CC83975}" destId="{74235344-984E-46FA-B2FA-8F96C117726A}" srcOrd="0" destOrd="0" presId="urn:microsoft.com/office/officeart/2008/layout/LinedList"/>
    <dgm:cxn modelId="{7B45AF4C-6F51-435A-A9A7-6631731EB11A}" srcId="{1F3E3064-139B-4C0D-9B7D-2E1F026A6296}" destId="{BF548074-40A6-4541-B49E-223B93EB3EFB}" srcOrd="3" destOrd="0" parTransId="{5A486A14-91F9-47B1-ABE1-E9A80F5AEE81}" sibTransId="{3BF2BA8E-32BA-47CF-A597-334CC779EA9C}"/>
    <dgm:cxn modelId="{55AF3A54-5487-4332-8160-0CDDEC9F7BB2}" type="presOf" srcId="{BF548074-40A6-4541-B49E-223B93EB3EFB}" destId="{A2CABA88-EBC4-4BFF-9A39-77B0863A1950}" srcOrd="0" destOrd="0" presId="urn:microsoft.com/office/officeart/2008/layout/LinedList"/>
    <dgm:cxn modelId="{BC011998-4DBC-4BA2-A080-00C2A24EC853}" srcId="{1F3E3064-139B-4C0D-9B7D-2E1F026A6296}" destId="{404A2A9F-1BCD-417E-AEFA-E8E3FAB9F0F0}" srcOrd="2" destOrd="0" parTransId="{5057431E-9821-4654-B63C-B0CDD72CD5C1}" sibTransId="{2637916E-F407-4293-91A7-9FAFADF77389}"/>
    <dgm:cxn modelId="{C396B2B1-F8E7-4254-A0E9-03A82ED77229}" type="presOf" srcId="{1F3E3064-139B-4C0D-9B7D-2E1F026A6296}" destId="{032C011E-954A-485F-8B41-CD9997C11822}" srcOrd="0" destOrd="0" presId="urn:microsoft.com/office/officeart/2008/layout/LinedList"/>
    <dgm:cxn modelId="{A62EF1B3-3752-4A6F-B0BD-29CE08B9C3F9}" type="presOf" srcId="{404A2A9F-1BCD-417E-AEFA-E8E3FAB9F0F0}" destId="{6B0013BD-7674-43C2-A3C8-6DB181DB9C64}" srcOrd="0" destOrd="0" presId="urn:microsoft.com/office/officeart/2008/layout/LinedList"/>
    <dgm:cxn modelId="{3AD5D9C6-F2CB-4C0C-A80E-CEBE085BC463}" srcId="{1F3E3064-139B-4C0D-9B7D-2E1F026A6296}" destId="{E2472CD4-DFC5-4A44-B9B3-490A1B3FEE05}" srcOrd="0" destOrd="0" parTransId="{3E3C3093-95E2-4CE9-957E-129D2882E485}" sibTransId="{15E1D76B-DF56-4618-A140-D482EC01426E}"/>
    <dgm:cxn modelId="{538132DA-59AD-4FDC-B5F8-82F6D4F3208D}" srcId="{1F3E3064-139B-4C0D-9B7D-2E1F026A6296}" destId="{644A9CD0-EDC9-461A-89D0-7FDF9CC83975}" srcOrd="1" destOrd="0" parTransId="{E0C4768C-2676-4E2B-907D-B2A6B13D1F98}" sibTransId="{BAFF79D0-7EE8-4735-9FE2-0A39BFC297C1}"/>
    <dgm:cxn modelId="{E2FB5FF0-EE2C-449F-9DEF-F35BB19C289C}" type="presOf" srcId="{E2472CD4-DFC5-4A44-B9B3-490A1B3FEE05}" destId="{CB56FCCA-4F26-4E58-B012-74428BBD032B}" srcOrd="0" destOrd="0" presId="urn:microsoft.com/office/officeart/2008/layout/LinedList"/>
    <dgm:cxn modelId="{ECA3C030-0F28-42EA-AC5D-3B429D0D6783}" type="presParOf" srcId="{032C011E-954A-485F-8B41-CD9997C11822}" destId="{C57CA0D6-44CF-4687-97C7-91FA0D929AF7}" srcOrd="0" destOrd="0" presId="urn:microsoft.com/office/officeart/2008/layout/LinedList"/>
    <dgm:cxn modelId="{9BFDBD0B-A2EB-491F-B34C-6660FDD6BDF7}" type="presParOf" srcId="{032C011E-954A-485F-8B41-CD9997C11822}" destId="{18AEA2F1-7D3A-424E-9566-176E60A6D896}" srcOrd="1" destOrd="0" presId="urn:microsoft.com/office/officeart/2008/layout/LinedList"/>
    <dgm:cxn modelId="{BBDF6E3B-7D8C-4ACB-A151-4C2BFE3555EC}" type="presParOf" srcId="{18AEA2F1-7D3A-424E-9566-176E60A6D896}" destId="{CB56FCCA-4F26-4E58-B012-74428BBD032B}" srcOrd="0" destOrd="0" presId="urn:microsoft.com/office/officeart/2008/layout/LinedList"/>
    <dgm:cxn modelId="{B3818E15-3445-47C2-ACC5-A480F29781AA}" type="presParOf" srcId="{18AEA2F1-7D3A-424E-9566-176E60A6D896}" destId="{91CCB5A4-5678-4F1C-9A8A-9A4128E269DF}" srcOrd="1" destOrd="0" presId="urn:microsoft.com/office/officeart/2008/layout/LinedList"/>
    <dgm:cxn modelId="{AA545661-768B-4A93-9446-BA173FD1FFA1}" type="presParOf" srcId="{032C011E-954A-485F-8B41-CD9997C11822}" destId="{D4993B29-DCC2-485B-B5FC-8D541DFD3686}" srcOrd="2" destOrd="0" presId="urn:microsoft.com/office/officeart/2008/layout/LinedList"/>
    <dgm:cxn modelId="{1EAF0367-E1D1-4952-8F33-9F1078917A22}" type="presParOf" srcId="{032C011E-954A-485F-8B41-CD9997C11822}" destId="{0EEBBE87-70A9-49F8-AB5A-AFF7A3F711D1}" srcOrd="3" destOrd="0" presId="urn:microsoft.com/office/officeart/2008/layout/LinedList"/>
    <dgm:cxn modelId="{760881AE-A687-4B9B-997E-911654C22721}" type="presParOf" srcId="{0EEBBE87-70A9-49F8-AB5A-AFF7A3F711D1}" destId="{74235344-984E-46FA-B2FA-8F96C117726A}" srcOrd="0" destOrd="0" presId="urn:microsoft.com/office/officeart/2008/layout/LinedList"/>
    <dgm:cxn modelId="{43C5A9D7-59C2-4A52-B2FD-8B64A13236CE}" type="presParOf" srcId="{0EEBBE87-70A9-49F8-AB5A-AFF7A3F711D1}" destId="{0075A9FE-E5FB-4985-9CEC-BC457BB50396}" srcOrd="1" destOrd="0" presId="urn:microsoft.com/office/officeart/2008/layout/LinedList"/>
    <dgm:cxn modelId="{61063C5C-C565-478C-A908-E8A6EC2905AE}" type="presParOf" srcId="{032C011E-954A-485F-8B41-CD9997C11822}" destId="{A70B41C8-B9DA-4DF6-A87F-CEC494378EC0}" srcOrd="4" destOrd="0" presId="urn:microsoft.com/office/officeart/2008/layout/LinedList"/>
    <dgm:cxn modelId="{28C9BD26-D38A-4B3A-88EB-067FCDDCD9F5}" type="presParOf" srcId="{032C011E-954A-485F-8B41-CD9997C11822}" destId="{D6B58E1B-68A7-407A-8356-C339950630C0}" srcOrd="5" destOrd="0" presId="urn:microsoft.com/office/officeart/2008/layout/LinedList"/>
    <dgm:cxn modelId="{7BE5EABE-FA31-4F18-A88A-240EBCA4EC59}" type="presParOf" srcId="{D6B58E1B-68A7-407A-8356-C339950630C0}" destId="{6B0013BD-7674-43C2-A3C8-6DB181DB9C64}" srcOrd="0" destOrd="0" presId="urn:microsoft.com/office/officeart/2008/layout/LinedList"/>
    <dgm:cxn modelId="{003DCEC8-CAC4-47A3-BE1B-E5068BAF802C}" type="presParOf" srcId="{D6B58E1B-68A7-407A-8356-C339950630C0}" destId="{5CB2BB8D-B09D-4D05-8B67-8C5B844BE43A}" srcOrd="1" destOrd="0" presId="urn:microsoft.com/office/officeart/2008/layout/LinedList"/>
    <dgm:cxn modelId="{D3E6433B-840D-4BE2-A42F-2F7F49BF0A1A}" type="presParOf" srcId="{032C011E-954A-485F-8B41-CD9997C11822}" destId="{E10A15E4-26DF-4808-BA8D-697BAB101CEE}" srcOrd="6" destOrd="0" presId="urn:microsoft.com/office/officeart/2008/layout/LinedList"/>
    <dgm:cxn modelId="{333F37B2-CB1A-4472-BFDE-ACF328FF8DA9}" type="presParOf" srcId="{032C011E-954A-485F-8B41-CD9997C11822}" destId="{C1F40267-65BC-4B49-B42E-E3ABD7BA0651}" srcOrd="7" destOrd="0" presId="urn:microsoft.com/office/officeart/2008/layout/LinedList"/>
    <dgm:cxn modelId="{C1287726-D114-4E4C-BDCD-10750908958B}" type="presParOf" srcId="{C1F40267-65BC-4B49-B42E-E3ABD7BA0651}" destId="{A2CABA88-EBC4-4BFF-9A39-77B0863A1950}" srcOrd="0" destOrd="0" presId="urn:microsoft.com/office/officeart/2008/layout/LinedList"/>
    <dgm:cxn modelId="{D006DB98-D46C-4257-B785-95D38CD4D966}" type="presParOf" srcId="{C1F40267-65BC-4B49-B42E-E3ABD7BA0651}" destId="{0B702BC0-DE9E-4BE2-8F14-B13FAFF8E0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0A90-E438-4A8F-8F5E-FFEC911C7CA0}">
      <dsp:nvSpPr>
        <dsp:cNvPr id="0" name=""/>
        <dsp:cNvSpPr/>
      </dsp:nvSpPr>
      <dsp:spPr>
        <a:xfrm>
          <a:off x="0" y="609168"/>
          <a:ext cx="10353761" cy="374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kern="1200" dirty="0"/>
            <a:t>Slúžia na </a:t>
          </a:r>
          <a:r>
            <a:rPr lang="sk-SK" sz="1600" b="1" kern="1200" dirty="0"/>
            <a:t>uchovávane nejakej hodnoty v pamäti</a:t>
          </a:r>
          <a:r>
            <a:rPr lang="sk-SK" sz="1600" kern="1200" dirty="0"/>
            <a:t> pre neskôršie použitie.</a:t>
          </a:r>
          <a:endParaRPr lang="en-US" sz="1600" kern="1200" dirty="0"/>
        </a:p>
      </dsp:txBody>
      <dsp:txXfrm>
        <a:off x="18277" y="627445"/>
        <a:ext cx="10317207" cy="337846"/>
      </dsp:txXfrm>
    </dsp:sp>
    <dsp:sp modelId="{CD9D506F-4272-4361-B913-5225AE17A3F3}">
      <dsp:nvSpPr>
        <dsp:cNvPr id="0" name=""/>
        <dsp:cNvSpPr/>
      </dsp:nvSpPr>
      <dsp:spPr>
        <a:xfrm>
          <a:off x="0" y="1029648"/>
          <a:ext cx="10353761" cy="374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kern="1200" dirty="0"/>
            <a:t>S premennými ste sa už určite stretli v matematike (napr. X a Y v rovniciach).</a:t>
          </a:r>
          <a:endParaRPr lang="en-US" sz="1600" kern="1200" dirty="0"/>
        </a:p>
      </dsp:txBody>
      <dsp:txXfrm>
        <a:off x="18277" y="1047925"/>
        <a:ext cx="10317207" cy="337846"/>
      </dsp:txXfrm>
    </dsp:sp>
    <dsp:sp modelId="{F065E269-9DE2-4886-97B5-82C6BBDA1CE7}">
      <dsp:nvSpPr>
        <dsp:cNvPr id="0" name=""/>
        <dsp:cNvSpPr/>
      </dsp:nvSpPr>
      <dsp:spPr>
        <a:xfrm>
          <a:off x="0" y="1450128"/>
          <a:ext cx="10353761" cy="374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b="1" kern="1200" dirty="0"/>
            <a:t>Premenné nadobúdaju teda nejaké hodnoty ktoré sa môžu v priebehu programu MENIŤ.</a:t>
          </a:r>
          <a:endParaRPr lang="en-US" sz="1600" kern="1200" dirty="0"/>
        </a:p>
      </dsp:txBody>
      <dsp:txXfrm>
        <a:off x="18277" y="1468405"/>
        <a:ext cx="10317207" cy="337846"/>
      </dsp:txXfrm>
    </dsp:sp>
    <dsp:sp modelId="{34F7D7A2-E966-4359-95D0-56CD308CFB34}">
      <dsp:nvSpPr>
        <dsp:cNvPr id="0" name=""/>
        <dsp:cNvSpPr/>
      </dsp:nvSpPr>
      <dsp:spPr>
        <a:xfrm>
          <a:off x="0" y="1870608"/>
          <a:ext cx="10353761" cy="374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kern="1200" dirty="0"/>
            <a:t>Môžeme si premenné predstaviť ako šuflíky do ktorých môžeme niečo ukladať (dáta – hodnota, číslo, text).</a:t>
          </a:r>
          <a:endParaRPr lang="en-US" sz="1600" kern="1200" dirty="0"/>
        </a:p>
      </dsp:txBody>
      <dsp:txXfrm>
        <a:off x="18277" y="1888885"/>
        <a:ext cx="10317207" cy="337846"/>
      </dsp:txXfrm>
    </dsp:sp>
    <dsp:sp modelId="{957E6468-650A-4532-B5EE-A576A2A8783D}">
      <dsp:nvSpPr>
        <dsp:cNvPr id="0" name=""/>
        <dsp:cNvSpPr/>
      </dsp:nvSpPr>
      <dsp:spPr>
        <a:xfrm>
          <a:off x="0" y="2291088"/>
          <a:ext cx="10353761" cy="374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kern="1200" dirty="0"/>
            <a:t>Pamäť počítača obsahuje takýchto šuflíkov veľmi veľa (podľa veľkosti pamäte).</a:t>
          </a:r>
          <a:endParaRPr lang="en-US" sz="1600" kern="1200" dirty="0"/>
        </a:p>
      </dsp:txBody>
      <dsp:txXfrm>
        <a:off x="18277" y="2309365"/>
        <a:ext cx="10317207" cy="337846"/>
      </dsp:txXfrm>
    </dsp:sp>
    <dsp:sp modelId="{9B1A5CBE-5D1D-4688-9105-CAD062F31BBF}">
      <dsp:nvSpPr>
        <dsp:cNvPr id="0" name=""/>
        <dsp:cNvSpPr/>
      </dsp:nvSpPr>
      <dsp:spPr>
        <a:xfrm>
          <a:off x="0" y="2711568"/>
          <a:ext cx="10353761" cy="374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kern="1200" dirty="0"/>
            <a:t>To koľko miesta premenná zaberá je definované podľa jej </a:t>
          </a:r>
          <a:r>
            <a:rPr lang="sk-SK" sz="1600" b="1" u="sng" kern="1200" dirty="0"/>
            <a:t>dátového typu</a:t>
          </a:r>
          <a:r>
            <a:rPr lang="sk-SK" sz="1600" b="1" kern="1200" dirty="0"/>
            <a:t>.</a:t>
          </a:r>
          <a:r>
            <a:rPr lang="sk-SK" sz="1600" kern="1200" dirty="0"/>
            <a:t> </a:t>
          </a:r>
          <a:endParaRPr lang="en-US" sz="1600" kern="1200" dirty="0"/>
        </a:p>
      </dsp:txBody>
      <dsp:txXfrm>
        <a:off x="18277" y="2729845"/>
        <a:ext cx="10317207" cy="337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CA0D6-44CF-4687-97C7-91FA0D929AF7}">
      <dsp:nvSpPr>
        <dsp:cNvPr id="0" name=""/>
        <dsp:cNvSpPr/>
      </dsp:nvSpPr>
      <dsp:spPr>
        <a:xfrm>
          <a:off x="0" y="0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56FCCA-4F26-4E58-B012-74428BBD032B}">
      <dsp:nvSpPr>
        <dsp:cNvPr id="0" name=""/>
        <dsp:cNvSpPr/>
      </dsp:nvSpPr>
      <dsp:spPr>
        <a:xfrm>
          <a:off x="0" y="0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b="1" kern="1200" dirty="0"/>
            <a:t>Určujú, aký typ dát bude môcť byť uložený v premennej.</a:t>
          </a:r>
          <a:endParaRPr lang="en-US" sz="2400" b="1" kern="1200" dirty="0"/>
        </a:p>
      </dsp:txBody>
      <dsp:txXfrm>
        <a:off x="0" y="0"/>
        <a:ext cx="5924550" cy="1157287"/>
      </dsp:txXfrm>
    </dsp:sp>
    <dsp:sp modelId="{D4993B29-DCC2-485B-B5FC-8D541DFD3686}">
      <dsp:nvSpPr>
        <dsp:cNvPr id="0" name=""/>
        <dsp:cNvSpPr/>
      </dsp:nvSpPr>
      <dsp:spPr>
        <a:xfrm>
          <a:off x="0" y="1157287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143153"/>
              <a:satOff val="6875"/>
              <a:lumOff val="39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235344-984E-46FA-B2FA-8F96C117726A}">
      <dsp:nvSpPr>
        <dsp:cNvPr id="0" name=""/>
        <dsp:cNvSpPr/>
      </dsp:nvSpPr>
      <dsp:spPr>
        <a:xfrm>
          <a:off x="0" y="1157287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Céčko je </a:t>
          </a:r>
          <a:r>
            <a:rPr lang="sk-SK" sz="2400" b="1" kern="1200" dirty="0"/>
            <a:t>silno typový jazyk</a:t>
          </a:r>
          <a:r>
            <a:rPr lang="sk-SK" sz="2400" kern="1200" dirty="0"/>
            <a:t> – každá premenná musí mať presne určený typ dát, ktorý do nej môžeme uložiť.</a:t>
          </a:r>
          <a:endParaRPr lang="en-US" sz="2400" kern="1200" dirty="0"/>
        </a:p>
      </dsp:txBody>
      <dsp:txXfrm>
        <a:off x="0" y="1157287"/>
        <a:ext cx="5924550" cy="1157287"/>
      </dsp:txXfrm>
    </dsp:sp>
    <dsp:sp modelId="{A70B41C8-B9DA-4DF6-A87F-CEC494378EC0}">
      <dsp:nvSpPr>
        <dsp:cNvPr id="0" name=""/>
        <dsp:cNvSpPr/>
      </dsp:nvSpPr>
      <dsp:spPr>
        <a:xfrm>
          <a:off x="0" y="2314574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286306"/>
              <a:satOff val="13750"/>
              <a:lumOff val="78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0013BD-7674-43C2-A3C8-6DB181DB9C64}">
      <dsp:nvSpPr>
        <dsp:cNvPr id="0" name=""/>
        <dsp:cNvSpPr/>
      </dsp:nvSpPr>
      <dsp:spPr>
        <a:xfrm>
          <a:off x="0" y="2314574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Dátové typy sa delia na  </a:t>
          </a:r>
          <a:r>
            <a:rPr lang="sk-SK" sz="2400" b="1" kern="1200" dirty="0"/>
            <a:t>hodnotové</a:t>
          </a:r>
          <a:r>
            <a:rPr lang="sk-SK" sz="2400" kern="1200" dirty="0"/>
            <a:t> (jednoduché) a </a:t>
          </a:r>
          <a:r>
            <a:rPr lang="sk-SK" sz="2400" b="1" kern="1200" dirty="0"/>
            <a:t>referenčné </a:t>
          </a:r>
          <a:r>
            <a:rPr lang="sk-SK" sz="2400" kern="1200" dirty="0"/>
            <a:t>(zložité).</a:t>
          </a:r>
          <a:endParaRPr lang="en-US" sz="2400" kern="1200" dirty="0"/>
        </a:p>
      </dsp:txBody>
      <dsp:txXfrm>
        <a:off x="0" y="2314574"/>
        <a:ext cx="5924550" cy="1157287"/>
      </dsp:txXfrm>
    </dsp:sp>
    <dsp:sp modelId="{E10A15E4-26DF-4808-BA8D-697BAB101CEE}">
      <dsp:nvSpPr>
        <dsp:cNvPr id="0" name=""/>
        <dsp:cNvSpPr/>
      </dsp:nvSpPr>
      <dsp:spPr>
        <a:xfrm>
          <a:off x="0" y="3471862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CABA88-EBC4-4BFF-9A39-77B0863A1950}">
      <dsp:nvSpPr>
        <dsp:cNvPr id="0" name=""/>
        <dsp:cNvSpPr/>
      </dsp:nvSpPr>
      <dsp:spPr>
        <a:xfrm>
          <a:off x="0" y="3471862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Zatiaľ sa budeme zaoberať len hodnotovými dátovými typmi s výnimkou stringu, ktorý je referenčný.</a:t>
          </a:r>
          <a:endParaRPr lang="en-US" sz="2400" kern="1200" dirty="0"/>
        </a:p>
      </dsp:txBody>
      <dsp:txXfrm>
        <a:off x="0" y="3471862"/>
        <a:ext cx="5924550" cy="1157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4F73F-028B-4B4B-85A7-51471E652240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26216-AF25-4E27-A08A-3C0BF08B12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366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26216-AF25-4E27-A08A-3C0BF08B12EC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856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902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22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7168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128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008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93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07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2440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730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4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371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402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978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08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894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998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59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A39A3-A35B-4EE5-BEC4-E182E1D24A8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739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5FE9D-7991-41AE-882D-BB6C29809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8413" y="1742281"/>
            <a:ext cx="5969793" cy="4418466"/>
          </a:xfrm>
        </p:spPr>
        <p:txBody>
          <a:bodyPr anchor="b">
            <a:normAutofit/>
          </a:bodyPr>
          <a:lstStyle/>
          <a:p>
            <a:pPr algn="r"/>
            <a:br>
              <a:rPr lang="sk-SK" sz="3700" dirty="0"/>
            </a:br>
            <a:br>
              <a:rPr lang="sk-SK" sz="3700" dirty="0"/>
            </a:br>
            <a:r>
              <a:rPr lang="sk-SK" sz="3700" dirty="0"/>
              <a:t>5.Premenné, </a:t>
            </a:r>
            <a:br>
              <a:rPr lang="sk-SK" sz="3700" dirty="0"/>
            </a:br>
            <a:r>
              <a:rPr lang="sk-SK" sz="3700" dirty="0"/>
              <a:t>Vstup, </a:t>
            </a:r>
            <a:br>
              <a:rPr lang="sk-SK" sz="3700" dirty="0"/>
            </a:br>
            <a:r>
              <a:rPr lang="sk-SK" sz="3700" dirty="0"/>
              <a:t>Dátové typy, Konštanty, Pretypovanie</a:t>
            </a:r>
            <a:br>
              <a:rPr lang="sk-SK" sz="3700" dirty="0"/>
            </a:br>
            <a:endParaRPr lang="sk-SK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D789-2C43-4486-965F-1AF2E1C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/>
              <a:t>Adrián Mindek</a:t>
            </a:r>
          </a:p>
          <a:p>
            <a:pPr algn="l"/>
            <a:r>
              <a:rPr lang="sk-SK" sz="2000"/>
              <a:t>2021</a:t>
            </a:r>
          </a:p>
        </p:txBody>
      </p:sp>
      <p:pic>
        <p:nvPicPr>
          <p:cNvPr id="1026" name="Picture 2" descr="Understanding Js Data Types. Introduction | by Shobhit Singh | Medium">
            <a:extLst>
              <a:ext uri="{FF2B5EF4-FFF2-40B4-BE49-F238E27FC236}">
                <a16:creationId xmlns:a16="http://schemas.microsoft.com/office/drawing/2014/main" id="{B66D7590-6688-4C54-92C4-0583D2F45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7626">
            <a:off x="1179965" y="3176993"/>
            <a:ext cx="2857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16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29533-D92F-482F-9141-40410D2A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Pretypovanie (type casting)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F510-FE1F-47ED-887B-C6577E89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k-SK" dirty="0"/>
              <a:t>Niekedy nastane situácia, že dostaneme číslo v textovej podobe – stringu – a budeme potrebovať tento text previesť na číslo napríklad kvôli nejakým výpočtom s touto hodnotou alebo naopak (číslo na text).</a:t>
            </a:r>
          </a:p>
          <a:p>
            <a:pPr>
              <a:lnSpc>
                <a:spcPct val="110000"/>
              </a:lnSpc>
            </a:pPr>
            <a:r>
              <a:rPr lang="sk-SK" dirty="0"/>
              <a:t>2 druhy:</a:t>
            </a:r>
          </a:p>
          <a:p>
            <a:pPr lvl="1">
              <a:lnSpc>
                <a:spcPct val="110000"/>
              </a:lnSpc>
            </a:pPr>
            <a:r>
              <a:rPr lang="sk-SK" b="1" dirty="0"/>
              <a:t>IMPLICITNÉ – </a:t>
            </a:r>
            <a:r>
              <a:rPr lang="sk-SK" dirty="0"/>
              <a:t>prebieha automaticky, napríkla float na int odsekne automaticky desatinnú časť (25.42 na 25). Nie všetko ide pretypovať </a:t>
            </a:r>
            <a:r>
              <a:rPr lang="sk-SK" b="1" dirty="0"/>
              <a:t>implicitne</a:t>
            </a:r>
            <a:endParaRPr lang="sk-SK" dirty="0"/>
          </a:p>
          <a:p>
            <a:pPr lvl="1">
              <a:lnSpc>
                <a:spcPct val="110000"/>
              </a:lnSpc>
            </a:pPr>
            <a:r>
              <a:rPr lang="sk-SK" b="1" dirty="0"/>
              <a:t>EXPLICITNÉ – </a:t>
            </a:r>
            <a:r>
              <a:rPr lang="sk-SK" dirty="0"/>
              <a:t>Prebieha pomocou zásahu programátora. Jednoducho pred názov premennej ktorú chceme pretypovať, dáme do zátvorky typ </a:t>
            </a:r>
            <a:r>
              <a:rPr lang="sk-SK" b="1" dirty="0"/>
              <a:t>do ktorého typu </a:t>
            </a:r>
            <a:r>
              <a:rPr lang="sk-SK" dirty="0"/>
              <a:t>chceme premennú pretypovať</a:t>
            </a:r>
          </a:p>
          <a:p>
            <a:pPr>
              <a:lnSpc>
                <a:spcPct val="110000"/>
              </a:lnSpc>
            </a:pP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34478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8F7F-9D3D-439B-BFE4-CCA3D870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69" y="4184822"/>
            <a:ext cx="10494062" cy="11346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IMPLICITNÉ PRETYPOVANIE</a:t>
            </a:r>
          </a:p>
        </p:txBody>
      </p:sp>
      <p:pic>
        <p:nvPicPr>
          <p:cNvPr id="4" name="Obrázok 9">
            <a:extLst>
              <a:ext uri="{FF2B5EF4-FFF2-40B4-BE49-F238E27FC236}">
                <a16:creationId xmlns:a16="http://schemas.microsoft.com/office/drawing/2014/main" id="{25D778EF-91C6-4D5B-9B8B-5C96C7FD28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32" y="1349996"/>
            <a:ext cx="6437736" cy="2141988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79905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ADCE7A-5E56-4C8E-B245-E2EEDA79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B5935-3AC1-4FDD-A000-0ED28A6E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Explicitné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pretypovanie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7A2F77-6BCE-423F-9C06-5D6A1FFE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10">
            <a:extLst>
              <a:ext uri="{FF2B5EF4-FFF2-40B4-BE49-F238E27FC236}">
                <a16:creationId xmlns:a16="http://schemas.microsoft.com/office/drawing/2014/main" id="{352FECF5-3832-43D2-B1FE-394A8D45EB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85" y="1103182"/>
            <a:ext cx="5795380" cy="26513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CB201F-BC0A-4D22-B7C7-230F82F6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4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247F-270E-44F4-A20B-10D00A9E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Vstup a výstup (INPUT &amp; 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B822-E2F5-455E-BBBB-42718D9F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124314" cy="3695136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Vstupom alebo výstupom môže byž – nejaké vstup z klávesnice alebo nejakého súboru, popríapde zvukový alebo obrazový vstup</a:t>
            </a:r>
          </a:p>
          <a:p>
            <a:r>
              <a:rPr lang="sk-SK" dirty="0"/>
              <a:t>Pre začiatok  si vystačíme zo vstupom z klávesnice</a:t>
            </a:r>
          </a:p>
          <a:p>
            <a:r>
              <a:rPr lang="sk-SK" dirty="0"/>
              <a:t>Už vieme z predchádzajúceho príkladu že na výstup slúži príkaz </a:t>
            </a:r>
            <a:r>
              <a:rPr lang="sk-SK" b="1" dirty="0"/>
              <a:t>cout &lt;&lt;</a:t>
            </a:r>
          </a:p>
          <a:p>
            <a:r>
              <a:rPr lang="sk-SK" dirty="0"/>
              <a:t>Pre vstup slúži príkaz</a:t>
            </a:r>
            <a:r>
              <a:rPr lang="sk-SK" b="1" dirty="0"/>
              <a:t>:</a:t>
            </a:r>
            <a:r>
              <a:rPr lang="sk-SK" dirty="0"/>
              <a:t> </a:t>
            </a:r>
            <a:r>
              <a:rPr lang="sk-SK" b="1" dirty="0"/>
              <a:t>cin &gt;&gt; [názov_premennej_do_ktorej_vstup_uložíme];</a:t>
            </a:r>
          </a:p>
          <a:p>
            <a:r>
              <a:rPr lang="sk-SK" dirty="0"/>
              <a:t>POZOR! zobáčiky sú naopak!!</a:t>
            </a:r>
          </a:p>
          <a:p>
            <a:r>
              <a:rPr lang="sk-SK" dirty="0"/>
              <a:t>POZOR! pre použitie vstupu/vystupu potrebujeme knižnicu </a:t>
            </a:r>
            <a:r>
              <a:rPr lang="sk-SK" b="1" dirty="0"/>
              <a:t>iostream</a:t>
            </a:r>
            <a:r>
              <a:rPr lang="sk-SK" dirty="0"/>
              <a:t> a namespace </a:t>
            </a:r>
            <a:r>
              <a:rPr lang="sk-SK" b="1" dirty="0"/>
              <a:t>std.</a:t>
            </a:r>
          </a:p>
        </p:txBody>
      </p:sp>
      <p:pic>
        <p:nvPicPr>
          <p:cNvPr id="4" name="Obrázok 2">
            <a:extLst>
              <a:ext uri="{FF2B5EF4-FFF2-40B4-BE49-F238E27FC236}">
                <a16:creationId xmlns:a16="http://schemas.microsoft.com/office/drawing/2014/main" id="{4DFFB6D8-6F83-444E-B922-5676234777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91" y="2000532"/>
            <a:ext cx="457263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0E5E8-9FB1-4CDE-9358-131F4607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sz="3100" dirty="0"/>
              <a:t>Cvičenie 1 (Znásobovač)</a:t>
            </a:r>
            <a:br>
              <a:rPr lang="sk-SK" sz="3100" dirty="0"/>
            </a:br>
            <a:r>
              <a:rPr lang="sk-SK" sz="3100" dirty="0"/>
              <a:t>2b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C411-8AD9-4BE0-B096-13825FF63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Napíšte program ktorý načíta od užívateľa číslo a následne to číslo vynásobí krát 2 a nakoniec výsledok vypíše ako výstup programu.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899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D2C65-F682-4BCC-9359-FC6A4E63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sz="3100" dirty="0"/>
              <a:t>Cvičenie 2. (výmena obsahu premenných)</a:t>
            </a:r>
            <a:br>
              <a:rPr lang="sk-SK" sz="3100" dirty="0"/>
            </a:br>
            <a:r>
              <a:rPr lang="sk-SK" sz="3100" dirty="0"/>
              <a:t>3b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EEB9-6DCA-4910-8E86-D3DE25E3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Vytvorte program s dvoma premennými – premennou a = 10 a premennou b = 99</a:t>
            </a:r>
          </a:p>
          <a:p>
            <a:r>
              <a:rPr lang="sk-SK" dirty="0"/>
              <a:t>Vypíšte ich obsah pod seba vo formáte:</a:t>
            </a:r>
          </a:p>
          <a:p>
            <a:pPr lvl="1"/>
            <a:r>
              <a:rPr lang="sk-SK" dirty="0"/>
              <a:t>A=10</a:t>
            </a:r>
          </a:p>
          <a:p>
            <a:pPr lvl="1"/>
            <a:r>
              <a:rPr lang="sk-SK" dirty="0"/>
              <a:t>B=99</a:t>
            </a:r>
          </a:p>
          <a:p>
            <a:r>
              <a:rPr lang="sk-SK" dirty="0"/>
              <a:t>Vymeňte obsah týchto premenných</a:t>
            </a:r>
          </a:p>
          <a:p>
            <a:r>
              <a:rPr lang="sk-SK" dirty="0"/>
              <a:t>Vypíšte znova ich obsah pod seba aby bolo vidieť že sa hodnoty naozaj vymenili</a:t>
            </a:r>
          </a:p>
        </p:txBody>
      </p:sp>
      <p:pic>
        <p:nvPicPr>
          <p:cNvPr id="6" name="Picture 2" descr="What is a Variable?. I mean it varies. But what else? What… | by Steven  Curtis | Medium">
            <a:extLst>
              <a:ext uri="{FF2B5EF4-FFF2-40B4-BE49-F238E27FC236}">
                <a16:creationId xmlns:a16="http://schemas.microsoft.com/office/drawing/2014/main" id="{38C401EC-68B6-4CF4-BFE4-F93F21FB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993" y="4227780"/>
            <a:ext cx="2148372" cy="131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10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B4F2F-8865-40DC-A8B4-AC28A2E5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sz="2600" dirty="0"/>
              <a:t>Cvičenie 3. (Pretypovanie, konštanta, Datove typy)</a:t>
            </a:r>
            <a:br>
              <a:rPr lang="sk-SK" sz="2600"/>
            </a:br>
            <a:r>
              <a:rPr lang="sk-SK" sz="2600"/>
              <a:t>4b</a:t>
            </a:r>
            <a:endParaRPr lang="sk-SK" sz="2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F20F-6A9B-4024-B58D-B5B7F1D1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8" y="971549"/>
            <a:ext cx="6417783" cy="4616450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Načítajte celé číslo od uživateľa.</a:t>
            </a:r>
          </a:p>
          <a:p>
            <a:pPr lvl="1"/>
            <a:r>
              <a:rPr lang="sk-SK" dirty="0"/>
              <a:t>Vypíšte jeho ASCI hodnotu (pretypovanie na char).</a:t>
            </a:r>
          </a:p>
          <a:p>
            <a:pPr lvl="1"/>
            <a:r>
              <a:rPr lang="sk-SK" dirty="0"/>
              <a:t>Načítajte ďalšie číslo od uživateľa (desatinnné).</a:t>
            </a:r>
          </a:p>
          <a:p>
            <a:pPr lvl="1"/>
            <a:r>
              <a:rPr lang="sk-SK" dirty="0"/>
              <a:t>Vytvorte si </a:t>
            </a:r>
            <a:r>
              <a:rPr lang="sk-SK" u="sng" dirty="0"/>
              <a:t>konštantu</a:t>
            </a:r>
            <a:r>
              <a:rPr lang="sk-SK" dirty="0"/>
              <a:t> PI s hodnotou 3.14.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Vypočítajte zo zadaného čísla (polomer) obvod kruhu (2*PI*r).</a:t>
            </a:r>
          </a:p>
          <a:p>
            <a:pPr lvl="1"/>
            <a:r>
              <a:rPr lang="sk-SK" dirty="0"/>
              <a:t>Poznámka -&gt; vo výpise môžeme vykonávať. matematické operácie s premennými</a:t>
            </a:r>
          </a:p>
          <a:p>
            <a:pPr marL="457200" lvl="1" indent="0">
              <a:buNone/>
            </a:pPr>
            <a:r>
              <a:rPr lang="sk-SK" dirty="0"/>
              <a:t>	(napr. cout &lt;&lt; (a + b)).</a:t>
            </a:r>
          </a:p>
        </p:txBody>
      </p:sp>
    </p:spTree>
    <p:extLst>
      <p:ext uri="{BB962C8B-B14F-4D97-AF65-F5344CB8AC3E}">
        <p14:creationId xmlns:p14="http://schemas.microsoft.com/office/powerpoint/2010/main" val="318487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3B2B-E2F7-4159-B7A8-531604D2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DOMÁCA ÚLOHA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0274-E5DA-4BDE-8A2E-F41388A9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Pomocou internetu alebo akéhokoľvek materiálu zistite a zrealizujte ako vypísať </a:t>
            </a: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dátový typ premennej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 kóde.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Naštudujte si príkaz </a:t>
            </a:r>
            <a:r>
              <a:rPr lang="sk-SK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iný spôsob výpisu ako cout) a zistite ako funguje. Tento príkaz funguje aj v iných jazykoch takže je veľmi výhodné ho poznať. Demonštrujte použitie na príklade.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6530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F189B-AFBF-4E13-AF8C-400D3541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Ďakujem za pozornosť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94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58F6-5532-48C8-BF12-4CA965D1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sk-SK" sz="2400"/>
              <a:t>Kľúčové slová jazyky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9547-7FCC-4066-B1F4-90754CB40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sk-SK" sz="1400" dirty="0"/>
              <a:t>Sú vyhradené slová, ktoré predstavujú príkazy jazyka. </a:t>
            </a:r>
          </a:p>
          <a:p>
            <a:r>
              <a:rPr lang="sk-SK" sz="1400" dirty="0"/>
              <a:t>Kľúčové slová by sa nemali používať ako nejaký vlastný názov prvkov v programovaní ale mali by sa používať leń na to na čo sú určené.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F9730-C7F5-47AD-B15C-F11AF4EA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985" y="850030"/>
            <a:ext cx="5261150" cy="51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4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Variable?. I mean it varies. But what else? What… | by Steven  Curtis | Medium">
            <a:extLst>
              <a:ext uri="{FF2B5EF4-FFF2-40B4-BE49-F238E27FC236}">
                <a16:creationId xmlns:a16="http://schemas.microsoft.com/office/drawing/2014/main" id="{23C379E1-C0CC-4632-9816-4F42C3EAD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0"/>
          <a:stretch/>
        </p:blipFill>
        <p:spPr bwMode="auto">
          <a:xfrm>
            <a:off x="20" y="2030"/>
            <a:ext cx="12191980" cy="68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3B407-1344-4DE4-9339-88B99185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Premenné (Variables)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617564B0-9497-4745-AC8C-1ACC11EE6A3C}"/>
              </a:ext>
            </a:extLst>
          </p:cNvPr>
          <p:cNvSpPr/>
          <p:nvPr/>
        </p:nvSpPr>
        <p:spPr>
          <a:xfrm>
            <a:off x="8671249" y="855387"/>
            <a:ext cx="3458547" cy="216106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5DC7126D-7A43-48FB-92F0-01ECD4171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353042"/>
              </p:ext>
            </p:extLst>
          </p:nvPr>
        </p:nvGraphicFramePr>
        <p:xfrm>
          <a:off x="913795" y="2096064"/>
          <a:ext cx="10353762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211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BFAA-FC0A-4CF4-A0E0-5583F660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sk-SK" dirty="0"/>
              <a:t>Dátové Typy</a:t>
            </a:r>
            <a:br>
              <a:rPr lang="sk-SK" dirty="0"/>
            </a:br>
            <a:r>
              <a:rPr lang="sk-SK" dirty="0"/>
              <a:t>(Data Types)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56D18C-BA2C-438E-8763-F81B9EF1C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66111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696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6E59-ACEB-4321-BBF2-034C5423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Tabuľka dátových typov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D04AA-CCF3-4EE0-A6AE-BA9F5018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664" y="4973284"/>
            <a:ext cx="6991029" cy="1341998"/>
          </a:xfrm>
        </p:spPr>
        <p:txBody>
          <a:bodyPr>
            <a:normAutofit lnSpcReduction="10000"/>
          </a:bodyPr>
          <a:lstStyle/>
          <a:p>
            <a:r>
              <a:rPr lang="sk-SK" b="1" dirty="0"/>
              <a:t>bool </a:t>
            </a:r>
            <a:r>
              <a:rPr lang="sk-SK" dirty="0"/>
              <a:t>– 1 byte – </a:t>
            </a:r>
            <a:r>
              <a:rPr lang="sk-SK" sz="1400" dirty="0"/>
              <a:t>true alebo false (1 a 0)</a:t>
            </a:r>
          </a:p>
          <a:p>
            <a:r>
              <a:rPr lang="sk-SK" b="1" dirty="0"/>
              <a:t>string </a:t>
            </a:r>
            <a:r>
              <a:rPr lang="sk-SK" dirty="0"/>
              <a:t>– XXXX bytes – </a:t>
            </a:r>
            <a:r>
              <a:rPr lang="sk-SK" sz="1400" dirty="0"/>
              <a:t>řeťazec textu, ukladá ako hodnotu text</a:t>
            </a:r>
            <a:r>
              <a:rPr lang="sk-SK" sz="1400" b="1" dirty="0"/>
              <a:t> </a:t>
            </a:r>
          </a:p>
          <a:p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w_char – 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 s väčším rozsahom</a:t>
            </a: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k-SK" b="1" dirty="0"/>
          </a:p>
          <a:p>
            <a:endParaRPr lang="sk-SK" dirty="0"/>
          </a:p>
        </p:txBody>
      </p:sp>
      <p:pic>
        <p:nvPicPr>
          <p:cNvPr id="4" name="Obrázok 6">
            <a:extLst>
              <a:ext uri="{FF2B5EF4-FFF2-40B4-BE49-F238E27FC236}">
                <a16:creationId xmlns:a16="http://schemas.microsoft.com/office/drawing/2014/main" id="{EA158633-5F3F-480E-B8C8-87982FC8A4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65" y="1881907"/>
            <a:ext cx="5494020" cy="2994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0DB547-0E13-4EB4-A088-E29A3F90834B}"/>
              </a:ext>
            </a:extLst>
          </p:cNvPr>
          <p:cNvSpPr txBox="1"/>
          <p:nvPr/>
        </p:nvSpPr>
        <p:spPr>
          <a:xfrm>
            <a:off x="9262187" y="2917572"/>
            <a:ext cx="256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/>
              <a:t>Rozsahy a hodnoty sú závislé na architektúre systému a compileru</a:t>
            </a:r>
          </a:p>
        </p:txBody>
      </p:sp>
    </p:spTree>
    <p:extLst>
      <p:ext uri="{BB962C8B-B14F-4D97-AF65-F5344CB8AC3E}">
        <p14:creationId xmlns:p14="http://schemas.microsoft.com/office/powerpoint/2010/main" val="32211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E8CD2-E301-48B1-AEFF-4476B6C3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Statické vs. dynamické TYPOVÉ SYSTÉMY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2B84-1154-40B9-9F4F-30B76F00D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sk-SK" sz="1900" b="1" dirty="0"/>
              <a:t>STATICKÉ </a:t>
            </a:r>
            <a:r>
              <a:rPr lang="sk-SK" sz="1900" dirty="0"/>
              <a:t>– Pri deklarácii premennej je </a:t>
            </a:r>
            <a:r>
              <a:rPr lang="sk-SK" sz="1900" b="1" dirty="0"/>
              <a:t>potrebné</a:t>
            </a:r>
            <a:r>
              <a:rPr lang="sk-SK" sz="1900" dirty="0"/>
              <a:t> striktne definovať </a:t>
            </a:r>
            <a:r>
              <a:rPr lang="sk-SK" sz="1900" b="1" dirty="0"/>
              <a:t>typ premennej</a:t>
            </a:r>
            <a:r>
              <a:rPr lang="sk-SK" sz="1900" dirty="0"/>
              <a:t> a tento typ je ďalej </a:t>
            </a:r>
            <a:r>
              <a:rPr lang="sk-SK" sz="1900" b="1" dirty="0"/>
              <a:t>nemenný</a:t>
            </a:r>
            <a:r>
              <a:rPr lang="sk-SK" sz="1900" dirty="0"/>
              <a:t> (C++)</a:t>
            </a:r>
          </a:p>
          <a:p>
            <a:r>
              <a:rPr lang="sk-SK" sz="1900" b="1" dirty="0"/>
              <a:t>DYNAMICKÉ </a:t>
            </a:r>
            <a:r>
              <a:rPr lang="sk-SK" sz="1900" dirty="0"/>
              <a:t>– Dátový typ premennej vôbec nemusíme riešiť. Konkrétny jazyk si spravuje dátové typy sám. Pri dynamickom typovaní nemusíme premennu ani deklarovať, aj toto si jazyk kontroluje a spravuje sám. (Php, Python, Javascript)</a:t>
            </a:r>
          </a:p>
          <a:p>
            <a:endParaRPr lang="sk-SK" sz="1900" b="1" dirty="0"/>
          </a:p>
          <a:p>
            <a:r>
              <a:rPr lang="sk-SK" sz="1900" b="1" dirty="0"/>
              <a:t>STATICKÝ DÁTOVÝ SYSTÉM </a:t>
            </a:r>
            <a:r>
              <a:rPr lang="sk-SK" sz="1900" dirty="0"/>
              <a:t>je síce komplikovanejší a objemnejší pri vývoji ale je menej náchylný na chyby ako dynamický.</a:t>
            </a:r>
            <a:endParaRPr lang="sk-SK" sz="1900" b="1" dirty="0"/>
          </a:p>
        </p:txBody>
      </p:sp>
    </p:spTree>
    <p:extLst>
      <p:ext uri="{BB962C8B-B14F-4D97-AF65-F5344CB8AC3E}">
        <p14:creationId xmlns:p14="http://schemas.microsoft.com/office/powerpoint/2010/main" val="337098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368C-5095-494D-B033-28B92230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Deklarácia a inicializácia premennej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1412-AF66-4093-B930-B8F767E16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sk-SK" b="1" dirty="0"/>
              <a:t>Deklarácia </a:t>
            </a:r>
            <a:r>
              <a:rPr lang="sk-SK" dirty="0"/>
              <a:t>– pred použitím premenu deklarujeme, čo znamená, že jej </a:t>
            </a:r>
            <a:r>
              <a:rPr lang="sk-SK" u="sng" dirty="0"/>
              <a:t>zarezervujeme miesto v pamäti</a:t>
            </a:r>
            <a:r>
              <a:rPr lang="sk-SK" dirty="0"/>
              <a:t>.</a:t>
            </a:r>
          </a:p>
          <a:p>
            <a:r>
              <a:rPr lang="sk-SK" b="1" dirty="0"/>
              <a:t>Inicializácia – </a:t>
            </a:r>
            <a:r>
              <a:rPr lang="sk-SK" dirty="0"/>
              <a:t>už zadeklarovanej premennej priradíme </a:t>
            </a:r>
            <a:r>
              <a:rPr lang="sk-SK" b="1" dirty="0"/>
              <a:t>konkrétnu hodnotu.</a:t>
            </a:r>
          </a:p>
          <a:p>
            <a:r>
              <a:rPr lang="sk-SK" b="1" dirty="0"/>
              <a:t>Deklarovať a inicializovať je možné zároveň.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DBF8041-EDFF-49D5-B109-1DBF7216D82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5" b="2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75051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9779-BDF8-437E-8193-9DAE39EB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Deklarácia a inicializácia rôznych dátových typov</a:t>
            </a:r>
          </a:p>
        </p:txBody>
      </p:sp>
      <p:pic>
        <p:nvPicPr>
          <p:cNvPr id="7" name="Obrázok 7">
            <a:extLst>
              <a:ext uri="{FF2B5EF4-FFF2-40B4-BE49-F238E27FC236}">
                <a16:creationId xmlns:a16="http://schemas.microsoft.com/office/drawing/2014/main" id="{17FFFDFB-776C-4FF1-8182-625973B4E1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05" y="2321378"/>
            <a:ext cx="6091589" cy="35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9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5900-B871-4283-B3C0-044DD52B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Konštanty (Constants)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C898-693D-48B8-B26A-77DDCFBE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sk-SK" dirty="0"/>
              <a:t>Fungujú rovnako ako premenné s tým rozdielom, že keď ich hodnotu inicializujeme tak je ďalej v programe </a:t>
            </a:r>
            <a:r>
              <a:rPr lang="sk-SK" b="1" dirty="0"/>
              <a:t>NEMENNÁ </a:t>
            </a:r>
            <a:r>
              <a:rPr lang="sk-SK" dirty="0"/>
              <a:t>(konštantná).</a:t>
            </a:r>
          </a:p>
          <a:p>
            <a:r>
              <a:rPr lang="sk-SK" dirty="0"/>
              <a:t>Typický príklad konštanty by bola konštanta s názvom PI a hodnotou 3.14.</a:t>
            </a:r>
          </a:p>
          <a:p>
            <a:r>
              <a:rPr lang="sk-SK" dirty="0"/>
              <a:t>Pri pokuse o zmenu bude na obrazovku vypísaná chybová hláška a nebudeme môcť kód spustiť.</a:t>
            </a:r>
          </a:p>
        </p:txBody>
      </p:sp>
      <p:pic>
        <p:nvPicPr>
          <p:cNvPr id="4" name="Obrázok 5">
            <a:extLst>
              <a:ext uri="{FF2B5EF4-FFF2-40B4-BE49-F238E27FC236}">
                <a16:creationId xmlns:a16="http://schemas.microsoft.com/office/drawing/2014/main" id="{348E4D67-1997-4514-AA0B-7365686AE7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2878065"/>
            <a:ext cx="4833257" cy="2158919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029120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412</TotalTime>
  <Words>855</Words>
  <Application>Microsoft Office PowerPoint</Application>
  <PresentationFormat>Widescreen</PresentationFormat>
  <Paragraphs>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Rockwell</vt:lpstr>
      <vt:lpstr>Damask</vt:lpstr>
      <vt:lpstr>  5.Premenné,  Vstup,  Dátové typy, Konštanty, Pretypovanie </vt:lpstr>
      <vt:lpstr>Kľúčové slová jazyky</vt:lpstr>
      <vt:lpstr>Premenné (Variables)</vt:lpstr>
      <vt:lpstr>Dátové Typy (Data Types)</vt:lpstr>
      <vt:lpstr>Tabuľka dátových typov</vt:lpstr>
      <vt:lpstr>Statické vs. dynamické TYPOVÉ SYSTÉMY</vt:lpstr>
      <vt:lpstr>Deklarácia a inicializácia premennej</vt:lpstr>
      <vt:lpstr>Deklarácia a inicializácia rôznych dátových typov</vt:lpstr>
      <vt:lpstr>Konštanty (Constants)</vt:lpstr>
      <vt:lpstr>Pretypovanie (type casting)</vt:lpstr>
      <vt:lpstr>IMPLICITNÉ PRETYPOVANIE</vt:lpstr>
      <vt:lpstr>Explicitné pretypovanie</vt:lpstr>
      <vt:lpstr>Vstup a výstup (INPUT &amp; oUTPUT)</vt:lpstr>
      <vt:lpstr>Cvičenie 1 (Znásobovač) 2b</vt:lpstr>
      <vt:lpstr>Cvičenie 2. (výmena obsahu premenných) 3b</vt:lpstr>
      <vt:lpstr>Cvičenie 3. (Pretypovanie, konštanta, Datove typy) 4b</vt:lpstr>
      <vt:lpstr>DOMÁCA ÚLOHA 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4.Hodina Vstup,Premenné, Dátové typy, Konštanty, Pretypovanie </dc:title>
  <dc:creator>Adrian MIN</dc:creator>
  <cp:lastModifiedBy>Adrian MIN</cp:lastModifiedBy>
  <cp:revision>105</cp:revision>
  <dcterms:created xsi:type="dcterms:W3CDTF">2021-03-03T16:57:21Z</dcterms:created>
  <dcterms:modified xsi:type="dcterms:W3CDTF">2021-09-05T15:00:48Z</dcterms:modified>
</cp:coreProperties>
</file>