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</p:sldMasterIdLst>
  <p:notesMasterIdLst>
    <p:notesMasterId r:id="rId49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ahoma" pitchFamily="32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062" y="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82688" y="696913"/>
            <a:ext cx="4645025" cy="34829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4838"/>
            <a:ext cx="5138737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683C930C-888A-489A-A1CF-0665301419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099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157CEA-B6EB-4269-B983-83120C304406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1DA9DF7-87DA-4E1F-8205-B6A26CCAE23D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12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57B739-969B-4AF9-9267-F098A2D41878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6D16A2AD-8EF2-4696-9C5F-DF341A6A7AAB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10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04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FA55EA-E0A0-47A6-8DF8-762A93D97F2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D4701701-C301-43E9-9011-084B9BDE21C4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11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14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15F6CE-409E-452F-A2F7-EDEF52A54C2D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C971D19-45C2-409E-B168-5AD7510635AD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12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24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4E17D2-E07E-4585-A802-D88858BD625A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7286CCF6-9B44-40DF-B754-FC96A1F141F6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13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34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DCEFF9-238C-49C7-905F-D27E1B7CF394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CC2E6FBE-BC5B-4046-825B-ACFF3EB89FC4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14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45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46FCD5-DB80-4AB3-A421-D4FD92E659ED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E0C6CF6E-77EE-43F7-B3C0-43B8143F4287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15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55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67A61-8147-4DC3-916B-3C3A988DFC43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6798C5FB-83F8-47D1-91B8-ADBA6E63550D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16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656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5AA071-0C40-4F5F-90AC-0A9B282ECEC5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1299E69A-C0D2-4A0D-9D1A-E6C114D16AE8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17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758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9CE926-96A7-4D6C-8006-FC90E3B67CDC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8A19278A-BA4C-49C2-A4A9-0539A3404E4A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18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861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689FE2-3128-4EB2-B532-7235C2E4A303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A104BFE8-1F17-4489-A1C1-CEA6B56E70BA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19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696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91607-3326-4EEC-A231-DE08402C5C6B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265F1C3F-43AF-497B-9AE9-60374FB7D5B1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22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8D4036-4205-4311-B77E-64A40C6DDDD3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EF3D1563-949F-4535-840B-9ABB8B0D7229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20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06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36DEC7-240E-4E96-930E-F6734B3B26B7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85DD2204-9719-4375-9764-E07B65C8FFD5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21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168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995B98-C79F-42FB-BF64-C54EB79218DB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DEF09422-99C3-489B-A0F9-03FE46EE9692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22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270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B2AC2-19B6-4AF6-888E-39EFD9C8E58C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AEF5EF75-BAA2-46E4-BDC4-8100AE477A48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23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37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973D04-7555-448F-9ED8-5905D478357C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4A4F56CB-ED72-4EDA-A5EF-58D912650D71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24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475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80B978-2B26-4249-8C54-67A7C4FC04F3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D27D81A-5C15-4B4D-90D3-5F98E60DC3DF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25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57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FA330E-D231-41F8-885C-97B9D14703AC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C9D7E947-9189-4E67-920A-40F1A6BE6E38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26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680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CD8A80-34EB-4ED2-802E-3A9E16010C57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3FE916B6-C667-4484-A4F2-BD1F0CAA73A5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27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78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08D058-B7EF-440C-8AFC-28E35E150422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55E97AF-D839-4D5B-AB7F-168C660A31DB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28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88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5CF690-D63E-4994-A387-CA630A6576B5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499F3BED-45DE-4AFF-8E7C-04DE0F4CA4C0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29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798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FEA205-CF2F-44A2-AF89-CA319522B0F6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C62678E9-C585-43A8-ABA5-BD2640718BA5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A75027-F305-4E0C-A856-82021AA17250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CEF1B9A2-9316-4C95-9576-0DD351EF3D48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30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808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D16D6-3F23-4EAB-B794-A9783F9089E6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8C729C97-15D6-4795-9B6B-50EDC1C3E034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31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819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8BBA9A-2A74-407A-A300-86C76338F0B6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80F9DC48-CA63-4BF5-A01D-CE310D1E0F11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32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829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82EE46-5AC5-46AD-AE19-2713DEF9DEFD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556944F8-6F42-424F-93DB-A24ADCED2A42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33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839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5015DF-B062-41DC-A48A-C4BE0A4072BA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6AEFCBC5-2B0A-4C45-93E4-A4AC4E5579FE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34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849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BF2484-8FA5-41BF-982A-54C119E048EC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BAD64AE4-AB67-4551-8074-D4805860E4AC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35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860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04D385-2F41-4E08-A0D1-BBB715FB09BB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2F320DEE-AE50-4911-8DDC-24FF540B861D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4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42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59CF1F-9BF6-400E-A56E-9FAE948474A5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D90CDA79-2F12-4CAD-98DD-A59C2839B29B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5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52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7F4288-0C33-4BAC-9C0D-9978EAFA85A9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618E2AA2-DBAE-4DDC-B29E-5C595449C010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6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63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91AF3-9EE5-4A14-A9C6-1CB06D42B95F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8897EFFF-B3B6-49F3-9D59-78660070A90A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7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73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31915F-8E91-49E0-A8CF-80EF8B209E9A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FB84D572-D183-4408-B2A0-A9E6CE9D6052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8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83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158A17-586A-4A23-8DA1-EFA56A6FBFFD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23A084BE-4457-4AA1-9618-DF1D60457CC6}" type="slidenum">
              <a:rPr lang="ru-RU" altLang="ru-RU" sz="1200">
                <a:latin typeface="Times New Roman" pitchFamily="16" charset="0"/>
              </a:rPr>
              <a:pPr algn="r">
                <a:buClrTx/>
                <a:buFontTx/>
                <a:buNone/>
              </a:pPr>
              <a:t>9</a:t>
            </a:fld>
            <a:endParaRPr lang="ru-RU" altLang="ru-RU" sz="1200">
              <a:latin typeface="Times New Roman" pitchFamily="16" charset="0"/>
            </a:endParaRPr>
          </a:p>
        </p:txBody>
      </p:sp>
      <p:sp>
        <p:nvSpPr>
          <p:cNvPr id="593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82688" y="696913"/>
            <a:ext cx="4646612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DE72385A-6F88-4464-B3C2-E8BD2EB68C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54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8EFFF0D0-512A-439F-91AD-B8FD86C09A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02059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720AD3F6-7C83-4C76-8BED-AB418F0393D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3795482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78BE26F-9BF3-40FA-8058-C71FCFE321A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4695506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0187B66-D9C8-45E9-A36E-20A058E50BF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4510283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751A737-8B7F-495B-8640-03A505A6C514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768052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13AA4810-5FFB-4E43-8D8E-4FDC7B82AC6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0102474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1E34E76-9CD5-433C-A6B3-6E503DD5EA7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4406372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CD7F768-D18A-4E15-940E-57123BFB0F9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2789352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6F9C51C-2DD3-471A-892A-1348E2EA02D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5843848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7458943-101B-49F0-85A4-E9EE80FEC3B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67332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F5BBB2B-AEA0-417F-ACEA-59F6F60D21F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2776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3485810D-0299-4C82-876F-1C29A28781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01628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0806E68-1029-4547-9EB4-678991313CF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8637309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0520330-14B4-4893-884B-A5C668608B3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1027461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2858D76-DD99-4C18-9D90-858B5D9BBB0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9148791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78E34C5-91FE-4C8C-9FC8-3CF91783BC2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99330699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1F8FC073-DEB7-4721-9B1A-65A3FBB63CC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646527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14D74E3-2AD6-4AE7-A7F5-0A3CBD40C8F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43413536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7EF39D4-E56F-4F7C-A0D7-E4E117E8369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4210689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1AD6873-9697-4B44-871F-8A34C2D1C01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09536918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2E2DE15-F78B-4318-B154-6719997AE2E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3784751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1B49C9F-1E8E-42CD-B42B-F4EB1F2EAF20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93543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B10F77E-ED33-47F0-9F13-29B628E45ED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00455083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5877710-4CA1-4319-B98B-3C9A29272DC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0369113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39AB3C7-C2D3-485A-8DA0-C6CE6290637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090177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126F4FA-A120-4E80-916A-4B2F6C28043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499532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7BA935CE-1235-4C7E-84BA-DD9EEAA21570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903050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9BE4930-3903-41A4-9C2C-4113B43A4CB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758910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87E343E-9DE8-44CD-8468-615A42C6FE7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52827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FD6D9F9-0365-4111-B215-EF22136F327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66400752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803CA93-E87C-4A21-A415-75238172E3A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9978435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D9E2995-3BA5-49B4-B714-74D4FA94346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1385453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93E6774-267D-48C3-A1CD-7B56F878A73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8170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F271A3E-0650-4478-9152-FE8A327F117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20771682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A4A2C18-0688-449A-8CA3-476055334B1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0740230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B1C949B-8110-4FE0-B7CC-5F252115904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47959083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A33E55C-F48E-4149-A6AC-E01F681BE4C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0035707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741E791B-9239-4B46-9642-6F77D658EE1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0788317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C613AAA-D6B1-4CB6-9332-4A0B9ABBCCF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84176028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E94BF40-84E6-410B-9EEA-2B653D4581C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7609861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E86E44B-90B3-4B33-BACD-1739B757A35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45296700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F20840C-C35E-45D3-B1A5-B069412C1DC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87195759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44BF630-F104-4724-B83F-084569BB339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6547167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B8132C5-61BF-4D01-AAE3-B4A7336F338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69783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720FB2CE-9FC1-450F-9DC5-0B348B0A38A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61954913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E640083-0551-4498-A0C1-2FD51FF5342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0557292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0FDD1AD-4563-4A20-85CA-0DD613A5783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79068337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F5FF54D-AAE3-4D4C-B66E-D721409A222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7300092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672C21D-2803-41FC-967E-66F969710AA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59154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83035BC-CCC1-4BF0-BFAB-8144C89FC7C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01887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F7320CA-0767-4D6A-94BA-69417A24D957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7419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3C3F8C5-6B80-4AD5-9F99-4644EC5AC2A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951692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FDE2052-4047-4E87-82C8-A79E305E926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623188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E7199E2-96F1-4518-84B7-81F143A58A0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1478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7C64E790-2706-4E7C-9177-6C683D65FEF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9238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14D3226-0BB6-40CA-9BA7-2107FD7ABD17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384540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47F014E-6F5A-4BAF-BEB4-DD48C363CF5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84699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53A276C-94C7-4EDC-917E-563E9B63F13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08986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4F179C4-B6EE-4A4E-9DA3-74FA6B5D7A1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84147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3F22287-F916-4907-917F-E5381C4B61F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262796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1D0C5C6-1B62-4642-B03A-89C1E6239CE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847361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8925982-C7D8-4A80-A331-A3ABC2BA3CA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609212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4E6C7F5-04FB-42AD-B5E3-286641543500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915204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48FFC3A-C6FF-434C-BF94-44482A12787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70858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3BA8459-AF6B-4F94-9530-6C152579A6E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1769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D5C634A2-55E2-47B2-9B19-DA8176ABED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9189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1776AAF2-CE4C-4981-8654-083674DB8F4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414683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B94B8D0-1EF7-4FA9-AA76-A21D72E6385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155931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A28FE78-E176-4038-A3C1-F505A0D616D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76612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04023E8-AEBD-4104-B31B-EA3DE268461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639461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247CEFF-2E4D-475F-B7A3-B3B1C686EA6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693900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F2AF756-FB1E-4C36-A3D9-9D25520FC2A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322237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EAB0620-0172-496F-ABB9-F3893F3E704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4493925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57E5699-75D4-4075-9AE6-8E1E8F4DC82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579213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89DBCC2-A515-4C03-97B7-F6DDDCD54C6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895142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C46CD0E-15B6-455A-91C6-ADB488DE402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8561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FE072C94-F4DD-4108-8179-D42A1B525C2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8639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0AD3784-579D-4072-B0C5-C0671B5B4FB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603184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A6E8C17-8FC5-417B-B22A-E7F76047C40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01445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B9DCD6B-7B89-4A0C-B801-99A7D26776B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044120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310243EB-1CCC-43A8-B408-ABD5054C51C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834726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DA76493-46A1-4DA2-89A9-A0C928104D7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9401805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CEBEA70-6D3F-4A70-A543-876D968429D4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505779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29BDD85-7FD4-46C7-B295-040337B83CC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6628066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55E5B33-FCFF-4CF2-AC37-613B07AEA51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6447933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ABE634A-3061-40C0-89FD-A9C15C30BDA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073999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96BDEDB-1D7E-4A90-91AB-630F954CDAE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224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AD46D039-BC92-4631-91EF-7A64D18C15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282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83945D0-A32D-4EAD-87A7-6A447669691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370145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95883FC-3229-46C3-81FD-541160A2C22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365837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0F928AF-4B5D-4325-B8D0-823868E0EFF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720682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817E5BB-AD0B-48B1-A7C2-72D2A780FB3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5410292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FD6BACC-DF76-4AFA-A733-7BEEA32700D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3960479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423A50D-6C20-46C1-B67E-4AF062193EB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136135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B1D046C-D11F-4200-A3E3-4A7679C3F567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2765669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812CE49-473F-435D-AA25-68F461BCAF67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9002116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E39196F-B6BF-4CCB-872D-F3E10731BE8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9034245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EEADA5F-F20C-4968-B5B4-1AA8FBF24F6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413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3E7366C7-A164-4706-AC8B-79163C68F1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44042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F3AFEDF-78F1-409D-B555-D7A9B031D1D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570966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D076E29-AA78-4AEB-A100-0C7663E7991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7530786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3E674DE-EAC0-4582-8DB3-8507FC8C096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4198941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AA5CF6B-B91D-4054-8B6B-96B365050EE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49821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F559940-23FA-487F-92E4-AE1C3F2065B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964406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46DA546-5011-4D71-B213-789E055CAA5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87935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72FBB4D2-F380-4CD0-B0AE-9CBB9C921E1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6749163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F6D2896-A0FB-4374-87B9-E2220D42940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0750822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1605707D-05D5-455D-9B59-B6C2EC18C8B4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5221218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957E4E1-99AE-48C7-81B4-614A65854A9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7146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DBC61245-F040-4273-B9CF-F2E07A622E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40109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4C5EB50-C72D-4F35-BAAE-2217E065F3C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0748452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70DDACA-8EDD-448E-9E0F-3EEF00F641B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208753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02808B3-5440-480D-A9F7-8D0B2C0AC52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100834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5136A69-E635-48B5-9534-534C59F2F4C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2015802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959ED5D-648B-4FAD-8A08-7947A3B97A7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803326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24E91DD-F974-4B38-8ABA-8C5F6AC0C8F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2237909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FD22149-BCB8-4A66-960D-AA0C2733DC4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3952062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2B44664-9068-4E9B-A81D-A1A02E239A0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801192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D04384D-D4B3-4BF3-926D-403BCE3059D7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8588566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3A579485-0ADF-495C-8D9C-DD6AC0A7487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7687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A447AF92-D850-4B83-BB37-0061B0BBDA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50998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5EAB518-D6C4-4D09-86AE-AF681678194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158742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9C7834BD-0ECF-4BDC-A463-FC1844D31AC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3258426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D2E88C3-23B6-489E-AFAB-8F6FDD435791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791509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3929818F-8BD0-4CAF-AA17-ADEAEB21620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913122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74E0CBC-195C-4965-946B-FBFC3FE2FFF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270184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4010FF8-EE42-4019-8D1E-B9846AEE84F4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436887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DAA82F01-7DC6-4A17-91CA-32D40A404DF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80756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B365318-2AFC-4876-8F29-D0BB1335518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2241112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F74B0EE-5FA1-43C3-BEDF-6F2BEB631BC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6625446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8A77335-5043-4C30-9BE1-CDECAF30F6CA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660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 </a:t>
            </a:r>
            <a:fld id="{33922C85-88F5-4E23-9F5A-690322E567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46268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4B53779-2B13-49CA-9FA8-5C9288BD9C8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9588844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C3FD4B1-14AD-405C-BDA0-1061E3613D70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11421096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4151313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89513" y="1219200"/>
            <a:ext cx="4152900" cy="510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42CC8B33-70F9-4116-9A6C-83D2388876D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3290922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C6316A3-0C9D-4FF2-8181-A6387C8FB96D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42600072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5D73E0F-DCB7-4898-ABFF-1E4432F0804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7049111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62A4264D-4063-4331-94A3-5DD37ABC56C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5679425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E464035-E279-4B10-9AB8-F7816057DBE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9465610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504A39B0-D962-4CEB-BEF9-472DC2CBDA1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0627315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7C8158B6-8518-4C95-A568-A16CBBE3764F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23074984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2963" cy="62468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2468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AC2AEB10-B32E-4829-AE5F-751B39F78F7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  <p:extLst>
      <p:ext uri="{BB962C8B-B14F-4D97-AF65-F5344CB8AC3E}">
        <p14:creationId xmlns:p14="http://schemas.microsoft.com/office/powerpoint/2010/main" val="30400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1028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2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3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4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7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8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ru-RU" altLang="ru-RU"/>
              <a:t>Слайд </a:t>
            </a:r>
            <a:fld id="{0B11A1E7-C165-4E69-965D-220E505CFE8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10242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10244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45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46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47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48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49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50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0251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10252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53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254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025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45846B6-A34E-4D49-A443-473DDFADE7FC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11266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11268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69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0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1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2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3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4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1275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11276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7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1278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127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83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0531D808-9CB9-470E-90A1-F11ABF19E79E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12290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12292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3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4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5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7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8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2299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12300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1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2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230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DC6CE49-F917-4C95-A05B-03BDFFE25B39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13314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13316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17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18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19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20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21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3323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13324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25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326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33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31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3A39A66B-8C5B-4864-B6BE-598CA85006F4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2050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3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5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6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7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8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059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2060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1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2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9174821-4E85-4B3C-AC6C-3FE62516D04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3074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3076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77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78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79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80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81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82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3083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3084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85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86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E0868670-CB14-49C7-9C2B-9B9DF74D08C6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4098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4100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2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5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6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4108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10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CA5541DE-6FE5-44CC-AE91-624B3AC5A0D2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5122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5124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25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26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28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29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30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131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5132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33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134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8A188A8D-BE97-4B20-8FD2-907395C7F81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6146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6148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49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0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2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3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4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155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6156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7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158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24377302-1EFC-4DD0-B133-63816A667C95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7170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7172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73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74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77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78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179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7180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81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182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718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18264F5F-5E5A-44C7-B7BE-9519A6636F18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8194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8196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197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198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201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202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8203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8204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205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206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B72D5D7B-683E-419B-AA3B-A7579C8876D3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1"/>
          <p:cNvGrpSpPr>
            <a:grpSpLocks/>
          </p:cNvGrpSpPr>
          <p:nvPr/>
        </p:nvGrpSpPr>
        <p:grpSpPr bwMode="auto">
          <a:xfrm>
            <a:off x="0" y="6350"/>
            <a:ext cx="9142413" cy="6850063"/>
            <a:chOff x="0" y="4"/>
            <a:chExt cx="5759" cy="4315"/>
          </a:xfrm>
        </p:grpSpPr>
        <p:sp>
          <p:nvSpPr>
            <p:cNvPr id="9218" name="AutoShape 2"/>
            <p:cNvSpPr>
              <a:spLocks noChangeArrowheads="1"/>
            </p:cNvSpPr>
            <p:nvPr/>
          </p:nvSpPr>
          <p:spPr bwMode="auto">
            <a:xfrm>
              <a:off x="432" y="720"/>
              <a:ext cx="5327" cy="3599"/>
            </a:xfrm>
            <a:custGeom>
              <a:avLst/>
              <a:gdLst>
                <a:gd name="G0" fmla="+- 5184 0 0"/>
                <a:gd name="G1" fmla="+- 1 0 0"/>
                <a:gd name="G2" fmla="*/ 1 0 51712"/>
                <a:gd name="G3" fmla="*/ 1 5095 51712"/>
                <a:gd name="G4" fmla="*/ 1 48365 11520"/>
                <a:gd name="G5" fmla="*/ G4 1 180"/>
                <a:gd name="G6" fmla="*/ G3 1 G5"/>
                <a:gd name="G7" fmla="+- 1 0 0"/>
                <a:gd name="G8" fmla="*/ 1 10923 10"/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w 5184"/>
                <a:gd name="T13" fmla="*/ 0 h 3159"/>
                <a:gd name="T14" fmla="*/ 5184 w 5184"/>
                <a:gd name="T15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100000">
                  <a:srgbClr val="0000FF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0" y="4"/>
              <a:ext cx="443" cy="4315"/>
              <a:chOff x="0" y="4"/>
              <a:chExt cx="443" cy="4315"/>
            </a:xfrm>
          </p:grpSpPr>
          <p:sp>
            <p:nvSpPr>
              <p:cNvPr id="9220" name="AutoShape 4"/>
              <p:cNvSpPr>
                <a:spLocks noChangeArrowheads="1"/>
              </p:cNvSpPr>
              <p:nvPr/>
            </p:nvSpPr>
            <p:spPr bwMode="auto">
              <a:xfrm>
                <a:off x="0" y="1161"/>
                <a:ext cx="431" cy="3158"/>
              </a:xfrm>
              <a:custGeom>
                <a:avLst/>
                <a:gdLst>
                  <a:gd name="G0" fmla="+- 62377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w 556"/>
                  <a:gd name="T13" fmla="*/ 0 h 3159"/>
                  <a:gd name="T14" fmla="*/ 556 w 556"/>
                  <a:gd name="T15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1" name="AutoShape 5"/>
              <p:cNvSpPr>
                <a:spLocks noChangeArrowheads="1"/>
              </p:cNvSpPr>
              <p:nvPr/>
            </p:nvSpPr>
            <p:spPr bwMode="auto">
              <a:xfrm>
                <a:off x="432" y="4"/>
                <a:ext cx="10" cy="33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w 12"/>
                  <a:gd name="T13" fmla="*/ 0 h 695"/>
                  <a:gd name="T14" fmla="*/ 12 w 12"/>
                  <a:gd name="T1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2" name="AutoShape 6"/>
              <p:cNvSpPr>
                <a:spLocks noChangeArrowheads="1"/>
              </p:cNvSpPr>
              <p:nvPr/>
            </p:nvSpPr>
            <p:spPr bwMode="auto">
              <a:xfrm>
                <a:off x="432" y="1623"/>
                <a:ext cx="11" cy="2696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w 12"/>
                  <a:gd name="T13" fmla="*/ 0 h 2697"/>
                  <a:gd name="T14" fmla="*/ 12 w 12"/>
                  <a:gd name="T15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00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3" name="AutoShape 7"/>
              <p:cNvSpPr>
                <a:spLocks noChangeArrowheads="1"/>
              </p:cNvSpPr>
              <p:nvPr/>
            </p:nvSpPr>
            <p:spPr bwMode="auto">
              <a:xfrm>
                <a:off x="432" y="940"/>
                <a:ext cx="11" cy="704"/>
              </a:xfrm>
              <a:custGeom>
                <a:avLst/>
                <a:gdLst>
                  <a:gd name="G0" fmla="+- 12 0 0"/>
                  <a:gd name="G1" fmla="*/ 1 0 51712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4" name="AutoShape 8"/>
              <p:cNvSpPr>
                <a:spLocks noChangeArrowheads="1"/>
              </p:cNvSpPr>
              <p:nvPr/>
            </p:nvSpPr>
            <p:spPr bwMode="auto">
              <a:xfrm>
                <a:off x="432" y="336"/>
                <a:ext cx="11" cy="251"/>
              </a:xfrm>
              <a:custGeom>
                <a:avLst/>
                <a:gdLst>
                  <a:gd name="G0" fmla="*/ 1 0 51712"/>
                  <a:gd name="G1" fmla="+- 12 0 0"/>
                  <a:gd name="G2" fmla="*/ 1 0 51712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w 12"/>
                  <a:gd name="T13" fmla="*/ 0 h 252"/>
                  <a:gd name="T14" fmla="*/ 12 w 12"/>
                  <a:gd name="T1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5" name="AutoShape 9"/>
              <p:cNvSpPr>
                <a:spLocks noChangeArrowheads="1"/>
              </p:cNvSpPr>
              <p:nvPr/>
            </p:nvSpPr>
            <p:spPr bwMode="auto">
              <a:xfrm>
                <a:off x="432" y="528"/>
                <a:ext cx="11" cy="419"/>
              </a:xfrm>
              <a:custGeom>
                <a:avLst/>
                <a:gdLst>
                  <a:gd name="G0" fmla="+- 65116 0 0"/>
                  <a:gd name="G1" fmla="*/ 1 0 51712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  <a:gd name="T12" fmla="*/ 0 w 12"/>
                  <a:gd name="T13" fmla="*/ 0 h 420"/>
                  <a:gd name="T14" fmla="*/ 12 w 12"/>
                  <a:gd name="T15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6" name="AutoShape 10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350" cy="11"/>
              </a:xfrm>
              <a:custGeom>
                <a:avLst/>
                <a:gdLst>
                  <a:gd name="G0" fmla="+- 65524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227" name="Group 11"/>
            <p:cNvGrpSpPr>
              <a:grpSpLocks/>
            </p:cNvGrpSpPr>
            <p:nvPr/>
          </p:nvGrpSpPr>
          <p:grpSpPr bwMode="auto">
            <a:xfrm>
              <a:off x="122" y="720"/>
              <a:ext cx="5636" cy="11"/>
              <a:chOff x="122" y="720"/>
              <a:chExt cx="5636" cy="11"/>
            </a:xfrm>
          </p:grpSpPr>
          <p:sp>
            <p:nvSpPr>
              <p:cNvPr id="9228" name="AutoShape 12"/>
              <p:cNvSpPr>
                <a:spLocks noChangeArrowheads="1"/>
              </p:cNvSpPr>
              <p:nvPr/>
            </p:nvSpPr>
            <p:spPr bwMode="auto">
              <a:xfrm>
                <a:off x="960" y="720"/>
                <a:ext cx="4798" cy="11"/>
              </a:xfrm>
              <a:custGeom>
                <a:avLst/>
                <a:gdLst>
                  <a:gd name="G0" fmla="+- 1 0 0"/>
                  <a:gd name="G1" fmla="+- 4724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w 4724"/>
                  <a:gd name="T13" fmla="*/ 0 h 12"/>
                  <a:gd name="T14" fmla="*/ 4724 w 472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29" name="AutoShape 13"/>
              <p:cNvSpPr>
                <a:spLocks noChangeArrowheads="1"/>
              </p:cNvSpPr>
              <p:nvPr/>
            </p:nvSpPr>
            <p:spPr bwMode="auto">
              <a:xfrm>
                <a:off x="720" y="720"/>
                <a:ext cx="251" cy="11"/>
              </a:xfrm>
              <a:custGeom>
                <a:avLst/>
                <a:gdLst>
                  <a:gd name="G0" fmla="+- 1 0 0"/>
                  <a:gd name="G1" fmla="+- 25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w 251"/>
                  <a:gd name="T13" fmla="*/ 0 h 12"/>
                  <a:gd name="T14" fmla="*/ 251 w 251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230" name="AutoShape 14"/>
              <p:cNvSpPr>
                <a:spLocks noChangeArrowheads="1"/>
              </p:cNvSpPr>
              <p:nvPr/>
            </p:nvSpPr>
            <p:spPr bwMode="auto">
              <a:xfrm>
                <a:off x="122" y="720"/>
                <a:ext cx="644" cy="11"/>
              </a:xfrm>
              <a:custGeom>
                <a:avLst/>
                <a:gdLst>
                  <a:gd name="G0" fmla="+- 222 0 0"/>
                  <a:gd name="G1" fmla="+- 1 0 0"/>
                  <a:gd name="G2" fmla="+- 1 0 0"/>
                  <a:gd name="G3" fmla="*/ 1 5095 51712"/>
                  <a:gd name="G4" fmla="*/ 1 48365 11520"/>
                  <a:gd name="G5" fmla="*/ G4 1 180"/>
                  <a:gd name="G6" fmla="*/ G3 1 G5"/>
                  <a:gd name="G7" fmla="+- 1 0 0"/>
                  <a:gd name="G8" fmla="*/ 1 10923 10"/>
                  <a:gd name="T0" fmla="*/ 0 w 645"/>
                  <a:gd name="T1" fmla="*/ 8 h 12"/>
                  <a:gd name="T2" fmla="*/ 226 w 645"/>
                  <a:gd name="T3" fmla="*/ 12 h 12"/>
                  <a:gd name="T4" fmla="*/ 645 w 645"/>
                  <a:gd name="T5" fmla="*/ 12 h 12"/>
                  <a:gd name="T6" fmla="*/ 645 w 645"/>
                  <a:gd name="T7" fmla="*/ 0 h 12"/>
                  <a:gd name="T8" fmla="*/ 226 w 645"/>
                  <a:gd name="T9" fmla="*/ 0 h 12"/>
                  <a:gd name="T10" fmla="*/ 0 w 645"/>
                  <a:gd name="T11" fmla="*/ 8 h 12"/>
                  <a:gd name="T12" fmla="*/ 0 w 645"/>
                  <a:gd name="T13" fmla="*/ 0 h 12"/>
                  <a:gd name="T14" fmla="*/ 645 w 645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645" h="12">
                    <a:moveTo>
                      <a:pt x="0" y="8"/>
                    </a:moveTo>
                    <a:lnTo>
                      <a:pt x="226" y="12"/>
                    </a:lnTo>
                    <a:lnTo>
                      <a:pt x="645" y="12"/>
                    </a:lnTo>
                    <a:lnTo>
                      <a:pt x="645" y="0"/>
                    </a:lnTo>
                    <a:lnTo>
                      <a:pt x="226" y="0"/>
                    </a:lnTo>
                    <a:lnTo>
                      <a:pt x="0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FFFF"/>
                  </a:gs>
                  <a:gs pos="50000">
                    <a:srgbClr val="FF0000"/>
                  </a:gs>
                  <a:gs pos="100000">
                    <a:srgbClr val="00FFFF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92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6613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456613" cy="51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3246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 b="1" i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r>
              <a:rPr lang="ru-RU" altLang="ru-RU"/>
              <a:t>Слайд</a:t>
            </a:r>
            <a:r>
              <a:rPr lang="ru-RU" altLang="ru-RU" sz="1400" b="0" i="0"/>
              <a:t> </a:t>
            </a:r>
            <a:fld id="{F67242A5-D9B3-4E26-A179-93A28185C72B}" type="slidenum">
              <a:rPr lang="ru-RU" altLang="ru-RU" sz="1400" b="0" i="0"/>
              <a:pPr/>
              <a:t>‹#›</a:t>
            </a:fld>
            <a:endParaRPr lang="ru-RU" altLang="ru-RU" sz="1400" b="0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00"/>
          </a:solidFill>
          <a:latin typeface="Tahom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62000" y="762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>
                <a:solidFill>
                  <a:srgbClr val="FFFF00"/>
                </a:solidFill>
              </a:rPr>
              <a:t>Структурная и функциональная организация ЭВМ</a:t>
            </a:r>
            <a:br>
              <a:rPr lang="ru-RU" altLang="ru-RU">
                <a:solidFill>
                  <a:srgbClr val="FFFF00"/>
                </a:solidFill>
              </a:rPr>
            </a:br>
            <a:r>
              <a:rPr lang="ru-RU" altLang="ru-RU">
                <a:solidFill>
                  <a:srgbClr val="FFFF00"/>
                </a:solidFill>
              </a:rPr>
              <a:t>(</a:t>
            </a:r>
            <a:r>
              <a:rPr lang="en-US" altLang="ru-RU">
                <a:solidFill>
                  <a:srgbClr val="FFFF00"/>
                </a:solidFill>
              </a:rPr>
              <a:t>Computer Organization and Design</a:t>
            </a:r>
            <a:r>
              <a:rPr lang="ru-RU" altLang="ru-RU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43000" y="1600200"/>
            <a:ext cx="7391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 dirty="0"/>
              <a:t>БГУИР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 dirty="0"/>
              <a:t>кафедра ЭВМ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ru-RU" altLang="ru-RU" sz="2000" dirty="0"/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 dirty="0"/>
              <a:t>доцент </a:t>
            </a:r>
            <a:r>
              <a:rPr lang="ru-RU" altLang="ru-RU" sz="2000" dirty="0" err="1"/>
              <a:t>Самаль</a:t>
            </a:r>
            <a:r>
              <a:rPr lang="ru-RU" altLang="ru-RU" sz="2000" dirty="0"/>
              <a:t> Дмитрий Иванович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ru-RU" sz="1800" dirty="0"/>
              <a:t>   dmitry_samal@mail.ru,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ru-RU" sz="2000" dirty="0"/>
              <a:t>a.502-5</a:t>
            </a:r>
            <a:r>
              <a:rPr lang="ru-RU" altLang="ru-RU" sz="2000" dirty="0"/>
              <a:t> 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ru-RU" altLang="ru-RU" sz="2000" dirty="0"/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ru-RU" altLang="ru-RU" sz="2000" dirty="0"/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ru-RU" sz="2000" dirty="0"/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 dirty="0"/>
              <a:t>Лекция </a:t>
            </a:r>
            <a:r>
              <a:rPr lang="ru-RU" altLang="ru-RU" sz="2000" dirty="0" smtClean="0"/>
              <a:t>2</a:t>
            </a:r>
            <a:r>
              <a:rPr lang="en-US" altLang="ru-RU" sz="2000" dirty="0" smtClean="0"/>
              <a:t>3</a:t>
            </a:r>
            <a:endParaRPr lang="ru-RU" altLang="ru-RU" sz="2000" dirty="0"/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 dirty="0"/>
              <a:t>«Конвейеризация вычислений»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ru-RU" altLang="ru-RU" sz="2000" dirty="0"/>
          </a:p>
          <a:p>
            <a:pPr algn="ctr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ru-RU" altLang="ru-RU" sz="2000" dirty="0" smtClean="0"/>
              <a:t>201</a:t>
            </a:r>
            <a:r>
              <a:rPr lang="en-US" altLang="ru-RU" sz="2000" smtClean="0"/>
              <a:t>8</a:t>
            </a:r>
            <a:r>
              <a:rPr lang="ru-RU" altLang="ru-RU" sz="3200" smtClean="0"/>
              <a:t> </a:t>
            </a:r>
            <a:endParaRPr lang="ru-RU" altLang="ru-RU" sz="32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2D53EF84-2342-4128-911F-B7B894A53FE8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10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>
                <a:solidFill>
                  <a:srgbClr val="FFFF00"/>
                </a:solidFill>
              </a:rPr>
              <a:t>Конвейер команд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254125"/>
            <a:ext cx="8255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85750" indent="-284163"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 marL="685800" indent="-228600"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Ступени конвейера: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2000" u="sng"/>
              <a:t>IF</a:t>
            </a:r>
            <a:r>
              <a:rPr lang="en-US" altLang="ru-RU" sz="2000"/>
              <a:t>: </a:t>
            </a:r>
            <a:r>
              <a:rPr lang="en-US" altLang="ru-RU" sz="2000" u="sng"/>
              <a:t>Instruction Fetch/</a:t>
            </a:r>
            <a:r>
              <a:rPr lang="ru-RU" altLang="ru-RU" sz="2000" u="sng">
                <a:solidFill>
                  <a:srgbClr val="FFFF00"/>
                </a:solidFill>
              </a:rPr>
              <a:t>Выборка команды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2000" u="sng"/>
              <a:t>ID</a:t>
            </a:r>
            <a:r>
              <a:rPr lang="en-US" altLang="ru-RU" sz="2000"/>
              <a:t>: </a:t>
            </a:r>
            <a:r>
              <a:rPr lang="en-US" altLang="ru-RU" sz="2000" u="sng"/>
              <a:t>Instruction Decode</a:t>
            </a:r>
            <a:r>
              <a:rPr lang="en-US" altLang="ru-RU" sz="2000"/>
              <a:t> (&amp; register fetch &amp; add PC+immed)/</a:t>
            </a:r>
            <a:r>
              <a:rPr lang="ru-RU" altLang="ru-RU" sz="2000"/>
              <a:t> </a:t>
            </a:r>
            <a:r>
              <a:rPr lang="ru-RU" altLang="ru-RU" sz="2000">
                <a:solidFill>
                  <a:srgbClr val="FFFF00"/>
                </a:solidFill>
              </a:rPr>
              <a:t>Декодирование команды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2000" u="sng"/>
              <a:t>EX</a:t>
            </a:r>
            <a:r>
              <a:rPr lang="en-US" altLang="ru-RU" sz="2000"/>
              <a:t>: </a:t>
            </a:r>
            <a:r>
              <a:rPr lang="en-US" altLang="ru-RU" sz="2000" u="sng"/>
              <a:t>Execute/</a:t>
            </a:r>
            <a:r>
              <a:rPr lang="ru-RU" altLang="ru-RU" sz="2000" u="sng">
                <a:solidFill>
                  <a:srgbClr val="FFFF00"/>
                </a:solidFill>
              </a:rPr>
              <a:t>Выполнение команды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2000" u="sng"/>
              <a:t>Mem</a:t>
            </a:r>
            <a:r>
              <a:rPr lang="en-US" altLang="ru-RU" sz="2000"/>
              <a:t>: </a:t>
            </a:r>
            <a:r>
              <a:rPr lang="en-US" altLang="ru-RU" sz="2000" u="sng"/>
              <a:t>Memory access/</a:t>
            </a:r>
            <a:r>
              <a:rPr lang="ru-RU" altLang="ru-RU" sz="2000" u="sng">
                <a:solidFill>
                  <a:srgbClr val="FFFF00"/>
                </a:solidFill>
              </a:rPr>
              <a:t>Работа с памятью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2000" u="sng"/>
              <a:t>WB</a:t>
            </a:r>
            <a:r>
              <a:rPr lang="en-US" altLang="ru-RU" sz="2000"/>
              <a:t>: </a:t>
            </a:r>
            <a:r>
              <a:rPr lang="en-US" altLang="ru-RU" sz="2000" u="sng"/>
              <a:t>Write-Back</a:t>
            </a:r>
            <a:r>
              <a:rPr lang="en-US" altLang="ru-RU" sz="2000"/>
              <a:t> into registers/</a:t>
            </a:r>
            <a:r>
              <a:rPr lang="ru-RU" altLang="ru-RU" sz="2000">
                <a:solidFill>
                  <a:srgbClr val="FFFF00"/>
                </a:solidFill>
              </a:rPr>
              <a:t>Запись в регистр результата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12800" y="4908550"/>
            <a:ext cx="7923213" cy="1516063"/>
            <a:chOff x="512" y="3092"/>
            <a:chExt cx="4991" cy="955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528" y="3280"/>
              <a:ext cx="4887" cy="0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520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944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1656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2504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3216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944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4680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5424" y="3092"/>
              <a:ext cx="0" cy="527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512" y="3350"/>
              <a:ext cx="46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Выборка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команды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1008" y="3282"/>
              <a:ext cx="60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Формиров-е</a:t>
              </a:r>
              <a:br>
                <a:rPr lang="ru-RU" altLang="ru-RU" sz="1100"/>
              </a:br>
              <a:r>
                <a:rPr lang="ru-RU" altLang="ru-RU" sz="1100"/>
                <a:t>адреса</a:t>
              </a:r>
              <a:br>
                <a:rPr lang="ru-RU" altLang="ru-RU" sz="1100"/>
              </a:br>
              <a:r>
                <a:rPr lang="ru-RU" altLang="ru-RU" sz="1100"/>
                <a:t>следующей</a:t>
              </a:r>
              <a:br>
                <a:rPr lang="ru-RU" altLang="ru-RU" sz="1100"/>
              </a:br>
              <a:r>
                <a:rPr lang="ru-RU" altLang="ru-RU" sz="1100"/>
                <a:t>команды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1752" y="3350"/>
              <a:ext cx="74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Декодирование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команды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2560" y="3308"/>
              <a:ext cx="60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Вычисление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Адресов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операндов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3264" y="3350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Выборка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операндов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3960" y="3342"/>
              <a:ext cx="6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Исполнение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команды</a:t>
              </a:r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4832" y="3300"/>
              <a:ext cx="58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100"/>
                <a:t>Запись</a:t>
              </a:r>
            </a:p>
            <a:p>
              <a:pPr>
                <a:buClrTx/>
                <a:buFontTx/>
                <a:buNone/>
              </a:pPr>
              <a:r>
                <a:rPr lang="ru-RU" altLang="ru-RU" sz="1100"/>
                <a:t> результата</a:t>
              </a:r>
            </a:p>
            <a:p>
              <a:pPr>
                <a:buClrTx/>
                <a:buFontTx/>
                <a:buNone/>
              </a:pPr>
              <a:endParaRPr lang="ru-RU" altLang="ru-RU" sz="1100"/>
            </a:p>
          </p:txBody>
        </p:sp>
        <p:grpSp>
          <p:nvGrpSpPr>
            <p:cNvPr id="24597" name="Group 21"/>
            <p:cNvGrpSpPr>
              <a:grpSpLocks/>
            </p:cNvGrpSpPr>
            <p:nvPr/>
          </p:nvGrpSpPr>
          <p:grpSpPr bwMode="auto">
            <a:xfrm>
              <a:off x="880" y="3720"/>
              <a:ext cx="4623" cy="327"/>
              <a:chOff x="880" y="3720"/>
              <a:chExt cx="4623" cy="327"/>
            </a:xfrm>
          </p:grpSpPr>
          <p:sp>
            <p:nvSpPr>
              <p:cNvPr id="24598" name="Oval 22"/>
              <p:cNvSpPr>
                <a:spLocks noChangeArrowheads="1"/>
              </p:cNvSpPr>
              <p:nvPr/>
            </p:nvSpPr>
            <p:spPr bwMode="auto">
              <a:xfrm>
                <a:off x="880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599" name="Oval 23"/>
              <p:cNvSpPr>
                <a:spLocks noChangeArrowheads="1"/>
              </p:cNvSpPr>
              <p:nvPr/>
            </p:nvSpPr>
            <p:spPr bwMode="auto">
              <a:xfrm>
                <a:off x="1592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600" name="Oval 24"/>
              <p:cNvSpPr>
                <a:spLocks noChangeArrowheads="1"/>
              </p:cNvSpPr>
              <p:nvPr/>
            </p:nvSpPr>
            <p:spPr bwMode="auto">
              <a:xfrm>
                <a:off x="2440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601" name="Oval 25"/>
              <p:cNvSpPr>
                <a:spLocks noChangeArrowheads="1"/>
              </p:cNvSpPr>
              <p:nvPr/>
            </p:nvSpPr>
            <p:spPr bwMode="auto">
              <a:xfrm>
                <a:off x="3176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602" name="Oval 26"/>
              <p:cNvSpPr>
                <a:spLocks noChangeArrowheads="1"/>
              </p:cNvSpPr>
              <p:nvPr/>
            </p:nvSpPr>
            <p:spPr bwMode="auto">
              <a:xfrm>
                <a:off x="3904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603" name="Oval 27"/>
              <p:cNvSpPr>
                <a:spLocks noChangeArrowheads="1"/>
              </p:cNvSpPr>
              <p:nvPr/>
            </p:nvSpPr>
            <p:spPr bwMode="auto">
              <a:xfrm>
                <a:off x="4608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604" name="Oval 28"/>
              <p:cNvSpPr>
                <a:spLocks noChangeArrowheads="1"/>
              </p:cNvSpPr>
              <p:nvPr/>
            </p:nvSpPr>
            <p:spPr bwMode="auto">
              <a:xfrm>
                <a:off x="5352" y="3720"/>
                <a:ext cx="143" cy="127"/>
              </a:xfrm>
              <a:prstGeom prst="ellipse">
                <a:avLst/>
              </a:prstGeom>
              <a:solidFill>
                <a:srgbClr val="FF99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4605" name="Oval 29"/>
              <p:cNvSpPr>
                <a:spLocks noChangeArrowheads="1"/>
              </p:cNvSpPr>
              <p:nvPr/>
            </p:nvSpPr>
            <p:spPr bwMode="auto">
              <a:xfrm>
                <a:off x="5360" y="3920"/>
                <a:ext cx="143" cy="127"/>
              </a:xfrm>
              <a:prstGeom prst="ellipse">
                <a:avLst/>
              </a:prstGeom>
              <a:solidFill>
                <a:srgbClr val="FF0000"/>
              </a:solidFill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24606" name="Group 30"/>
          <p:cNvGrpSpPr>
            <a:grpSpLocks/>
          </p:cNvGrpSpPr>
          <p:nvPr/>
        </p:nvGrpSpPr>
        <p:grpSpPr bwMode="auto">
          <a:xfrm>
            <a:off x="942975" y="4457700"/>
            <a:ext cx="7354888" cy="458788"/>
            <a:chOff x="594" y="2808"/>
            <a:chExt cx="4633" cy="289"/>
          </a:xfrm>
        </p:grpSpPr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594" y="2808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ВК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1898" y="2808"/>
              <a:ext cx="36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ДК</a:t>
              </a:r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682" y="2808"/>
              <a:ext cx="34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ВА</a:t>
              </a:r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3426" y="2808"/>
              <a:ext cx="36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ВО</a:t>
              </a: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4130" y="2808"/>
              <a:ext cx="3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ИК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4906" y="2808"/>
              <a:ext cx="32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ЗР</a:t>
              </a:r>
            </a:p>
          </p:txBody>
        </p:sp>
      </p:grpSp>
      <p:grpSp>
        <p:nvGrpSpPr>
          <p:cNvPr id="24613" name="Group 37"/>
          <p:cNvGrpSpPr>
            <a:grpSpLocks/>
          </p:cNvGrpSpPr>
          <p:nvPr/>
        </p:nvGrpSpPr>
        <p:grpSpPr bwMode="auto">
          <a:xfrm>
            <a:off x="520700" y="3886200"/>
            <a:ext cx="2068513" cy="2424113"/>
            <a:chOff x="328" y="2448"/>
            <a:chExt cx="1303" cy="1527"/>
          </a:xfrm>
        </p:grpSpPr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592" y="2496"/>
              <a:ext cx="28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u="sng">
                  <a:solidFill>
                    <a:srgbClr val="FFFF00"/>
                  </a:solidFill>
                </a:rPr>
                <a:t>IF</a:t>
              </a:r>
            </a:p>
          </p:txBody>
        </p:sp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328" y="2448"/>
              <a:ext cx="1303" cy="1527"/>
            </a:xfrm>
            <a:prstGeom prst="rect">
              <a:avLst/>
            </a:prstGeom>
            <a:noFill/>
            <a:ln w="28440" cap="sq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4616" name="Group 40"/>
          <p:cNvGrpSpPr>
            <a:grpSpLocks/>
          </p:cNvGrpSpPr>
          <p:nvPr/>
        </p:nvGrpSpPr>
        <p:grpSpPr bwMode="auto">
          <a:xfrm>
            <a:off x="2781300" y="3873500"/>
            <a:ext cx="2208213" cy="2424113"/>
            <a:chOff x="1752" y="2440"/>
            <a:chExt cx="1391" cy="1527"/>
          </a:xfrm>
        </p:grpSpPr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2329" y="2496"/>
              <a:ext cx="31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u="sng">
                  <a:solidFill>
                    <a:srgbClr val="FFFF00"/>
                  </a:solidFill>
                </a:rPr>
                <a:t>ID</a:t>
              </a:r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1752" y="2440"/>
              <a:ext cx="1391" cy="1527"/>
            </a:xfrm>
            <a:prstGeom prst="rect">
              <a:avLst/>
            </a:prstGeom>
            <a:noFill/>
            <a:ln w="28440" cap="sq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4619" name="Group 43"/>
          <p:cNvGrpSpPr>
            <a:grpSpLocks/>
          </p:cNvGrpSpPr>
          <p:nvPr/>
        </p:nvGrpSpPr>
        <p:grpSpPr bwMode="auto">
          <a:xfrm>
            <a:off x="5194300" y="3860800"/>
            <a:ext cx="1878013" cy="2424113"/>
            <a:chOff x="3272" y="2432"/>
            <a:chExt cx="1183" cy="1527"/>
          </a:xfrm>
        </p:grpSpPr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3761" y="2496"/>
              <a:ext cx="33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u="sng">
                  <a:solidFill>
                    <a:srgbClr val="FFFF00"/>
                  </a:solidFill>
                </a:rPr>
                <a:t>EX</a:t>
              </a:r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3272" y="2432"/>
              <a:ext cx="1183" cy="1527"/>
            </a:xfrm>
            <a:prstGeom prst="rect">
              <a:avLst/>
            </a:prstGeom>
            <a:noFill/>
            <a:ln w="28440" cap="sq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6769100" y="3860800"/>
            <a:ext cx="925513" cy="2424113"/>
            <a:chOff x="4264" y="2432"/>
            <a:chExt cx="583" cy="1527"/>
          </a:xfrm>
        </p:grpSpPr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4321" y="2496"/>
              <a:ext cx="52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u="sng">
                  <a:solidFill>
                    <a:srgbClr val="FFFF00"/>
                  </a:solidFill>
                </a:rPr>
                <a:t>Mem</a:t>
              </a: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4264" y="2432"/>
              <a:ext cx="583" cy="1527"/>
            </a:xfrm>
            <a:prstGeom prst="rect">
              <a:avLst/>
            </a:prstGeom>
            <a:noFill/>
            <a:ln w="28440" cap="sq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7734300" y="3860800"/>
            <a:ext cx="925513" cy="2424113"/>
            <a:chOff x="4872" y="2432"/>
            <a:chExt cx="583" cy="1527"/>
          </a:xfrm>
        </p:grpSpPr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4887" y="2496"/>
              <a:ext cx="3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u="sng">
                  <a:solidFill>
                    <a:srgbClr val="FFFF00"/>
                  </a:solidFill>
                </a:rPr>
                <a:t>WB</a:t>
              </a:r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4872" y="2432"/>
              <a:ext cx="583" cy="1527"/>
            </a:xfrm>
            <a:prstGeom prst="rect">
              <a:avLst/>
            </a:prstGeom>
            <a:noFill/>
            <a:ln w="28440" cap="sq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4BDD0ECD-B95C-46C2-9BCC-F1E61785B67E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11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9075" y="152400"/>
            <a:ext cx="869632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Пять ступеней</a:t>
            </a:r>
            <a:r>
              <a:rPr lang="en-US" altLang="ru-RU" sz="40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 sz="2600"/>
              <a:t>Пять</a:t>
            </a:r>
            <a:r>
              <a:rPr lang="en-US" altLang="ru-RU" sz="2600"/>
              <a:t> </a:t>
            </a:r>
            <a:r>
              <a:rPr lang="ru-RU" altLang="ru-RU" sz="2600"/>
              <a:t>ступеней выполнения</a:t>
            </a:r>
            <a:r>
              <a:rPr lang="en-US" altLang="ru-RU" sz="2600"/>
              <a:t> (</a:t>
            </a:r>
            <a:r>
              <a:rPr lang="ru-RU" altLang="ru-RU" sz="2600"/>
              <a:t>для некоторых команд требуется меньше</a:t>
            </a:r>
            <a:r>
              <a:rPr lang="en-US" altLang="ru-RU" sz="2600"/>
              <a:t>)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1800" u="sng"/>
              <a:t>IF</a:t>
            </a:r>
            <a:r>
              <a:rPr lang="en-US" altLang="ru-RU" sz="1800"/>
              <a:t>: </a:t>
            </a:r>
            <a:r>
              <a:rPr lang="en-US" altLang="ru-RU" sz="1800" u="sng"/>
              <a:t>Instruction Fetch/</a:t>
            </a:r>
            <a:r>
              <a:rPr lang="ru-RU" altLang="ru-RU" sz="1800" u="sng">
                <a:solidFill>
                  <a:srgbClr val="FFFF00"/>
                </a:solidFill>
              </a:rPr>
              <a:t>Выборка команды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1800" u="sng"/>
              <a:t>ID</a:t>
            </a:r>
            <a:r>
              <a:rPr lang="en-US" altLang="ru-RU" sz="1800"/>
              <a:t>: </a:t>
            </a:r>
            <a:r>
              <a:rPr lang="en-US" altLang="ru-RU" sz="1800" u="sng"/>
              <a:t>Instruction Decode</a:t>
            </a:r>
            <a:r>
              <a:rPr lang="en-US" altLang="ru-RU" sz="1800"/>
              <a:t> (&amp; register fetch &amp; add PC+immed)/</a:t>
            </a:r>
            <a:r>
              <a:rPr lang="ru-RU" altLang="ru-RU" sz="1800"/>
              <a:t> </a:t>
            </a:r>
            <a:r>
              <a:rPr lang="ru-RU" altLang="ru-RU" sz="1800">
                <a:solidFill>
                  <a:srgbClr val="FFFF00"/>
                </a:solidFill>
              </a:rPr>
              <a:t>Декодирование команды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1800" u="sng"/>
              <a:t>EX</a:t>
            </a:r>
            <a:r>
              <a:rPr lang="en-US" altLang="ru-RU" sz="1800"/>
              <a:t>: </a:t>
            </a:r>
            <a:r>
              <a:rPr lang="en-US" altLang="ru-RU" sz="1800" u="sng"/>
              <a:t>Execute/</a:t>
            </a:r>
            <a:r>
              <a:rPr lang="ru-RU" altLang="ru-RU" sz="1800" u="sng">
                <a:solidFill>
                  <a:srgbClr val="FFFF00"/>
                </a:solidFill>
              </a:rPr>
              <a:t>Выполнение команды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1800" u="sng"/>
              <a:t>Mem</a:t>
            </a:r>
            <a:r>
              <a:rPr lang="en-US" altLang="ru-RU" sz="1800"/>
              <a:t>: </a:t>
            </a:r>
            <a:r>
              <a:rPr lang="en-US" altLang="ru-RU" sz="1800" u="sng"/>
              <a:t>Memory access/</a:t>
            </a:r>
            <a:r>
              <a:rPr lang="ru-RU" altLang="ru-RU" sz="1800" u="sng">
                <a:solidFill>
                  <a:srgbClr val="FFFF00"/>
                </a:solidFill>
              </a:rPr>
              <a:t>Работа с памятью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sz="1800" u="sng"/>
              <a:t>WB</a:t>
            </a:r>
            <a:r>
              <a:rPr lang="en-US" altLang="ru-RU" sz="1800"/>
              <a:t>: </a:t>
            </a:r>
            <a:r>
              <a:rPr lang="en-US" altLang="ru-RU" sz="1800" u="sng"/>
              <a:t>Write-Back</a:t>
            </a:r>
            <a:r>
              <a:rPr lang="en-US" altLang="ru-RU" sz="1800"/>
              <a:t> into registers/</a:t>
            </a:r>
            <a:r>
              <a:rPr lang="ru-RU" altLang="ru-RU" sz="1800">
                <a:solidFill>
                  <a:srgbClr val="FFFF00"/>
                </a:solidFill>
              </a:rPr>
              <a:t>Запись в регистр результата</a:t>
            </a:r>
          </a:p>
          <a:p>
            <a:pPr lvl="1" indent="-282575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ru-RU" sz="1800"/>
              <a:t>            IF              ID                  EX                Mem        WB</a:t>
            </a:r>
          </a:p>
        </p:txBody>
      </p:sp>
      <p:graphicFrame>
        <p:nvGraphicFramePr>
          <p:cNvPr id="25604" name="Group 4"/>
          <p:cNvGraphicFramePr>
            <a:graphicFrameLocks noGrp="1"/>
          </p:cNvGraphicFramePr>
          <p:nvPr/>
        </p:nvGraphicFramePr>
        <p:xfrm>
          <a:off x="685800" y="3963988"/>
          <a:ext cx="8459788" cy="2212975"/>
        </p:xfrm>
        <a:graphic>
          <a:graphicData uri="http://schemas.openxmlformats.org/drawingml/2006/table">
            <a:tbl>
              <a:tblPr/>
              <a:tblGrid>
                <a:gridCol w="1057275"/>
                <a:gridCol w="1055688"/>
                <a:gridCol w="1057275"/>
                <a:gridCol w="1060450"/>
                <a:gridCol w="1058862"/>
                <a:gridCol w="1057275"/>
                <a:gridCol w="1055688"/>
                <a:gridCol w="1057275"/>
              </a:tblGrid>
              <a:tr h="6429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I cache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Decode,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R-Read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ALU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PC update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D cache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R-Write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Total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R-type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.9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.8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3.7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Load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.9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.8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4.7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Store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.9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3.9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beq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.9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.1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3.0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38" name="Line 138"/>
          <p:cNvSpPr>
            <a:spLocks noChangeShapeType="1"/>
          </p:cNvSpPr>
          <p:nvPr/>
        </p:nvSpPr>
        <p:spPr bwMode="auto">
          <a:xfrm flipV="1">
            <a:off x="2641600" y="3535363"/>
            <a:ext cx="1588" cy="2971800"/>
          </a:xfrm>
          <a:prstGeom prst="line">
            <a:avLst/>
          </a:prstGeom>
          <a:noFill/>
          <a:ln w="3816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739" name="Line 139"/>
          <p:cNvSpPr>
            <a:spLocks noChangeShapeType="1"/>
          </p:cNvSpPr>
          <p:nvPr/>
        </p:nvSpPr>
        <p:spPr bwMode="auto">
          <a:xfrm flipV="1">
            <a:off x="3684588" y="3538538"/>
            <a:ext cx="1587" cy="2971800"/>
          </a:xfrm>
          <a:prstGeom prst="line">
            <a:avLst/>
          </a:prstGeom>
          <a:noFill/>
          <a:ln w="3816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740" name="Line 140"/>
          <p:cNvSpPr>
            <a:spLocks noChangeShapeType="1"/>
          </p:cNvSpPr>
          <p:nvPr/>
        </p:nvSpPr>
        <p:spPr bwMode="auto">
          <a:xfrm flipV="1">
            <a:off x="5802313" y="3495675"/>
            <a:ext cx="1587" cy="2971800"/>
          </a:xfrm>
          <a:prstGeom prst="line">
            <a:avLst/>
          </a:prstGeom>
          <a:noFill/>
          <a:ln w="3816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741" name="Line 141"/>
          <p:cNvSpPr>
            <a:spLocks noChangeShapeType="1"/>
          </p:cNvSpPr>
          <p:nvPr/>
        </p:nvSpPr>
        <p:spPr bwMode="auto">
          <a:xfrm flipV="1">
            <a:off x="6873875" y="3495675"/>
            <a:ext cx="1588" cy="2971800"/>
          </a:xfrm>
          <a:prstGeom prst="line">
            <a:avLst/>
          </a:prstGeom>
          <a:noFill/>
          <a:ln w="3816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D53CED23-D72C-43CC-AE2F-3767F5F2D556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12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Partitioning the Single-Cycle Design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828800"/>
            <a:ext cx="80772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2509838" y="1187450"/>
            <a:ext cx="117475" cy="5172075"/>
          </a:xfrm>
          <a:prstGeom prst="line">
            <a:avLst/>
          </a:prstGeom>
          <a:noFill/>
          <a:ln w="5724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06563" y="1255713"/>
            <a:ext cx="74263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Comic Sans MS" pitchFamily="64" charset="0"/>
              </a:rPr>
              <a:t>IF                                 ID                          Ex       Mem    WB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559300" y="4471988"/>
            <a:ext cx="342900" cy="571500"/>
          </a:xfrm>
          <a:custGeom>
            <a:avLst/>
            <a:gdLst>
              <a:gd name="G0" fmla="+- 65176 0 0"/>
              <a:gd name="G1" fmla="+- 1 0 0"/>
              <a:gd name="G2" fmla="*/ 1 16385 2"/>
              <a:gd name="T0" fmla="*/ 0 w 216"/>
              <a:gd name="T1" fmla="*/ 0 h 360"/>
              <a:gd name="T2" fmla="*/ 0 w 216"/>
              <a:gd name="T3" fmla="*/ 2147483647 h 360"/>
              <a:gd name="T4" fmla="*/ 2147483647 w 216"/>
              <a:gd name="T5" fmla="*/ 2147483647 h 360"/>
              <a:gd name="T6" fmla="*/ 0 w 216"/>
              <a:gd name="T7" fmla="*/ 0 h 360"/>
              <a:gd name="T8" fmla="*/ 216 w 216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" h="360">
                <a:moveTo>
                  <a:pt x="0" y="0"/>
                </a:moveTo>
                <a:lnTo>
                  <a:pt x="0" y="360"/>
                </a:lnTo>
                <a:lnTo>
                  <a:pt x="216" y="360"/>
                </a:lnTo>
              </a:path>
            </a:pathLst>
          </a:custGeom>
          <a:noFill/>
          <a:ln w="5724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673600" y="4957763"/>
            <a:ext cx="1588" cy="200025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902200" y="4471988"/>
            <a:ext cx="1588" cy="571500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787900" y="1314450"/>
            <a:ext cx="1628775" cy="5114925"/>
          </a:xfrm>
          <a:custGeom>
            <a:avLst/>
            <a:gdLst>
              <a:gd name="G0" fmla="+- 1 0 0"/>
              <a:gd name="G1" fmla="+- 63808 0 0"/>
              <a:gd name="G2" fmla="+- 8 0 0"/>
              <a:gd name="G3" fmla="*/ 1 35019 51712"/>
              <a:gd name="T0" fmla="*/ 2147483647 w 1026"/>
              <a:gd name="T1" fmla="*/ 0 h 3222"/>
              <a:gd name="T2" fmla="*/ 2147483647 w 1026"/>
              <a:gd name="T3" fmla="*/ 2147483647 h 3222"/>
              <a:gd name="T4" fmla="*/ 0 w 1026"/>
              <a:gd name="T5" fmla="*/ 2147483647 h 3222"/>
              <a:gd name="T6" fmla="*/ 0 w 1026"/>
              <a:gd name="T7" fmla="*/ 2147483647 h 3222"/>
              <a:gd name="T8" fmla="*/ 0 w 1026"/>
              <a:gd name="T9" fmla="*/ 0 h 3222"/>
              <a:gd name="T10" fmla="*/ 1026 w 1026"/>
              <a:gd name="T11" fmla="*/ 3222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026" h="3222">
                <a:moveTo>
                  <a:pt x="1008" y="0"/>
                </a:moveTo>
                <a:lnTo>
                  <a:pt x="1026" y="1224"/>
                </a:lnTo>
                <a:lnTo>
                  <a:pt x="0" y="1494"/>
                </a:lnTo>
                <a:lnTo>
                  <a:pt x="0" y="3222"/>
                </a:lnTo>
              </a:path>
            </a:pathLst>
          </a:custGeom>
          <a:noFill/>
          <a:ln w="57240" cap="sq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6502400" y="1257300"/>
            <a:ext cx="1114425" cy="5029200"/>
          </a:xfrm>
          <a:custGeom>
            <a:avLst/>
            <a:gdLst>
              <a:gd name="G0" fmla="+- 1 0 0"/>
              <a:gd name="G1" fmla="+- 1 0 0"/>
              <a:gd name="G2" fmla="+- 8 0 0"/>
              <a:gd name="G3" fmla="*/ 1 35019 51712"/>
              <a:gd name="T0" fmla="*/ 2147483647 w 702"/>
              <a:gd name="T1" fmla="*/ 2147483647 h 3168"/>
              <a:gd name="T2" fmla="*/ 0 w 702"/>
              <a:gd name="T3" fmla="*/ 2147483647 h 3168"/>
              <a:gd name="T4" fmla="*/ 2147483647 w 702"/>
              <a:gd name="T5" fmla="*/ 2147483647 h 3168"/>
              <a:gd name="T6" fmla="*/ 2147483647 w 702"/>
              <a:gd name="T7" fmla="*/ 0 h 3168"/>
              <a:gd name="T8" fmla="*/ 0 w 702"/>
              <a:gd name="T9" fmla="*/ 0 h 3168"/>
              <a:gd name="T10" fmla="*/ 702 w 702"/>
              <a:gd name="T11" fmla="*/ 3168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02" h="3168">
                <a:moveTo>
                  <a:pt x="18" y="3168"/>
                </a:moveTo>
                <a:lnTo>
                  <a:pt x="0" y="1602"/>
                </a:lnTo>
                <a:lnTo>
                  <a:pt x="702" y="1242"/>
                </a:lnTo>
                <a:lnTo>
                  <a:pt x="702" y="0"/>
                </a:lnTo>
              </a:path>
            </a:pathLst>
          </a:custGeom>
          <a:noFill/>
          <a:ln w="57240" cap="sq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6545263" y="1285875"/>
            <a:ext cx="1943100" cy="4400550"/>
          </a:xfrm>
          <a:custGeom>
            <a:avLst/>
            <a:gdLst>
              <a:gd name="G0" fmla="+- 846 0 0"/>
              <a:gd name="G1" fmla="+- 1 0 0"/>
              <a:gd name="G2" fmla="+- 1 0 0"/>
              <a:gd name="G3" fmla="*/ 1 16385 2"/>
              <a:gd name="G4" fmla="*/ 1 32768 5"/>
              <a:gd name="T0" fmla="*/ 0 w 1224"/>
              <a:gd name="T1" fmla="*/ 2147483647 h 2772"/>
              <a:gd name="T2" fmla="*/ 2147483647 w 1224"/>
              <a:gd name="T3" fmla="*/ 2147483647 h 2772"/>
              <a:gd name="T4" fmla="*/ 2147483647 w 1224"/>
              <a:gd name="T5" fmla="*/ 2147483647 h 2772"/>
              <a:gd name="T6" fmla="*/ 2147483647 w 1224"/>
              <a:gd name="T7" fmla="*/ 2147483647 h 2772"/>
              <a:gd name="T8" fmla="*/ 2147483647 w 1224"/>
              <a:gd name="T9" fmla="*/ 0 h 2772"/>
              <a:gd name="T10" fmla="*/ 0 w 1224"/>
              <a:gd name="T11" fmla="*/ 0 h 2772"/>
              <a:gd name="T12" fmla="*/ 1224 w 1224"/>
              <a:gd name="T13" fmla="*/ 2772 h 2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24" h="2772">
                <a:moveTo>
                  <a:pt x="0" y="2772"/>
                </a:moveTo>
                <a:lnTo>
                  <a:pt x="846" y="2772"/>
                </a:lnTo>
                <a:lnTo>
                  <a:pt x="864" y="1602"/>
                </a:lnTo>
                <a:lnTo>
                  <a:pt x="1224" y="1260"/>
                </a:lnTo>
                <a:lnTo>
                  <a:pt x="1224" y="0"/>
                </a:lnTo>
              </a:path>
            </a:pathLst>
          </a:custGeom>
          <a:noFill/>
          <a:ln w="57240" cap="sq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33" grpId="0" animBg="1"/>
      <p:bldP spid="26634" grpId="0" animBg="1"/>
      <p:bldP spid="266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68A6E5C9-B6D3-4D00-8AF8-8426724DCB2E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13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36613" y="1295400"/>
            <a:ext cx="7773987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Если используется одна и та же аппаратура для последовательного выполнения различных операций </a:t>
            </a:r>
            <a:r>
              <a:rPr lang="en-US" altLang="ru-RU"/>
              <a:t>(</a:t>
            </a:r>
            <a:r>
              <a:rPr lang="ru-RU" altLang="ru-RU"/>
              <a:t>например, </a:t>
            </a:r>
            <a:r>
              <a:rPr lang="en-US" altLang="ru-RU"/>
              <a:t>ALU), </a:t>
            </a:r>
            <a:r>
              <a:rPr lang="ru-RU" altLang="ru-RU"/>
              <a:t>необходимо где-то хранить промежуточные результаты между двумя операциями.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Дополнительные регистры необходимы если</a:t>
            </a:r>
            <a:r>
              <a:rPr lang="en-US" altLang="ru-RU"/>
              <a:t>: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–"/>
            </a:pPr>
            <a:r>
              <a:rPr lang="ru-RU" altLang="ru-RU">
                <a:solidFill>
                  <a:srgbClr val="FFFF00"/>
                </a:solidFill>
              </a:rPr>
              <a:t>Вычисления производятся в одном тактовом цикле, а используются в другом</a:t>
            </a:r>
          </a:p>
          <a:p>
            <a:pPr lvl="1"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–"/>
            </a:pPr>
            <a:r>
              <a:rPr lang="ru-RU" altLang="ru-RU">
                <a:solidFill>
                  <a:srgbClr val="FFFF00"/>
                </a:solidFill>
              </a:rPr>
              <a:t>Входы в комбинационную схему могут измениться раньше, чем сигналы могут быть записаны в память</a:t>
            </a:r>
            <a:r>
              <a:rPr lang="en-US" altLang="ru-RU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600">
                <a:solidFill>
                  <a:srgbClr val="FFFF00"/>
                </a:solidFill>
              </a:rPr>
              <a:t>Добавление промежуточных элементов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A0BAADD3-5D99-46B9-8347-4D332A67F983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14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Where to add registers </a:t>
            </a:r>
            <a:r>
              <a:rPr lang="ru-RU" altLang="ru-RU" sz="4000">
                <a:solidFill>
                  <a:srgbClr val="FFFF00"/>
                </a:solidFill>
              </a:rPr>
              <a:t/>
            </a:r>
            <a:br>
              <a:rPr lang="ru-RU" altLang="ru-RU" sz="4000">
                <a:solidFill>
                  <a:srgbClr val="FFFF00"/>
                </a:solidFill>
              </a:rPr>
            </a:br>
            <a:r>
              <a:rPr lang="en-US" altLang="ru-RU" sz="4000">
                <a:solidFill>
                  <a:srgbClr val="FFFF00"/>
                </a:solidFill>
              </a:rPr>
              <a:t>(more or less)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892300"/>
            <a:ext cx="80772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2586038" y="1263650"/>
            <a:ext cx="117475" cy="5172075"/>
          </a:xfrm>
          <a:prstGeom prst="line">
            <a:avLst/>
          </a:prstGeom>
          <a:noFill/>
          <a:ln w="57240" cap="sq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06563" y="1319213"/>
            <a:ext cx="74263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Comic Sans MS" pitchFamily="64" charset="0"/>
              </a:rPr>
              <a:t>IF                                 ID                          Ex       Mem    WB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559300" y="4535488"/>
            <a:ext cx="342900" cy="571500"/>
          </a:xfrm>
          <a:custGeom>
            <a:avLst/>
            <a:gdLst>
              <a:gd name="G0" fmla="+- 65176 0 0"/>
              <a:gd name="G1" fmla="+- 1 0 0"/>
              <a:gd name="G2" fmla="*/ 1 16385 2"/>
              <a:gd name="T0" fmla="*/ 0 w 216"/>
              <a:gd name="T1" fmla="*/ 0 h 360"/>
              <a:gd name="T2" fmla="*/ 0 w 216"/>
              <a:gd name="T3" fmla="*/ 2147483647 h 360"/>
              <a:gd name="T4" fmla="*/ 2147483647 w 216"/>
              <a:gd name="T5" fmla="*/ 2147483647 h 360"/>
              <a:gd name="T6" fmla="*/ 0 w 216"/>
              <a:gd name="T7" fmla="*/ 0 h 360"/>
              <a:gd name="T8" fmla="*/ 216 w 216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" h="360">
                <a:moveTo>
                  <a:pt x="0" y="0"/>
                </a:moveTo>
                <a:lnTo>
                  <a:pt x="0" y="360"/>
                </a:lnTo>
                <a:lnTo>
                  <a:pt x="216" y="360"/>
                </a:lnTo>
              </a:path>
            </a:pathLst>
          </a:custGeom>
          <a:noFill/>
          <a:ln w="5724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673600" y="5021263"/>
            <a:ext cx="1588" cy="200025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902200" y="4535488"/>
            <a:ext cx="1588" cy="571500"/>
          </a:xfrm>
          <a:prstGeom prst="line">
            <a:avLst/>
          </a:prstGeom>
          <a:noFill/>
          <a:ln w="381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4787900" y="1377950"/>
            <a:ext cx="1628775" cy="5114925"/>
          </a:xfrm>
          <a:custGeom>
            <a:avLst/>
            <a:gdLst>
              <a:gd name="G0" fmla="+- 1 0 0"/>
              <a:gd name="G1" fmla="+- 63808 0 0"/>
              <a:gd name="G2" fmla="+- 8 0 0"/>
              <a:gd name="G3" fmla="*/ 1 35019 51712"/>
              <a:gd name="T0" fmla="*/ 2147483647 w 1026"/>
              <a:gd name="T1" fmla="*/ 0 h 3222"/>
              <a:gd name="T2" fmla="*/ 2147483647 w 1026"/>
              <a:gd name="T3" fmla="*/ 2147483647 h 3222"/>
              <a:gd name="T4" fmla="*/ 0 w 1026"/>
              <a:gd name="T5" fmla="*/ 2147483647 h 3222"/>
              <a:gd name="T6" fmla="*/ 0 w 1026"/>
              <a:gd name="T7" fmla="*/ 2147483647 h 3222"/>
              <a:gd name="T8" fmla="*/ 0 w 1026"/>
              <a:gd name="T9" fmla="*/ 0 h 3222"/>
              <a:gd name="T10" fmla="*/ 1026 w 1026"/>
              <a:gd name="T11" fmla="*/ 3222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026" h="3222">
                <a:moveTo>
                  <a:pt x="1008" y="0"/>
                </a:moveTo>
                <a:lnTo>
                  <a:pt x="1026" y="1224"/>
                </a:lnTo>
                <a:lnTo>
                  <a:pt x="0" y="1494"/>
                </a:lnTo>
                <a:lnTo>
                  <a:pt x="0" y="3222"/>
                </a:lnTo>
              </a:path>
            </a:pathLst>
          </a:custGeom>
          <a:noFill/>
          <a:ln w="57240" cap="sq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6502400" y="1320800"/>
            <a:ext cx="1114425" cy="5029200"/>
          </a:xfrm>
          <a:custGeom>
            <a:avLst/>
            <a:gdLst>
              <a:gd name="G0" fmla="+- 1 0 0"/>
              <a:gd name="G1" fmla="+- 1 0 0"/>
              <a:gd name="G2" fmla="+- 8 0 0"/>
              <a:gd name="G3" fmla="*/ 1 35019 51712"/>
              <a:gd name="T0" fmla="*/ 2147483647 w 702"/>
              <a:gd name="T1" fmla="*/ 2147483647 h 3168"/>
              <a:gd name="T2" fmla="*/ 0 w 702"/>
              <a:gd name="T3" fmla="*/ 2147483647 h 3168"/>
              <a:gd name="T4" fmla="*/ 2147483647 w 702"/>
              <a:gd name="T5" fmla="*/ 2147483647 h 3168"/>
              <a:gd name="T6" fmla="*/ 2147483647 w 702"/>
              <a:gd name="T7" fmla="*/ 0 h 3168"/>
              <a:gd name="T8" fmla="*/ 0 w 702"/>
              <a:gd name="T9" fmla="*/ 0 h 3168"/>
              <a:gd name="T10" fmla="*/ 702 w 702"/>
              <a:gd name="T11" fmla="*/ 3168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02" h="3168">
                <a:moveTo>
                  <a:pt x="18" y="3168"/>
                </a:moveTo>
                <a:lnTo>
                  <a:pt x="0" y="1602"/>
                </a:lnTo>
                <a:lnTo>
                  <a:pt x="702" y="1242"/>
                </a:lnTo>
                <a:lnTo>
                  <a:pt x="702" y="0"/>
                </a:lnTo>
              </a:path>
            </a:pathLst>
          </a:custGeom>
          <a:noFill/>
          <a:ln w="57240" cap="sq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6545263" y="1349375"/>
            <a:ext cx="1943100" cy="4400550"/>
          </a:xfrm>
          <a:custGeom>
            <a:avLst/>
            <a:gdLst>
              <a:gd name="G0" fmla="+- 846 0 0"/>
              <a:gd name="G1" fmla="+- 1 0 0"/>
              <a:gd name="G2" fmla="+- 1 0 0"/>
              <a:gd name="G3" fmla="*/ 1 16385 2"/>
              <a:gd name="G4" fmla="*/ 1 32768 5"/>
              <a:gd name="T0" fmla="*/ 0 w 1224"/>
              <a:gd name="T1" fmla="*/ 2147483647 h 2772"/>
              <a:gd name="T2" fmla="*/ 2147483647 w 1224"/>
              <a:gd name="T3" fmla="*/ 2147483647 h 2772"/>
              <a:gd name="T4" fmla="*/ 2147483647 w 1224"/>
              <a:gd name="T5" fmla="*/ 2147483647 h 2772"/>
              <a:gd name="T6" fmla="*/ 2147483647 w 1224"/>
              <a:gd name="T7" fmla="*/ 2147483647 h 2772"/>
              <a:gd name="T8" fmla="*/ 2147483647 w 1224"/>
              <a:gd name="T9" fmla="*/ 0 h 2772"/>
              <a:gd name="T10" fmla="*/ 0 w 1224"/>
              <a:gd name="T11" fmla="*/ 0 h 2772"/>
              <a:gd name="T12" fmla="*/ 1224 w 1224"/>
              <a:gd name="T13" fmla="*/ 2772 h 2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24" h="2772">
                <a:moveTo>
                  <a:pt x="0" y="2772"/>
                </a:moveTo>
                <a:lnTo>
                  <a:pt x="846" y="2772"/>
                </a:lnTo>
                <a:lnTo>
                  <a:pt x="864" y="1602"/>
                </a:lnTo>
                <a:lnTo>
                  <a:pt x="1224" y="1260"/>
                </a:lnTo>
                <a:lnTo>
                  <a:pt x="1224" y="0"/>
                </a:lnTo>
              </a:path>
            </a:pathLst>
          </a:custGeom>
          <a:noFill/>
          <a:ln w="57240" cap="sq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587625" y="4035425"/>
            <a:ext cx="114300" cy="714375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30488" y="2235200"/>
            <a:ext cx="114300" cy="714375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745038" y="3816350"/>
            <a:ext cx="66675" cy="419100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740275" y="4340225"/>
            <a:ext cx="66675" cy="419100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335713" y="4349750"/>
            <a:ext cx="66675" cy="419100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886700" y="4264025"/>
            <a:ext cx="66675" cy="419100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6383338" y="2697163"/>
            <a:ext cx="66675" cy="419100"/>
          </a:xfrm>
          <a:prstGeom prst="rect">
            <a:avLst/>
          </a:prstGeom>
          <a:solidFill>
            <a:srgbClr val="F44ADC"/>
          </a:solidFill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59CC9458-6765-4C2B-BFDB-EABCFE24856D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15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600">
                <a:solidFill>
                  <a:srgbClr val="FFFF00"/>
                </a:solidFill>
              </a:rPr>
              <a:t>Метрики эффективности конвейеров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Три метрики: </a:t>
            </a:r>
            <a:r>
              <a:rPr lang="ru-RU" altLang="ru-RU" sz="2000" u="sng"/>
              <a:t>ускорение, эффективность и производительность.</a:t>
            </a:r>
            <a:r>
              <a:rPr lang="ru-RU" altLang="ru-RU" sz="2000"/>
              <a:t>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 u="sng"/>
              <a:t>Ускорение</a:t>
            </a:r>
            <a:r>
              <a:rPr lang="ru-RU" altLang="ru-RU" sz="2000"/>
              <a:t> – время работы без конвейера к времени с наличием конвейера. </a:t>
            </a:r>
            <a:r>
              <a:rPr lang="en-US" altLang="ru-RU" sz="2000"/>
              <a:t>N – </a:t>
            </a:r>
            <a:r>
              <a:rPr lang="ru-RU" altLang="ru-RU" sz="2000"/>
              <a:t>количество входных задач, К – количество ступеней, Тк – тактовый период. </a:t>
            </a:r>
          </a:p>
          <a:p>
            <a:pPr algn="ctr">
              <a:spcBef>
                <a:spcPts val="500"/>
              </a:spcBef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Т</a:t>
            </a:r>
            <a:r>
              <a:rPr lang="en-US" altLang="ru-RU" sz="2000" baseline="-25000">
                <a:solidFill>
                  <a:srgbClr val="FFFF00"/>
                </a:solidFill>
              </a:rPr>
              <a:t>NK </a:t>
            </a:r>
            <a:r>
              <a:rPr lang="en-US" altLang="ru-RU" sz="2000">
                <a:solidFill>
                  <a:srgbClr val="FFFF00"/>
                </a:solidFill>
              </a:rPr>
              <a:t>= (K+(N-1))T</a:t>
            </a:r>
            <a:r>
              <a:rPr lang="en-US" altLang="ru-RU" sz="2000" baseline="-25000">
                <a:solidFill>
                  <a:srgbClr val="FFFF00"/>
                </a:solidFill>
              </a:rPr>
              <a:t>K</a:t>
            </a:r>
            <a:r>
              <a:rPr lang="ru-RU" altLang="ru-RU" sz="2000">
                <a:solidFill>
                  <a:srgbClr val="FFFF00"/>
                </a:solidFill>
              </a:rPr>
              <a:t>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Без конвейера - 		</a:t>
            </a:r>
            <a:r>
              <a:rPr lang="ru-RU" altLang="ru-RU" sz="2000">
                <a:solidFill>
                  <a:srgbClr val="FFFF00"/>
                </a:solidFill>
              </a:rPr>
              <a:t>Т</a:t>
            </a:r>
            <a:r>
              <a:rPr lang="en-US" altLang="ru-RU" sz="2000" baseline="-25000">
                <a:solidFill>
                  <a:srgbClr val="FFFF00"/>
                </a:solidFill>
              </a:rPr>
              <a:t>NK </a:t>
            </a:r>
            <a:r>
              <a:rPr lang="en-US" altLang="ru-RU" sz="2000">
                <a:solidFill>
                  <a:srgbClr val="FFFF00"/>
                </a:solidFill>
              </a:rPr>
              <a:t>= NKT</a:t>
            </a:r>
            <a:r>
              <a:rPr lang="en-US" altLang="ru-RU" sz="2000" baseline="-25000">
                <a:solidFill>
                  <a:srgbClr val="FFFF00"/>
                </a:solidFill>
              </a:rPr>
              <a:t>K</a:t>
            </a:r>
            <a:r>
              <a:rPr lang="en-US" altLang="ru-RU" sz="2000">
                <a:solidFill>
                  <a:srgbClr val="FFFF00"/>
                </a:solidFill>
              </a:rPr>
              <a:t>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 u="sng"/>
              <a:t>Ускорение</a:t>
            </a:r>
            <a:r>
              <a:rPr lang="ru-RU" altLang="ru-RU" sz="2000"/>
              <a:t> – 	   </a:t>
            </a:r>
            <a:r>
              <a:rPr lang="en-US" altLang="ru-RU" sz="2000">
                <a:solidFill>
                  <a:srgbClr val="FFFF00"/>
                </a:solidFill>
              </a:rPr>
              <a:t>S = NKT</a:t>
            </a:r>
            <a:r>
              <a:rPr lang="en-US" altLang="ru-RU" sz="2000" baseline="-25000">
                <a:solidFill>
                  <a:srgbClr val="FFFF00"/>
                </a:solidFill>
              </a:rPr>
              <a:t>K</a:t>
            </a:r>
            <a:r>
              <a:rPr lang="en-US" altLang="ru-RU" sz="2000">
                <a:solidFill>
                  <a:srgbClr val="FFFF00"/>
                </a:solidFill>
              </a:rPr>
              <a:t>/(K+(N-1))T</a:t>
            </a:r>
            <a:r>
              <a:rPr lang="en-US" altLang="ru-RU" sz="2000" baseline="-25000">
                <a:solidFill>
                  <a:srgbClr val="FFFF00"/>
                </a:solidFill>
              </a:rPr>
              <a:t>K</a:t>
            </a:r>
            <a:r>
              <a:rPr lang="ru-RU" altLang="ru-RU" sz="2000">
                <a:solidFill>
                  <a:srgbClr val="FFFF00"/>
                </a:solidFill>
              </a:rPr>
              <a:t> </a:t>
            </a:r>
            <a:r>
              <a:rPr lang="en-US" altLang="ru-RU" sz="2000">
                <a:solidFill>
                  <a:srgbClr val="FFFF00"/>
                </a:solidFill>
              </a:rPr>
              <a:t>= NK/(K+(N-1))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При </a:t>
            </a:r>
            <a:r>
              <a:rPr lang="en-US" altLang="ru-RU" sz="2000"/>
              <a:t>N-&gt;</a:t>
            </a:r>
            <a:r>
              <a:rPr lang="ru-RU" altLang="ru-RU" sz="2000">
                <a:latin typeface="Symbol" pitchFamily="16" charset="2"/>
              </a:rPr>
              <a:t></a:t>
            </a:r>
            <a:r>
              <a:rPr lang="ru-RU" altLang="ru-RU" sz="2000"/>
              <a:t> ускорение стремится к величине </a:t>
            </a:r>
            <a:r>
              <a:rPr lang="en-US" altLang="ru-RU" sz="2000"/>
              <a:t>K</a:t>
            </a:r>
            <a:r>
              <a:rPr lang="ru-RU" altLang="ru-RU" sz="2000"/>
              <a:t>.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 u="sng"/>
              <a:t>Эффективность</a:t>
            </a:r>
            <a:r>
              <a:rPr lang="ru-RU" altLang="ru-RU" sz="2000"/>
              <a:t> – доля ускорения на одну ступень конвейера</a:t>
            </a:r>
          </a:p>
          <a:p>
            <a:pPr algn="ctr">
              <a:spcBef>
                <a:spcPts val="500"/>
              </a:spcBef>
              <a:buClrTx/>
              <a:buFontTx/>
              <a:buNone/>
            </a:pPr>
            <a:r>
              <a:rPr lang="en-US" altLang="ru-RU" sz="2000">
                <a:solidFill>
                  <a:srgbClr val="FFFF00"/>
                </a:solidFill>
              </a:rPr>
              <a:t>E = S/K= N/(K+(N-1))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 u="sng"/>
              <a:t>Пропускная способность (производительность)</a:t>
            </a:r>
            <a:r>
              <a:rPr lang="ru-RU" altLang="ru-RU" sz="2000"/>
              <a:t> - эффективность</a:t>
            </a:r>
            <a:r>
              <a:rPr lang="en-US" altLang="ru-RU" sz="2000"/>
              <a:t> </a:t>
            </a:r>
            <a:r>
              <a:rPr lang="ru-RU" altLang="ru-RU" sz="2000"/>
              <a:t>на тактовый период:</a:t>
            </a:r>
          </a:p>
          <a:p>
            <a:pPr algn="ctr">
              <a:spcBef>
                <a:spcPts val="500"/>
              </a:spcBef>
              <a:buClrTx/>
              <a:buFontTx/>
              <a:buNone/>
            </a:pPr>
            <a:r>
              <a:rPr lang="en-US" altLang="ru-RU" sz="2000">
                <a:solidFill>
                  <a:srgbClr val="FFFF00"/>
                </a:solidFill>
              </a:rPr>
              <a:t>P</a:t>
            </a:r>
            <a:r>
              <a:rPr lang="ru-RU" altLang="ru-RU" sz="2000">
                <a:solidFill>
                  <a:srgbClr val="FFFF00"/>
                </a:solidFill>
              </a:rPr>
              <a:t> = </a:t>
            </a:r>
            <a:r>
              <a:rPr lang="en-US" altLang="ru-RU" sz="2000">
                <a:solidFill>
                  <a:srgbClr val="FFFF00"/>
                </a:solidFill>
              </a:rPr>
              <a:t>N/TK(K+(N-1))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При </a:t>
            </a:r>
            <a:r>
              <a:rPr lang="en-US" altLang="ru-RU" sz="2000"/>
              <a:t>N-&gt;</a:t>
            </a:r>
            <a:r>
              <a:rPr lang="ru-RU" altLang="ru-RU" sz="2000">
                <a:latin typeface="Symbol" pitchFamily="16" charset="2"/>
              </a:rPr>
              <a:t></a:t>
            </a:r>
            <a:r>
              <a:rPr lang="en-US" altLang="ru-RU" sz="2000"/>
              <a:t> </a:t>
            </a:r>
            <a:r>
              <a:rPr lang="ru-RU" altLang="ru-RU" sz="2000"/>
              <a:t>  эффективность -</a:t>
            </a:r>
            <a:r>
              <a:rPr lang="en-US" altLang="ru-RU" sz="2000"/>
              <a:t>&gt;</a:t>
            </a:r>
            <a:r>
              <a:rPr lang="ru-RU" altLang="ru-RU" sz="2000"/>
              <a:t> 1, производительность -</a:t>
            </a:r>
            <a:r>
              <a:rPr lang="en-US" altLang="ru-RU" sz="2000"/>
              <a:t>&gt;</a:t>
            </a:r>
            <a:r>
              <a:rPr lang="ru-RU" altLang="ru-RU" sz="2000"/>
              <a:t> к частоте тактирования конвейера.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7979E595-29C3-4F05-B955-6F507DBF058C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16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>
                <a:solidFill>
                  <a:srgbClr val="FFFF00"/>
                </a:solidFill>
              </a:rPr>
              <a:t>Конвейер команд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5800" y="1254125"/>
            <a:ext cx="82931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 sz="1800"/>
              <a:t>Выборка команды (ВК)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 sz="1800"/>
              <a:t>Декодирование команды (ДК)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 sz="1800"/>
              <a:t>Вычисление адресов операндов (ВА)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 sz="1800"/>
              <a:t>Выборка операндов (ВО)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 sz="1800"/>
              <a:t>Исполнение команды (ИК)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 sz="1800"/>
              <a:t>Запись  результата (ЗР)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892300" y="3378200"/>
            <a:ext cx="6807200" cy="15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866900" y="3016250"/>
            <a:ext cx="1588" cy="3505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322513" y="3016250"/>
            <a:ext cx="1587" cy="35179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690938" y="3016250"/>
            <a:ext cx="1587" cy="3479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060950" y="3016250"/>
            <a:ext cx="1588" cy="3505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886575" y="3016250"/>
            <a:ext cx="1588" cy="3479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799388" y="3016250"/>
            <a:ext cx="1587" cy="34544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8712200" y="3016250"/>
            <a:ext cx="1588" cy="34671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76300" y="34480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1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778125" y="3016250"/>
            <a:ext cx="1588" cy="35179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148138" y="3016250"/>
            <a:ext cx="1587" cy="3479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973763" y="3016250"/>
            <a:ext cx="1587" cy="3505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235325" y="3016250"/>
            <a:ext cx="1588" cy="35179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603750" y="3016250"/>
            <a:ext cx="1588" cy="3479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429375" y="3016250"/>
            <a:ext cx="1588" cy="3505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516563" y="3016250"/>
            <a:ext cx="1587" cy="35179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342188" y="3016250"/>
            <a:ext cx="1587" cy="34798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8255000" y="3016250"/>
            <a:ext cx="1588" cy="3505200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1866900" y="3400425"/>
            <a:ext cx="439738" cy="334963"/>
            <a:chOff x="1176" y="2142"/>
            <a:chExt cx="277" cy="211"/>
          </a:xfrm>
        </p:grpSpPr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188" y="2142"/>
              <a:ext cx="26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600"/>
                <a:t>ВК</a:t>
              </a:r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1176" y="2336"/>
              <a:ext cx="271" cy="0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19526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4225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2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8670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3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3369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4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37560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5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42259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6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46450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7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1149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8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572125" y="301148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9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991225" y="3011488"/>
            <a:ext cx="430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10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6435725" y="3011488"/>
            <a:ext cx="430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11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905625" y="3011488"/>
            <a:ext cx="430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12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7375525" y="3011488"/>
            <a:ext cx="430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13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7845425" y="3011488"/>
            <a:ext cx="430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14</a:t>
            </a: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8264525" y="3011488"/>
            <a:ext cx="430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/>
              <a:t>15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876300" y="37782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2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2336800" y="3400425"/>
            <a:ext cx="458788" cy="665163"/>
            <a:chOff x="1472" y="2142"/>
            <a:chExt cx="289" cy="419"/>
          </a:xfrm>
        </p:grpSpPr>
        <p:grpSp>
          <p:nvGrpSpPr>
            <p:cNvPr id="30762" name="Group 42"/>
            <p:cNvGrpSpPr>
              <a:grpSpLocks/>
            </p:cNvGrpSpPr>
            <p:nvPr/>
          </p:nvGrpSpPr>
          <p:grpSpPr bwMode="auto">
            <a:xfrm>
              <a:off x="1472" y="2142"/>
              <a:ext cx="289" cy="211"/>
              <a:chOff x="1472" y="2142"/>
              <a:chExt cx="289" cy="211"/>
            </a:xfrm>
          </p:grpSpPr>
          <p:sp>
            <p:nvSpPr>
              <p:cNvPr id="30763" name="Rectangle 43"/>
              <p:cNvSpPr>
                <a:spLocks noChangeArrowheads="1"/>
              </p:cNvSpPr>
              <p:nvPr/>
            </p:nvSpPr>
            <p:spPr bwMode="auto">
              <a:xfrm>
                <a:off x="1484" y="2142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764" name="Line 44"/>
              <p:cNvSpPr>
                <a:spLocks noChangeShapeType="1"/>
              </p:cNvSpPr>
              <p:nvPr/>
            </p:nvSpPr>
            <p:spPr bwMode="auto">
              <a:xfrm>
                <a:off x="1472" y="233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65" name="Group 45"/>
            <p:cNvGrpSpPr>
              <a:grpSpLocks/>
            </p:cNvGrpSpPr>
            <p:nvPr/>
          </p:nvGrpSpPr>
          <p:grpSpPr bwMode="auto">
            <a:xfrm>
              <a:off x="1472" y="2350"/>
              <a:ext cx="277" cy="211"/>
              <a:chOff x="1472" y="2350"/>
              <a:chExt cx="277" cy="211"/>
            </a:xfrm>
          </p:grpSpPr>
          <p:sp>
            <p:nvSpPr>
              <p:cNvPr id="30766" name="Rectangle 46"/>
              <p:cNvSpPr>
                <a:spLocks noChangeArrowheads="1"/>
              </p:cNvSpPr>
              <p:nvPr/>
            </p:nvSpPr>
            <p:spPr bwMode="auto">
              <a:xfrm>
                <a:off x="1484" y="2350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1472" y="254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876300" y="41465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3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769" name="Group 49"/>
          <p:cNvGrpSpPr>
            <a:grpSpLocks/>
          </p:cNvGrpSpPr>
          <p:nvPr/>
        </p:nvGrpSpPr>
        <p:grpSpPr bwMode="auto">
          <a:xfrm>
            <a:off x="2768600" y="3400425"/>
            <a:ext cx="496888" cy="1033463"/>
            <a:chOff x="1744" y="2142"/>
            <a:chExt cx="313" cy="651"/>
          </a:xfrm>
        </p:grpSpPr>
        <p:grpSp>
          <p:nvGrpSpPr>
            <p:cNvPr id="30770" name="Group 50"/>
            <p:cNvGrpSpPr>
              <a:grpSpLocks/>
            </p:cNvGrpSpPr>
            <p:nvPr/>
          </p:nvGrpSpPr>
          <p:grpSpPr bwMode="auto">
            <a:xfrm>
              <a:off x="1744" y="2142"/>
              <a:ext cx="276" cy="211"/>
              <a:chOff x="1744" y="2142"/>
              <a:chExt cx="276" cy="211"/>
            </a:xfrm>
          </p:grpSpPr>
          <p:sp>
            <p:nvSpPr>
              <p:cNvPr id="30771" name="Rectangle 51"/>
              <p:cNvSpPr>
                <a:spLocks noChangeArrowheads="1"/>
              </p:cNvSpPr>
              <p:nvPr/>
            </p:nvSpPr>
            <p:spPr bwMode="auto">
              <a:xfrm>
                <a:off x="1756" y="2142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>
                <a:off x="1744" y="233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73" name="Group 53"/>
            <p:cNvGrpSpPr>
              <a:grpSpLocks/>
            </p:cNvGrpSpPr>
            <p:nvPr/>
          </p:nvGrpSpPr>
          <p:grpSpPr bwMode="auto">
            <a:xfrm>
              <a:off x="1768" y="2350"/>
              <a:ext cx="289" cy="211"/>
              <a:chOff x="1768" y="2350"/>
              <a:chExt cx="289" cy="211"/>
            </a:xfrm>
          </p:grpSpPr>
          <p:sp>
            <p:nvSpPr>
              <p:cNvPr id="30774" name="Rectangle 54"/>
              <p:cNvSpPr>
                <a:spLocks noChangeArrowheads="1"/>
              </p:cNvSpPr>
              <p:nvPr/>
            </p:nvSpPr>
            <p:spPr bwMode="auto">
              <a:xfrm>
                <a:off x="1780" y="2350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775" name="Line 55"/>
              <p:cNvSpPr>
                <a:spLocks noChangeShapeType="1"/>
              </p:cNvSpPr>
              <p:nvPr/>
            </p:nvSpPr>
            <p:spPr bwMode="auto">
              <a:xfrm>
                <a:off x="1768" y="254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76" name="Group 56"/>
            <p:cNvGrpSpPr>
              <a:grpSpLocks/>
            </p:cNvGrpSpPr>
            <p:nvPr/>
          </p:nvGrpSpPr>
          <p:grpSpPr bwMode="auto">
            <a:xfrm>
              <a:off x="1752" y="2582"/>
              <a:ext cx="277" cy="211"/>
              <a:chOff x="1752" y="2582"/>
              <a:chExt cx="277" cy="211"/>
            </a:xfrm>
          </p:grpSpPr>
          <p:sp>
            <p:nvSpPr>
              <p:cNvPr id="30777" name="Rectangle 57"/>
              <p:cNvSpPr>
                <a:spLocks noChangeArrowheads="1"/>
              </p:cNvSpPr>
              <p:nvPr/>
            </p:nvSpPr>
            <p:spPr bwMode="auto">
              <a:xfrm>
                <a:off x="1764" y="2582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1752" y="277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876300" y="45021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4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780" name="Group 60"/>
          <p:cNvGrpSpPr>
            <a:grpSpLocks/>
          </p:cNvGrpSpPr>
          <p:nvPr/>
        </p:nvGrpSpPr>
        <p:grpSpPr bwMode="auto">
          <a:xfrm>
            <a:off x="3225800" y="3400425"/>
            <a:ext cx="484188" cy="1389063"/>
            <a:chOff x="2032" y="2142"/>
            <a:chExt cx="305" cy="875"/>
          </a:xfrm>
        </p:grpSpPr>
        <p:grpSp>
          <p:nvGrpSpPr>
            <p:cNvPr id="30781" name="Group 61"/>
            <p:cNvGrpSpPr>
              <a:grpSpLocks/>
            </p:cNvGrpSpPr>
            <p:nvPr/>
          </p:nvGrpSpPr>
          <p:grpSpPr bwMode="auto">
            <a:xfrm>
              <a:off x="2032" y="2142"/>
              <a:ext cx="290" cy="211"/>
              <a:chOff x="2032" y="2142"/>
              <a:chExt cx="290" cy="211"/>
            </a:xfrm>
          </p:grpSpPr>
          <p:sp>
            <p:nvSpPr>
              <p:cNvPr id="30782" name="Rectangle 62"/>
              <p:cNvSpPr>
                <a:spLocks noChangeArrowheads="1"/>
              </p:cNvSpPr>
              <p:nvPr/>
            </p:nvSpPr>
            <p:spPr bwMode="auto">
              <a:xfrm>
                <a:off x="2044" y="2142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783" name="Line 63"/>
              <p:cNvSpPr>
                <a:spLocks noChangeShapeType="1"/>
              </p:cNvSpPr>
              <p:nvPr/>
            </p:nvSpPr>
            <p:spPr bwMode="auto">
              <a:xfrm>
                <a:off x="2032" y="233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84" name="Group 64"/>
            <p:cNvGrpSpPr>
              <a:grpSpLocks/>
            </p:cNvGrpSpPr>
            <p:nvPr/>
          </p:nvGrpSpPr>
          <p:grpSpPr bwMode="auto">
            <a:xfrm>
              <a:off x="2040" y="2350"/>
              <a:ext cx="277" cy="211"/>
              <a:chOff x="2040" y="2350"/>
              <a:chExt cx="277" cy="211"/>
            </a:xfrm>
          </p:grpSpPr>
          <p:sp>
            <p:nvSpPr>
              <p:cNvPr id="30785" name="Rectangle 65"/>
              <p:cNvSpPr>
                <a:spLocks noChangeArrowheads="1"/>
              </p:cNvSpPr>
              <p:nvPr/>
            </p:nvSpPr>
            <p:spPr bwMode="auto">
              <a:xfrm>
                <a:off x="2052" y="2350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>
                <a:off x="2040" y="254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87" name="Group 67"/>
            <p:cNvGrpSpPr>
              <a:grpSpLocks/>
            </p:cNvGrpSpPr>
            <p:nvPr/>
          </p:nvGrpSpPr>
          <p:grpSpPr bwMode="auto">
            <a:xfrm>
              <a:off x="2048" y="2582"/>
              <a:ext cx="289" cy="211"/>
              <a:chOff x="2048" y="2582"/>
              <a:chExt cx="289" cy="211"/>
            </a:xfrm>
          </p:grpSpPr>
          <p:sp>
            <p:nvSpPr>
              <p:cNvPr id="30788" name="Rectangle 68"/>
              <p:cNvSpPr>
                <a:spLocks noChangeArrowheads="1"/>
              </p:cNvSpPr>
              <p:nvPr/>
            </p:nvSpPr>
            <p:spPr bwMode="auto">
              <a:xfrm>
                <a:off x="2060" y="2582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789" name="Line 69"/>
              <p:cNvSpPr>
                <a:spLocks noChangeShapeType="1"/>
              </p:cNvSpPr>
              <p:nvPr/>
            </p:nvSpPr>
            <p:spPr bwMode="auto">
              <a:xfrm>
                <a:off x="2048" y="277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90" name="Group 70"/>
            <p:cNvGrpSpPr>
              <a:grpSpLocks/>
            </p:cNvGrpSpPr>
            <p:nvPr/>
          </p:nvGrpSpPr>
          <p:grpSpPr bwMode="auto">
            <a:xfrm>
              <a:off x="2048" y="2806"/>
              <a:ext cx="277" cy="211"/>
              <a:chOff x="2048" y="2806"/>
              <a:chExt cx="277" cy="211"/>
            </a:xfrm>
          </p:grpSpPr>
          <p:sp>
            <p:nvSpPr>
              <p:cNvPr id="30791" name="Rectangle 71"/>
              <p:cNvSpPr>
                <a:spLocks noChangeArrowheads="1"/>
              </p:cNvSpPr>
              <p:nvPr/>
            </p:nvSpPr>
            <p:spPr bwMode="auto">
              <a:xfrm>
                <a:off x="2060" y="2806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2048" y="300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793" name="Rectangle 73"/>
          <p:cNvSpPr>
            <a:spLocks noChangeArrowheads="1"/>
          </p:cNvSpPr>
          <p:nvPr/>
        </p:nvSpPr>
        <p:spPr bwMode="auto">
          <a:xfrm>
            <a:off x="876300" y="48323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5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794" name="Group 74"/>
          <p:cNvGrpSpPr>
            <a:grpSpLocks/>
          </p:cNvGrpSpPr>
          <p:nvPr/>
        </p:nvGrpSpPr>
        <p:grpSpPr bwMode="auto">
          <a:xfrm>
            <a:off x="3670300" y="3400425"/>
            <a:ext cx="509588" cy="1719263"/>
            <a:chOff x="2312" y="2142"/>
            <a:chExt cx="321" cy="1083"/>
          </a:xfrm>
        </p:grpSpPr>
        <p:grpSp>
          <p:nvGrpSpPr>
            <p:cNvPr id="30795" name="Group 75"/>
            <p:cNvGrpSpPr>
              <a:grpSpLocks/>
            </p:cNvGrpSpPr>
            <p:nvPr/>
          </p:nvGrpSpPr>
          <p:grpSpPr bwMode="auto">
            <a:xfrm>
              <a:off x="2312" y="2142"/>
              <a:ext cx="287" cy="211"/>
              <a:chOff x="2312" y="2142"/>
              <a:chExt cx="287" cy="211"/>
            </a:xfrm>
          </p:grpSpPr>
          <p:sp>
            <p:nvSpPr>
              <p:cNvPr id="30796" name="Rectangle 76"/>
              <p:cNvSpPr>
                <a:spLocks noChangeArrowheads="1"/>
              </p:cNvSpPr>
              <p:nvPr/>
            </p:nvSpPr>
            <p:spPr bwMode="auto">
              <a:xfrm>
                <a:off x="2324" y="2142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797" name="Line 77"/>
              <p:cNvSpPr>
                <a:spLocks noChangeShapeType="1"/>
              </p:cNvSpPr>
              <p:nvPr/>
            </p:nvSpPr>
            <p:spPr bwMode="auto">
              <a:xfrm>
                <a:off x="2312" y="233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98" name="Group 78"/>
            <p:cNvGrpSpPr>
              <a:grpSpLocks/>
            </p:cNvGrpSpPr>
            <p:nvPr/>
          </p:nvGrpSpPr>
          <p:grpSpPr bwMode="auto">
            <a:xfrm>
              <a:off x="2328" y="2350"/>
              <a:ext cx="290" cy="211"/>
              <a:chOff x="2328" y="2350"/>
              <a:chExt cx="290" cy="211"/>
            </a:xfrm>
          </p:grpSpPr>
          <p:sp>
            <p:nvSpPr>
              <p:cNvPr id="30799" name="Rectangle 79"/>
              <p:cNvSpPr>
                <a:spLocks noChangeArrowheads="1"/>
              </p:cNvSpPr>
              <p:nvPr/>
            </p:nvSpPr>
            <p:spPr bwMode="auto">
              <a:xfrm>
                <a:off x="2340" y="2350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>
                <a:off x="2328" y="254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01" name="Group 81"/>
            <p:cNvGrpSpPr>
              <a:grpSpLocks/>
            </p:cNvGrpSpPr>
            <p:nvPr/>
          </p:nvGrpSpPr>
          <p:grpSpPr bwMode="auto">
            <a:xfrm>
              <a:off x="2320" y="2582"/>
              <a:ext cx="276" cy="211"/>
              <a:chOff x="2320" y="2582"/>
              <a:chExt cx="276" cy="211"/>
            </a:xfrm>
          </p:grpSpPr>
          <p:sp>
            <p:nvSpPr>
              <p:cNvPr id="30802" name="Rectangle 82"/>
              <p:cNvSpPr>
                <a:spLocks noChangeArrowheads="1"/>
              </p:cNvSpPr>
              <p:nvPr/>
            </p:nvSpPr>
            <p:spPr bwMode="auto">
              <a:xfrm>
                <a:off x="2332" y="2582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803" name="Line 83"/>
              <p:cNvSpPr>
                <a:spLocks noChangeShapeType="1"/>
              </p:cNvSpPr>
              <p:nvPr/>
            </p:nvSpPr>
            <p:spPr bwMode="auto">
              <a:xfrm>
                <a:off x="2320" y="277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04" name="Group 84"/>
            <p:cNvGrpSpPr>
              <a:grpSpLocks/>
            </p:cNvGrpSpPr>
            <p:nvPr/>
          </p:nvGrpSpPr>
          <p:grpSpPr bwMode="auto">
            <a:xfrm>
              <a:off x="2344" y="2806"/>
              <a:ext cx="289" cy="211"/>
              <a:chOff x="2344" y="2806"/>
              <a:chExt cx="289" cy="211"/>
            </a:xfrm>
          </p:grpSpPr>
          <p:sp>
            <p:nvSpPr>
              <p:cNvPr id="30805" name="Rectangle 85"/>
              <p:cNvSpPr>
                <a:spLocks noChangeArrowheads="1"/>
              </p:cNvSpPr>
              <p:nvPr/>
            </p:nvSpPr>
            <p:spPr bwMode="auto">
              <a:xfrm>
                <a:off x="2356" y="2806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806" name="Line 86"/>
              <p:cNvSpPr>
                <a:spLocks noChangeShapeType="1"/>
              </p:cNvSpPr>
              <p:nvPr/>
            </p:nvSpPr>
            <p:spPr bwMode="auto">
              <a:xfrm>
                <a:off x="2344" y="300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07" name="Group 87"/>
            <p:cNvGrpSpPr>
              <a:grpSpLocks/>
            </p:cNvGrpSpPr>
            <p:nvPr/>
          </p:nvGrpSpPr>
          <p:grpSpPr bwMode="auto">
            <a:xfrm>
              <a:off x="2344" y="3014"/>
              <a:ext cx="277" cy="211"/>
              <a:chOff x="2344" y="3014"/>
              <a:chExt cx="277" cy="211"/>
            </a:xfrm>
          </p:grpSpPr>
          <p:sp>
            <p:nvSpPr>
              <p:cNvPr id="30808" name="Rectangle 88"/>
              <p:cNvSpPr>
                <a:spLocks noChangeArrowheads="1"/>
              </p:cNvSpPr>
              <p:nvPr/>
            </p:nvSpPr>
            <p:spPr bwMode="auto">
              <a:xfrm>
                <a:off x="2356" y="3014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809" name="Line 89"/>
              <p:cNvSpPr>
                <a:spLocks noChangeShapeType="1"/>
              </p:cNvSpPr>
              <p:nvPr/>
            </p:nvSpPr>
            <p:spPr bwMode="auto">
              <a:xfrm>
                <a:off x="2344" y="3208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810" name="Rectangle 90"/>
          <p:cNvSpPr>
            <a:spLocks noChangeArrowheads="1"/>
          </p:cNvSpPr>
          <p:nvPr/>
        </p:nvSpPr>
        <p:spPr bwMode="auto">
          <a:xfrm>
            <a:off x="876300" y="51752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6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811" name="Group 91"/>
          <p:cNvGrpSpPr>
            <a:grpSpLocks/>
          </p:cNvGrpSpPr>
          <p:nvPr/>
        </p:nvGrpSpPr>
        <p:grpSpPr bwMode="auto">
          <a:xfrm>
            <a:off x="4114800" y="3400425"/>
            <a:ext cx="534988" cy="2062163"/>
            <a:chOff x="2592" y="2142"/>
            <a:chExt cx="337" cy="1299"/>
          </a:xfrm>
        </p:grpSpPr>
        <p:grpSp>
          <p:nvGrpSpPr>
            <p:cNvPr id="30812" name="Group 92"/>
            <p:cNvGrpSpPr>
              <a:grpSpLocks/>
            </p:cNvGrpSpPr>
            <p:nvPr/>
          </p:nvGrpSpPr>
          <p:grpSpPr bwMode="auto">
            <a:xfrm>
              <a:off x="2592" y="2142"/>
              <a:ext cx="271" cy="211"/>
              <a:chOff x="2592" y="2142"/>
              <a:chExt cx="271" cy="211"/>
            </a:xfrm>
          </p:grpSpPr>
          <p:sp>
            <p:nvSpPr>
              <p:cNvPr id="30813" name="Rectangle 93"/>
              <p:cNvSpPr>
                <a:spLocks noChangeArrowheads="1"/>
              </p:cNvSpPr>
              <p:nvPr/>
            </p:nvSpPr>
            <p:spPr bwMode="auto">
              <a:xfrm>
                <a:off x="2604" y="2142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814" name="Line 94"/>
              <p:cNvSpPr>
                <a:spLocks noChangeShapeType="1"/>
              </p:cNvSpPr>
              <p:nvPr/>
            </p:nvSpPr>
            <p:spPr bwMode="auto">
              <a:xfrm>
                <a:off x="2592" y="233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15" name="Group 95"/>
            <p:cNvGrpSpPr>
              <a:grpSpLocks/>
            </p:cNvGrpSpPr>
            <p:nvPr/>
          </p:nvGrpSpPr>
          <p:grpSpPr bwMode="auto">
            <a:xfrm>
              <a:off x="2608" y="2350"/>
              <a:ext cx="287" cy="211"/>
              <a:chOff x="2608" y="2350"/>
              <a:chExt cx="287" cy="211"/>
            </a:xfrm>
          </p:grpSpPr>
          <p:sp>
            <p:nvSpPr>
              <p:cNvPr id="30816" name="Rectangle 96"/>
              <p:cNvSpPr>
                <a:spLocks noChangeArrowheads="1"/>
              </p:cNvSpPr>
              <p:nvPr/>
            </p:nvSpPr>
            <p:spPr bwMode="auto">
              <a:xfrm>
                <a:off x="2620" y="2350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817" name="Line 97"/>
              <p:cNvSpPr>
                <a:spLocks noChangeShapeType="1"/>
              </p:cNvSpPr>
              <p:nvPr/>
            </p:nvSpPr>
            <p:spPr bwMode="auto">
              <a:xfrm>
                <a:off x="2608" y="254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18" name="Group 98"/>
            <p:cNvGrpSpPr>
              <a:grpSpLocks/>
            </p:cNvGrpSpPr>
            <p:nvPr/>
          </p:nvGrpSpPr>
          <p:grpSpPr bwMode="auto">
            <a:xfrm>
              <a:off x="2608" y="2582"/>
              <a:ext cx="290" cy="211"/>
              <a:chOff x="2608" y="2582"/>
              <a:chExt cx="290" cy="211"/>
            </a:xfrm>
          </p:grpSpPr>
          <p:sp>
            <p:nvSpPr>
              <p:cNvPr id="30819" name="Rectangle 99"/>
              <p:cNvSpPr>
                <a:spLocks noChangeArrowheads="1"/>
              </p:cNvSpPr>
              <p:nvPr/>
            </p:nvSpPr>
            <p:spPr bwMode="auto">
              <a:xfrm>
                <a:off x="2620" y="2582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820" name="Line 100"/>
              <p:cNvSpPr>
                <a:spLocks noChangeShapeType="1"/>
              </p:cNvSpPr>
              <p:nvPr/>
            </p:nvSpPr>
            <p:spPr bwMode="auto">
              <a:xfrm>
                <a:off x="2608" y="277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21" name="Group 101"/>
            <p:cNvGrpSpPr>
              <a:grpSpLocks/>
            </p:cNvGrpSpPr>
            <p:nvPr/>
          </p:nvGrpSpPr>
          <p:grpSpPr bwMode="auto">
            <a:xfrm>
              <a:off x="2616" y="2806"/>
              <a:ext cx="277" cy="211"/>
              <a:chOff x="2616" y="2806"/>
              <a:chExt cx="277" cy="211"/>
            </a:xfrm>
          </p:grpSpPr>
          <p:sp>
            <p:nvSpPr>
              <p:cNvPr id="30822" name="Rectangle 102"/>
              <p:cNvSpPr>
                <a:spLocks noChangeArrowheads="1"/>
              </p:cNvSpPr>
              <p:nvPr/>
            </p:nvSpPr>
            <p:spPr bwMode="auto">
              <a:xfrm>
                <a:off x="2628" y="2806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823" name="Line 103"/>
              <p:cNvSpPr>
                <a:spLocks noChangeShapeType="1"/>
              </p:cNvSpPr>
              <p:nvPr/>
            </p:nvSpPr>
            <p:spPr bwMode="auto">
              <a:xfrm>
                <a:off x="2616" y="300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24" name="Group 104"/>
            <p:cNvGrpSpPr>
              <a:grpSpLocks/>
            </p:cNvGrpSpPr>
            <p:nvPr/>
          </p:nvGrpSpPr>
          <p:grpSpPr bwMode="auto">
            <a:xfrm>
              <a:off x="2640" y="3014"/>
              <a:ext cx="289" cy="211"/>
              <a:chOff x="2640" y="3014"/>
              <a:chExt cx="289" cy="211"/>
            </a:xfrm>
          </p:grpSpPr>
          <p:sp>
            <p:nvSpPr>
              <p:cNvPr id="30825" name="Rectangle 105"/>
              <p:cNvSpPr>
                <a:spLocks noChangeArrowheads="1"/>
              </p:cNvSpPr>
              <p:nvPr/>
            </p:nvSpPr>
            <p:spPr bwMode="auto">
              <a:xfrm>
                <a:off x="2652" y="3014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826" name="Line 106"/>
              <p:cNvSpPr>
                <a:spLocks noChangeShapeType="1"/>
              </p:cNvSpPr>
              <p:nvPr/>
            </p:nvSpPr>
            <p:spPr bwMode="auto">
              <a:xfrm>
                <a:off x="2640" y="3208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27" name="Group 107"/>
            <p:cNvGrpSpPr>
              <a:grpSpLocks/>
            </p:cNvGrpSpPr>
            <p:nvPr/>
          </p:nvGrpSpPr>
          <p:grpSpPr bwMode="auto">
            <a:xfrm>
              <a:off x="2640" y="3230"/>
              <a:ext cx="276" cy="211"/>
              <a:chOff x="2640" y="3230"/>
              <a:chExt cx="276" cy="211"/>
            </a:xfrm>
          </p:grpSpPr>
          <p:sp>
            <p:nvSpPr>
              <p:cNvPr id="30828" name="Rectangle 108"/>
              <p:cNvSpPr>
                <a:spLocks noChangeArrowheads="1"/>
              </p:cNvSpPr>
              <p:nvPr/>
            </p:nvSpPr>
            <p:spPr bwMode="auto">
              <a:xfrm>
                <a:off x="2652" y="3230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829" name="Line 109"/>
              <p:cNvSpPr>
                <a:spLocks noChangeShapeType="1"/>
              </p:cNvSpPr>
              <p:nvPr/>
            </p:nvSpPr>
            <p:spPr bwMode="auto">
              <a:xfrm>
                <a:off x="2640" y="342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830" name="Rectangle 110"/>
          <p:cNvSpPr>
            <a:spLocks noChangeArrowheads="1"/>
          </p:cNvSpPr>
          <p:nvPr/>
        </p:nvSpPr>
        <p:spPr bwMode="auto">
          <a:xfrm>
            <a:off x="876300" y="55181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7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831" name="Group 111"/>
          <p:cNvGrpSpPr>
            <a:grpSpLocks/>
          </p:cNvGrpSpPr>
          <p:nvPr/>
        </p:nvGrpSpPr>
        <p:grpSpPr bwMode="auto">
          <a:xfrm>
            <a:off x="4584700" y="3730625"/>
            <a:ext cx="534988" cy="2074863"/>
            <a:chOff x="2888" y="2350"/>
            <a:chExt cx="337" cy="1307"/>
          </a:xfrm>
        </p:grpSpPr>
        <p:grpSp>
          <p:nvGrpSpPr>
            <p:cNvPr id="30832" name="Group 112"/>
            <p:cNvGrpSpPr>
              <a:grpSpLocks/>
            </p:cNvGrpSpPr>
            <p:nvPr/>
          </p:nvGrpSpPr>
          <p:grpSpPr bwMode="auto">
            <a:xfrm>
              <a:off x="2888" y="2350"/>
              <a:ext cx="271" cy="211"/>
              <a:chOff x="2888" y="2350"/>
              <a:chExt cx="271" cy="211"/>
            </a:xfrm>
          </p:grpSpPr>
          <p:sp>
            <p:nvSpPr>
              <p:cNvPr id="30833" name="Rectangle 113"/>
              <p:cNvSpPr>
                <a:spLocks noChangeArrowheads="1"/>
              </p:cNvSpPr>
              <p:nvPr/>
            </p:nvSpPr>
            <p:spPr bwMode="auto">
              <a:xfrm>
                <a:off x="2900" y="2350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834" name="Line 114"/>
              <p:cNvSpPr>
                <a:spLocks noChangeShapeType="1"/>
              </p:cNvSpPr>
              <p:nvPr/>
            </p:nvSpPr>
            <p:spPr bwMode="auto">
              <a:xfrm>
                <a:off x="2888" y="254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35" name="Group 115"/>
            <p:cNvGrpSpPr>
              <a:grpSpLocks/>
            </p:cNvGrpSpPr>
            <p:nvPr/>
          </p:nvGrpSpPr>
          <p:grpSpPr bwMode="auto">
            <a:xfrm>
              <a:off x="2888" y="2582"/>
              <a:ext cx="287" cy="211"/>
              <a:chOff x="2888" y="2582"/>
              <a:chExt cx="287" cy="211"/>
            </a:xfrm>
          </p:grpSpPr>
          <p:sp>
            <p:nvSpPr>
              <p:cNvPr id="30836" name="Rectangle 116"/>
              <p:cNvSpPr>
                <a:spLocks noChangeArrowheads="1"/>
              </p:cNvSpPr>
              <p:nvPr/>
            </p:nvSpPr>
            <p:spPr bwMode="auto">
              <a:xfrm>
                <a:off x="2900" y="2582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837" name="Line 117"/>
              <p:cNvSpPr>
                <a:spLocks noChangeShapeType="1"/>
              </p:cNvSpPr>
              <p:nvPr/>
            </p:nvSpPr>
            <p:spPr bwMode="auto">
              <a:xfrm>
                <a:off x="2888" y="277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38" name="Group 118"/>
            <p:cNvGrpSpPr>
              <a:grpSpLocks/>
            </p:cNvGrpSpPr>
            <p:nvPr/>
          </p:nvGrpSpPr>
          <p:grpSpPr bwMode="auto">
            <a:xfrm>
              <a:off x="2904" y="2806"/>
              <a:ext cx="290" cy="211"/>
              <a:chOff x="2904" y="2806"/>
              <a:chExt cx="290" cy="211"/>
            </a:xfrm>
          </p:grpSpPr>
          <p:sp>
            <p:nvSpPr>
              <p:cNvPr id="30839" name="Rectangle 119"/>
              <p:cNvSpPr>
                <a:spLocks noChangeArrowheads="1"/>
              </p:cNvSpPr>
              <p:nvPr/>
            </p:nvSpPr>
            <p:spPr bwMode="auto">
              <a:xfrm>
                <a:off x="2916" y="2806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840" name="Line 120"/>
              <p:cNvSpPr>
                <a:spLocks noChangeShapeType="1"/>
              </p:cNvSpPr>
              <p:nvPr/>
            </p:nvSpPr>
            <p:spPr bwMode="auto">
              <a:xfrm>
                <a:off x="2904" y="300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41" name="Group 121"/>
            <p:cNvGrpSpPr>
              <a:grpSpLocks/>
            </p:cNvGrpSpPr>
            <p:nvPr/>
          </p:nvGrpSpPr>
          <p:grpSpPr bwMode="auto">
            <a:xfrm>
              <a:off x="2912" y="3014"/>
              <a:ext cx="277" cy="211"/>
              <a:chOff x="2912" y="3014"/>
              <a:chExt cx="277" cy="211"/>
            </a:xfrm>
          </p:grpSpPr>
          <p:sp>
            <p:nvSpPr>
              <p:cNvPr id="30842" name="Rectangle 122"/>
              <p:cNvSpPr>
                <a:spLocks noChangeArrowheads="1"/>
              </p:cNvSpPr>
              <p:nvPr/>
            </p:nvSpPr>
            <p:spPr bwMode="auto">
              <a:xfrm>
                <a:off x="2924" y="3014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843" name="Line 123"/>
              <p:cNvSpPr>
                <a:spLocks noChangeShapeType="1"/>
              </p:cNvSpPr>
              <p:nvPr/>
            </p:nvSpPr>
            <p:spPr bwMode="auto">
              <a:xfrm>
                <a:off x="2912" y="3208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44" name="Group 124"/>
            <p:cNvGrpSpPr>
              <a:grpSpLocks/>
            </p:cNvGrpSpPr>
            <p:nvPr/>
          </p:nvGrpSpPr>
          <p:grpSpPr bwMode="auto">
            <a:xfrm>
              <a:off x="2936" y="3230"/>
              <a:ext cx="289" cy="211"/>
              <a:chOff x="2936" y="3230"/>
              <a:chExt cx="289" cy="211"/>
            </a:xfrm>
          </p:grpSpPr>
          <p:sp>
            <p:nvSpPr>
              <p:cNvPr id="30845" name="Rectangle 125"/>
              <p:cNvSpPr>
                <a:spLocks noChangeArrowheads="1"/>
              </p:cNvSpPr>
              <p:nvPr/>
            </p:nvSpPr>
            <p:spPr bwMode="auto">
              <a:xfrm>
                <a:off x="2948" y="3230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846" name="Line 126"/>
              <p:cNvSpPr>
                <a:spLocks noChangeShapeType="1"/>
              </p:cNvSpPr>
              <p:nvPr/>
            </p:nvSpPr>
            <p:spPr bwMode="auto">
              <a:xfrm>
                <a:off x="2936" y="342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47" name="Group 127"/>
            <p:cNvGrpSpPr>
              <a:grpSpLocks/>
            </p:cNvGrpSpPr>
            <p:nvPr/>
          </p:nvGrpSpPr>
          <p:grpSpPr bwMode="auto">
            <a:xfrm>
              <a:off x="2920" y="3446"/>
              <a:ext cx="277" cy="211"/>
              <a:chOff x="2920" y="3446"/>
              <a:chExt cx="277" cy="211"/>
            </a:xfrm>
          </p:grpSpPr>
          <p:sp>
            <p:nvSpPr>
              <p:cNvPr id="30848" name="Rectangle 128"/>
              <p:cNvSpPr>
                <a:spLocks noChangeArrowheads="1"/>
              </p:cNvSpPr>
              <p:nvPr/>
            </p:nvSpPr>
            <p:spPr bwMode="auto">
              <a:xfrm>
                <a:off x="2932" y="3446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849" name="Line 129"/>
              <p:cNvSpPr>
                <a:spLocks noChangeShapeType="1"/>
              </p:cNvSpPr>
              <p:nvPr/>
            </p:nvSpPr>
            <p:spPr bwMode="auto">
              <a:xfrm>
                <a:off x="2920" y="364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850" name="Rectangle 130"/>
          <p:cNvSpPr>
            <a:spLocks noChangeArrowheads="1"/>
          </p:cNvSpPr>
          <p:nvPr/>
        </p:nvSpPr>
        <p:spPr bwMode="auto">
          <a:xfrm>
            <a:off x="876300" y="58610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8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851" name="Group 131"/>
          <p:cNvGrpSpPr>
            <a:grpSpLocks/>
          </p:cNvGrpSpPr>
          <p:nvPr/>
        </p:nvGrpSpPr>
        <p:grpSpPr bwMode="auto">
          <a:xfrm>
            <a:off x="5029200" y="4098925"/>
            <a:ext cx="534988" cy="2049463"/>
            <a:chOff x="3168" y="2582"/>
            <a:chExt cx="337" cy="1291"/>
          </a:xfrm>
        </p:grpSpPr>
        <p:grpSp>
          <p:nvGrpSpPr>
            <p:cNvPr id="30852" name="Group 132"/>
            <p:cNvGrpSpPr>
              <a:grpSpLocks/>
            </p:cNvGrpSpPr>
            <p:nvPr/>
          </p:nvGrpSpPr>
          <p:grpSpPr bwMode="auto">
            <a:xfrm>
              <a:off x="3168" y="2582"/>
              <a:ext cx="271" cy="211"/>
              <a:chOff x="3168" y="2582"/>
              <a:chExt cx="271" cy="211"/>
            </a:xfrm>
          </p:grpSpPr>
          <p:sp>
            <p:nvSpPr>
              <p:cNvPr id="30853" name="Rectangle 133"/>
              <p:cNvSpPr>
                <a:spLocks noChangeArrowheads="1"/>
              </p:cNvSpPr>
              <p:nvPr/>
            </p:nvSpPr>
            <p:spPr bwMode="auto">
              <a:xfrm>
                <a:off x="3180" y="2582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854" name="Line 134"/>
              <p:cNvSpPr>
                <a:spLocks noChangeShapeType="1"/>
              </p:cNvSpPr>
              <p:nvPr/>
            </p:nvSpPr>
            <p:spPr bwMode="auto">
              <a:xfrm>
                <a:off x="3168" y="277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55" name="Group 135"/>
            <p:cNvGrpSpPr>
              <a:grpSpLocks/>
            </p:cNvGrpSpPr>
            <p:nvPr/>
          </p:nvGrpSpPr>
          <p:grpSpPr bwMode="auto">
            <a:xfrm>
              <a:off x="3184" y="2806"/>
              <a:ext cx="287" cy="211"/>
              <a:chOff x="3184" y="2806"/>
              <a:chExt cx="287" cy="211"/>
            </a:xfrm>
          </p:grpSpPr>
          <p:sp>
            <p:nvSpPr>
              <p:cNvPr id="30856" name="Rectangle 136"/>
              <p:cNvSpPr>
                <a:spLocks noChangeArrowheads="1"/>
              </p:cNvSpPr>
              <p:nvPr/>
            </p:nvSpPr>
            <p:spPr bwMode="auto">
              <a:xfrm>
                <a:off x="3196" y="2806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857" name="Line 137"/>
              <p:cNvSpPr>
                <a:spLocks noChangeShapeType="1"/>
              </p:cNvSpPr>
              <p:nvPr/>
            </p:nvSpPr>
            <p:spPr bwMode="auto">
              <a:xfrm>
                <a:off x="3184" y="300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58" name="Group 138"/>
            <p:cNvGrpSpPr>
              <a:grpSpLocks/>
            </p:cNvGrpSpPr>
            <p:nvPr/>
          </p:nvGrpSpPr>
          <p:grpSpPr bwMode="auto">
            <a:xfrm>
              <a:off x="3200" y="3014"/>
              <a:ext cx="290" cy="211"/>
              <a:chOff x="3200" y="3014"/>
              <a:chExt cx="290" cy="211"/>
            </a:xfrm>
          </p:grpSpPr>
          <p:sp>
            <p:nvSpPr>
              <p:cNvPr id="30859" name="Rectangle 139"/>
              <p:cNvSpPr>
                <a:spLocks noChangeArrowheads="1"/>
              </p:cNvSpPr>
              <p:nvPr/>
            </p:nvSpPr>
            <p:spPr bwMode="auto">
              <a:xfrm>
                <a:off x="3212" y="3014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860" name="Line 140"/>
              <p:cNvSpPr>
                <a:spLocks noChangeShapeType="1"/>
              </p:cNvSpPr>
              <p:nvPr/>
            </p:nvSpPr>
            <p:spPr bwMode="auto">
              <a:xfrm>
                <a:off x="3200" y="3208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61" name="Group 141"/>
            <p:cNvGrpSpPr>
              <a:grpSpLocks/>
            </p:cNvGrpSpPr>
            <p:nvPr/>
          </p:nvGrpSpPr>
          <p:grpSpPr bwMode="auto">
            <a:xfrm>
              <a:off x="3208" y="3230"/>
              <a:ext cx="277" cy="211"/>
              <a:chOff x="3208" y="3230"/>
              <a:chExt cx="277" cy="211"/>
            </a:xfrm>
          </p:grpSpPr>
          <p:sp>
            <p:nvSpPr>
              <p:cNvPr id="30862" name="Rectangle 142"/>
              <p:cNvSpPr>
                <a:spLocks noChangeArrowheads="1"/>
              </p:cNvSpPr>
              <p:nvPr/>
            </p:nvSpPr>
            <p:spPr bwMode="auto">
              <a:xfrm>
                <a:off x="3220" y="3230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863" name="Line 143"/>
              <p:cNvSpPr>
                <a:spLocks noChangeShapeType="1"/>
              </p:cNvSpPr>
              <p:nvPr/>
            </p:nvSpPr>
            <p:spPr bwMode="auto">
              <a:xfrm>
                <a:off x="3208" y="342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64" name="Group 144"/>
            <p:cNvGrpSpPr>
              <a:grpSpLocks/>
            </p:cNvGrpSpPr>
            <p:nvPr/>
          </p:nvGrpSpPr>
          <p:grpSpPr bwMode="auto">
            <a:xfrm>
              <a:off x="3216" y="3446"/>
              <a:ext cx="289" cy="211"/>
              <a:chOff x="3216" y="3446"/>
              <a:chExt cx="289" cy="211"/>
            </a:xfrm>
          </p:grpSpPr>
          <p:sp>
            <p:nvSpPr>
              <p:cNvPr id="30865" name="Rectangle 145"/>
              <p:cNvSpPr>
                <a:spLocks noChangeArrowheads="1"/>
              </p:cNvSpPr>
              <p:nvPr/>
            </p:nvSpPr>
            <p:spPr bwMode="auto">
              <a:xfrm>
                <a:off x="3228" y="3446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866" name="Line 146"/>
              <p:cNvSpPr>
                <a:spLocks noChangeShapeType="1"/>
              </p:cNvSpPr>
              <p:nvPr/>
            </p:nvSpPr>
            <p:spPr bwMode="auto">
              <a:xfrm>
                <a:off x="3216" y="364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67" name="Group 147"/>
            <p:cNvGrpSpPr>
              <a:grpSpLocks/>
            </p:cNvGrpSpPr>
            <p:nvPr/>
          </p:nvGrpSpPr>
          <p:grpSpPr bwMode="auto">
            <a:xfrm>
              <a:off x="3208" y="3662"/>
              <a:ext cx="277" cy="211"/>
              <a:chOff x="3208" y="3662"/>
              <a:chExt cx="277" cy="211"/>
            </a:xfrm>
          </p:grpSpPr>
          <p:sp>
            <p:nvSpPr>
              <p:cNvPr id="30868" name="Rectangle 148"/>
              <p:cNvSpPr>
                <a:spLocks noChangeArrowheads="1"/>
              </p:cNvSpPr>
              <p:nvPr/>
            </p:nvSpPr>
            <p:spPr bwMode="auto">
              <a:xfrm>
                <a:off x="3220" y="3662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869" name="Line 149"/>
              <p:cNvSpPr>
                <a:spLocks noChangeShapeType="1"/>
              </p:cNvSpPr>
              <p:nvPr/>
            </p:nvSpPr>
            <p:spPr bwMode="auto">
              <a:xfrm>
                <a:off x="3208" y="385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0870" name="Rectangle 150"/>
          <p:cNvSpPr>
            <a:spLocks noChangeArrowheads="1"/>
          </p:cNvSpPr>
          <p:nvPr/>
        </p:nvSpPr>
        <p:spPr bwMode="auto">
          <a:xfrm>
            <a:off x="876300" y="6203950"/>
            <a:ext cx="854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100"/>
              <a:t>Команда 9</a:t>
            </a:r>
          </a:p>
          <a:p>
            <a:pPr>
              <a:buClrTx/>
              <a:buFontTx/>
              <a:buNone/>
            </a:pPr>
            <a:endParaRPr lang="ru-RU" altLang="ru-RU" sz="1100"/>
          </a:p>
        </p:txBody>
      </p:sp>
      <p:grpSp>
        <p:nvGrpSpPr>
          <p:cNvPr id="30871" name="Group 151"/>
          <p:cNvGrpSpPr>
            <a:grpSpLocks/>
          </p:cNvGrpSpPr>
          <p:nvPr/>
        </p:nvGrpSpPr>
        <p:grpSpPr bwMode="auto">
          <a:xfrm>
            <a:off x="5499100" y="4454525"/>
            <a:ext cx="522288" cy="2036763"/>
            <a:chOff x="3464" y="2806"/>
            <a:chExt cx="329" cy="1283"/>
          </a:xfrm>
        </p:grpSpPr>
        <p:grpSp>
          <p:nvGrpSpPr>
            <p:cNvPr id="30872" name="Group 152"/>
            <p:cNvGrpSpPr>
              <a:grpSpLocks/>
            </p:cNvGrpSpPr>
            <p:nvPr/>
          </p:nvGrpSpPr>
          <p:grpSpPr bwMode="auto">
            <a:xfrm>
              <a:off x="3464" y="2806"/>
              <a:ext cx="271" cy="211"/>
              <a:chOff x="3464" y="2806"/>
              <a:chExt cx="271" cy="211"/>
            </a:xfrm>
          </p:grpSpPr>
          <p:sp>
            <p:nvSpPr>
              <p:cNvPr id="30873" name="Rectangle 153"/>
              <p:cNvSpPr>
                <a:spLocks noChangeArrowheads="1"/>
              </p:cNvSpPr>
              <p:nvPr/>
            </p:nvSpPr>
            <p:spPr bwMode="auto">
              <a:xfrm>
                <a:off x="3476" y="2806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874" name="Line 154"/>
              <p:cNvSpPr>
                <a:spLocks noChangeShapeType="1"/>
              </p:cNvSpPr>
              <p:nvPr/>
            </p:nvSpPr>
            <p:spPr bwMode="auto">
              <a:xfrm>
                <a:off x="3464" y="300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75" name="Group 155"/>
            <p:cNvGrpSpPr>
              <a:grpSpLocks/>
            </p:cNvGrpSpPr>
            <p:nvPr/>
          </p:nvGrpSpPr>
          <p:grpSpPr bwMode="auto">
            <a:xfrm>
              <a:off x="3480" y="3014"/>
              <a:ext cx="287" cy="211"/>
              <a:chOff x="3480" y="3014"/>
              <a:chExt cx="287" cy="211"/>
            </a:xfrm>
          </p:grpSpPr>
          <p:sp>
            <p:nvSpPr>
              <p:cNvPr id="30876" name="Rectangle 156"/>
              <p:cNvSpPr>
                <a:spLocks noChangeArrowheads="1"/>
              </p:cNvSpPr>
              <p:nvPr/>
            </p:nvSpPr>
            <p:spPr bwMode="auto">
              <a:xfrm>
                <a:off x="3492" y="3014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877" name="Line 157"/>
              <p:cNvSpPr>
                <a:spLocks noChangeShapeType="1"/>
              </p:cNvSpPr>
              <p:nvPr/>
            </p:nvSpPr>
            <p:spPr bwMode="auto">
              <a:xfrm>
                <a:off x="3480" y="3208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78" name="Group 158"/>
            <p:cNvGrpSpPr>
              <a:grpSpLocks/>
            </p:cNvGrpSpPr>
            <p:nvPr/>
          </p:nvGrpSpPr>
          <p:grpSpPr bwMode="auto">
            <a:xfrm>
              <a:off x="3496" y="3230"/>
              <a:ext cx="290" cy="211"/>
              <a:chOff x="3496" y="3230"/>
              <a:chExt cx="290" cy="211"/>
            </a:xfrm>
          </p:grpSpPr>
          <p:sp>
            <p:nvSpPr>
              <p:cNvPr id="30879" name="Rectangle 159"/>
              <p:cNvSpPr>
                <a:spLocks noChangeArrowheads="1"/>
              </p:cNvSpPr>
              <p:nvPr/>
            </p:nvSpPr>
            <p:spPr bwMode="auto">
              <a:xfrm>
                <a:off x="3508" y="3230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880" name="Line 160"/>
              <p:cNvSpPr>
                <a:spLocks noChangeShapeType="1"/>
              </p:cNvSpPr>
              <p:nvPr/>
            </p:nvSpPr>
            <p:spPr bwMode="auto">
              <a:xfrm>
                <a:off x="3496" y="342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81" name="Group 161"/>
            <p:cNvGrpSpPr>
              <a:grpSpLocks/>
            </p:cNvGrpSpPr>
            <p:nvPr/>
          </p:nvGrpSpPr>
          <p:grpSpPr bwMode="auto">
            <a:xfrm>
              <a:off x="3488" y="3446"/>
              <a:ext cx="277" cy="211"/>
              <a:chOff x="3488" y="3446"/>
              <a:chExt cx="277" cy="211"/>
            </a:xfrm>
          </p:grpSpPr>
          <p:sp>
            <p:nvSpPr>
              <p:cNvPr id="30882" name="Rectangle 162"/>
              <p:cNvSpPr>
                <a:spLocks noChangeArrowheads="1"/>
              </p:cNvSpPr>
              <p:nvPr/>
            </p:nvSpPr>
            <p:spPr bwMode="auto">
              <a:xfrm>
                <a:off x="3500" y="3446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883" name="Line 163"/>
              <p:cNvSpPr>
                <a:spLocks noChangeShapeType="1"/>
              </p:cNvSpPr>
              <p:nvPr/>
            </p:nvSpPr>
            <p:spPr bwMode="auto">
              <a:xfrm>
                <a:off x="3488" y="364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84" name="Group 164"/>
            <p:cNvGrpSpPr>
              <a:grpSpLocks/>
            </p:cNvGrpSpPr>
            <p:nvPr/>
          </p:nvGrpSpPr>
          <p:grpSpPr bwMode="auto">
            <a:xfrm>
              <a:off x="3504" y="3662"/>
              <a:ext cx="289" cy="211"/>
              <a:chOff x="3504" y="3662"/>
              <a:chExt cx="289" cy="211"/>
            </a:xfrm>
          </p:grpSpPr>
          <p:sp>
            <p:nvSpPr>
              <p:cNvPr id="30885" name="Rectangle 165"/>
              <p:cNvSpPr>
                <a:spLocks noChangeArrowheads="1"/>
              </p:cNvSpPr>
              <p:nvPr/>
            </p:nvSpPr>
            <p:spPr bwMode="auto">
              <a:xfrm>
                <a:off x="3516" y="3662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886" name="Line 166"/>
              <p:cNvSpPr>
                <a:spLocks noChangeShapeType="1"/>
              </p:cNvSpPr>
              <p:nvPr/>
            </p:nvSpPr>
            <p:spPr bwMode="auto">
              <a:xfrm>
                <a:off x="3504" y="385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87" name="Group 167"/>
            <p:cNvGrpSpPr>
              <a:grpSpLocks/>
            </p:cNvGrpSpPr>
            <p:nvPr/>
          </p:nvGrpSpPr>
          <p:grpSpPr bwMode="auto">
            <a:xfrm>
              <a:off x="3496" y="3878"/>
              <a:ext cx="277" cy="211"/>
              <a:chOff x="3496" y="3878"/>
              <a:chExt cx="277" cy="211"/>
            </a:xfrm>
          </p:grpSpPr>
          <p:sp>
            <p:nvSpPr>
              <p:cNvPr id="30888" name="Rectangle 168"/>
              <p:cNvSpPr>
                <a:spLocks noChangeArrowheads="1"/>
              </p:cNvSpPr>
              <p:nvPr/>
            </p:nvSpPr>
            <p:spPr bwMode="auto">
              <a:xfrm>
                <a:off x="3508" y="3878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ВК</a:t>
                </a:r>
              </a:p>
            </p:txBody>
          </p:sp>
          <p:sp>
            <p:nvSpPr>
              <p:cNvPr id="30889" name="Line 169"/>
              <p:cNvSpPr>
                <a:spLocks noChangeShapeType="1"/>
              </p:cNvSpPr>
              <p:nvPr/>
            </p:nvSpPr>
            <p:spPr bwMode="auto">
              <a:xfrm>
                <a:off x="3496" y="4072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890" name="Group 170"/>
          <p:cNvGrpSpPr>
            <a:grpSpLocks/>
          </p:cNvGrpSpPr>
          <p:nvPr/>
        </p:nvGrpSpPr>
        <p:grpSpPr bwMode="auto">
          <a:xfrm>
            <a:off x="5969000" y="4784725"/>
            <a:ext cx="509588" cy="1706563"/>
            <a:chOff x="3760" y="3014"/>
            <a:chExt cx="321" cy="1075"/>
          </a:xfrm>
        </p:grpSpPr>
        <p:grpSp>
          <p:nvGrpSpPr>
            <p:cNvPr id="30891" name="Group 171"/>
            <p:cNvGrpSpPr>
              <a:grpSpLocks/>
            </p:cNvGrpSpPr>
            <p:nvPr/>
          </p:nvGrpSpPr>
          <p:grpSpPr bwMode="auto">
            <a:xfrm>
              <a:off x="3760" y="3014"/>
              <a:ext cx="271" cy="211"/>
              <a:chOff x="3760" y="3014"/>
              <a:chExt cx="271" cy="211"/>
            </a:xfrm>
          </p:grpSpPr>
          <p:sp>
            <p:nvSpPr>
              <p:cNvPr id="30892" name="Rectangle 172"/>
              <p:cNvSpPr>
                <a:spLocks noChangeArrowheads="1"/>
              </p:cNvSpPr>
              <p:nvPr/>
            </p:nvSpPr>
            <p:spPr bwMode="auto">
              <a:xfrm>
                <a:off x="3772" y="3014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893" name="Line 173"/>
              <p:cNvSpPr>
                <a:spLocks noChangeShapeType="1"/>
              </p:cNvSpPr>
              <p:nvPr/>
            </p:nvSpPr>
            <p:spPr bwMode="auto">
              <a:xfrm>
                <a:off x="3760" y="3208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94" name="Group 174"/>
            <p:cNvGrpSpPr>
              <a:grpSpLocks/>
            </p:cNvGrpSpPr>
            <p:nvPr/>
          </p:nvGrpSpPr>
          <p:grpSpPr bwMode="auto">
            <a:xfrm>
              <a:off x="3776" y="3230"/>
              <a:ext cx="287" cy="211"/>
              <a:chOff x="3776" y="3230"/>
              <a:chExt cx="287" cy="211"/>
            </a:xfrm>
          </p:grpSpPr>
          <p:sp>
            <p:nvSpPr>
              <p:cNvPr id="30895" name="Rectangle 175"/>
              <p:cNvSpPr>
                <a:spLocks noChangeArrowheads="1"/>
              </p:cNvSpPr>
              <p:nvPr/>
            </p:nvSpPr>
            <p:spPr bwMode="auto">
              <a:xfrm>
                <a:off x="3788" y="3230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896" name="Line 176"/>
              <p:cNvSpPr>
                <a:spLocks noChangeShapeType="1"/>
              </p:cNvSpPr>
              <p:nvPr/>
            </p:nvSpPr>
            <p:spPr bwMode="auto">
              <a:xfrm>
                <a:off x="3776" y="342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897" name="Group 177"/>
            <p:cNvGrpSpPr>
              <a:grpSpLocks/>
            </p:cNvGrpSpPr>
            <p:nvPr/>
          </p:nvGrpSpPr>
          <p:grpSpPr bwMode="auto">
            <a:xfrm>
              <a:off x="3776" y="3446"/>
              <a:ext cx="290" cy="211"/>
              <a:chOff x="3776" y="3446"/>
              <a:chExt cx="290" cy="211"/>
            </a:xfrm>
          </p:grpSpPr>
          <p:sp>
            <p:nvSpPr>
              <p:cNvPr id="30898" name="Rectangle 178"/>
              <p:cNvSpPr>
                <a:spLocks noChangeArrowheads="1"/>
              </p:cNvSpPr>
              <p:nvPr/>
            </p:nvSpPr>
            <p:spPr bwMode="auto">
              <a:xfrm>
                <a:off x="3788" y="3446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899" name="Line 179"/>
              <p:cNvSpPr>
                <a:spLocks noChangeShapeType="1"/>
              </p:cNvSpPr>
              <p:nvPr/>
            </p:nvSpPr>
            <p:spPr bwMode="auto">
              <a:xfrm>
                <a:off x="3776" y="364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00" name="Group 180"/>
            <p:cNvGrpSpPr>
              <a:grpSpLocks/>
            </p:cNvGrpSpPr>
            <p:nvPr/>
          </p:nvGrpSpPr>
          <p:grpSpPr bwMode="auto">
            <a:xfrm>
              <a:off x="3776" y="3662"/>
              <a:ext cx="277" cy="211"/>
              <a:chOff x="3776" y="3662"/>
              <a:chExt cx="277" cy="211"/>
            </a:xfrm>
          </p:grpSpPr>
          <p:sp>
            <p:nvSpPr>
              <p:cNvPr id="30901" name="Rectangle 181"/>
              <p:cNvSpPr>
                <a:spLocks noChangeArrowheads="1"/>
              </p:cNvSpPr>
              <p:nvPr/>
            </p:nvSpPr>
            <p:spPr bwMode="auto">
              <a:xfrm>
                <a:off x="3788" y="3662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902" name="Line 182"/>
              <p:cNvSpPr>
                <a:spLocks noChangeShapeType="1"/>
              </p:cNvSpPr>
              <p:nvPr/>
            </p:nvSpPr>
            <p:spPr bwMode="auto">
              <a:xfrm>
                <a:off x="3776" y="385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03" name="Group 183"/>
            <p:cNvGrpSpPr>
              <a:grpSpLocks/>
            </p:cNvGrpSpPr>
            <p:nvPr/>
          </p:nvGrpSpPr>
          <p:grpSpPr bwMode="auto">
            <a:xfrm>
              <a:off x="3792" y="3878"/>
              <a:ext cx="289" cy="211"/>
              <a:chOff x="3792" y="3878"/>
              <a:chExt cx="289" cy="211"/>
            </a:xfrm>
          </p:grpSpPr>
          <p:sp>
            <p:nvSpPr>
              <p:cNvPr id="30904" name="Rectangle 184"/>
              <p:cNvSpPr>
                <a:spLocks noChangeArrowheads="1"/>
              </p:cNvSpPr>
              <p:nvPr/>
            </p:nvSpPr>
            <p:spPr bwMode="auto">
              <a:xfrm>
                <a:off x="3804" y="3878"/>
                <a:ext cx="277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ДК</a:t>
                </a:r>
              </a:p>
            </p:txBody>
          </p:sp>
          <p:sp>
            <p:nvSpPr>
              <p:cNvPr id="30905" name="Line 185"/>
              <p:cNvSpPr>
                <a:spLocks noChangeShapeType="1"/>
              </p:cNvSpPr>
              <p:nvPr/>
            </p:nvSpPr>
            <p:spPr bwMode="auto">
              <a:xfrm>
                <a:off x="3792" y="4072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906" name="Group 186"/>
          <p:cNvGrpSpPr>
            <a:grpSpLocks/>
          </p:cNvGrpSpPr>
          <p:nvPr/>
        </p:nvGrpSpPr>
        <p:grpSpPr bwMode="auto">
          <a:xfrm>
            <a:off x="6438900" y="5127625"/>
            <a:ext cx="473075" cy="1365250"/>
            <a:chOff x="4056" y="3230"/>
            <a:chExt cx="298" cy="860"/>
          </a:xfrm>
        </p:grpSpPr>
        <p:grpSp>
          <p:nvGrpSpPr>
            <p:cNvPr id="30907" name="Group 187"/>
            <p:cNvGrpSpPr>
              <a:grpSpLocks/>
            </p:cNvGrpSpPr>
            <p:nvPr/>
          </p:nvGrpSpPr>
          <p:grpSpPr bwMode="auto">
            <a:xfrm>
              <a:off x="4056" y="3230"/>
              <a:ext cx="271" cy="211"/>
              <a:chOff x="4056" y="3230"/>
              <a:chExt cx="271" cy="211"/>
            </a:xfrm>
          </p:grpSpPr>
          <p:sp>
            <p:nvSpPr>
              <p:cNvPr id="30908" name="Rectangle 188"/>
              <p:cNvSpPr>
                <a:spLocks noChangeArrowheads="1"/>
              </p:cNvSpPr>
              <p:nvPr/>
            </p:nvSpPr>
            <p:spPr bwMode="auto">
              <a:xfrm>
                <a:off x="4068" y="3230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909" name="Line 189"/>
              <p:cNvSpPr>
                <a:spLocks noChangeShapeType="1"/>
              </p:cNvSpPr>
              <p:nvPr/>
            </p:nvSpPr>
            <p:spPr bwMode="auto">
              <a:xfrm>
                <a:off x="4056" y="3424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10" name="Group 190"/>
            <p:cNvGrpSpPr>
              <a:grpSpLocks/>
            </p:cNvGrpSpPr>
            <p:nvPr/>
          </p:nvGrpSpPr>
          <p:grpSpPr bwMode="auto">
            <a:xfrm>
              <a:off x="4056" y="3446"/>
              <a:ext cx="287" cy="211"/>
              <a:chOff x="4056" y="3446"/>
              <a:chExt cx="287" cy="211"/>
            </a:xfrm>
          </p:grpSpPr>
          <p:sp>
            <p:nvSpPr>
              <p:cNvPr id="30911" name="Rectangle 191"/>
              <p:cNvSpPr>
                <a:spLocks noChangeArrowheads="1"/>
              </p:cNvSpPr>
              <p:nvPr/>
            </p:nvSpPr>
            <p:spPr bwMode="auto">
              <a:xfrm>
                <a:off x="4068" y="3446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912" name="Line 192"/>
              <p:cNvSpPr>
                <a:spLocks noChangeShapeType="1"/>
              </p:cNvSpPr>
              <p:nvPr/>
            </p:nvSpPr>
            <p:spPr bwMode="auto">
              <a:xfrm>
                <a:off x="4056" y="364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13" name="Group 193"/>
            <p:cNvGrpSpPr>
              <a:grpSpLocks/>
            </p:cNvGrpSpPr>
            <p:nvPr/>
          </p:nvGrpSpPr>
          <p:grpSpPr bwMode="auto">
            <a:xfrm>
              <a:off x="4064" y="3662"/>
              <a:ext cx="290" cy="211"/>
              <a:chOff x="4064" y="3662"/>
              <a:chExt cx="290" cy="211"/>
            </a:xfrm>
          </p:grpSpPr>
          <p:sp>
            <p:nvSpPr>
              <p:cNvPr id="30914" name="Rectangle 194"/>
              <p:cNvSpPr>
                <a:spLocks noChangeArrowheads="1"/>
              </p:cNvSpPr>
              <p:nvPr/>
            </p:nvSpPr>
            <p:spPr bwMode="auto">
              <a:xfrm>
                <a:off x="4076" y="3662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915" name="Line 195"/>
              <p:cNvSpPr>
                <a:spLocks noChangeShapeType="1"/>
              </p:cNvSpPr>
              <p:nvPr/>
            </p:nvSpPr>
            <p:spPr bwMode="auto">
              <a:xfrm>
                <a:off x="4064" y="385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16" name="Group 196"/>
            <p:cNvGrpSpPr>
              <a:grpSpLocks/>
            </p:cNvGrpSpPr>
            <p:nvPr/>
          </p:nvGrpSpPr>
          <p:grpSpPr bwMode="auto">
            <a:xfrm>
              <a:off x="4064" y="3878"/>
              <a:ext cx="277" cy="211"/>
              <a:chOff x="4064" y="3878"/>
              <a:chExt cx="277" cy="211"/>
            </a:xfrm>
          </p:grpSpPr>
          <p:sp>
            <p:nvSpPr>
              <p:cNvPr id="30917" name="Rectangle 197"/>
              <p:cNvSpPr>
                <a:spLocks noChangeArrowheads="1"/>
              </p:cNvSpPr>
              <p:nvPr/>
            </p:nvSpPr>
            <p:spPr bwMode="auto">
              <a:xfrm>
                <a:off x="4076" y="3878"/>
                <a:ext cx="26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ВА</a:t>
                </a:r>
              </a:p>
            </p:txBody>
          </p:sp>
          <p:sp>
            <p:nvSpPr>
              <p:cNvPr id="30918" name="Line 198"/>
              <p:cNvSpPr>
                <a:spLocks noChangeShapeType="1"/>
              </p:cNvSpPr>
              <p:nvPr/>
            </p:nvSpPr>
            <p:spPr bwMode="auto">
              <a:xfrm>
                <a:off x="4064" y="4072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919" name="Group 199"/>
          <p:cNvGrpSpPr>
            <a:grpSpLocks/>
          </p:cNvGrpSpPr>
          <p:nvPr/>
        </p:nvGrpSpPr>
        <p:grpSpPr bwMode="auto">
          <a:xfrm>
            <a:off x="6883400" y="5470525"/>
            <a:ext cx="485775" cy="1020763"/>
            <a:chOff x="4336" y="3446"/>
            <a:chExt cx="306" cy="643"/>
          </a:xfrm>
        </p:grpSpPr>
        <p:grpSp>
          <p:nvGrpSpPr>
            <p:cNvPr id="30920" name="Group 200"/>
            <p:cNvGrpSpPr>
              <a:grpSpLocks/>
            </p:cNvGrpSpPr>
            <p:nvPr/>
          </p:nvGrpSpPr>
          <p:grpSpPr bwMode="auto">
            <a:xfrm>
              <a:off x="4336" y="3446"/>
              <a:ext cx="271" cy="211"/>
              <a:chOff x="4336" y="3446"/>
              <a:chExt cx="271" cy="211"/>
            </a:xfrm>
          </p:grpSpPr>
          <p:sp>
            <p:nvSpPr>
              <p:cNvPr id="30921" name="Rectangle 201"/>
              <p:cNvSpPr>
                <a:spLocks noChangeArrowheads="1"/>
              </p:cNvSpPr>
              <p:nvPr/>
            </p:nvSpPr>
            <p:spPr bwMode="auto">
              <a:xfrm>
                <a:off x="4348" y="3446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922" name="Line 202"/>
              <p:cNvSpPr>
                <a:spLocks noChangeShapeType="1"/>
              </p:cNvSpPr>
              <p:nvPr/>
            </p:nvSpPr>
            <p:spPr bwMode="auto">
              <a:xfrm>
                <a:off x="4336" y="3640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23" name="Group 203"/>
            <p:cNvGrpSpPr>
              <a:grpSpLocks/>
            </p:cNvGrpSpPr>
            <p:nvPr/>
          </p:nvGrpSpPr>
          <p:grpSpPr bwMode="auto">
            <a:xfrm>
              <a:off x="4344" y="3662"/>
              <a:ext cx="287" cy="211"/>
              <a:chOff x="4344" y="3662"/>
              <a:chExt cx="287" cy="211"/>
            </a:xfrm>
          </p:grpSpPr>
          <p:sp>
            <p:nvSpPr>
              <p:cNvPr id="30924" name="Rectangle 204"/>
              <p:cNvSpPr>
                <a:spLocks noChangeArrowheads="1"/>
              </p:cNvSpPr>
              <p:nvPr/>
            </p:nvSpPr>
            <p:spPr bwMode="auto">
              <a:xfrm>
                <a:off x="4356" y="3662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925" name="Line 205"/>
              <p:cNvSpPr>
                <a:spLocks noChangeShapeType="1"/>
              </p:cNvSpPr>
              <p:nvPr/>
            </p:nvSpPr>
            <p:spPr bwMode="auto">
              <a:xfrm>
                <a:off x="4344" y="385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26" name="Group 206"/>
            <p:cNvGrpSpPr>
              <a:grpSpLocks/>
            </p:cNvGrpSpPr>
            <p:nvPr/>
          </p:nvGrpSpPr>
          <p:grpSpPr bwMode="auto">
            <a:xfrm>
              <a:off x="4352" y="3878"/>
              <a:ext cx="290" cy="211"/>
              <a:chOff x="4352" y="3878"/>
              <a:chExt cx="290" cy="211"/>
            </a:xfrm>
          </p:grpSpPr>
          <p:sp>
            <p:nvSpPr>
              <p:cNvPr id="30927" name="Rectangle 207"/>
              <p:cNvSpPr>
                <a:spLocks noChangeArrowheads="1"/>
              </p:cNvSpPr>
              <p:nvPr/>
            </p:nvSpPr>
            <p:spPr bwMode="auto">
              <a:xfrm>
                <a:off x="4364" y="3878"/>
                <a:ext cx="27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ВО</a:t>
                </a:r>
              </a:p>
            </p:txBody>
          </p:sp>
          <p:sp>
            <p:nvSpPr>
              <p:cNvPr id="30928" name="Line 208"/>
              <p:cNvSpPr>
                <a:spLocks noChangeShapeType="1"/>
              </p:cNvSpPr>
              <p:nvPr/>
            </p:nvSpPr>
            <p:spPr bwMode="auto">
              <a:xfrm>
                <a:off x="4352" y="4072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929" name="Group 209"/>
          <p:cNvGrpSpPr>
            <a:grpSpLocks/>
          </p:cNvGrpSpPr>
          <p:nvPr/>
        </p:nvGrpSpPr>
        <p:grpSpPr bwMode="auto">
          <a:xfrm>
            <a:off x="7340600" y="5813425"/>
            <a:ext cx="468313" cy="679450"/>
            <a:chOff x="4624" y="3662"/>
            <a:chExt cx="295" cy="428"/>
          </a:xfrm>
        </p:grpSpPr>
        <p:grpSp>
          <p:nvGrpSpPr>
            <p:cNvPr id="30930" name="Group 210"/>
            <p:cNvGrpSpPr>
              <a:grpSpLocks/>
            </p:cNvGrpSpPr>
            <p:nvPr/>
          </p:nvGrpSpPr>
          <p:grpSpPr bwMode="auto">
            <a:xfrm>
              <a:off x="4624" y="3662"/>
              <a:ext cx="271" cy="211"/>
              <a:chOff x="4624" y="3662"/>
              <a:chExt cx="271" cy="211"/>
            </a:xfrm>
          </p:grpSpPr>
          <p:sp>
            <p:nvSpPr>
              <p:cNvPr id="30931" name="Rectangle 211"/>
              <p:cNvSpPr>
                <a:spLocks noChangeArrowheads="1"/>
              </p:cNvSpPr>
              <p:nvPr/>
            </p:nvSpPr>
            <p:spPr bwMode="auto">
              <a:xfrm>
                <a:off x="4636" y="3662"/>
                <a:ext cx="25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ЗР</a:t>
                </a:r>
              </a:p>
            </p:txBody>
          </p:sp>
          <p:sp>
            <p:nvSpPr>
              <p:cNvPr id="30932" name="Line 212"/>
              <p:cNvSpPr>
                <a:spLocks noChangeShapeType="1"/>
              </p:cNvSpPr>
              <p:nvPr/>
            </p:nvSpPr>
            <p:spPr bwMode="auto">
              <a:xfrm>
                <a:off x="4624" y="3856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933" name="Group 213"/>
            <p:cNvGrpSpPr>
              <a:grpSpLocks/>
            </p:cNvGrpSpPr>
            <p:nvPr/>
          </p:nvGrpSpPr>
          <p:grpSpPr bwMode="auto">
            <a:xfrm>
              <a:off x="4632" y="3878"/>
              <a:ext cx="287" cy="211"/>
              <a:chOff x="4632" y="3878"/>
              <a:chExt cx="287" cy="211"/>
            </a:xfrm>
          </p:grpSpPr>
          <p:sp>
            <p:nvSpPr>
              <p:cNvPr id="30934" name="Rectangle 214"/>
              <p:cNvSpPr>
                <a:spLocks noChangeArrowheads="1"/>
              </p:cNvSpPr>
              <p:nvPr/>
            </p:nvSpPr>
            <p:spPr bwMode="auto">
              <a:xfrm>
                <a:off x="4644" y="3878"/>
                <a:ext cx="27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ru-RU" altLang="ru-RU" sz="1600"/>
                  <a:t>ИК</a:t>
                </a:r>
              </a:p>
            </p:txBody>
          </p:sp>
          <p:sp>
            <p:nvSpPr>
              <p:cNvPr id="30935" name="Line 215"/>
              <p:cNvSpPr>
                <a:spLocks noChangeShapeType="1"/>
              </p:cNvSpPr>
              <p:nvPr/>
            </p:nvSpPr>
            <p:spPr bwMode="auto">
              <a:xfrm>
                <a:off x="4632" y="4072"/>
                <a:ext cx="271" cy="0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0936" name="Group 216"/>
          <p:cNvGrpSpPr>
            <a:grpSpLocks/>
          </p:cNvGrpSpPr>
          <p:nvPr/>
        </p:nvGrpSpPr>
        <p:grpSpPr bwMode="auto">
          <a:xfrm>
            <a:off x="7797800" y="6156325"/>
            <a:ext cx="430213" cy="334963"/>
            <a:chOff x="4912" y="3878"/>
            <a:chExt cx="271" cy="211"/>
          </a:xfrm>
        </p:grpSpPr>
        <p:sp>
          <p:nvSpPr>
            <p:cNvPr id="30937" name="Rectangle 217"/>
            <p:cNvSpPr>
              <a:spLocks noChangeArrowheads="1"/>
            </p:cNvSpPr>
            <p:nvPr/>
          </p:nvSpPr>
          <p:spPr bwMode="auto">
            <a:xfrm>
              <a:off x="4924" y="3878"/>
              <a:ext cx="25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600"/>
                <a:t>ЗР</a:t>
              </a:r>
            </a:p>
          </p:txBody>
        </p:sp>
        <p:sp>
          <p:nvSpPr>
            <p:cNvPr id="30938" name="Line 218"/>
            <p:cNvSpPr>
              <a:spLocks noChangeShapeType="1"/>
            </p:cNvSpPr>
            <p:nvPr/>
          </p:nvSpPr>
          <p:spPr bwMode="auto">
            <a:xfrm>
              <a:off x="4912" y="4072"/>
              <a:ext cx="271" cy="0"/>
            </a:xfrm>
            <a:prstGeom prst="line">
              <a:avLst/>
            </a:prstGeom>
            <a:noFill/>
            <a:ln w="9360" cap="sq">
              <a:solidFill>
                <a:srgbClr val="FFFF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939" name="Rectangle 219"/>
          <p:cNvSpPr>
            <a:spLocks noChangeArrowheads="1"/>
          </p:cNvSpPr>
          <p:nvPr/>
        </p:nvSpPr>
        <p:spPr bwMode="auto">
          <a:xfrm>
            <a:off x="5453063" y="1524000"/>
            <a:ext cx="3509962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Время выполнения:</a:t>
            </a:r>
          </a:p>
          <a:p>
            <a:pPr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без конвейера – 9*6 = 54</a:t>
            </a:r>
          </a:p>
          <a:p>
            <a:pPr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с конвейером -  14</a:t>
            </a:r>
          </a:p>
          <a:p>
            <a:pPr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Выигрыш – </a:t>
            </a:r>
            <a:r>
              <a:rPr lang="en-US" altLang="ru-RU" sz="2000">
                <a:solidFill>
                  <a:srgbClr val="FFFF00"/>
                </a:solidFill>
              </a:rPr>
              <a:t>40/54 = 0,74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8EE5CD8D-6D22-414E-AA64-49924F5A3DC6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17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Multiple Cycle CPU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600200"/>
            <a:ext cx="8305800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068BFD85-CC3E-49FB-BFE0-6FD601E988A5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18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Instruction Latencies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981200" y="4495800"/>
            <a:ext cx="5027613" cy="227013"/>
            <a:chOff x="1248" y="2832"/>
            <a:chExt cx="3167" cy="143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1488" y="2832"/>
              <a:ext cx="527" cy="143"/>
              <a:chOff x="1488" y="2832"/>
              <a:chExt cx="527" cy="143"/>
            </a:xfrm>
          </p:grpSpPr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1488" y="2832"/>
                <a:ext cx="287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 flipV="1">
                <a:off x="1488" y="2831"/>
                <a:ext cx="0" cy="145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>
                <a:off x="1776" y="2832"/>
                <a:ext cx="0" cy="143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6" name="Line 8"/>
              <p:cNvSpPr>
                <a:spLocks noChangeShapeType="1"/>
              </p:cNvSpPr>
              <p:nvPr/>
            </p:nvSpPr>
            <p:spPr bwMode="auto">
              <a:xfrm>
                <a:off x="1776" y="2976"/>
                <a:ext cx="23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77" name="Group 9"/>
            <p:cNvGrpSpPr>
              <a:grpSpLocks/>
            </p:cNvGrpSpPr>
            <p:nvPr/>
          </p:nvGrpSpPr>
          <p:grpSpPr bwMode="auto">
            <a:xfrm>
              <a:off x="2016" y="2832"/>
              <a:ext cx="527" cy="143"/>
              <a:chOff x="2016" y="2832"/>
              <a:chExt cx="527" cy="143"/>
            </a:xfrm>
          </p:grpSpPr>
          <p:sp>
            <p:nvSpPr>
              <p:cNvPr id="32778" name="Line 10"/>
              <p:cNvSpPr>
                <a:spLocks noChangeShapeType="1"/>
              </p:cNvSpPr>
              <p:nvPr/>
            </p:nvSpPr>
            <p:spPr bwMode="auto">
              <a:xfrm>
                <a:off x="2016" y="2832"/>
                <a:ext cx="287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9" name="Line 11"/>
              <p:cNvSpPr>
                <a:spLocks noChangeShapeType="1"/>
              </p:cNvSpPr>
              <p:nvPr/>
            </p:nvSpPr>
            <p:spPr bwMode="auto">
              <a:xfrm flipV="1">
                <a:off x="2016" y="2831"/>
                <a:ext cx="0" cy="145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0" name="Line 12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0" cy="143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1" name="Line 13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23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544" y="2832"/>
              <a:ext cx="527" cy="143"/>
              <a:chOff x="2544" y="2832"/>
              <a:chExt cx="527" cy="143"/>
            </a:xfrm>
          </p:grpSpPr>
          <p:sp>
            <p:nvSpPr>
              <p:cNvPr id="32783" name="Line 15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287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4" name="Line 16"/>
              <p:cNvSpPr>
                <a:spLocks noChangeShapeType="1"/>
              </p:cNvSpPr>
              <p:nvPr/>
            </p:nvSpPr>
            <p:spPr bwMode="auto">
              <a:xfrm flipV="1">
                <a:off x="2544" y="2831"/>
                <a:ext cx="0" cy="145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5" name="Line 17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143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6" name="Line 18"/>
              <p:cNvSpPr>
                <a:spLocks noChangeShapeType="1"/>
              </p:cNvSpPr>
              <p:nvPr/>
            </p:nvSpPr>
            <p:spPr bwMode="auto">
              <a:xfrm>
                <a:off x="2832" y="2976"/>
                <a:ext cx="23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87" name="Group 19"/>
            <p:cNvGrpSpPr>
              <a:grpSpLocks/>
            </p:cNvGrpSpPr>
            <p:nvPr/>
          </p:nvGrpSpPr>
          <p:grpSpPr bwMode="auto">
            <a:xfrm>
              <a:off x="3072" y="2832"/>
              <a:ext cx="527" cy="143"/>
              <a:chOff x="3072" y="2832"/>
              <a:chExt cx="527" cy="143"/>
            </a:xfrm>
          </p:grpSpPr>
          <p:sp>
            <p:nvSpPr>
              <p:cNvPr id="32788" name="Line 20"/>
              <p:cNvSpPr>
                <a:spLocks noChangeShapeType="1"/>
              </p:cNvSpPr>
              <p:nvPr/>
            </p:nvSpPr>
            <p:spPr bwMode="auto">
              <a:xfrm>
                <a:off x="3072" y="2832"/>
                <a:ext cx="287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9" name="Line 21"/>
              <p:cNvSpPr>
                <a:spLocks noChangeShapeType="1"/>
              </p:cNvSpPr>
              <p:nvPr/>
            </p:nvSpPr>
            <p:spPr bwMode="auto">
              <a:xfrm flipV="1">
                <a:off x="3072" y="2831"/>
                <a:ext cx="0" cy="145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0" name="Line 22"/>
              <p:cNvSpPr>
                <a:spLocks noChangeShapeType="1"/>
              </p:cNvSpPr>
              <p:nvPr/>
            </p:nvSpPr>
            <p:spPr bwMode="auto">
              <a:xfrm>
                <a:off x="3360" y="2832"/>
                <a:ext cx="0" cy="143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>
                <a:off x="3360" y="2976"/>
                <a:ext cx="23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2792" name="Group 24"/>
            <p:cNvGrpSpPr>
              <a:grpSpLocks/>
            </p:cNvGrpSpPr>
            <p:nvPr/>
          </p:nvGrpSpPr>
          <p:grpSpPr bwMode="auto">
            <a:xfrm>
              <a:off x="3600" y="2832"/>
              <a:ext cx="527" cy="143"/>
              <a:chOff x="3600" y="2832"/>
              <a:chExt cx="527" cy="143"/>
            </a:xfrm>
          </p:grpSpPr>
          <p:sp>
            <p:nvSpPr>
              <p:cNvPr id="32793" name="Line 25"/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287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4" name="Line 26"/>
              <p:cNvSpPr>
                <a:spLocks noChangeShapeType="1"/>
              </p:cNvSpPr>
              <p:nvPr/>
            </p:nvSpPr>
            <p:spPr bwMode="auto">
              <a:xfrm flipV="1">
                <a:off x="3600" y="2831"/>
                <a:ext cx="0" cy="145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5" name="Line 27"/>
              <p:cNvSpPr>
                <a:spLocks noChangeShapeType="1"/>
              </p:cNvSpPr>
              <p:nvPr/>
            </p:nvSpPr>
            <p:spPr bwMode="auto">
              <a:xfrm>
                <a:off x="3888" y="2832"/>
                <a:ext cx="0" cy="143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23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4128" y="2832"/>
              <a:ext cx="287" cy="0"/>
            </a:xfrm>
            <a:prstGeom prst="line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V="1">
              <a:off x="4128" y="2831"/>
              <a:ext cx="0" cy="145"/>
            </a:xfrm>
            <a:prstGeom prst="line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1248" y="2976"/>
              <a:ext cx="239" cy="0"/>
            </a:xfrm>
            <a:prstGeom prst="line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2362200" y="4113213"/>
            <a:ext cx="1588" cy="307975"/>
          </a:xfrm>
          <a:prstGeom prst="line">
            <a:avLst/>
          </a:prstGeom>
          <a:noFill/>
          <a:ln w="25560" cap="sq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V="1">
            <a:off x="3200400" y="4113213"/>
            <a:ext cx="1588" cy="307975"/>
          </a:xfrm>
          <a:prstGeom prst="line">
            <a:avLst/>
          </a:prstGeom>
          <a:noFill/>
          <a:ln w="25560" cap="sq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2424113" y="4114800"/>
            <a:ext cx="806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Cycle 1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186113" y="4114800"/>
            <a:ext cx="806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Cycle 2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V="1">
            <a:off x="4038600" y="4113213"/>
            <a:ext cx="1588" cy="307975"/>
          </a:xfrm>
          <a:prstGeom prst="line">
            <a:avLst/>
          </a:prstGeom>
          <a:noFill/>
          <a:ln w="25560" cap="sq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 flipV="1">
            <a:off x="4876800" y="4113213"/>
            <a:ext cx="1588" cy="307975"/>
          </a:xfrm>
          <a:prstGeom prst="line">
            <a:avLst/>
          </a:prstGeom>
          <a:noFill/>
          <a:ln w="25560" cap="sq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 flipV="1">
            <a:off x="5715000" y="4113213"/>
            <a:ext cx="1588" cy="307975"/>
          </a:xfrm>
          <a:prstGeom prst="line">
            <a:avLst/>
          </a:prstGeom>
          <a:noFill/>
          <a:ln w="25560" cap="sq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6553200" y="4113213"/>
            <a:ext cx="1588" cy="307975"/>
          </a:xfrm>
          <a:prstGeom prst="line">
            <a:avLst/>
          </a:prstGeom>
          <a:noFill/>
          <a:ln w="25560" cap="sq">
            <a:solidFill>
              <a:srgbClr val="FFFF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4100513" y="4114800"/>
            <a:ext cx="806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Cycle 3</a:t>
            </a: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4862513" y="4114800"/>
            <a:ext cx="806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Cycle 4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5700713" y="4114800"/>
            <a:ext cx="806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Cycle 5</a:t>
            </a:r>
          </a:p>
        </p:txBody>
      </p:sp>
      <p:grpSp>
        <p:nvGrpSpPr>
          <p:cNvPr id="32811" name="Group 43"/>
          <p:cNvGrpSpPr>
            <a:grpSpLocks/>
          </p:cNvGrpSpPr>
          <p:nvPr/>
        </p:nvGrpSpPr>
        <p:grpSpPr bwMode="auto">
          <a:xfrm>
            <a:off x="2374900" y="4953000"/>
            <a:ext cx="4164013" cy="330200"/>
            <a:chOff x="1496" y="3120"/>
            <a:chExt cx="2623" cy="208"/>
          </a:xfrm>
        </p:grpSpPr>
        <p:grpSp>
          <p:nvGrpSpPr>
            <p:cNvPr id="32812" name="Group 44"/>
            <p:cNvGrpSpPr>
              <a:grpSpLocks/>
            </p:cNvGrpSpPr>
            <p:nvPr/>
          </p:nvGrpSpPr>
          <p:grpSpPr bwMode="auto">
            <a:xfrm>
              <a:off x="1496" y="3120"/>
              <a:ext cx="511" cy="208"/>
              <a:chOff x="1496" y="3120"/>
              <a:chExt cx="511" cy="208"/>
            </a:xfrm>
          </p:grpSpPr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1496" y="312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14" name="Rectangle 46"/>
              <p:cNvSpPr>
                <a:spLocks noChangeArrowheads="1"/>
              </p:cNvSpPr>
              <p:nvPr/>
            </p:nvSpPr>
            <p:spPr bwMode="auto">
              <a:xfrm>
                <a:off x="1537" y="3120"/>
                <a:ext cx="412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Ifetch</a:t>
                </a:r>
              </a:p>
            </p:txBody>
          </p:sp>
        </p:grpSp>
        <p:grpSp>
          <p:nvGrpSpPr>
            <p:cNvPr id="32815" name="Group 47"/>
            <p:cNvGrpSpPr>
              <a:grpSpLocks/>
            </p:cNvGrpSpPr>
            <p:nvPr/>
          </p:nvGrpSpPr>
          <p:grpSpPr bwMode="auto">
            <a:xfrm>
              <a:off x="2007" y="3120"/>
              <a:ext cx="561" cy="208"/>
              <a:chOff x="2007" y="3120"/>
              <a:chExt cx="561" cy="208"/>
            </a:xfrm>
          </p:grpSpPr>
          <p:sp>
            <p:nvSpPr>
              <p:cNvPr id="32816" name="Rectangle 48"/>
              <p:cNvSpPr>
                <a:spLocks noChangeArrowheads="1"/>
              </p:cNvSpPr>
              <p:nvPr/>
            </p:nvSpPr>
            <p:spPr bwMode="auto">
              <a:xfrm>
                <a:off x="2024" y="312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17" name="Rectangle 49"/>
              <p:cNvSpPr>
                <a:spLocks noChangeArrowheads="1"/>
              </p:cNvSpPr>
              <p:nvPr/>
            </p:nvSpPr>
            <p:spPr bwMode="auto">
              <a:xfrm>
                <a:off x="2007" y="3120"/>
                <a:ext cx="561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Reg/Dec</a:t>
                </a:r>
              </a:p>
            </p:txBody>
          </p:sp>
        </p:grpSp>
        <p:grpSp>
          <p:nvGrpSpPr>
            <p:cNvPr id="32818" name="Group 50"/>
            <p:cNvGrpSpPr>
              <a:grpSpLocks/>
            </p:cNvGrpSpPr>
            <p:nvPr/>
          </p:nvGrpSpPr>
          <p:grpSpPr bwMode="auto">
            <a:xfrm>
              <a:off x="2552" y="3120"/>
              <a:ext cx="511" cy="208"/>
              <a:chOff x="2552" y="3120"/>
              <a:chExt cx="511" cy="208"/>
            </a:xfrm>
          </p:grpSpPr>
          <p:sp>
            <p:nvSpPr>
              <p:cNvPr id="32819" name="Rectangle 51"/>
              <p:cNvSpPr>
                <a:spLocks noChangeArrowheads="1"/>
              </p:cNvSpPr>
              <p:nvPr/>
            </p:nvSpPr>
            <p:spPr bwMode="auto">
              <a:xfrm>
                <a:off x="2552" y="312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20" name="Rectangle 52"/>
              <p:cNvSpPr>
                <a:spLocks noChangeArrowheads="1"/>
              </p:cNvSpPr>
              <p:nvPr/>
            </p:nvSpPr>
            <p:spPr bwMode="auto">
              <a:xfrm>
                <a:off x="2631" y="3120"/>
                <a:ext cx="369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Exec</a:t>
                </a:r>
              </a:p>
            </p:txBody>
          </p:sp>
        </p:grpSp>
        <p:grpSp>
          <p:nvGrpSpPr>
            <p:cNvPr id="32821" name="Group 53"/>
            <p:cNvGrpSpPr>
              <a:grpSpLocks/>
            </p:cNvGrpSpPr>
            <p:nvPr/>
          </p:nvGrpSpPr>
          <p:grpSpPr bwMode="auto">
            <a:xfrm>
              <a:off x="3080" y="3120"/>
              <a:ext cx="511" cy="208"/>
              <a:chOff x="3080" y="3120"/>
              <a:chExt cx="511" cy="208"/>
            </a:xfrm>
          </p:grpSpPr>
          <p:sp>
            <p:nvSpPr>
              <p:cNvPr id="32822" name="Rectangle 54"/>
              <p:cNvSpPr>
                <a:spLocks noChangeArrowheads="1"/>
              </p:cNvSpPr>
              <p:nvPr/>
            </p:nvSpPr>
            <p:spPr bwMode="auto">
              <a:xfrm>
                <a:off x="3080" y="312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23" name="Rectangle 55"/>
              <p:cNvSpPr>
                <a:spLocks noChangeArrowheads="1"/>
              </p:cNvSpPr>
              <p:nvPr/>
            </p:nvSpPr>
            <p:spPr bwMode="auto">
              <a:xfrm>
                <a:off x="3159" y="3120"/>
                <a:ext cx="38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Mem</a:t>
                </a:r>
              </a:p>
            </p:txBody>
          </p:sp>
        </p:grpSp>
        <p:grpSp>
          <p:nvGrpSpPr>
            <p:cNvPr id="32824" name="Group 56"/>
            <p:cNvGrpSpPr>
              <a:grpSpLocks/>
            </p:cNvGrpSpPr>
            <p:nvPr/>
          </p:nvGrpSpPr>
          <p:grpSpPr bwMode="auto">
            <a:xfrm>
              <a:off x="3608" y="3120"/>
              <a:ext cx="511" cy="208"/>
              <a:chOff x="3608" y="3120"/>
              <a:chExt cx="511" cy="208"/>
            </a:xfrm>
          </p:grpSpPr>
          <p:sp>
            <p:nvSpPr>
              <p:cNvPr id="32825" name="Rectangle 57"/>
              <p:cNvSpPr>
                <a:spLocks noChangeArrowheads="1"/>
              </p:cNvSpPr>
              <p:nvPr/>
            </p:nvSpPr>
            <p:spPr bwMode="auto">
              <a:xfrm>
                <a:off x="3608" y="312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26" name="Rectangle 58"/>
              <p:cNvSpPr>
                <a:spLocks noChangeArrowheads="1"/>
              </p:cNvSpPr>
              <p:nvPr/>
            </p:nvSpPr>
            <p:spPr bwMode="auto">
              <a:xfrm>
                <a:off x="3687" y="3120"/>
                <a:ext cx="275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Wr</a:t>
                </a:r>
              </a:p>
            </p:txBody>
          </p:sp>
        </p:grpSp>
      </p:grp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1814513" y="4953000"/>
            <a:ext cx="59848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Load</a:t>
            </a:r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6553200" y="2209800"/>
            <a:ext cx="1588" cy="228600"/>
          </a:xfrm>
          <a:prstGeom prst="line">
            <a:avLst/>
          </a:prstGeom>
          <a:noFill/>
          <a:ln w="2556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2829" name="Group 61"/>
          <p:cNvGrpSpPr>
            <a:grpSpLocks/>
          </p:cNvGrpSpPr>
          <p:nvPr/>
        </p:nvGrpSpPr>
        <p:grpSpPr bwMode="auto">
          <a:xfrm>
            <a:off x="1981200" y="2209800"/>
            <a:ext cx="5027613" cy="227013"/>
            <a:chOff x="1248" y="1392"/>
            <a:chExt cx="3167" cy="143"/>
          </a:xfrm>
        </p:grpSpPr>
        <p:grpSp>
          <p:nvGrpSpPr>
            <p:cNvPr id="32830" name="Group 62"/>
            <p:cNvGrpSpPr>
              <a:grpSpLocks/>
            </p:cNvGrpSpPr>
            <p:nvPr/>
          </p:nvGrpSpPr>
          <p:grpSpPr bwMode="auto">
            <a:xfrm>
              <a:off x="1488" y="1392"/>
              <a:ext cx="2639" cy="143"/>
              <a:chOff x="1488" y="1392"/>
              <a:chExt cx="2639" cy="143"/>
            </a:xfrm>
          </p:grpSpPr>
          <p:sp>
            <p:nvSpPr>
              <p:cNvPr id="32831" name="Line 63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143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2" name="Line 64"/>
              <p:cNvSpPr>
                <a:spLocks noChangeShapeType="1"/>
              </p:cNvSpPr>
              <p:nvPr/>
            </p:nvSpPr>
            <p:spPr bwMode="auto">
              <a:xfrm flipV="1">
                <a:off x="1488" y="1391"/>
                <a:ext cx="0" cy="145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3" name="Line 65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0" cy="143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4" name="Line 66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1199" cy="0"/>
              </a:xfrm>
              <a:prstGeom prst="line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4128" y="1392"/>
              <a:ext cx="287" cy="0"/>
            </a:xfrm>
            <a:prstGeom prst="line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1248" y="1536"/>
              <a:ext cx="239" cy="0"/>
            </a:xfrm>
            <a:prstGeom prst="line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2837" name="Group 69"/>
          <p:cNvGrpSpPr>
            <a:grpSpLocks/>
          </p:cNvGrpSpPr>
          <p:nvPr/>
        </p:nvGrpSpPr>
        <p:grpSpPr bwMode="auto">
          <a:xfrm>
            <a:off x="2374900" y="2667000"/>
            <a:ext cx="4164013" cy="330200"/>
            <a:chOff x="1496" y="1680"/>
            <a:chExt cx="2623" cy="208"/>
          </a:xfrm>
        </p:grpSpPr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1496" y="1680"/>
              <a:ext cx="511" cy="208"/>
              <a:chOff x="1496" y="1680"/>
              <a:chExt cx="511" cy="208"/>
            </a:xfrm>
          </p:grpSpPr>
          <p:sp>
            <p:nvSpPr>
              <p:cNvPr id="32839" name="Rectangle 71"/>
              <p:cNvSpPr>
                <a:spLocks noChangeArrowheads="1"/>
              </p:cNvSpPr>
              <p:nvPr/>
            </p:nvSpPr>
            <p:spPr bwMode="auto">
              <a:xfrm>
                <a:off x="1496" y="168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40" name="Rectangle 72"/>
              <p:cNvSpPr>
                <a:spLocks noChangeArrowheads="1"/>
              </p:cNvSpPr>
              <p:nvPr/>
            </p:nvSpPr>
            <p:spPr bwMode="auto">
              <a:xfrm>
                <a:off x="1537" y="1680"/>
                <a:ext cx="412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Ifetch</a:t>
                </a:r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2007" y="1680"/>
              <a:ext cx="561" cy="208"/>
              <a:chOff x="2007" y="1680"/>
              <a:chExt cx="561" cy="208"/>
            </a:xfrm>
          </p:grpSpPr>
          <p:sp>
            <p:nvSpPr>
              <p:cNvPr id="32842" name="Rectangle 74"/>
              <p:cNvSpPr>
                <a:spLocks noChangeArrowheads="1"/>
              </p:cNvSpPr>
              <p:nvPr/>
            </p:nvSpPr>
            <p:spPr bwMode="auto">
              <a:xfrm>
                <a:off x="2024" y="168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43" name="Rectangle 75"/>
              <p:cNvSpPr>
                <a:spLocks noChangeArrowheads="1"/>
              </p:cNvSpPr>
              <p:nvPr/>
            </p:nvSpPr>
            <p:spPr bwMode="auto">
              <a:xfrm>
                <a:off x="2007" y="1680"/>
                <a:ext cx="561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Reg/Dec</a:t>
                </a:r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2552" y="1680"/>
              <a:ext cx="511" cy="208"/>
              <a:chOff x="2552" y="1680"/>
              <a:chExt cx="511" cy="208"/>
            </a:xfrm>
          </p:grpSpPr>
          <p:sp>
            <p:nvSpPr>
              <p:cNvPr id="32845" name="Rectangle 77"/>
              <p:cNvSpPr>
                <a:spLocks noChangeArrowheads="1"/>
              </p:cNvSpPr>
              <p:nvPr/>
            </p:nvSpPr>
            <p:spPr bwMode="auto">
              <a:xfrm>
                <a:off x="2552" y="168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46" name="Rectangle 78"/>
              <p:cNvSpPr>
                <a:spLocks noChangeArrowheads="1"/>
              </p:cNvSpPr>
              <p:nvPr/>
            </p:nvSpPr>
            <p:spPr bwMode="auto">
              <a:xfrm>
                <a:off x="2631" y="1680"/>
                <a:ext cx="369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Exec</a:t>
                </a:r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080" y="1680"/>
              <a:ext cx="511" cy="208"/>
              <a:chOff x="3080" y="1680"/>
              <a:chExt cx="511" cy="208"/>
            </a:xfrm>
          </p:grpSpPr>
          <p:sp>
            <p:nvSpPr>
              <p:cNvPr id="32848" name="Rectangle 80"/>
              <p:cNvSpPr>
                <a:spLocks noChangeArrowheads="1"/>
              </p:cNvSpPr>
              <p:nvPr/>
            </p:nvSpPr>
            <p:spPr bwMode="auto">
              <a:xfrm>
                <a:off x="3080" y="168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159" y="1680"/>
                <a:ext cx="380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Mem</a:t>
                </a:r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3608" y="1680"/>
              <a:ext cx="511" cy="208"/>
              <a:chOff x="3608" y="1680"/>
              <a:chExt cx="511" cy="208"/>
            </a:xfrm>
          </p:grpSpPr>
          <p:sp>
            <p:nvSpPr>
              <p:cNvPr id="32851" name="Rectangle 83"/>
              <p:cNvSpPr>
                <a:spLocks noChangeArrowheads="1"/>
              </p:cNvSpPr>
              <p:nvPr/>
            </p:nvSpPr>
            <p:spPr bwMode="auto">
              <a:xfrm>
                <a:off x="3608" y="1688"/>
                <a:ext cx="511" cy="175"/>
              </a:xfrm>
              <a:prstGeom prst="rect">
                <a:avLst/>
              </a:prstGeom>
              <a:noFill/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852" name="Rectangle 84"/>
              <p:cNvSpPr>
                <a:spLocks noChangeArrowheads="1"/>
              </p:cNvSpPr>
              <p:nvPr/>
            </p:nvSpPr>
            <p:spPr bwMode="auto">
              <a:xfrm>
                <a:off x="3687" y="1680"/>
                <a:ext cx="275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600">
                    <a:latin typeface="Times New Roman" pitchFamily="16" charset="0"/>
                  </a:rPr>
                  <a:t>Wr</a:t>
                </a:r>
              </a:p>
            </p:txBody>
          </p:sp>
        </p:grpSp>
      </p:grp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1814513" y="2667000"/>
            <a:ext cx="59848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Load</a:t>
            </a:r>
          </a:p>
        </p:txBody>
      </p:sp>
      <p:sp>
        <p:nvSpPr>
          <p:cNvPr id="32854" name="Rectangle 86"/>
          <p:cNvSpPr>
            <a:spLocks noChangeArrowheads="1"/>
          </p:cNvSpPr>
          <p:nvPr/>
        </p:nvSpPr>
        <p:spPr bwMode="auto">
          <a:xfrm>
            <a:off x="3333750" y="1585913"/>
            <a:ext cx="26146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>
                <a:srgbClr val="FFFF00"/>
              </a:buClr>
              <a:buFont typeface="Times New Roman" pitchFamily="16" charset="0"/>
              <a:buChar char="•"/>
            </a:pPr>
            <a:r>
              <a:rPr lang="en-US" altLang="ru-RU" b="1">
                <a:solidFill>
                  <a:srgbClr val="FFFF00"/>
                </a:solidFill>
                <a:latin typeface="Times New Roman" pitchFamily="16" charset="0"/>
              </a:rPr>
              <a:t>Single-Cycle CPU</a:t>
            </a:r>
          </a:p>
        </p:txBody>
      </p:sp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3262313" y="3414713"/>
            <a:ext cx="29114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>
                <a:srgbClr val="FFFF00"/>
              </a:buClr>
              <a:buFont typeface="Times New Roman" pitchFamily="16" charset="0"/>
              <a:buChar char="•"/>
            </a:pPr>
            <a:r>
              <a:rPr lang="en-US" altLang="ru-RU" b="1">
                <a:solidFill>
                  <a:srgbClr val="FFFF00"/>
                </a:solidFill>
                <a:latin typeface="Times New Roman" pitchFamily="16" charset="0"/>
              </a:rPr>
              <a:t>Multiple Cycle CPU</a:t>
            </a:r>
          </a:p>
        </p:txBody>
      </p:sp>
      <p:grpSp>
        <p:nvGrpSpPr>
          <p:cNvPr id="32856" name="Group 88"/>
          <p:cNvGrpSpPr>
            <a:grpSpLocks/>
          </p:cNvGrpSpPr>
          <p:nvPr/>
        </p:nvGrpSpPr>
        <p:grpSpPr bwMode="auto">
          <a:xfrm>
            <a:off x="2374900" y="5486400"/>
            <a:ext cx="811213" cy="330200"/>
            <a:chOff x="1496" y="3456"/>
            <a:chExt cx="511" cy="208"/>
          </a:xfrm>
        </p:grpSpPr>
        <p:sp>
          <p:nvSpPr>
            <p:cNvPr id="32857" name="Rectangle 89"/>
            <p:cNvSpPr>
              <a:spLocks noChangeArrowheads="1"/>
            </p:cNvSpPr>
            <p:nvPr/>
          </p:nvSpPr>
          <p:spPr bwMode="auto">
            <a:xfrm>
              <a:off x="1496" y="3464"/>
              <a:ext cx="511" cy="175"/>
            </a:xfrm>
            <a:prstGeom prst="rect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58" name="Rectangle 90"/>
            <p:cNvSpPr>
              <a:spLocks noChangeArrowheads="1"/>
            </p:cNvSpPr>
            <p:nvPr/>
          </p:nvSpPr>
          <p:spPr bwMode="auto">
            <a:xfrm>
              <a:off x="1537" y="3456"/>
              <a:ext cx="41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600">
                  <a:latin typeface="Times New Roman" pitchFamily="16" charset="0"/>
                </a:rPr>
                <a:t>Ifetch</a:t>
              </a:r>
            </a:p>
          </p:txBody>
        </p:sp>
      </p:grpSp>
      <p:grpSp>
        <p:nvGrpSpPr>
          <p:cNvPr id="32859" name="Group 91"/>
          <p:cNvGrpSpPr>
            <a:grpSpLocks/>
          </p:cNvGrpSpPr>
          <p:nvPr/>
        </p:nvGrpSpPr>
        <p:grpSpPr bwMode="auto">
          <a:xfrm>
            <a:off x="3186113" y="5486400"/>
            <a:ext cx="890587" cy="330200"/>
            <a:chOff x="2007" y="3456"/>
            <a:chExt cx="561" cy="208"/>
          </a:xfrm>
        </p:grpSpPr>
        <p:sp>
          <p:nvSpPr>
            <p:cNvPr id="32860" name="Rectangle 92"/>
            <p:cNvSpPr>
              <a:spLocks noChangeArrowheads="1"/>
            </p:cNvSpPr>
            <p:nvPr/>
          </p:nvSpPr>
          <p:spPr bwMode="auto">
            <a:xfrm>
              <a:off x="2024" y="3464"/>
              <a:ext cx="511" cy="175"/>
            </a:xfrm>
            <a:prstGeom prst="rect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61" name="Rectangle 93"/>
            <p:cNvSpPr>
              <a:spLocks noChangeArrowheads="1"/>
            </p:cNvSpPr>
            <p:nvPr/>
          </p:nvSpPr>
          <p:spPr bwMode="auto">
            <a:xfrm>
              <a:off x="2007" y="3456"/>
              <a:ext cx="56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600">
                  <a:latin typeface="Times New Roman" pitchFamily="16" charset="0"/>
                </a:rPr>
                <a:t>Reg/Dec</a:t>
              </a:r>
            </a:p>
          </p:txBody>
        </p:sp>
      </p:grpSp>
      <p:grpSp>
        <p:nvGrpSpPr>
          <p:cNvPr id="32862" name="Group 94"/>
          <p:cNvGrpSpPr>
            <a:grpSpLocks/>
          </p:cNvGrpSpPr>
          <p:nvPr/>
        </p:nvGrpSpPr>
        <p:grpSpPr bwMode="auto">
          <a:xfrm>
            <a:off x="4051300" y="5486400"/>
            <a:ext cx="811213" cy="330200"/>
            <a:chOff x="2552" y="3456"/>
            <a:chExt cx="511" cy="208"/>
          </a:xfrm>
        </p:grpSpPr>
        <p:sp>
          <p:nvSpPr>
            <p:cNvPr id="32863" name="Rectangle 95"/>
            <p:cNvSpPr>
              <a:spLocks noChangeArrowheads="1"/>
            </p:cNvSpPr>
            <p:nvPr/>
          </p:nvSpPr>
          <p:spPr bwMode="auto">
            <a:xfrm>
              <a:off x="2552" y="3464"/>
              <a:ext cx="511" cy="175"/>
            </a:xfrm>
            <a:prstGeom prst="rect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64" name="Rectangle 96"/>
            <p:cNvSpPr>
              <a:spLocks noChangeArrowheads="1"/>
            </p:cNvSpPr>
            <p:nvPr/>
          </p:nvSpPr>
          <p:spPr bwMode="auto">
            <a:xfrm>
              <a:off x="2631" y="3456"/>
              <a:ext cx="36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600">
                  <a:latin typeface="Times New Roman" pitchFamily="16" charset="0"/>
                </a:rPr>
                <a:t>Exec</a:t>
              </a:r>
            </a:p>
          </p:txBody>
        </p:sp>
      </p:grpSp>
      <p:grpSp>
        <p:nvGrpSpPr>
          <p:cNvPr id="32865" name="Group 97"/>
          <p:cNvGrpSpPr>
            <a:grpSpLocks/>
          </p:cNvGrpSpPr>
          <p:nvPr/>
        </p:nvGrpSpPr>
        <p:grpSpPr bwMode="auto">
          <a:xfrm>
            <a:off x="4889500" y="5486400"/>
            <a:ext cx="811213" cy="330200"/>
            <a:chOff x="3080" y="3456"/>
            <a:chExt cx="511" cy="208"/>
          </a:xfrm>
        </p:grpSpPr>
        <p:sp>
          <p:nvSpPr>
            <p:cNvPr id="32866" name="Rectangle 98"/>
            <p:cNvSpPr>
              <a:spLocks noChangeArrowheads="1"/>
            </p:cNvSpPr>
            <p:nvPr/>
          </p:nvSpPr>
          <p:spPr bwMode="auto">
            <a:xfrm>
              <a:off x="3080" y="3464"/>
              <a:ext cx="511" cy="175"/>
            </a:xfrm>
            <a:prstGeom prst="rect">
              <a:avLst/>
            </a:prstGeom>
            <a:noFill/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867" name="Rectangle 99"/>
            <p:cNvSpPr>
              <a:spLocks noChangeArrowheads="1"/>
            </p:cNvSpPr>
            <p:nvPr/>
          </p:nvSpPr>
          <p:spPr bwMode="auto">
            <a:xfrm>
              <a:off x="3159" y="3456"/>
              <a:ext cx="27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600">
                  <a:latin typeface="Times New Roman" pitchFamily="16" charset="0"/>
                </a:rPr>
                <a:t>Wr</a:t>
              </a:r>
            </a:p>
          </p:txBody>
        </p:sp>
      </p:grpSp>
      <p:sp>
        <p:nvSpPr>
          <p:cNvPr id="32868" name="Rectangle 100"/>
          <p:cNvSpPr>
            <a:spLocks noChangeArrowheads="1"/>
          </p:cNvSpPr>
          <p:nvPr/>
        </p:nvSpPr>
        <p:spPr bwMode="auto">
          <a:xfrm>
            <a:off x="1814513" y="5486400"/>
            <a:ext cx="531812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Add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715CB257-D5B9-4A61-BFB5-2BCB26A157DB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19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3200">
                <a:solidFill>
                  <a:srgbClr val="FFFF00"/>
                </a:solidFill>
              </a:rPr>
              <a:t>Instruction Latencies and Throughput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09950" y="1289050"/>
            <a:ext cx="22161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>
                <a:srgbClr val="FFFF00"/>
              </a:buClr>
              <a:buFont typeface="Times New Roman" pitchFamily="16" charset="0"/>
              <a:buChar char="•"/>
            </a:pPr>
            <a:r>
              <a:rPr lang="en-US" altLang="ru-RU" sz="2000" b="1">
                <a:solidFill>
                  <a:srgbClr val="FFFF00"/>
                </a:solidFill>
                <a:latin typeface="Times New Roman" pitchFamily="16" charset="0"/>
              </a:rPr>
              <a:t>Single-Cycle CPU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338513" y="2432050"/>
            <a:ext cx="24622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>
                <a:srgbClr val="FFFF00"/>
              </a:buClr>
              <a:buFont typeface="Times New Roman" pitchFamily="16" charset="0"/>
              <a:buChar char="•"/>
            </a:pPr>
            <a:r>
              <a:rPr lang="en-US" altLang="ru-RU" sz="2000" b="1">
                <a:solidFill>
                  <a:srgbClr val="FFFF00"/>
                </a:solidFill>
                <a:latin typeface="Times New Roman" pitchFamily="16" charset="0"/>
              </a:rPr>
              <a:t>Multiple Cycle CPU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643313" y="3956050"/>
            <a:ext cx="1874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>
                <a:srgbClr val="FFFF00"/>
              </a:buClr>
              <a:buFont typeface="Times New Roman" pitchFamily="16" charset="0"/>
              <a:buChar char="•"/>
            </a:pPr>
            <a:r>
              <a:rPr lang="en-US" altLang="ru-RU" sz="2000" b="1">
                <a:solidFill>
                  <a:srgbClr val="FFFF00"/>
                </a:solidFill>
                <a:latin typeface="Times New Roman" pitchFamily="16" charset="0"/>
              </a:rPr>
              <a:t>Pipelined CPU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0574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6670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2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2766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3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8862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4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4958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5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1054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6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57150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7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324600" y="4457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8</a:t>
            </a: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1447800" y="4991100"/>
            <a:ext cx="3649663" cy="227013"/>
            <a:chOff x="912" y="3144"/>
            <a:chExt cx="2299" cy="143"/>
          </a:xfrm>
        </p:grpSpPr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300" y="314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Ifetch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684" y="314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Reg/Dec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068" y="314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Exec</a:t>
              </a: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452" y="314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2836" y="314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Wr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912" y="3144"/>
              <a:ext cx="38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Load</a:t>
              </a:r>
            </a:p>
          </p:txBody>
        </p:sp>
      </p:grp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2057400" y="4762500"/>
            <a:ext cx="608013" cy="150813"/>
            <a:chOff x="1296" y="3000"/>
            <a:chExt cx="383" cy="95"/>
          </a:xfrm>
        </p:grpSpPr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V="1">
              <a:off x="1296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1296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1488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1488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2667000" y="4762500"/>
            <a:ext cx="608013" cy="150813"/>
            <a:chOff x="1680" y="3000"/>
            <a:chExt cx="383" cy="95"/>
          </a:xfrm>
        </p:grpSpPr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 flipV="1">
              <a:off x="1680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1680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1872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1872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23" name="Group 31"/>
          <p:cNvGrpSpPr>
            <a:grpSpLocks/>
          </p:cNvGrpSpPr>
          <p:nvPr/>
        </p:nvGrpSpPr>
        <p:grpSpPr bwMode="auto">
          <a:xfrm>
            <a:off x="3886200" y="4762500"/>
            <a:ext cx="608013" cy="150813"/>
            <a:chOff x="2448" y="3000"/>
            <a:chExt cx="383" cy="95"/>
          </a:xfrm>
        </p:grpSpPr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2448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2448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640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640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28" name="Group 36"/>
          <p:cNvGrpSpPr>
            <a:grpSpLocks/>
          </p:cNvGrpSpPr>
          <p:nvPr/>
        </p:nvGrpSpPr>
        <p:grpSpPr bwMode="auto">
          <a:xfrm>
            <a:off x="3276600" y="4762500"/>
            <a:ext cx="608013" cy="150813"/>
            <a:chOff x="2064" y="3000"/>
            <a:chExt cx="383" cy="95"/>
          </a:xfrm>
        </p:grpSpPr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 flipV="1">
              <a:off x="2064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064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256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2256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4495800" y="4762500"/>
            <a:ext cx="608013" cy="150813"/>
            <a:chOff x="2832" y="3000"/>
            <a:chExt cx="383" cy="95"/>
          </a:xfrm>
        </p:grpSpPr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2832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832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>
              <a:off x="3024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3024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5105400" y="4762500"/>
            <a:ext cx="608013" cy="150813"/>
            <a:chOff x="3216" y="3000"/>
            <a:chExt cx="383" cy="95"/>
          </a:xfrm>
        </p:grpSpPr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flipV="1">
              <a:off x="3216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3216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3408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>
              <a:off x="3408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43" name="Group 51"/>
          <p:cNvGrpSpPr>
            <a:grpSpLocks/>
          </p:cNvGrpSpPr>
          <p:nvPr/>
        </p:nvGrpSpPr>
        <p:grpSpPr bwMode="auto">
          <a:xfrm>
            <a:off x="5715000" y="4762500"/>
            <a:ext cx="608013" cy="150813"/>
            <a:chOff x="3600" y="3000"/>
            <a:chExt cx="383" cy="95"/>
          </a:xfrm>
        </p:grpSpPr>
        <p:sp>
          <p:nvSpPr>
            <p:cNvPr id="33844" name="Line 52"/>
            <p:cNvSpPr>
              <a:spLocks noChangeShapeType="1"/>
            </p:cNvSpPr>
            <p:nvPr/>
          </p:nvSpPr>
          <p:spPr bwMode="auto">
            <a:xfrm flipV="1">
              <a:off x="3600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>
              <a:off x="3600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46" name="Line 54"/>
            <p:cNvSpPr>
              <a:spLocks noChangeShapeType="1"/>
            </p:cNvSpPr>
            <p:nvPr/>
          </p:nvSpPr>
          <p:spPr bwMode="auto">
            <a:xfrm>
              <a:off x="3792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>
              <a:off x="3792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6324600" y="4762500"/>
            <a:ext cx="608013" cy="150813"/>
            <a:chOff x="3984" y="3000"/>
            <a:chExt cx="383" cy="95"/>
          </a:xfrm>
        </p:grpSpPr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 flipV="1">
              <a:off x="3984" y="299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50" name="Line 58"/>
            <p:cNvSpPr>
              <a:spLocks noChangeShapeType="1"/>
            </p:cNvSpPr>
            <p:nvPr/>
          </p:nvSpPr>
          <p:spPr bwMode="auto">
            <a:xfrm>
              <a:off x="3984" y="300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4176" y="300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52" name="Line 60"/>
            <p:cNvSpPr>
              <a:spLocks noChangeShapeType="1"/>
            </p:cNvSpPr>
            <p:nvPr/>
          </p:nvSpPr>
          <p:spPr bwMode="auto">
            <a:xfrm>
              <a:off x="4176" y="309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53" name="Group 61"/>
          <p:cNvGrpSpPr>
            <a:grpSpLocks/>
          </p:cNvGrpSpPr>
          <p:nvPr/>
        </p:nvGrpSpPr>
        <p:grpSpPr bwMode="auto">
          <a:xfrm>
            <a:off x="2057400" y="5295900"/>
            <a:ext cx="3649663" cy="227013"/>
            <a:chOff x="1296" y="3336"/>
            <a:chExt cx="2299" cy="143"/>
          </a:xfrm>
        </p:grpSpPr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684" y="3340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Ifetch</a:t>
              </a: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068" y="3340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Reg/Dec</a:t>
              </a: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2452" y="3340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Exec</a:t>
              </a: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2836" y="3340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</a:t>
              </a: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3220" y="3340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Wr</a:t>
              </a: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296" y="3336"/>
              <a:ext cx="38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Load</a:t>
              </a:r>
            </a:p>
          </p:txBody>
        </p:sp>
      </p:grpSp>
      <p:grpSp>
        <p:nvGrpSpPr>
          <p:cNvPr id="33860" name="Group 68"/>
          <p:cNvGrpSpPr>
            <a:grpSpLocks/>
          </p:cNvGrpSpPr>
          <p:nvPr/>
        </p:nvGrpSpPr>
        <p:grpSpPr bwMode="auto">
          <a:xfrm>
            <a:off x="2667000" y="5600700"/>
            <a:ext cx="3649663" cy="227013"/>
            <a:chOff x="1680" y="3528"/>
            <a:chExt cx="2299" cy="143"/>
          </a:xfrm>
        </p:grpSpPr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2068" y="3532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Ifetch</a:t>
              </a:r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2452" y="3532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Reg/Dec</a:t>
              </a:r>
            </a:p>
          </p:txBody>
        </p:sp>
        <p:sp>
          <p:nvSpPr>
            <p:cNvPr id="33863" name="Rectangle 71"/>
            <p:cNvSpPr>
              <a:spLocks noChangeArrowheads="1"/>
            </p:cNvSpPr>
            <p:nvPr/>
          </p:nvSpPr>
          <p:spPr bwMode="auto">
            <a:xfrm>
              <a:off x="2836" y="3532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Exec</a:t>
              </a:r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3220" y="3532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</a:t>
              </a:r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3604" y="3532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Wr</a:t>
              </a:r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1680" y="3528"/>
              <a:ext cx="38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Load</a:t>
              </a:r>
            </a:p>
          </p:txBody>
        </p:sp>
      </p:grpSp>
      <p:grpSp>
        <p:nvGrpSpPr>
          <p:cNvPr id="33867" name="Group 75"/>
          <p:cNvGrpSpPr>
            <a:grpSpLocks/>
          </p:cNvGrpSpPr>
          <p:nvPr/>
        </p:nvGrpSpPr>
        <p:grpSpPr bwMode="auto">
          <a:xfrm>
            <a:off x="3276600" y="5905500"/>
            <a:ext cx="3649663" cy="227013"/>
            <a:chOff x="2064" y="3720"/>
            <a:chExt cx="2299" cy="143"/>
          </a:xfrm>
        </p:grpSpPr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452" y="3724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Ifetch</a:t>
              </a: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2836" y="3724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Reg/Dec</a:t>
              </a:r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3220" y="3724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Exec</a:t>
              </a:r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604" y="3724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</a:t>
              </a:r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3988" y="3724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Wr</a:t>
              </a:r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2064" y="3720"/>
              <a:ext cx="38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Load</a:t>
              </a:r>
            </a:p>
          </p:txBody>
        </p:sp>
      </p:grp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3048000" y="2933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1</a:t>
            </a: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3657600" y="2933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2</a:t>
            </a: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4267200" y="2933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3</a:t>
            </a: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4876800" y="2933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4</a:t>
            </a: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5486400" y="29337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Cycle 5</a:t>
            </a:r>
          </a:p>
        </p:txBody>
      </p:sp>
      <p:grpSp>
        <p:nvGrpSpPr>
          <p:cNvPr id="33879" name="Group 87"/>
          <p:cNvGrpSpPr>
            <a:grpSpLocks/>
          </p:cNvGrpSpPr>
          <p:nvPr/>
        </p:nvGrpSpPr>
        <p:grpSpPr bwMode="auto">
          <a:xfrm>
            <a:off x="2438400" y="3467100"/>
            <a:ext cx="3649663" cy="227013"/>
            <a:chOff x="1536" y="2184"/>
            <a:chExt cx="2299" cy="143"/>
          </a:xfrm>
        </p:grpSpPr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1924" y="218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Ifetch</a:t>
              </a:r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2308" y="218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Reg/Dec</a:t>
              </a: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2692" y="218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Exec</a:t>
              </a:r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3076" y="218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</a:t>
              </a:r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3460" y="218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Wr</a:t>
              </a:r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1536" y="2184"/>
              <a:ext cx="38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Load</a:t>
              </a:r>
            </a:p>
          </p:txBody>
        </p:sp>
      </p:grpSp>
      <p:grpSp>
        <p:nvGrpSpPr>
          <p:cNvPr id="33886" name="Group 94"/>
          <p:cNvGrpSpPr>
            <a:grpSpLocks/>
          </p:cNvGrpSpPr>
          <p:nvPr/>
        </p:nvGrpSpPr>
        <p:grpSpPr bwMode="auto">
          <a:xfrm>
            <a:off x="3048000" y="3238500"/>
            <a:ext cx="608013" cy="150813"/>
            <a:chOff x="1920" y="2040"/>
            <a:chExt cx="383" cy="95"/>
          </a:xfrm>
        </p:grpSpPr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 flipV="1">
              <a:off x="1920" y="203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1920" y="204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2112" y="204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>
              <a:off x="2112" y="213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91" name="Group 99"/>
          <p:cNvGrpSpPr>
            <a:grpSpLocks/>
          </p:cNvGrpSpPr>
          <p:nvPr/>
        </p:nvGrpSpPr>
        <p:grpSpPr bwMode="auto">
          <a:xfrm>
            <a:off x="3657600" y="3238500"/>
            <a:ext cx="608013" cy="150813"/>
            <a:chOff x="2304" y="2040"/>
            <a:chExt cx="383" cy="95"/>
          </a:xfrm>
        </p:grpSpPr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304" y="203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>
              <a:off x="2304" y="204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94" name="Line 102"/>
            <p:cNvSpPr>
              <a:spLocks noChangeShapeType="1"/>
            </p:cNvSpPr>
            <p:nvPr/>
          </p:nvSpPr>
          <p:spPr bwMode="auto">
            <a:xfrm>
              <a:off x="2496" y="204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95" name="Line 103"/>
            <p:cNvSpPr>
              <a:spLocks noChangeShapeType="1"/>
            </p:cNvSpPr>
            <p:nvPr/>
          </p:nvSpPr>
          <p:spPr bwMode="auto">
            <a:xfrm>
              <a:off x="2496" y="213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896" name="Group 104"/>
          <p:cNvGrpSpPr>
            <a:grpSpLocks/>
          </p:cNvGrpSpPr>
          <p:nvPr/>
        </p:nvGrpSpPr>
        <p:grpSpPr bwMode="auto">
          <a:xfrm>
            <a:off x="4876800" y="3238500"/>
            <a:ext cx="608013" cy="150813"/>
            <a:chOff x="3072" y="2040"/>
            <a:chExt cx="383" cy="95"/>
          </a:xfrm>
        </p:grpSpPr>
        <p:sp>
          <p:nvSpPr>
            <p:cNvPr id="33897" name="Line 105"/>
            <p:cNvSpPr>
              <a:spLocks noChangeShapeType="1"/>
            </p:cNvSpPr>
            <p:nvPr/>
          </p:nvSpPr>
          <p:spPr bwMode="auto">
            <a:xfrm flipV="1">
              <a:off x="3072" y="203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98" name="Line 106"/>
            <p:cNvSpPr>
              <a:spLocks noChangeShapeType="1"/>
            </p:cNvSpPr>
            <p:nvPr/>
          </p:nvSpPr>
          <p:spPr bwMode="auto">
            <a:xfrm>
              <a:off x="3072" y="204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899" name="Line 107"/>
            <p:cNvSpPr>
              <a:spLocks noChangeShapeType="1"/>
            </p:cNvSpPr>
            <p:nvPr/>
          </p:nvSpPr>
          <p:spPr bwMode="auto">
            <a:xfrm>
              <a:off x="3264" y="204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0" name="Line 108"/>
            <p:cNvSpPr>
              <a:spLocks noChangeShapeType="1"/>
            </p:cNvSpPr>
            <p:nvPr/>
          </p:nvSpPr>
          <p:spPr bwMode="auto">
            <a:xfrm>
              <a:off x="3264" y="213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901" name="Group 109"/>
          <p:cNvGrpSpPr>
            <a:grpSpLocks/>
          </p:cNvGrpSpPr>
          <p:nvPr/>
        </p:nvGrpSpPr>
        <p:grpSpPr bwMode="auto">
          <a:xfrm>
            <a:off x="4267200" y="3238500"/>
            <a:ext cx="608013" cy="150813"/>
            <a:chOff x="2688" y="2040"/>
            <a:chExt cx="383" cy="95"/>
          </a:xfrm>
        </p:grpSpPr>
        <p:sp>
          <p:nvSpPr>
            <p:cNvPr id="33902" name="Line 110"/>
            <p:cNvSpPr>
              <a:spLocks noChangeShapeType="1"/>
            </p:cNvSpPr>
            <p:nvPr/>
          </p:nvSpPr>
          <p:spPr bwMode="auto">
            <a:xfrm flipV="1">
              <a:off x="2688" y="203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3" name="Line 111"/>
            <p:cNvSpPr>
              <a:spLocks noChangeShapeType="1"/>
            </p:cNvSpPr>
            <p:nvPr/>
          </p:nvSpPr>
          <p:spPr bwMode="auto">
            <a:xfrm>
              <a:off x="2688" y="204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4" name="Line 112"/>
            <p:cNvSpPr>
              <a:spLocks noChangeShapeType="1"/>
            </p:cNvSpPr>
            <p:nvPr/>
          </p:nvSpPr>
          <p:spPr bwMode="auto">
            <a:xfrm>
              <a:off x="2880" y="204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5" name="Line 113"/>
            <p:cNvSpPr>
              <a:spLocks noChangeShapeType="1"/>
            </p:cNvSpPr>
            <p:nvPr/>
          </p:nvSpPr>
          <p:spPr bwMode="auto">
            <a:xfrm>
              <a:off x="2880" y="213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906" name="Group 114"/>
          <p:cNvGrpSpPr>
            <a:grpSpLocks/>
          </p:cNvGrpSpPr>
          <p:nvPr/>
        </p:nvGrpSpPr>
        <p:grpSpPr bwMode="auto">
          <a:xfrm>
            <a:off x="5486400" y="3238500"/>
            <a:ext cx="608013" cy="150813"/>
            <a:chOff x="3456" y="2040"/>
            <a:chExt cx="383" cy="95"/>
          </a:xfrm>
        </p:grpSpPr>
        <p:sp>
          <p:nvSpPr>
            <p:cNvPr id="33907" name="Line 115"/>
            <p:cNvSpPr>
              <a:spLocks noChangeShapeType="1"/>
            </p:cNvSpPr>
            <p:nvPr/>
          </p:nvSpPr>
          <p:spPr bwMode="auto">
            <a:xfrm flipV="1">
              <a:off x="3456" y="203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8" name="Line 116"/>
            <p:cNvSpPr>
              <a:spLocks noChangeShapeType="1"/>
            </p:cNvSpPr>
            <p:nvPr/>
          </p:nvSpPr>
          <p:spPr bwMode="auto">
            <a:xfrm>
              <a:off x="3456" y="2040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09" name="Line 117"/>
            <p:cNvSpPr>
              <a:spLocks noChangeShapeType="1"/>
            </p:cNvSpPr>
            <p:nvPr/>
          </p:nvSpPr>
          <p:spPr bwMode="auto">
            <a:xfrm>
              <a:off x="3648" y="204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10" name="Line 118"/>
            <p:cNvSpPr>
              <a:spLocks noChangeShapeType="1"/>
            </p:cNvSpPr>
            <p:nvPr/>
          </p:nvSpPr>
          <p:spPr bwMode="auto">
            <a:xfrm>
              <a:off x="3648" y="2136"/>
              <a:ext cx="19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3911" name="Group 119"/>
          <p:cNvGrpSpPr>
            <a:grpSpLocks/>
          </p:cNvGrpSpPr>
          <p:nvPr/>
        </p:nvGrpSpPr>
        <p:grpSpPr bwMode="auto">
          <a:xfrm>
            <a:off x="2438400" y="1943100"/>
            <a:ext cx="3649663" cy="227013"/>
            <a:chOff x="1536" y="1224"/>
            <a:chExt cx="2299" cy="143"/>
          </a:xfrm>
        </p:grpSpPr>
        <p:sp>
          <p:nvSpPr>
            <p:cNvPr id="33912" name="Rectangle 120"/>
            <p:cNvSpPr>
              <a:spLocks noChangeArrowheads="1"/>
            </p:cNvSpPr>
            <p:nvPr/>
          </p:nvSpPr>
          <p:spPr bwMode="auto">
            <a:xfrm>
              <a:off x="1924" y="122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Ifetch</a:t>
              </a:r>
            </a:p>
          </p:txBody>
        </p:sp>
        <p:sp>
          <p:nvSpPr>
            <p:cNvPr id="33913" name="Rectangle 121"/>
            <p:cNvSpPr>
              <a:spLocks noChangeArrowheads="1"/>
            </p:cNvSpPr>
            <p:nvPr/>
          </p:nvSpPr>
          <p:spPr bwMode="auto">
            <a:xfrm>
              <a:off x="2308" y="122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Reg/Dec</a:t>
              </a:r>
            </a:p>
          </p:txBody>
        </p:sp>
        <p:sp>
          <p:nvSpPr>
            <p:cNvPr id="33914" name="Rectangle 122"/>
            <p:cNvSpPr>
              <a:spLocks noChangeArrowheads="1"/>
            </p:cNvSpPr>
            <p:nvPr/>
          </p:nvSpPr>
          <p:spPr bwMode="auto">
            <a:xfrm>
              <a:off x="2692" y="122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Exec</a:t>
              </a:r>
            </a:p>
          </p:txBody>
        </p:sp>
        <p:sp>
          <p:nvSpPr>
            <p:cNvPr id="33915" name="Rectangle 123"/>
            <p:cNvSpPr>
              <a:spLocks noChangeArrowheads="1"/>
            </p:cNvSpPr>
            <p:nvPr/>
          </p:nvSpPr>
          <p:spPr bwMode="auto">
            <a:xfrm>
              <a:off x="3076" y="122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</a:t>
              </a:r>
            </a:p>
          </p:txBody>
        </p:sp>
        <p:sp>
          <p:nvSpPr>
            <p:cNvPr id="33916" name="Rectangle 124"/>
            <p:cNvSpPr>
              <a:spLocks noChangeArrowheads="1"/>
            </p:cNvSpPr>
            <p:nvPr/>
          </p:nvSpPr>
          <p:spPr bwMode="auto">
            <a:xfrm>
              <a:off x="3460" y="1228"/>
              <a:ext cx="375" cy="13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Wr</a:t>
              </a:r>
            </a:p>
          </p:txBody>
        </p:sp>
        <p:sp>
          <p:nvSpPr>
            <p:cNvPr id="33917" name="Rectangle 125"/>
            <p:cNvSpPr>
              <a:spLocks noChangeArrowheads="1"/>
            </p:cNvSpPr>
            <p:nvPr/>
          </p:nvSpPr>
          <p:spPr bwMode="auto">
            <a:xfrm>
              <a:off x="1536" y="1224"/>
              <a:ext cx="383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Load</a:t>
              </a:r>
            </a:p>
          </p:txBody>
        </p:sp>
      </p:grpSp>
      <p:grpSp>
        <p:nvGrpSpPr>
          <p:cNvPr id="33918" name="Group 126"/>
          <p:cNvGrpSpPr>
            <a:grpSpLocks/>
          </p:cNvGrpSpPr>
          <p:nvPr/>
        </p:nvGrpSpPr>
        <p:grpSpPr bwMode="auto">
          <a:xfrm>
            <a:off x="3048000" y="1714500"/>
            <a:ext cx="3046413" cy="150813"/>
            <a:chOff x="1920" y="1080"/>
            <a:chExt cx="1919" cy="95"/>
          </a:xfrm>
        </p:grpSpPr>
        <p:sp>
          <p:nvSpPr>
            <p:cNvPr id="33919" name="Line 127"/>
            <p:cNvSpPr>
              <a:spLocks noChangeShapeType="1"/>
            </p:cNvSpPr>
            <p:nvPr/>
          </p:nvSpPr>
          <p:spPr bwMode="auto">
            <a:xfrm flipV="1">
              <a:off x="1920" y="1079"/>
              <a:ext cx="0" cy="9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20" name="Line 128"/>
            <p:cNvSpPr>
              <a:spLocks noChangeShapeType="1"/>
            </p:cNvSpPr>
            <p:nvPr/>
          </p:nvSpPr>
          <p:spPr bwMode="auto">
            <a:xfrm>
              <a:off x="1920" y="1080"/>
              <a:ext cx="959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21" name="Line 129"/>
            <p:cNvSpPr>
              <a:spLocks noChangeShapeType="1"/>
            </p:cNvSpPr>
            <p:nvPr/>
          </p:nvSpPr>
          <p:spPr bwMode="auto">
            <a:xfrm>
              <a:off x="2880" y="1080"/>
              <a:ext cx="0" cy="95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922" name="Line 130"/>
            <p:cNvSpPr>
              <a:spLocks noChangeShapeType="1"/>
            </p:cNvSpPr>
            <p:nvPr/>
          </p:nvSpPr>
          <p:spPr bwMode="auto">
            <a:xfrm>
              <a:off x="2880" y="1176"/>
              <a:ext cx="959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3923" name="Line 131"/>
          <p:cNvSpPr>
            <a:spLocks noChangeShapeType="1"/>
          </p:cNvSpPr>
          <p:nvPr/>
        </p:nvSpPr>
        <p:spPr bwMode="auto">
          <a:xfrm flipV="1">
            <a:off x="6096000" y="1712913"/>
            <a:ext cx="1588" cy="155575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9F694D80-D3E2-48FB-91C0-4C5112646393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5800" y="503238"/>
            <a:ext cx="8305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2800">
                <a:solidFill>
                  <a:srgbClr val="FFFF00"/>
                </a:solidFill>
              </a:rPr>
              <a:t>План лекции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153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608013" indent="-608013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/>
              <a:t>Понятие конвейера </a:t>
            </a:r>
          </a:p>
          <a:p>
            <a:pPr>
              <a:spcBef>
                <a:spcPts val="600"/>
              </a:spcBef>
              <a:buClr>
                <a:srgbClr val="FFFFFF"/>
              </a:buClr>
            </a:pPr>
            <a:endParaRPr lang="ru-RU" altLang="ru-RU"/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/>
              <a:t>Нелинейные конвейеры</a:t>
            </a:r>
          </a:p>
          <a:p>
            <a:pPr>
              <a:spcBef>
                <a:spcPts val="600"/>
              </a:spcBef>
              <a:buClr>
                <a:srgbClr val="FFFFFF"/>
              </a:buClr>
            </a:pPr>
            <a:endParaRPr lang="ru-RU" altLang="ru-RU"/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/>
              <a:t>Метрики эффективности конвейеров</a:t>
            </a:r>
          </a:p>
          <a:p>
            <a:pPr>
              <a:spcBef>
                <a:spcPts val="600"/>
              </a:spcBef>
              <a:buClr>
                <a:srgbClr val="FFFFFF"/>
              </a:buClr>
            </a:pPr>
            <a:endParaRPr lang="ru-RU" altLang="ru-RU"/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/>
              <a:t>Разработка многотактового ЦП</a:t>
            </a:r>
          </a:p>
          <a:p>
            <a:pPr>
              <a:spcBef>
                <a:spcPts val="600"/>
              </a:spcBef>
              <a:buClr>
                <a:srgbClr val="FFFFFF"/>
              </a:buClr>
            </a:pPr>
            <a:endParaRPr lang="ru-RU" altLang="ru-RU"/>
          </a:p>
          <a:p>
            <a:pPr>
              <a:spcBef>
                <a:spcPts val="600"/>
              </a:spcBef>
              <a:buClr>
                <a:srgbClr val="FFFFFF"/>
              </a:buClr>
              <a:buFont typeface="Times New Roman" pitchFamily="16" charset="0"/>
              <a:buAutoNum type="arabicPeriod"/>
            </a:pPr>
            <a:r>
              <a:rPr lang="ru-RU" altLang="ru-RU"/>
              <a:t>Конфликты в конвейере команд</a:t>
            </a:r>
          </a:p>
          <a:p>
            <a:pPr>
              <a:spcBef>
                <a:spcPts val="600"/>
              </a:spcBef>
              <a:buClr>
                <a:srgbClr val="FFFFFF"/>
              </a:buClr>
            </a:pPr>
            <a:endParaRPr lang="ru-RU" alt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6E4E9E0F-FB9F-41C6-A002-FFF67F739A65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20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Pipelining Advantages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Выше </a:t>
            </a:r>
            <a:r>
              <a:rPr lang="en-US" altLang="ru-RU"/>
              <a:t> </a:t>
            </a:r>
            <a:r>
              <a:rPr lang="ru-RU" altLang="ru-RU" i="1">
                <a:solidFill>
                  <a:srgbClr val="FFFF00"/>
                </a:solidFill>
              </a:rPr>
              <a:t>максимальная</a:t>
            </a:r>
            <a:r>
              <a:rPr lang="ru-RU" altLang="ru-RU" i="1">
                <a:solidFill>
                  <a:srgbClr val="CC0000"/>
                </a:solidFill>
              </a:rPr>
              <a:t> </a:t>
            </a:r>
            <a:r>
              <a:rPr lang="ru-RU" altLang="ru-RU"/>
              <a:t>производительность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Лучшее</a:t>
            </a:r>
            <a:r>
              <a:rPr lang="en-US" altLang="ru-RU"/>
              <a:t> </a:t>
            </a:r>
            <a:r>
              <a:rPr lang="ru-RU" altLang="ru-RU" i="1">
                <a:solidFill>
                  <a:srgbClr val="FFFF00"/>
                </a:solidFill>
              </a:rPr>
              <a:t>использование</a:t>
            </a:r>
            <a:r>
              <a:rPr lang="en-US" altLang="ru-RU"/>
              <a:t> </a:t>
            </a:r>
            <a:r>
              <a:rPr lang="ru-RU" altLang="ru-RU"/>
              <a:t>ресурсов</a:t>
            </a:r>
            <a:r>
              <a:rPr lang="en-US" altLang="ru-RU"/>
              <a:t> CPU 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endParaRPr lang="en-US" altLang="ru-RU"/>
          </a:p>
          <a:p>
            <a:pPr marL="342900">
              <a:spcBef>
                <a:spcPts val="600"/>
              </a:spcBef>
              <a:buClrTx/>
              <a:buFontTx/>
              <a:buNone/>
            </a:pPr>
            <a:endParaRPr lang="en-US" altLang="ru-RU"/>
          </a:p>
          <a:p>
            <a:pPr marL="342900">
              <a:spcBef>
                <a:spcPts val="600"/>
              </a:spcBef>
              <a:buClrTx/>
              <a:buFontTx/>
              <a:buNone/>
            </a:pPr>
            <a:endParaRPr lang="en-US" altLang="ru-RU"/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Но</a:t>
            </a:r>
            <a:r>
              <a:rPr lang="en-US" altLang="ru-RU"/>
              <a:t>, </a:t>
            </a:r>
            <a:r>
              <a:rPr lang="ru-RU" altLang="ru-RU"/>
              <a:t>более сложный </a:t>
            </a:r>
            <a:r>
              <a:rPr lang="ru-RU" altLang="ru-RU" i="1">
                <a:solidFill>
                  <a:srgbClr val="FFFF00"/>
                </a:solidFill>
              </a:rPr>
              <a:t>тракт данных</a:t>
            </a:r>
            <a:r>
              <a:rPr lang="ru-RU" altLang="ru-RU"/>
              <a:t> (</a:t>
            </a:r>
            <a:r>
              <a:rPr lang="en-US" altLang="ru-RU" i="1">
                <a:solidFill>
                  <a:srgbClr val="FFFF00"/>
                </a:solidFill>
              </a:rPr>
              <a:t>datapath</a:t>
            </a:r>
            <a:r>
              <a:rPr lang="ru-RU" altLang="ru-RU" i="1">
                <a:solidFill>
                  <a:srgbClr val="FFFF00"/>
                </a:solidFill>
              </a:rPr>
              <a:t>)</a:t>
            </a:r>
            <a:r>
              <a:rPr lang="en-US" altLang="ru-RU"/>
              <a:t>, </a:t>
            </a:r>
            <a:r>
              <a:rPr lang="ru-RU" altLang="ru-RU"/>
              <a:t>более сложное управление(</a:t>
            </a:r>
            <a:r>
              <a:rPr lang="en-US" altLang="ru-RU"/>
              <a:t>?</a:t>
            </a:r>
            <a:r>
              <a:rPr lang="ru-RU" altLang="ru-RU"/>
              <a:t>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3569B15E-17F1-4C19-9C58-267E4EB9E501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21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A Pipelined Datapath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IF: Instruction fetch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ID: Instruction decode and register fetch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EX: Execution and effective address calculation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MEM:  Memory access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WB:  Write back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D0DF8352-86DB-4A01-AB35-6B7FAB5EBE4A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22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Pipelined Datapath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71613" y="5867400"/>
            <a:ext cx="6121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Garamond" pitchFamily="16" charset="0"/>
              </a:rPr>
              <a:t>Similarities with Single-cycle CPU datapath? </a:t>
            </a:r>
          </a:p>
          <a:p>
            <a:pPr algn="ctr">
              <a:buClrTx/>
              <a:buFontTx/>
              <a:buNone/>
            </a:pPr>
            <a:r>
              <a:rPr lang="en-US" altLang="ru-RU" b="1">
                <a:latin typeface="Garamond" pitchFamily="16" charset="0"/>
              </a:rPr>
              <a:t>Multi-cycle CPU datapath?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37698370-1454-49F1-8CEB-0A5F95AE7C19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23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876800" y="4343400"/>
            <a:ext cx="228600" cy="533400"/>
          </a:xfrm>
          <a:prstGeom prst="rect">
            <a:avLst/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72000" y="2057400"/>
            <a:ext cx="228600" cy="533400"/>
          </a:xfrm>
          <a:prstGeom prst="rect">
            <a:avLst/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Execution in a Pipelined Datapath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1606550" y="2705100"/>
            <a:ext cx="4481513" cy="798513"/>
            <a:chOff x="1012" y="1704"/>
            <a:chExt cx="2823" cy="503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012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1636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>
              <a:off x="2267" y="1704"/>
              <a:ext cx="274" cy="503"/>
              <a:chOff x="2267" y="1704"/>
              <a:chExt cx="274" cy="503"/>
            </a:xfrm>
          </p:grpSpPr>
          <p:grpSp>
            <p:nvGrpSpPr>
              <p:cNvPr id="37897" name="Group 9"/>
              <p:cNvGrpSpPr>
                <a:grpSpLocks/>
              </p:cNvGrpSpPr>
              <p:nvPr/>
            </p:nvGrpSpPr>
            <p:grpSpPr bwMode="auto">
              <a:xfrm>
                <a:off x="2267" y="1728"/>
                <a:ext cx="274" cy="479"/>
                <a:chOff x="2267" y="1728"/>
                <a:chExt cx="274" cy="479"/>
              </a:xfrm>
            </p:grpSpPr>
            <p:sp>
              <p:nvSpPr>
                <p:cNvPr id="37898" name="Line 10"/>
                <p:cNvSpPr>
                  <a:spLocks noChangeShapeType="1"/>
                </p:cNvSpPr>
                <p:nvPr/>
              </p:nvSpPr>
              <p:spPr bwMode="auto">
                <a:xfrm>
                  <a:off x="2267" y="172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899" name="Line 11"/>
                <p:cNvSpPr>
                  <a:spLocks noChangeShapeType="1"/>
                </p:cNvSpPr>
                <p:nvPr/>
              </p:nvSpPr>
              <p:spPr bwMode="auto">
                <a:xfrm>
                  <a:off x="2267" y="172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00" name="Line 12"/>
                <p:cNvSpPr>
                  <a:spLocks noChangeShapeType="1"/>
                </p:cNvSpPr>
                <p:nvPr/>
              </p:nvSpPr>
              <p:spPr bwMode="auto">
                <a:xfrm>
                  <a:off x="2267" y="189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266" y="196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02" name="Line 14"/>
                <p:cNvSpPr>
                  <a:spLocks noChangeShapeType="1"/>
                </p:cNvSpPr>
                <p:nvPr/>
              </p:nvSpPr>
              <p:spPr bwMode="auto">
                <a:xfrm>
                  <a:off x="2267" y="203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0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267" y="203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04" name="Line 16"/>
                <p:cNvSpPr>
                  <a:spLocks noChangeShapeType="1"/>
                </p:cNvSpPr>
                <p:nvPr/>
              </p:nvSpPr>
              <p:spPr bwMode="auto">
                <a:xfrm>
                  <a:off x="2542" y="189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 rot="5400000">
                <a:off x="2200" y="182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2836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3508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1344" y="196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1968" y="182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1968" y="206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2543" y="197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>
              <a:off x="3168" y="196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4578350" y="5067300"/>
            <a:ext cx="4481513" cy="798513"/>
            <a:chOff x="2884" y="3192"/>
            <a:chExt cx="2823" cy="503"/>
          </a:xfrm>
        </p:grpSpPr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2884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3508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7916" name="Group 28"/>
            <p:cNvGrpSpPr>
              <a:grpSpLocks/>
            </p:cNvGrpSpPr>
            <p:nvPr/>
          </p:nvGrpSpPr>
          <p:grpSpPr bwMode="auto">
            <a:xfrm>
              <a:off x="4139" y="3192"/>
              <a:ext cx="274" cy="503"/>
              <a:chOff x="4139" y="3192"/>
              <a:chExt cx="274" cy="503"/>
            </a:xfrm>
          </p:grpSpPr>
          <p:grpSp>
            <p:nvGrpSpPr>
              <p:cNvPr id="37917" name="Group 29"/>
              <p:cNvGrpSpPr>
                <a:grpSpLocks/>
              </p:cNvGrpSpPr>
              <p:nvPr/>
            </p:nvGrpSpPr>
            <p:grpSpPr bwMode="auto">
              <a:xfrm>
                <a:off x="4139" y="3216"/>
                <a:ext cx="274" cy="479"/>
                <a:chOff x="4139" y="3216"/>
                <a:chExt cx="274" cy="479"/>
              </a:xfrm>
            </p:grpSpPr>
            <p:sp>
              <p:nvSpPr>
                <p:cNvPr id="37918" name="Line 30"/>
                <p:cNvSpPr>
                  <a:spLocks noChangeShapeType="1"/>
                </p:cNvSpPr>
                <p:nvPr/>
              </p:nvSpPr>
              <p:spPr bwMode="auto">
                <a:xfrm>
                  <a:off x="4139" y="3216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19" name="Line 31"/>
                <p:cNvSpPr>
                  <a:spLocks noChangeShapeType="1"/>
                </p:cNvSpPr>
                <p:nvPr/>
              </p:nvSpPr>
              <p:spPr bwMode="auto">
                <a:xfrm>
                  <a:off x="4139" y="3216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20" name="Line 32"/>
                <p:cNvSpPr>
                  <a:spLocks noChangeShapeType="1"/>
                </p:cNvSpPr>
                <p:nvPr/>
              </p:nvSpPr>
              <p:spPr bwMode="auto">
                <a:xfrm>
                  <a:off x="4139" y="3387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2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138" y="3456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22" name="Line 34"/>
                <p:cNvSpPr>
                  <a:spLocks noChangeShapeType="1"/>
                </p:cNvSpPr>
                <p:nvPr/>
              </p:nvSpPr>
              <p:spPr bwMode="auto">
                <a:xfrm>
                  <a:off x="4139" y="3525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2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139" y="3524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24" name="Line 36"/>
                <p:cNvSpPr>
                  <a:spLocks noChangeShapeType="1"/>
                </p:cNvSpPr>
                <p:nvPr/>
              </p:nvSpPr>
              <p:spPr bwMode="auto">
                <a:xfrm>
                  <a:off x="4414" y="3387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7925" name="Rectangle 37"/>
              <p:cNvSpPr>
                <a:spLocks noChangeArrowheads="1"/>
              </p:cNvSpPr>
              <p:nvPr/>
            </p:nvSpPr>
            <p:spPr bwMode="auto">
              <a:xfrm rot="5400000">
                <a:off x="4072" y="3310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708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5380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>
              <a:off x="3216" y="3456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>
              <a:off x="3840" y="331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0" name="Line 42"/>
            <p:cNvSpPr>
              <a:spLocks noChangeShapeType="1"/>
            </p:cNvSpPr>
            <p:nvPr/>
          </p:nvSpPr>
          <p:spPr bwMode="auto">
            <a:xfrm>
              <a:off x="3840" y="355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>
              <a:off x="4415" y="3459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32" name="Line 44"/>
            <p:cNvSpPr>
              <a:spLocks noChangeShapeType="1"/>
            </p:cNvSpPr>
            <p:nvPr/>
          </p:nvSpPr>
          <p:spPr bwMode="auto">
            <a:xfrm>
              <a:off x="5040" y="3456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3587750" y="4229100"/>
            <a:ext cx="4481513" cy="798513"/>
            <a:chOff x="2260" y="2664"/>
            <a:chExt cx="2823" cy="503"/>
          </a:xfrm>
        </p:grpSpPr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260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2884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7936" name="Group 48"/>
            <p:cNvGrpSpPr>
              <a:grpSpLocks/>
            </p:cNvGrpSpPr>
            <p:nvPr/>
          </p:nvGrpSpPr>
          <p:grpSpPr bwMode="auto">
            <a:xfrm>
              <a:off x="3515" y="2664"/>
              <a:ext cx="274" cy="503"/>
              <a:chOff x="3515" y="2664"/>
              <a:chExt cx="274" cy="503"/>
            </a:xfrm>
          </p:grpSpPr>
          <p:grpSp>
            <p:nvGrpSpPr>
              <p:cNvPr id="37937" name="Group 49"/>
              <p:cNvGrpSpPr>
                <a:grpSpLocks/>
              </p:cNvGrpSpPr>
              <p:nvPr/>
            </p:nvGrpSpPr>
            <p:grpSpPr bwMode="auto">
              <a:xfrm>
                <a:off x="3515" y="2688"/>
                <a:ext cx="274" cy="479"/>
                <a:chOff x="3515" y="2688"/>
                <a:chExt cx="274" cy="479"/>
              </a:xfrm>
            </p:grpSpPr>
            <p:sp>
              <p:nvSpPr>
                <p:cNvPr id="37938" name="Line 50"/>
                <p:cNvSpPr>
                  <a:spLocks noChangeShapeType="1"/>
                </p:cNvSpPr>
                <p:nvPr/>
              </p:nvSpPr>
              <p:spPr bwMode="auto">
                <a:xfrm>
                  <a:off x="3515" y="268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39" name="Line 51"/>
                <p:cNvSpPr>
                  <a:spLocks noChangeShapeType="1"/>
                </p:cNvSpPr>
                <p:nvPr/>
              </p:nvSpPr>
              <p:spPr bwMode="auto">
                <a:xfrm>
                  <a:off x="3515" y="268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40" name="Line 52"/>
                <p:cNvSpPr>
                  <a:spLocks noChangeShapeType="1"/>
                </p:cNvSpPr>
                <p:nvPr/>
              </p:nvSpPr>
              <p:spPr bwMode="auto">
                <a:xfrm>
                  <a:off x="3515" y="285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4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514" y="292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42" name="Line 54"/>
                <p:cNvSpPr>
                  <a:spLocks noChangeShapeType="1"/>
                </p:cNvSpPr>
                <p:nvPr/>
              </p:nvSpPr>
              <p:spPr bwMode="auto">
                <a:xfrm>
                  <a:off x="3515" y="299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515" y="299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44" name="Line 56"/>
                <p:cNvSpPr>
                  <a:spLocks noChangeShapeType="1"/>
                </p:cNvSpPr>
                <p:nvPr/>
              </p:nvSpPr>
              <p:spPr bwMode="auto">
                <a:xfrm>
                  <a:off x="3790" y="285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7945" name="Rectangle 57"/>
              <p:cNvSpPr>
                <a:spLocks noChangeArrowheads="1"/>
              </p:cNvSpPr>
              <p:nvPr/>
            </p:nvSpPr>
            <p:spPr bwMode="auto">
              <a:xfrm rot="5400000">
                <a:off x="3448" y="278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4084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4756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7948" name="Line 60"/>
            <p:cNvSpPr>
              <a:spLocks noChangeShapeType="1"/>
            </p:cNvSpPr>
            <p:nvPr/>
          </p:nvSpPr>
          <p:spPr bwMode="auto">
            <a:xfrm>
              <a:off x="2592" y="292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49" name="Line 61"/>
            <p:cNvSpPr>
              <a:spLocks noChangeShapeType="1"/>
            </p:cNvSpPr>
            <p:nvPr/>
          </p:nvSpPr>
          <p:spPr bwMode="auto">
            <a:xfrm>
              <a:off x="3216" y="278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50" name="Line 62"/>
            <p:cNvSpPr>
              <a:spLocks noChangeShapeType="1"/>
            </p:cNvSpPr>
            <p:nvPr/>
          </p:nvSpPr>
          <p:spPr bwMode="auto">
            <a:xfrm>
              <a:off x="3216" y="302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51" name="Line 63"/>
            <p:cNvSpPr>
              <a:spLocks noChangeShapeType="1"/>
            </p:cNvSpPr>
            <p:nvPr/>
          </p:nvSpPr>
          <p:spPr bwMode="auto">
            <a:xfrm>
              <a:off x="3791" y="293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52" name="Line 64"/>
            <p:cNvSpPr>
              <a:spLocks noChangeShapeType="1"/>
            </p:cNvSpPr>
            <p:nvPr/>
          </p:nvSpPr>
          <p:spPr bwMode="auto">
            <a:xfrm>
              <a:off x="4416" y="292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7953" name="Group 65"/>
          <p:cNvGrpSpPr>
            <a:grpSpLocks/>
          </p:cNvGrpSpPr>
          <p:nvPr/>
        </p:nvGrpSpPr>
        <p:grpSpPr bwMode="auto">
          <a:xfrm>
            <a:off x="2597150" y="3467100"/>
            <a:ext cx="4481513" cy="798513"/>
            <a:chOff x="1636" y="2184"/>
            <a:chExt cx="2823" cy="503"/>
          </a:xfrm>
        </p:grpSpPr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1636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2260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7956" name="Group 68"/>
            <p:cNvGrpSpPr>
              <a:grpSpLocks/>
            </p:cNvGrpSpPr>
            <p:nvPr/>
          </p:nvGrpSpPr>
          <p:grpSpPr bwMode="auto">
            <a:xfrm>
              <a:off x="2891" y="2184"/>
              <a:ext cx="274" cy="503"/>
              <a:chOff x="2891" y="2184"/>
              <a:chExt cx="274" cy="503"/>
            </a:xfrm>
          </p:grpSpPr>
          <p:grpSp>
            <p:nvGrpSpPr>
              <p:cNvPr id="37957" name="Group 69"/>
              <p:cNvGrpSpPr>
                <a:grpSpLocks/>
              </p:cNvGrpSpPr>
              <p:nvPr/>
            </p:nvGrpSpPr>
            <p:grpSpPr bwMode="auto">
              <a:xfrm>
                <a:off x="2891" y="2208"/>
                <a:ext cx="274" cy="479"/>
                <a:chOff x="2891" y="2208"/>
                <a:chExt cx="274" cy="479"/>
              </a:xfrm>
            </p:grpSpPr>
            <p:sp>
              <p:nvSpPr>
                <p:cNvPr id="37958" name="Line 70"/>
                <p:cNvSpPr>
                  <a:spLocks noChangeShapeType="1"/>
                </p:cNvSpPr>
                <p:nvPr/>
              </p:nvSpPr>
              <p:spPr bwMode="auto">
                <a:xfrm>
                  <a:off x="2891" y="220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59" name="Line 71"/>
                <p:cNvSpPr>
                  <a:spLocks noChangeShapeType="1"/>
                </p:cNvSpPr>
                <p:nvPr/>
              </p:nvSpPr>
              <p:spPr bwMode="auto">
                <a:xfrm>
                  <a:off x="2891" y="220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60" name="Line 72"/>
                <p:cNvSpPr>
                  <a:spLocks noChangeShapeType="1"/>
                </p:cNvSpPr>
                <p:nvPr/>
              </p:nvSpPr>
              <p:spPr bwMode="auto">
                <a:xfrm>
                  <a:off x="2891" y="237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6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890" y="244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62" name="Line 74"/>
                <p:cNvSpPr>
                  <a:spLocks noChangeShapeType="1"/>
                </p:cNvSpPr>
                <p:nvPr/>
              </p:nvSpPr>
              <p:spPr bwMode="auto">
                <a:xfrm>
                  <a:off x="2891" y="251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6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891" y="251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64" name="Line 76"/>
                <p:cNvSpPr>
                  <a:spLocks noChangeShapeType="1"/>
                </p:cNvSpPr>
                <p:nvPr/>
              </p:nvSpPr>
              <p:spPr bwMode="auto">
                <a:xfrm>
                  <a:off x="3166" y="237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7965" name="Rectangle 77"/>
              <p:cNvSpPr>
                <a:spLocks noChangeArrowheads="1"/>
              </p:cNvSpPr>
              <p:nvPr/>
            </p:nvSpPr>
            <p:spPr bwMode="auto">
              <a:xfrm rot="5400000">
                <a:off x="2824" y="230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3460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4132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7968" name="Line 80"/>
            <p:cNvSpPr>
              <a:spLocks noChangeShapeType="1"/>
            </p:cNvSpPr>
            <p:nvPr/>
          </p:nvSpPr>
          <p:spPr bwMode="auto">
            <a:xfrm>
              <a:off x="1968" y="244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>
              <a:off x="2592" y="230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0" name="Line 82"/>
            <p:cNvSpPr>
              <a:spLocks noChangeShapeType="1"/>
            </p:cNvSpPr>
            <p:nvPr/>
          </p:nvSpPr>
          <p:spPr bwMode="auto">
            <a:xfrm>
              <a:off x="2592" y="254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1" name="Line 83"/>
            <p:cNvSpPr>
              <a:spLocks noChangeShapeType="1"/>
            </p:cNvSpPr>
            <p:nvPr/>
          </p:nvSpPr>
          <p:spPr bwMode="auto">
            <a:xfrm>
              <a:off x="3167" y="245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72" name="Line 84"/>
            <p:cNvSpPr>
              <a:spLocks noChangeShapeType="1"/>
            </p:cNvSpPr>
            <p:nvPr/>
          </p:nvSpPr>
          <p:spPr bwMode="auto">
            <a:xfrm>
              <a:off x="3792" y="244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7973" name="Group 85"/>
          <p:cNvGrpSpPr>
            <a:grpSpLocks/>
          </p:cNvGrpSpPr>
          <p:nvPr/>
        </p:nvGrpSpPr>
        <p:grpSpPr bwMode="auto">
          <a:xfrm>
            <a:off x="615950" y="1943100"/>
            <a:ext cx="4481513" cy="798513"/>
            <a:chOff x="388" y="1224"/>
            <a:chExt cx="2823" cy="503"/>
          </a:xfrm>
        </p:grpSpPr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388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012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7976" name="Group 88"/>
            <p:cNvGrpSpPr>
              <a:grpSpLocks/>
            </p:cNvGrpSpPr>
            <p:nvPr/>
          </p:nvGrpSpPr>
          <p:grpSpPr bwMode="auto">
            <a:xfrm>
              <a:off x="1643" y="1224"/>
              <a:ext cx="274" cy="503"/>
              <a:chOff x="1643" y="1224"/>
              <a:chExt cx="274" cy="503"/>
            </a:xfrm>
          </p:grpSpPr>
          <p:grpSp>
            <p:nvGrpSpPr>
              <p:cNvPr id="37977" name="Group 89"/>
              <p:cNvGrpSpPr>
                <a:grpSpLocks/>
              </p:cNvGrpSpPr>
              <p:nvPr/>
            </p:nvGrpSpPr>
            <p:grpSpPr bwMode="auto">
              <a:xfrm>
                <a:off x="1643" y="1248"/>
                <a:ext cx="274" cy="479"/>
                <a:chOff x="1643" y="1248"/>
                <a:chExt cx="274" cy="479"/>
              </a:xfrm>
            </p:grpSpPr>
            <p:sp>
              <p:nvSpPr>
                <p:cNvPr id="37978" name="Line 90"/>
                <p:cNvSpPr>
                  <a:spLocks noChangeShapeType="1"/>
                </p:cNvSpPr>
                <p:nvPr/>
              </p:nvSpPr>
              <p:spPr bwMode="auto">
                <a:xfrm>
                  <a:off x="1643" y="124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79" name="Line 91"/>
                <p:cNvSpPr>
                  <a:spLocks noChangeShapeType="1"/>
                </p:cNvSpPr>
                <p:nvPr/>
              </p:nvSpPr>
              <p:spPr bwMode="auto">
                <a:xfrm>
                  <a:off x="1643" y="124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80" name="Line 92"/>
                <p:cNvSpPr>
                  <a:spLocks noChangeShapeType="1"/>
                </p:cNvSpPr>
                <p:nvPr/>
              </p:nvSpPr>
              <p:spPr bwMode="auto">
                <a:xfrm>
                  <a:off x="1643" y="141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8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642" y="148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82" name="Line 94"/>
                <p:cNvSpPr>
                  <a:spLocks noChangeShapeType="1"/>
                </p:cNvSpPr>
                <p:nvPr/>
              </p:nvSpPr>
              <p:spPr bwMode="auto">
                <a:xfrm>
                  <a:off x="1643" y="155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8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643" y="155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984" name="Line 96"/>
                <p:cNvSpPr>
                  <a:spLocks noChangeShapeType="1"/>
                </p:cNvSpPr>
                <p:nvPr/>
              </p:nvSpPr>
              <p:spPr bwMode="auto">
                <a:xfrm>
                  <a:off x="1918" y="141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7985" name="Rectangle 97"/>
              <p:cNvSpPr>
                <a:spLocks noChangeArrowheads="1"/>
              </p:cNvSpPr>
              <p:nvPr/>
            </p:nvSpPr>
            <p:spPr bwMode="auto">
              <a:xfrm rot="5400000">
                <a:off x="1576" y="134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2212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2884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7988" name="Line 100"/>
            <p:cNvSpPr>
              <a:spLocks noChangeShapeType="1"/>
            </p:cNvSpPr>
            <p:nvPr/>
          </p:nvSpPr>
          <p:spPr bwMode="auto">
            <a:xfrm>
              <a:off x="720" y="148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344" y="134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90" name="Line 102"/>
            <p:cNvSpPr>
              <a:spLocks noChangeShapeType="1"/>
            </p:cNvSpPr>
            <p:nvPr/>
          </p:nvSpPr>
          <p:spPr bwMode="auto">
            <a:xfrm>
              <a:off x="1344" y="158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91" name="Line 103"/>
            <p:cNvSpPr>
              <a:spLocks noChangeShapeType="1"/>
            </p:cNvSpPr>
            <p:nvPr/>
          </p:nvSpPr>
          <p:spPr bwMode="auto">
            <a:xfrm>
              <a:off x="1919" y="149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2544" y="148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7993" name="Line 105"/>
          <p:cNvSpPr>
            <a:spLocks noChangeShapeType="1"/>
          </p:cNvSpPr>
          <p:nvPr/>
        </p:nvSpPr>
        <p:spPr bwMode="auto">
          <a:xfrm>
            <a:off x="13716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4" name="Line 106"/>
          <p:cNvSpPr>
            <a:spLocks noChangeShapeType="1"/>
          </p:cNvSpPr>
          <p:nvPr/>
        </p:nvSpPr>
        <p:spPr bwMode="auto">
          <a:xfrm>
            <a:off x="23622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5" name="Line 107"/>
          <p:cNvSpPr>
            <a:spLocks noChangeShapeType="1"/>
          </p:cNvSpPr>
          <p:nvPr/>
        </p:nvSpPr>
        <p:spPr bwMode="auto">
          <a:xfrm>
            <a:off x="33528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6" name="Line 108"/>
          <p:cNvSpPr>
            <a:spLocks noChangeShapeType="1"/>
          </p:cNvSpPr>
          <p:nvPr/>
        </p:nvSpPr>
        <p:spPr bwMode="auto">
          <a:xfrm>
            <a:off x="43434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7" name="Line 109"/>
          <p:cNvSpPr>
            <a:spLocks noChangeShapeType="1"/>
          </p:cNvSpPr>
          <p:nvPr/>
        </p:nvSpPr>
        <p:spPr bwMode="auto">
          <a:xfrm>
            <a:off x="53340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8" name="Line 110"/>
          <p:cNvSpPr>
            <a:spLocks noChangeShapeType="1"/>
          </p:cNvSpPr>
          <p:nvPr/>
        </p:nvSpPr>
        <p:spPr bwMode="auto">
          <a:xfrm>
            <a:off x="63246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999" name="Line 111"/>
          <p:cNvSpPr>
            <a:spLocks noChangeShapeType="1"/>
          </p:cNvSpPr>
          <p:nvPr/>
        </p:nvSpPr>
        <p:spPr bwMode="auto">
          <a:xfrm>
            <a:off x="73152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000" name="Line 112"/>
          <p:cNvSpPr>
            <a:spLocks noChangeShapeType="1"/>
          </p:cNvSpPr>
          <p:nvPr/>
        </p:nvSpPr>
        <p:spPr bwMode="auto">
          <a:xfrm>
            <a:off x="83058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001" name="Rectangle 113"/>
          <p:cNvSpPr>
            <a:spLocks noChangeArrowheads="1"/>
          </p:cNvSpPr>
          <p:nvPr/>
        </p:nvSpPr>
        <p:spPr bwMode="auto">
          <a:xfrm>
            <a:off x="6715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CC1</a:t>
            </a:r>
          </a:p>
        </p:txBody>
      </p:sp>
      <p:sp>
        <p:nvSpPr>
          <p:cNvPr id="38002" name="Rectangle 114"/>
          <p:cNvSpPr>
            <a:spLocks noChangeArrowheads="1"/>
          </p:cNvSpPr>
          <p:nvPr/>
        </p:nvSpPr>
        <p:spPr bwMode="auto">
          <a:xfrm>
            <a:off x="15859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CC2</a:t>
            </a:r>
          </a:p>
        </p:txBody>
      </p:sp>
      <p:sp>
        <p:nvSpPr>
          <p:cNvPr id="38003" name="Rectangle 115"/>
          <p:cNvSpPr>
            <a:spLocks noChangeArrowheads="1"/>
          </p:cNvSpPr>
          <p:nvPr/>
        </p:nvSpPr>
        <p:spPr bwMode="auto">
          <a:xfrm>
            <a:off x="26527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CC3</a:t>
            </a:r>
          </a:p>
        </p:txBody>
      </p:sp>
      <p:sp>
        <p:nvSpPr>
          <p:cNvPr id="38004" name="Rectangle 116"/>
          <p:cNvSpPr>
            <a:spLocks noChangeArrowheads="1"/>
          </p:cNvSpPr>
          <p:nvPr/>
        </p:nvSpPr>
        <p:spPr bwMode="auto">
          <a:xfrm>
            <a:off x="36433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CC4</a:t>
            </a:r>
          </a:p>
        </p:txBody>
      </p:sp>
      <p:sp>
        <p:nvSpPr>
          <p:cNvPr id="38005" name="Rectangle 117"/>
          <p:cNvSpPr>
            <a:spLocks noChangeArrowheads="1"/>
          </p:cNvSpPr>
          <p:nvPr/>
        </p:nvSpPr>
        <p:spPr bwMode="auto">
          <a:xfrm>
            <a:off x="45577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CC5</a:t>
            </a:r>
          </a:p>
        </p:txBody>
      </p:sp>
      <p:sp>
        <p:nvSpPr>
          <p:cNvPr id="38006" name="Rectangle 118"/>
          <p:cNvSpPr>
            <a:spLocks noChangeArrowheads="1"/>
          </p:cNvSpPr>
          <p:nvPr/>
        </p:nvSpPr>
        <p:spPr bwMode="auto">
          <a:xfrm>
            <a:off x="56245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CC6</a:t>
            </a:r>
          </a:p>
        </p:txBody>
      </p:sp>
      <p:sp>
        <p:nvSpPr>
          <p:cNvPr id="38007" name="Rectangle 119"/>
          <p:cNvSpPr>
            <a:spLocks noChangeArrowheads="1"/>
          </p:cNvSpPr>
          <p:nvPr/>
        </p:nvSpPr>
        <p:spPr bwMode="auto">
          <a:xfrm>
            <a:off x="66151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CC7</a:t>
            </a:r>
          </a:p>
        </p:txBody>
      </p:sp>
      <p:sp>
        <p:nvSpPr>
          <p:cNvPr id="38008" name="Rectangle 120"/>
          <p:cNvSpPr>
            <a:spLocks noChangeArrowheads="1"/>
          </p:cNvSpPr>
          <p:nvPr/>
        </p:nvSpPr>
        <p:spPr bwMode="auto">
          <a:xfrm>
            <a:off x="75295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CC8</a:t>
            </a:r>
          </a:p>
        </p:txBody>
      </p:sp>
      <p:sp>
        <p:nvSpPr>
          <p:cNvPr id="38009" name="Rectangle 121"/>
          <p:cNvSpPr>
            <a:spLocks noChangeArrowheads="1"/>
          </p:cNvSpPr>
          <p:nvPr/>
        </p:nvSpPr>
        <p:spPr bwMode="auto">
          <a:xfrm>
            <a:off x="85201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CC9</a:t>
            </a:r>
          </a:p>
        </p:txBody>
      </p:sp>
      <p:sp>
        <p:nvSpPr>
          <p:cNvPr id="38010" name="Rectangle 122"/>
          <p:cNvSpPr>
            <a:spLocks noChangeArrowheads="1"/>
          </p:cNvSpPr>
          <p:nvPr/>
        </p:nvSpPr>
        <p:spPr bwMode="auto">
          <a:xfrm>
            <a:off x="1588" y="2135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8011" name="Rectangle 123"/>
          <p:cNvSpPr>
            <a:spLocks noChangeArrowheads="1"/>
          </p:cNvSpPr>
          <p:nvPr/>
        </p:nvSpPr>
        <p:spPr bwMode="auto">
          <a:xfrm>
            <a:off x="1588" y="2897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8012" name="Rectangle 124"/>
          <p:cNvSpPr>
            <a:spLocks noChangeArrowheads="1"/>
          </p:cNvSpPr>
          <p:nvPr/>
        </p:nvSpPr>
        <p:spPr bwMode="auto">
          <a:xfrm>
            <a:off x="1588" y="3659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8013" name="Rectangle 125"/>
          <p:cNvSpPr>
            <a:spLocks noChangeArrowheads="1"/>
          </p:cNvSpPr>
          <p:nvPr/>
        </p:nvSpPr>
        <p:spPr bwMode="auto">
          <a:xfrm>
            <a:off x="1588" y="4421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8014" name="Rectangle 126"/>
          <p:cNvSpPr>
            <a:spLocks noChangeArrowheads="1"/>
          </p:cNvSpPr>
          <p:nvPr/>
        </p:nvSpPr>
        <p:spPr bwMode="auto">
          <a:xfrm>
            <a:off x="1588" y="52593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8015" name="Rectangle 127"/>
          <p:cNvSpPr>
            <a:spLocks noChangeArrowheads="1"/>
          </p:cNvSpPr>
          <p:nvPr/>
        </p:nvSpPr>
        <p:spPr bwMode="auto">
          <a:xfrm>
            <a:off x="671513" y="1852613"/>
            <a:ext cx="339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IF</a:t>
            </a:r>
          </a:p>
        </p:txBody>
      </p:sp>
      <p:sp>
        <p:nvSpPr>
          <p:cNvPr id="38016" name="Rectangle 128"/>
          <p:cNvSpPr>
            <a:spLocks noChangeArrowheads="1"/>
          </p:cNvSpPr>
          <p:nvPr/>
        </p:nvSpPr>
        <p:spPr bwMode="auto">
          <a:xfrm>
            <a:off x="1738313" y="1852613"/>
            <a:ext cx="368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ID</a:t>
            </a:r>
          </a:p>
        </p:txBody>
      </p:sp>
      <p:sp>
        <p:nvSpPr>
          <p:cNvPr id="38017" name="Rectangle 129"/>
          <p:cNvSpPr>
            <a:spLocks noChangeArrowheads="1"/>
          </p:cNvSpPr>
          <p:nvPr/>
        </p:nvSpPr>
        <p:spPr bwMode="auto">
          <a:xfrm>
            <a:off x="2652713" y="1852613"/>
            <a:ext cx="4175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EX</a:t>
            </a:r>
          </a:p>
        </p:txBody>
      </p:sp>
      <p:sp>
        <p:nvSpPr>
          <p:cNvPr id="38018" name="Rectangle 130"/>
          <p:cNvSpPr>
            <a:spLocks noChangeArrowheads="1"/>
          </p:cNvSpPr>
          <p:nvPr/>
        </p:nvSpPr>
        <p:spPr bwMode="auto">
          <a:xfrm>
            <a:off x="3567113" y="1852613"/>
            <a:ext cx="606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MEM</a:t>
            </a:r>
          </a:p>
        </p:txBody>
      </p:sp>
      <p:sp>
        <p:nvSpPr>
          <p:cNvPr id="38019" name="Rectangle 131"/>
          <p:cNvSpPr>
            <a:spLocks noChangeArrowheads="1"/>
          </p:cNvSpPr>
          <p:nvPr/>
        </p:nvSpPr>
        <p:spPr bwMode="auto">
          <a:xfrm>
            <a:off x="4633913" y="1852613"/>
            <a:ext cx="466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WB</a:t>
            </a:r>
          </a:p>
        </p:txBody>
      </p:sp>
      <p:sp>
        <p:nvSpPr>
          <p:cNvPr id="38020" name="Rectangle 132"/>
          <p:cNvSpPr>
            <a:spLocks noChangeArrowheads="1"/>
          </p:cNvSpPr>
          <p:nvPr/>
        </p:nvSpPr>
        <p:spPr bwMode="auto">
          <a:xfrm>
            <a:off x="1662113" y="2614613"/>
            <a:ext cx="339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IF</a:t>
            </a:r>
          </a:p>
        </p:txBody>
      </p:sp>
      <p:sp>
        <p:nvSpPr>
          <p:cNvPr id="38021" name="Rectangle 133"/>
          <p:cNvSpPr>
            <a:spLocks noChangeArrowheads="1"/>
          </p:cNvSpPr>
          <p:nvPr/>
        </p:nvSpPr>
        <p:spPr bwMode="auto">
          <a:xfrm>
            <a:off x="2728913" y="2614613"/>
            <a:ext cx="368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ID</a:t>
            </a:r>
          </a:p>
        </p:txBody>
      </p:sp>
      <p:sp>
        <p:nvSpPr>
          <p:cNvPr id="38022" name="Rectangle 134"/>
          <p:cNvSpPr>
            <a:spLocks noChangeArrowheads="1"/>
          </p:cNvSpPr>
          <p:nvPr/>
        </p:nvSpPr>
        <p:spPr bwMode="auto">
          <a:xfrm>
            <a:off x="3643313" y="2614613"/>
            <a:ext cx="4175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EX</a:t>
            </a:r>
          </a:p>
        </p:txBody>
      </p:sp>
      <p:sp>
        <p:nvSpPr>
          <p:cNvPr id="38023" name="Rectangle 135"/>
          <p:cNvSpPr>
            <a:spLocks noChangeArrowheads="1"/>
          </p:cNvSpPr>
          <p:nvPr/>
        </p:nvSpPr>
        <p:spPr bwMode="auto">
          <a:xfrm>
            <a:off x="4557713" y="2614613"/>
            <a:ext cx="606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MEM</a:t>
            </a:r>
          </a:p>
        </p:txBody>
      </p:sp>
      <p:sp>
        <p:nvSpPr>
          <p:cNvPr id="38024" name="Rectangle 136"/>
          <p:cNvSpPr>
            <a:spLocks noChangeArrowheads="1"/>
          </p:cNvSpPr>
          <p:nvPr/>
        </p:nvSpPr>
        <p:spPr bwMode="auto">
          <a:xfrm>
            <a:off x="5624513" y="2614613"/>
            <a:ext cx="466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WB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42CD36D8-3972-4F9D-83C2-D293220A0BDF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24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343400" y="914400"/>
            <a:ext cx="990600" cy="57150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876800" y="4343400"/>
            <a:ext cx="228600" cy="533400"/>
          </a:xfrm>
          <a:prstGeom prst="rect">
            <a:avLst/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572000" y="2057400"/>
            <a:ext cx="228600" cy="533400"/>
          </a:xfrm>
          <a:prstGeom prst="rect">
            <a:avLst/>
          </a:prstGeom>
          <a:solidFill>
            <a:srgbClr val="DADA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Execution in a Pipelined Datapath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1606550" y="2705100"/>
            <a:ext cx="4481513" cy="798513"/>
            <a:chOff x="1012" y="1704"/>
            <a:chExt cx="2823" cy="503"/>
          </a:xfrm>
        </p:grpSpPr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012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1636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8921" name="Group 9"/>
            <p:cNvGrpSpPr>
              <a:grpSpLocks/>
            </p:cNvGrpSpPr>
            <p:nvPr/>
          </p:nvGrpSpPr>
          <p:grpSpPr bwMode="auto">
            <a:xfrm>
              <a:off x="2267" y="1704"/>
              <a:ext cx="274" cy="503"/>
              <a:chOff x="2267" y="1704"/>
              <a:chExt cx="274" cy="503"/>
            </a:xfrm>
          </p:grpSpPr>
          <p:grpSp>
            <p:nvGrpSpPr>
              <p:cNvPr id="38922" name="Group 10"/>
              <p:cNvGrpSpPr>
                <a:grpSpLocks/>
              </p:cNvGrpSpPr>
              <p:nvPr/>
            </p:nvGrpSpPr>
            <p:grpSpPr bwMode="auto">
              <a:xfrm>
                <a:off x="2267" y="1728"/>
                <a:ext cx="274" cy="479"/>
                <a:chOff x="2267" y="1728"/>
                <a:chExt cx="274" cy="479"/>
              </a:xfrm>
            </p:grpSpPr>
            <p:sp>
              <p:nvSpPr>
                <p:cNvPr id="38923" name="Line 11"/>
                <p:cNvSpPr>
                  <a:spLocks noChangeShapeType="1"/>
                </p:cNvSpPr>
                <p:nvPr/>
              </p:nvSpPr>
              <p:spPr bwMode="auto">
                <a:xfrm>
                  <a:off x="2267" y="172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24" name="Line 12"/>
                <p:cNvSpPr>
                  <a:spLocks noChangeShapeType="1"/>
                </p:cNvSpPr>
                <p:nvPr/>
              </p:nvSpPr>
              <p:spPr bwMode="auto">
                <a:xfrm>
                  <a:off x="2267" y="172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25" name="Line 13"/>
                <p:cNvSpPr>
                  <a:spLocks noChangeShapeType="1"/>
                </p:cNvSpPr>
                <p:nvPr/>
              </p:nvSpPr>
              <p:spPr bwMode="auto">
                <a:xfrm>
                  <a:off x="2267" y="189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2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266" y="196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27" name="Line 15"/>
                <p:cNvSpPr>
                  <a:spLocks noChangeShapeType="1"/>
                </p:cNvSpPr>
                <p:nvPr/>
              </p:nvSpPr>
              <p:spPr bwMode="auto">
                <a:xfrm>
                  <a:off x="2267" y="203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267" y="203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29" name="Line 17"/>
                <p:cNvSpPr>
                  <a:spLocks noChangeShapeType="1"/>
                </p:cNvSpPr>
                <p:nvPr/>
              </p:nvSpPr>
              <p:spPr bwMode="auto">
                <a:xfrm>
                  <a:off x="2542" y="189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8930" name="Rectangle 18"/>
              <p:cNvSpPr>
                <a:spLocks noChangeArrowheads="1"/>
              </p:cNvSpPr>
              <p:nvPr/>
            </p:nvSpPr>
            <p:spPr bwMode="auto">
              <a:xfrm rot="5400000">
                <a:off x="2200" y="182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2836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3508" y="178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1344" y="196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1968" y="182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1968" y="206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2543" y="197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3168" y="196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4578350" y="5067300"/>
            <a:ext cx="4481513" cy="798513"/>
            <a:chOff x="2884" y="3192"/>
            <a:chExt cx="2823" cy="503"/>
          </a:xfrm>
        </p:grpSpPr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2884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3508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8941" name="Group 29"/>
            <p:cNvGrpSpPr>
              <a:grpSpLocks/>
            </p:cNvGrpSpPr>
            <p:nvPr/>
          </p:nvGrpSpPr>
          <p:grpSpPr bwMode="auto">
            <a:xfrm>
              <a:off x="4139" y="3192"/>
              <a:ext cx="274" cy="503"/>
              <a:chOff x="4139" y="3192"/>
              <a:chExt cx="274" cy="503"/>
            </a:xfrm>
          </p:grpSpPr>
          <p:grpSp>
            <p:nvGrpSpPr>
              <p:cNvPr id="38942" name="Group 30"/>
              <p:cNvGrpSpPr>
                <a:grpSpLocks/>
              </p:cNvGrpSpPr>
              <p:nvPr/>
            </p:nvGrpSpPr>
            <p:grpSpPr bwMode="auto">
              <a:xfrm>
                <a:off x="4139" y="3216"/>
                <a:ext cx="274" cy="479"/>
                <a:chOff x="4139" y="3216"/>
                <a:chExt cx="274" cy="479"/>
              </a:xfrm>
            </p:grpSpPr>
            <p:sp>
              <p:nvSpPr>
                <p:cNvPr id="38943" name="Line 31"/>
                <p:cNvSpPr>
                  <a:spLocks noChangeShapeType="1"/>
                </p:cNvSpPr>
                <p:nvPr/>
              </p:nvSpPr>
              <p:spPr bwMode="auto">
                <a:xfrm>
                  <a:off x="4139" y="3216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44" name="Line 32"/>
                <p:cNvSpPr>
                  <a:spLocks noChangeShapeType="1"/>
                </p:cNvSpPr>
                <p:nvPr/>
              </p:nvSpPr>
              <p:spPr bwMode="auto">
                <a:xfrm>
                  <a:off x="4139" y="3216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45" name="Line 33"/>
                <p:cNvSpPr>
                  <a:spLocks noChangeShapeType="1"/>
                </p:cNvSpPr>
                <p:nvPr/>
              </p:nvSpPr>
              <p:spPr bwMode="auto">
                <a:xfrm>
                  <a:off x="4139" y="3387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4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138" y="3456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47" name="Line 35"/>
                <p:cNvSpPr>
                  <a:spLocks noChangeShapeType="1"/>
                </p:cNvSpPr>
                <p:nvPr/>
              </p:nvSpPr>
              <p:spPr bwMode="auto">
                <a:xfrm>
                  <a:off x="4139" y="3525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4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39" y="3524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49" name="Line 37"/>
                <p:cNvSpPr>
                  <a:spLocks noChangeShapeType="1"/>
                </p:cNvSpPr>
                <p:nvPr/>
              </p:nvSpPr>
              <p:spPr bwMode="auto">
                <a:xfrm>
                  <a:off x="4414" y="3387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8950" name="Rectangle 38"/>
              <p:cNvSpPr>
                <a:spLocks noChangeArrowheads="1"/>
              </p:cNvSpPr>
              <p:nvPr/>
            </p:nvSpPr>
            <p:spPr bwMode="auto">
              <a:xfrm rot="5400000">
                <a:off x="4072" y="3310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4708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5380" y="326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216" y="3456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>
              <a:off x="3840" y="331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55" name="Line 43"/>
            <p:cNvSpPr>
              <a:spLocks noChangeShapeType="1"/>
            </p:cNvSpPr>
            <p:nvPr/>
          </p:nvSpPr>
          <p:spPr bwMode="auto">
            <a:xfrm>
              <a:off x="3840" y="355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>
              <a:off x="4415" y="3459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57" name="Line 45"/>
            <p:cNvSpPr>
              <a:spLocks noChangeShapeType="1"/>
            </p:cNvSpPr>
            <p:nvPr/>
          </p:nvSpPr>
          <p:spPr bwMode="auto">
            <a:xfrm>
              <a:off x="5040" y="3456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8958" name="Group 46"/>
          <p:cNvGrpSpPr>
            <a:grpSpLocks/>
          </p:cNvGrpSpPr>
          <p:nvPr/>
        </p:nvGrpSpPr>
        <p:grpSpPr bwMode="auto">
          <a:xfrm>
            <a:off x="3587750" y="4229100"/>
            <a:ext cx="4481513" cy="798513"/>
            <a:chOff x="2260" y="2664"/>
            <a:chExt cx="2823" cy="503"/>
          </a:xfrm>
        </p:grpSpPr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2260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2884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8961" name="Group 49"/>
            <p:cNvGrpSpPr>
              <a:grpSpLocks/>
            </p:cNvGrpSpPr>
            <p:nvPr/>
          </p:nvGrpSpPr>
          <p:grpSpPr bwMode="auto">
            <a:xfrm>
              <a:off x="3515" y="2664"/>
              <a:ext cx="274" cy="503"/>
              <a:chOff x="3515" y="2664"/>
              <a:chExt cx="274" cy="503"/>
            </a:xfrm>
          </p:grpSpPr>
          <p:grpSp>
            <p:nvGrpSpPr>
              <p:cNvPr id="38962" name="Group 50"/>
              <p:cNvGrpSpPr>
                <a:grpSpLocks/>
              </p:cNvGrpSpPr>
              <p:nvPr/>
            </p:nvGrpSpPr>
            <p:grpSpPr bwMode="auto">
              <a:xfrm>
                <a:off x="3515" y="2688"/>
                <a:ext cx="274" cy="479"/>
                <a:chOff x="3515" y="2688"/>
                <a:chExt cx="274" cy="479"/>
              </a:xfrm>
            </p:grpSpPr>
            <p:sp>
              <p:nvSpPr>
                <p:cNvPr id="38963" name="Line 51"/>
                <p:cNvSpPr>
                  <a:spLocks noChangeShapeType="1"/>
                </p:cNvSpPr>
                <p:nvPr/>
              </p:nvSpPr>
              <p:spPr bwMode="auto">
                <a:xfrm>
                  <a:off x="3515" y="268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4" name="Line 52"/>
                <p:cNvSpPr>
                  <a:spLocks noChangeShapeType="1"/>
                </p:cNvSpPr>
                <p:nvPr/>
              </p:nvSpPr>
              <p:spPr bwMode="auto">
                <a:xfrm>
                  <a:off x="3515" y="268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5" name="Line 53"/>
                <p:cNvSpPr>
                  <a:spLocks noChangeShapeType="1"/>
                </p:cNvSpPr>
                <p:nvPr/>
              </p:nvSpPr>
              <p:spPr bwMode="auto">
                <a:xfrm>
                  <a:off x="3515" y="285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514" y="292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7" name="Line 55"/>
                <p:cNvSpPr>
                  <a:spLocks noChangeShapeType="1"/>
                </p:cNvSpPr>
                <p:nvPr/>
              </p:nvSpPr>
              <p:spPr bwMode="auto">
                <a:xfrm>
                  <a:off x="3515" y="299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515" y="299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9" name="Line 57"/>
                <p:cNvSpPr>
                  <a:spLocks noChangeShapeType="1"/>
                </p:cNvSpPr>
                <p:nvPr/>
              </p:nvSpPr>
              <p:spPr bwMode="auto">
                <a:xfrm>
                  <a:off x="3790" y="285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8970" name="Rectangle 58"/>
              <p:cNvSpPr>
                <a:spLocks noChangeArrowheads="1"/>
              </p:cNvSpPr>
              <p:nvPr/>
            </p:nvSpPr>
            <p:spPr bwMode="auto">
              <a:xfrm rot="5400000">
                <a:off x="3448" y="278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8971" name="Rectangle 59"/>
            <p:cNvSpPr>
              <a:spLocks noChangeArrowheads="1"/>
            </p:cNvSpPr>
            <p:nvPr/>
          </p:nvSpPr>
          <p:spPr bwMode="auto">
            <a:xfrm>
              <a:off x="4084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756" y="274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8973" name="Line 61"/>
            <p:cNvSpPr>
              <a:spLocks noChangeShapeType="1"/>
            </p:cNvSpPr>
            <p:nvPr/>
          </p:nvSpPr>
          <p:spPr bwMode="auto">
            <a:xfrm>
              <a:off x="2592" y="292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3216" y="278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3216" y="302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76" name="Line 64"/>
            <p:cNvSpPr>
              <a:spLocks noChangeShapeType="1"/>
            </p:cNvSpPr>
            <p:nvPr/>
          </p:nvSpPr>
          <p:spPr bwMode="auto">
            <a:xfrm>
              <a:off x="3791" y="293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416" y="292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8978" name="Group 66"/>
          <p:cNvGrpSpPr>
            <a:grpSpLocks/>
          </p:cNvGrpSpPr>
          <p:nvPr/>
        </p:nvGrpSpPr>
        <p:grpSpPr bwMode="auto">
          <a:xfrm>
            <a:off x="2597150" y="3467100"/>
            <a:ext cx="4481513" cy="798513"/>
            <a:chOff x="1636" y="2184"/>
            <a:chExt cx="2823" cy="503"/>
          </a:xfrm>
        </p:grpSpPr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636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2260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8981" name="Group 69"/>
            <p:cNvGrpSpPr>
              <a:grpSpLocks/>
            </p:cNvGrpSpPr>
            <p:nvPr/>
          </p:nvGrpSpPr>
          <p:grpSpPr bwMode="auto">
            <a:xfrm>
              <a:off x="2891" y="2184"/>
              <a:ext cx="274" cy="503"/>
              <a:chOff x="2891" y="2184"/>
              <a:chExt cx="274" cy="503"/>
            </a:xfrm>
          </p:grpSpPr>
          <p:grpSp>
            <p:nvGrpSpPr>
              <p:cNvPr id="38982" name="Group 70"/>
              <p:cNvGrpSpPr>
                <a:grpSpLocks/>
              </p:cNvGrpSpPr>
              <p:nvPr/>
            </p:nvGrpSpPr>
            <p:grpSpPr bwMode="auto">
              <a:xfrm>
                <a:off x="2891" y="2208"/>
                <a:ext cx="274" cy="479"/>
                <a:chOff x="2891" y="2208"/>
                <a:chExt cx="274" cy="479"/>
              </a:xfrm>
            </p:grpSpPr>
            <p:sp>
              <p:nvSpPr>
                <p:cNvPr id="38983" name="Line 71"/>
                <p:cNvSpPr>
                  <a:spLocks noChangeShapeType="1"/>
                </p:cNvSpPr>
                <p:nvPr/>
              </p:nvSpPr>
              <p:spPr bwMode="auto">
                <a:xfrm>
                  <a:off x="2891" y="220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84" name="Line 72"/>
                <p:cNvSpPr>
                  <a:spLocks noChangeShapeType="1"/>
                </p:cNvSpPr>
                <p:nvPr/>
              </p:nvSpPr>
              <p:spPr bwMode="auto">
                <a:xfrm>
                  <a:off x="2891" y="220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85" name="Line 73"/>
                <p:cNvSpPr>
                  <a:spLocks noChangeShapeType="1"/>
                </p:cNvSpPr>
                <p:nvPr/>
              </p:nvSpPr>
              <p:spPr bwMode="auto">
                <a:xfrm>
                  <a:off x="2891" y="237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8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890" y="244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87" name="Line 75"/>
                <p:cNvSpPr>
                  <a:spLocks noChangeShapeType="1"/>
                </p:cNvSpPr>
                <p:nvPr/>
              </p:nvSpPr>
              <p:spPr bwMode="auto">
                <a:xfrm>
                  <a:off x="2891" y="251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8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891" y="251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89" name="Line 77"/>
                <p:cNvSpPr>
                  <a:spLocks noChangeShapeType="1"/>
                </p:cNvSpPr>
                <p:nvPr/>
              </p:nvSpPr>
              <p:spPr bwMode="auto">
                <a:xfrm>
                  <a:off x="3166" y="237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8990" name="Rectangle 78"/>
              <p:cNvSpPr>
                <a:spLocks noChangeArrowheads="1"/>
              </p:cNvSpPr>
              <p:nvPr/>
            </p:nvSpPr>
            <p:spPr bwMode="auto">
              <a:xfrm rot="5400000">
                <a:off x="2824" y="230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8991" name="Rectangle 79"/>
            <p:cNvSpPr>
              <a:spLocks noChangeArrowheads="1"/>
            </p:cNvSpPr>
            <p:nvPr/>
          </p:nvSpPr>
          <p:spPr bwMode="auto">
            <a:xfrm>
              <a:off x="3460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8992" name="Rectangle 80"/>
            <p:cNvSpPr>
              <a:spLocks noChangeArrowheads="1"/>
            </p:cNvSpPr>
            <p:nvPr/>
          </p:nvSpPr>
          <p:spPr bwMode="auto">
            <a:xfrm>
              <a:off x="4132" y="226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8993" name="Line 81"/>
            <p:cNvSpPr>
              <a:spLocks noChangeShapeType="1"/>
            </p:cNvSpPr>
            <p:nvPr/>
          </p:nvSpPr>
          <p:spPr bwMode="auto">
            <a:xfrm>
              <a:off x="1968" y="244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94" name="Line 82"/>
            <p:cNvSpPr>
              <a:spLocks noChangeShapeType="1"/>
            </p:cNvSpPr>
            <p:nvPr/>
          </p:nvSpPr>
          <p:spPr bwMode="auto">
            <a:xfrm>
              <a:off x="2592" y="230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95" name="Line 83"/>
            <p:cNvSpPr>
              <a:spLocks noChangeShapeType="1"/>
            </p:cNvSpPr>
            <p:nvPr/>
          </p:nvSpPr>
          <p:spPr bwMode="auto">
            <a:xfrm>
              <a:off x="2592" y="254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96" name="Line 84"/>
            <p:cNvSpPr>
              <a:spLocks noChangeShapeType="1"/>
            </p:cNvSpPr>
            <p:nvPr/>
          </p:nvSpPr>
          <p:spPr bwMode="auto">
            <a:xfrm>
              <a:off x="3167" y="245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97" name="Line 85"/>
            <p:cNvSpPr>
              <a:spLocks noChangeShapeType="1"/>
            </p:cNvSpPr>
            <p:nvPr/>
          </p:nvSpPr>
          <p:spPr bwMode="auto">
            <a:xfrm>
              <a:off x="3792" y="244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8998" name="Group 86"/>
          <p:cNvGrpSpPr>
            <a:grpSpLocks/>
          </p:cNvGrpSpPr>
          <p:nvPr/>
        </p:nvGrpSpPr>
        <p:grpSpPr bwMode="auto">
          <a:xfrm>
            <a:off x="615950" y="1943100"/>
            <a:ext cx="4481513" cy="798513"/>
            <a:chOff x="388" y="1224"/>
            <a:chExt cx="2823" cy="503"/>
          </a:xfrm>
        </p:grpSpPr>
        <p:sp>
          <p:nvSpPr>
            <p:cNvPr id="38999" name="Rectangle 87"/>
            <p:cNvSpPr>
              <a:spLocks noChangeArrowheads="1"/>
            </p:cNvSpPr>
            <p:nvPr/>
          </p:nvSpPr>
          <p:spPr bwMode="auto">
            <a:xfrm>
              <a:off x="388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9000" name="Rectangle 88"/>
            <p:cNvSpPr>
              <a:spLocks noChangeArrowheads="1"/>
            </p:cNvSpPr>
            <p:nvPr/>
          </p:nvSpPr>
          <p:spPr bwMode="auto">
            <a:xfrm>
              <a:off x="1012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9001" name="Group 89"/>
            <p:cNvGrpSpPr>
              <a:grpSpLocks/>
            </p:cNvGrpSpPr>
            <p:nvPr/>
          </p:nvGrpSpPr>
          <p:grpSpPr bwMode="auto">
            <a:xfrm>
              <a:off x="1643" y="1224"/>
              <a:ext cx="274" cy="503"/>
              <a:chOff x="1643" y="1224"/>
              <a:chExt cx="274" cy="503"/>
            </a:xfrm>
          </p:grpSpPr>
          <p:grpSp>
            <p:nvGrpSpPr>
              <p:cNvPr id="39002" name="Group 90"/>
              <p:cNvGrpSpPr>
                <a:grpSpLocks/>
              </p:cNvGrpSpPr>
              <p:nvPr/>
            </p:nvGrpSpPr>
            <p:grpSpPr bwMode="auto">
              <a:xfrm>
                <a:off x="1643" y="1248"/>
                <a:ext cx="274" cy="479"/>
                <a:chOff x="1643" y="1248"/>
                <a:chExt cx="274" cy="479"/>
              </a:xfrm>
            </p:grpSpPr>
            <p:sp>
              <p:nvSpPr>
                <p:cNvPr id="39003" name="Line 91"/>
                <p:cNvSpPr>
                  <a:spLocks noChangeShapeType="1"/>
                </p:cNvSpPr>
                <p:nvPr/>
              </p:nvSpPr>
              <p:spPr bwMode="auto">
                <a:xfrm>
                  <a:off x="1643" y="124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004" name="Line 92"/>
                <p:cNvSpPr>
                  <a:spLocks noChangeShapeType="1"/>
                </p:cNvSpPr>
                <p:nvPr/>
              </p:nvSpPr>
              <p:spPr bwMode="auto">
                <a:xfrm>
                  <a:off x="1643" y="124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005" name="Line 93"/>
                <p:cNvSpPr>
                  <a:spLocks noChangeShapeType="1"/>
                </p:cNvSpPr>
                <p:nvPr/>
              </p:nvSpPr>
              <p:spPr bwMode="auto">
                <a:xfrm>
                  <a:off x="1643" y="141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006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642" y="148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007" name="Line 95"/>
                <p:cNvSpPr>
                  <a:spLocks noChangeShapeType="1"/>
                </p:cNvSpPr>
                <p:nvPr/>
              </p:nvSpPr>
              <p:spPr bwMode="auto">
                <a:xfrm>
                  <a:off x="1643" y="155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00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643" y="155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009" name="Line 97"/>
                <p:cNvSpPr>
                  <a:spLocks noChangeShapeType="1"/>
                </p:cNvSpPr>
                <p:nvPr/>
              </p:nvSpPr>
              <p:spPr bwMode="auto">
                <a:xfrm>
                  <a:off x="1918" y="141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9010" name="Rectangle 98"/>
              <p:cNvSpPr>
                <a:spLocks noChangeArrowheads="1"/>
              </p:cNvSpPr>
              <p:nvPr/>
            </p:nvSpPr>
            <p:spPr bwMode="auto">
              <a:xfrm rot="5400000">
                <a:off x="1576" y="134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9011" name="Rectangle 99"/>
            <p:cNvSpPr>
              <a:spLocks noChangeArrowheads="1"/>
            </p:cNvSpPr>
            <p:nvPr/>
          </p:nvSpPr>
          <p:spPr bwMode="auto">
            <a:xfrm>
              <a:off x="2212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39012" name="Rectangle 100"/>
            <p:cNvSpPr>
              <a:spLocks noChangeArrowheads="1"/>
            </p:cNvSpPr>
            <p:nvPr/>
          </p:nvSpPr>
          <p:spPr bwMode="auto">
            <a:xfrm>
              <a:off x="2884" y="13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9013" name="Line 101"/>
            <p:cNvSpPr>
              <a:spLocks noChangeShapeType="1"/>
            </p:cNvSpPr>
            <p:nvPr/>
          </p:nvSpPr>
          <p:spPr bwMode="auto">
            <a:xfrm>
              <a:off x="720" y="148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014" name="Line 102"/>
            <p:cNvSpPr>
              <a:spLocks noChangeShapeType="1"/>
            </p:cNvSpPr>
            <p:nvPr/>
          </p:nvSpPr>
          <p:spPr bwMode="auto">
            <a:xfrm>
              <a:off x="1344" y="134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015" name="Line 103"/>
            <p:cNvSpPr>
              <a:spLocks noChangeShapeType="1"/>
            </p:cNvSpPr>
            <p:nvPr/>
          </p:nvSpPr>
          <p:spPr bwMode="auto">
            <a:xfrm>
              <a:off x="1344" y="158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016" name="Line 104"/>
            <p:cNvSpPr>
              <a:spLocks noChangeShapeType="1"/>
            </p:cNvSpPr>
            <p:nvPr/>
          </p:nvSpPr>
          <p:spPr bwMode="auto">
            <a:xfrm>
              <a:off x="1919" y="149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017" name="Line 105"/>
            <p:cNvSpPr>
              <a:spLocks noChangeShapeType="1"/>
            </p:cNvSpPr>
            <p:nvPr/>
          </p:nvSpPr>
          <p:spPr bwMode="auto">
            <a:xfrm>
              <a:off x="2544" y="148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018" name="Line 106"/>
          <p:cNvSpPr>
            <a:spLocks noChangeShapeType="1"/>
          </p:cNvSpPr>
          <p:nvPr/>
        </p:nvSpPr>
        <p:spPr bwMode="auto">
          <a:xfrm>
            <a:off x="13716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19" name="Line 107"/>
          <p:cNvSpPr>
            <a:spLocks noChangeShapeType="1"/>
          </p:cNvSpPr>
          <p:nvPr/>
        </p:nvSpPr>
        <p:spPr bwMode="auto">
          <a:xfrm>
            <a:off x="23622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0" name="Line 108"/>
          <p:cNvSpPr>
            <a:spLocks noChangeShapeType="1"/>
          </p:cNvSpPr>
          <p:nvPr/>
        </p:nvSpPr>
        <p:spPr bwMode="auto">
          <a:xfrm>
            <a:off x="33528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1" name="Line 109"/>
          <p:cNvSpPr>
            <a:spLocks noChangeShapeType="1"/>
          </p:cNvSpPr>
          <p:nvPr/>
        </p:nvSpPr>
        <p:spPr bwMode="auto">
          <a:xfrm>
            <a:off x="43434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2" name="Line 110"/>
          <p:cNvSpPr>
            <a:spLocks noChangeShapeType="1"/>
          </p:cNvSpPr>
          <p:nvPr/>
        </p:nvSpPr>
        <p:spPr bwMode="auto">
          <a:xfrm>
            <a:off x="53340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3" name="Line 111"/>
          <p:cNvSpPr>
            <a:spLocks noChangeShapeType="1"/>
          </p:cNvSpPr>
          <p:nvPr/>
        </p:nvSpPr>
        <p:spPr bwMode="auto">
          <a:xfrm>
            <a:off x="63246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4" name="Line 112"/>
          <p:cNvSpPr>
            <a:spLocks noChangeShapeType="1"/>
          </p:cNvSpPr>
          <p:nvPr/>
        </p:nvSpPr>
        <p:spPr bwMode="auto">
          <a:xfrm>
            <a:off x="73152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5" name="Line 113"/>
          <p:cNvSpPr>
            <a:spLocks noChangeShapeType="1"/>
          </p:cNvSpPr>
          <p:nvPr/>
        </p:nvSpPr>
        <p:spPr bwMode="auto">
          <a:xfrm>
            <a:off x="8305800" y="12954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026" name="Rectangle 114"/>
          <p:cNvSpPr>
            <a:spLocks noChangeArrowheads="1"/>
          </p:cNvSpPr>
          <p:nvPr/>
        </p:nvSpPr>
        <p:spPr bwMode="auto">
          <a:xfrm>
            <a:off x="6715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CC1</a:t>
            </a:r>
          </a:p>
        </p:txBody>
      </p:sp>
      <p:sp>
        <p:nvSpPr>
          <p:cNvPr id="39027" name="Rectangle 115"/>
          <p:cNvSpPr>
            <a:spLocks noChangeArrowheads="1"/>
          </p:cNvSpPr>
          <p:nvPr/>
        </p:nvSpPr>
        <p:spPr bwMode="auto">
          <a:xfrm>
            <a:off x="15859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CC2</a:t>
            </a:r>
          </a:p>
        </p:txBody>
      </p:sp>
      <p:sp>
        <p:nvSpPr>
          <p:cNvPr id="39028" name="Rectangle 116"/>
          <p:cNvSpPr>
            <a:spLocks noChangeArrowheads="1"/>
          </p:cNvSpPr>
          <p:nvPr/>
        </p:nvSpPr>
        <p:spPr bwMode="auto">
          <a:xfrm>
            <a:off x="26527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CC3</a:t>
            </a:r>
          </a:p>
        </p:txBody>
      </p:sp>
      <p:sp>
        <p:nvSpPr>
          <p:cNvPr id="39029" name="Rectangle 117"/>
          <p:cNvSpPr>
            <a:spLocks noChangeArrowheads="1"/>
          </p:cNvSpPr>
          <p:nvPr/>
        </p:nvSpPr>
        <p:spPr bwMode="auto">
          <a:xfrm>
            <a:off x="36433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CC4</a:t>
            </a:r>
          </a:p>
        </p:txBody>
      </p:sp>
      <p:sp>
        <p:nvSpPr>
          <p:cNvPr id="39030" name="Rectangle 118"/>
          <p:cNvSpPr>
            <a:spLocks noChangeArrowheads="1"/>
          </p:cNvSpPr>
          <p:nvPr/>
        </p:nvSpPr>
        <p:spPr bwMode="auto">
          <a:xfrm>
            <a:off x="45577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CC5</a:t>
            </a:r>
          </a:p>
        </p:txBody>
      </p:sp>
      <p:sp>
        <p:nvSpPr>
          <p:cNvPr id="39031" name="Rectangle 119"/>
          <p:cNvSpPr>
            <a:spLocks noChangeArrowheads="1"/>
          </p:cNvSpPr>
          <p:nvPr/>
        </p:nvSpPr>
        <p:spPr bwMode="auto">
          <a:xfrm>
            <a:off x="56245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CC6</a:t>
            </a:r>
          </a:p>
        </p:txBody>
      </p:sp>
      <p:sp>
        <p:nvSpPr>
          <p:cNvPr id="39032" name="Rectangle 120"/>
          <p:cNvSpPr>
            <a:spLocks noChangeArrowheads="1"/>
          </p:cNvSpPr>
          <p:nvPr/>
        </p:nvSpPr>
        <p:spPr bwMode="auto">
          <a:xfrm>
            <a:off x="66151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CC7</a:t>
            </a:r>
          </a:p>
        </p:txBody>
      </p:sp>
      <p:sp>
        <p:nvSpPr>
          <p:cNvPr id="39033" name="Rectangle 121"/>
          <p:cNvSpPr>
            <a:spLocks noChangeArrowheads="1"/>
          </p:cNvSpPr>
          <p:nvPr/>
        </p:nvSpPr>
        <p:spPr bwMode="auto">
          <a:xfrm>
            <a:off x="75295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CC8</a:t>
            </a:r>
          </a:p>
        </p:txBody>
      </p:sp>
      <p:sp>
        <p:nvSpPr>
          <p:cNvPr id="39034" name="Rectangle 122"/>
          <p:cNvSpPr>
            <a:spLocks noChangeArrowheads="1"/>
          </p:cNvSpPr>
          <p:nvPr/>
        </p:nvSpPr>
        <p:spPr bwMode="auto">
          <a:xfrm>
            <a:off x="8520113" y="12430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CC9</a:t>
            </a:r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auto">
          <a:xfrm>
            <a:off x="1588" y="2135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9036" name="Rectangle 124"/>
          <p:cNvSpPr>
            <a:spLocks noChangeArrowheads="1"/>
          </p:cNvSpPr>
          <p:nvPr/>
        </p:nvSpPr>
        <p:spPr bwMode="auto">
          <a:xfrm>
            <a:off x="1588" y="2897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9037" name="Rectangle 125"/>
          <p:cNvSpPr>
            <a:spLocks noChangeArrowheads="1"/>
          </p:cNvSpPr>
          <p:nvPr/>
        </p:nvSpPr>
        <p:spPr bwMode="auto">
          <a:xfrm>
            <a:off x="1588" y="3659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9038" name="Rectangle 126"/>
          <p:cNvSpPr>
            <a:spLocks noChangeArrowheads="1"/>
          </p:cNvSpPr>
          <p:nvPr/>
        </p:nvSpPr>
        <p:spPr bwMode="auto">
          <a:xfrm>
            <a:off x="1588" y="44211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9039" name="Rectangle 127"/>
          <p:cNvSpPr>
            <a:spLocks noChangeArrowheads="1"/>
          </p:cNvSpPr>
          <p:nvPr/>
        </p:nvSpPr>
        <p:spPr bwMode="auto">
          <a:xfrm>
            <a:off x="1588" y="5259388"/>
            <a:ext cx="38417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lw</a:t>
            </a:r>
          </a:p>
        </p:txBody>
      </p:sp>
      <p:sp>
        <p:nvSpPr>
          <p:cNvPr id="39040" name="AutoShape 128"/>
          <p:cNvSpPr>
            <a:spLocks noChangeArrowheads="1"/>
          </p:cNvSpPr>
          <p:nvPr/>
        </p:nvSpPr>
        <p:spPr bwMode="auto">
          <a:xfrm>
            <a:off x="4502150" y="6026150"/>
            <a:ext cx="673100" cy="520700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>
            <a:outerShdw dist="107933" dir="2700000" algn="ctr" rotWithShape="0">
              <a:srgbClr val="000000"/>
            </a:outerShdw>
          </a:effec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steady</a:t>
            </a:r>
          </a:p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39041" name="Rectangle 129"/>
          <p:cNvSpPr>
            <a:spLocks noChangeArrowheads="1"/>
          </p:cNvSpPr>
          <p:nvPr/>
        </p:nvSpPr>
        <p:spPr bwMode="auto">
          <a:xfrm>
            <a:off x="671513" y="1852613"/>
            <a:ext cx="339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IF</a:t>
            </a:r>
          </a:p>
        </p:txBody>
      </p:sp>
      <p:sp>
        <p:nvSpPr>
          <p:cNvPr id="39042" name="Rectangle 130"/>
          <p:cNvSpPr>
            <a:spLocks noChangeArrowheads="1"/>
          </p:cNvSpPr>
          <p:nvPr/>
        </p:nvSpPr>
        <p:spPr bwMode="auto">
          <a:xfrm>
            <a:off x="1738313" y="1852613"/>
            <a:ext cx="368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ID</a:t>
            </a:r>
          </a:p>
        </p:txBody>
      </p:sp>
      <p:sp>
        <p:nvSpPr>
          <p:cNvPr id="39043" name="Rectangle 131"/>
          <p:cNvSpPr>
            <a:spLocks noChangeArrowheads="1"/>
          </p:cNvSpPr>
          <p:nvPr/>
        </p:nvSpPr>
        <p:spPr bwMode="auto">
          <a:xfrm>
            <a:off x="2652713" y="1852613"/>
            <a:ext cx="4175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EX</a:t>
            </a:r>
          </a:p>
        </p:txBody>
      </p:sp>
      <p:sp>
        <p:nvSpPr>
          <p:cNvPr id="39044" name="Rectangle 132"/>
          <p:cNvSpPr>
            <a:spLocks noChangeArrowheads="1"/>
          </p:cNvSpPr>
          <p:nvPr/>
        </p:nvSpPr>
        <p:spPr bwMode="auto">
          <a:xfrm>
            <a:off x="3567113" y="1852613"/>
            <a:ext cx="606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MEM</a:t>
            </a:r>
          </a:p>
        </p:txBody>
      </p:sp>
      <p:sp>
        <p:nvSpPr>
          <p:cNvPr id="39045" name="Rectangle 133"/>
          <p:cNvSpPr>
            <a:spLocks noChangeArrowheads="1"/>
          </p:cNvSpPr>
          <p:nvPr/>
        </p:nvSpPr>
        <p:spPr bwMode="auto">
          <a:xfrm>
            <a:off x="4633913" y="1852613"/>
            <a:ext cx="466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WB</a:t>
            </a:r>
          </a:p>
        </p:txBody>
      </p: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1662113" y="2614613"/>
            <a:ext cx="339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IF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auto">
          <a:xfrm>
            <a:off x="2728913" y="2614613"/>
            <a:ext cx="3683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ID</a:t>
            </a:r>
          </a:p>
        </p:txBody>
      </p:sp>
      <p:sp>
        <p:nvSpPr>
          <p:cNvPr id="39048" name="Rectangle 136"/>
          <p:cNvSpPr>
            <a:spLocks noChangeArrowheads="1"/>
          </p:cNvSpPr>
          <p:nvPr/>
        </p:nvSpPr>
        <p:spPr bwMode="auto">
          <a:xfrm>
            <a:off x="3643313" y="2614613"/>
            <a:ext cx="4175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EX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4557713" y="2614613"/>
            <a:ext cx="606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MEM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5624513" y="2614613"/>
            <a:ext cx="4667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WB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972B7BF0-8E40-4B15-B4F6-2BAAB26F6667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25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867400" y="1905000"/>
            <a:ext cx="990600" cy="2133600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Mixed Instructions in the Pipeline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895600" y="15240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886200" y="15240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4876800" y="15240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867400" y="15240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858000" y="1524000"/>
            <a:ext cx="1588" cy="4876800"/>
          </a:xfrm>
          <a:prstGeom prst="line">
            <a:avLst/>
          </a:prstGeom>
          <a:noFill/>
          <a:ln w="12600" cap="sq">
            <a:solidFill>
              <a:srgbClr val="FFFFFF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195513" y="14716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CC1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109913" y="14716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CC2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176713" y="14716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CC3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5167313" y="14716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CC4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081713" y="14716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CC5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7148513" y="147161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CC6</a:t>
            </a:r>
          </a:p>
        </p:txBody>
      </p: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1525588" y="2171700"/>
            <a:ext cx="5095875" cy="798513"/>
            <a:chOff x="961" y="1368"/>
            <a:chExt cx="3210" cy="503"/>
          </a:xfrm>
        </p:grpSpPr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3840" y="1440"/>
              <a:ext cx="143" cy="335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9953" name="Group 17"/>
            <p:cNvGrpSpPr>
              <a:grpSpLocks/>
            </p:cNvGrpSpPr>
            <p:nvPr/>
          </p:nvGrpSpPr>
          <p:grpSpPr bwMode="auto">
            <a:xfrm>
              <a:off x="1348" y="1368"/>
              <a:ext cx="2823" cy="503"/>
              <a:chOff x="1348" y="1368"/>
              <a:chExt cx="2823" cy="503"/>
            </a:xfrm>
          </p:grpSpPr>
          <p:sp>
            <p:nvSpPr>
              <p:cNvPr id="39954" name="Rectangle 18"/>
              <p:cNvSpPr>
                <a:spLocks noChangeArrowheads="1"/>
              </p:cNvSpPr>
              <p:nvPr/>
            </p:nvSpPr>
            <p:spPr bwMode="auto">
              <a:xfrm>
                <a:off x="1348" y="1444"/>
                <a:ext cx="327" cy="327"/>
              </a:xfrm>
              <a:prstGeom prst="rect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sz="1400">
                    <a:solidFill>
                      <a:srgbClr val="FFFF00"/>
                    </a:solidFill>
                    <a:latin typeface="Times New Roman" pitchFamily="16" charset="0"/>
                  </a:rPr>
                  <a:t>IM</a:t>
                </a:r>
              </a:p>
            </p:txBody>
          </p:sp>
          <p:sp>
            <p:nvSpPr>
              <p:cNvPr id="39955" name="Rectangle 19"/>
              <p:cNvSpPr>
                <a:spLocks noChangeArrowheads="1"/>
              </p:cNvSpPr>
              <p:nvPr/>
            </p:nvSpPr>
            <p:spPr bwMode="auto">
              <a:xfrm>
                <a:off x="1972" y="1444"/>
                <a:ext cx="327" cy="327"/>
              </a:xfrm>
              <a:prstGeom prst="rect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sz="1400">
                    <a:solidFill>
                      <a:srgbClr val="FFFF00"/>
                    </a:solidFill>
                    <a:latin typeface="Times New Roman" pitchFamily="16" charset="0"/>
                  </a:rPr>
                  <a:t>Reg</a:t>
                </a:r>
              </a:p>
            </p:txBody>
          </p:sp>
          <p:grpSp>
            <p:nvGrpSpPr>
              <p:cNvPr id="39956" name="Group 20"/>
              <p:cNvGrpSpPr>
                <a:grpSpLocks/>
              </p:cNvGrpSpPr>
              <p:nvPr/>
            </p:nvGrpSpPr>
            <p:grpSpPr bwMode="auto">
              <a:xfrm>
                <a:off x="2603" y="1368"/>
                <a:ext cx="274" cy="503"/>
                <a:chOff x="2603" y="1368"/>
                <a:chExt cx="274" cy="503"/>
              </a:xfrm>
            </p:grpSpPr>
            <p:grpSp>
              <p:nvGrpSpPr>
                <p:cNvPr id="39957" name="Group 21"/>
                <p:cNvGrpSpPr>
                  <a:grpSpLocks/>
                </p:cNvGrpSpPr>
                <p:nvPr/>
              </p:nvGrpSpPr>
              <p:grpSpPr bwMode="auto">
                <a:xfrm>
                  <a:off x="2603" y="1392"/>
                  <a:ext cx="274" cy="479"/>
                  <a:chOff x="2603" y="1392"/>
                  <a:chExt cx="274" cy="479"/>
                </a:xfrm>
              </p:grpSpPr>
              <p:sp>
                <p:nvSpPr>
                  <p:cNvPr id="3995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603" y="1392"/>
                    <a:ext cx="0" cy="170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995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603" y="1392"/>
                    <a:ext cx="274" cy="170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996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603" y="1563"/>
                    <a:ext cx="111" cy="68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996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02" y="1632"/>
                    <a:ext cx="113" cy="68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603" y="1701"/>
                    <a:ext cx="0" cy="170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3" y="1700"/>
                    <a:ext cx="274" cy="172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99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878" y="1563"/>
                    <a:ext cx="0" cy="137"/>
                  </a:xfrm>
                  <a:prstGeom prst="line">
                    <a:avLst/>
                  </a:prstGeom>
                  <a:noFill/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9965" name="Rectangle 29"/>
                <p:cNvSpPr>
                  <a:spLocks noChangeArrowheads="1"/>
                </p:cNvSpPr>
                <p:nvPr/>
              </p:nvSpPr>
              <p:spPr bwMode="auto">
                <a:xfrm rot="5400000">
                  <a:off x="2536" y="1486"/>
                  <a:ext cx="426" cy="1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5pPr>
                  <a:lvl6pPr marL="2514600" indent="-228600" defTabSz="449263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6pPr>
                  <a:lvl7pPr marL="2971800" indent="-228600" defTabSz="449263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7pPr>
                  <a:lvl8pPr marL="3429000" indent="-228600" defTabSz="449263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8pPr>
                  <a:lvl9pPr marL="3886200" indent="-228600" defTabSz="449263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FFFFFF"/>
                      </a:solidFill>
                      <a:latin typeface="Tahoma" pitchFamily="32" charset="0"/>
                      <a:ea typeface="Microsoft YaHei" charset="-122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ru-RU" sz="1400" b="1">
                      <a:latin typeface="Times New Roman" pitchFamily="16" charset="0"/>
                    </a:rPr>
                    <a:t>   </a:t>
                  </a:r>
                  <a:r>
                    <a:rPr lang="en-US" altLang="ru-RU" sz="1400">
                      <a:latin typeface="Times New Roman" pitchFamily="16" charset="0"/>
                    </a:rPr>
                    <a:t>ALU</a:t>
                  </a:r>
                </a:p>
              </p:txBody>
            </p:sp>
          </p:grpSp>
          <p:sp>
            <p:nvSpPr>
              <p:cNvPr id="39966" name="Rectangle 30"/>
              <p:cNvSpPr>
                <a:spLocks noChangeArrowheads="1"/>
              </p:cNvSpPr>
              <p:nvPr/>
            </p:nvSpPr>
            <p:spPr bwMode="auto">
              <a:xfrm>
                <a:off x="3172" y="1444"/>
                <a:ext cx="327" cy="327"/>
              </a:xfrm>
              <a:prstGeom prst="rect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sz="1400">
                    <a:solidFill>
                      <a:srgbClr val="FFFF00"/>
                    </a:solidFill>
                    <a:latin typeface="Times New Roman" pitchFamily="16" charset="0"/>
                  </a:rPr>
                  <a:t>DM</a:t>
                </a:r>
              </a:p>
            </p:txBody>
          </p:sp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3844" y="1444"/>
                <a:ext cx="327" cy="327"/>
              </a:xfrm>
              <a:prstGeom prst="rect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sz="1400">
                    <a:solidFill>
                      <a:srgbClr val="FFFF00"/>
                    </a:solidFill>
                    <a:latin typeface="Times New Roman" pitchFamily="16" charset="0"/>
                  </a:rPr>
                  <a:t>Reg</a:t>
                </a:r>
              </a:p>
            </p:txBody>
          </p:sp>
          <p:sp>
            <p:nvSpPr>
              <p:cNvPr id="39968" name="Line 32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287" cy="0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/>
            </p:nvSpPr>
            <p:spPr bwMode="auto">
              <a:xfrm>
                <a:off x="2304" y="1488"/>
                <a:ext cx="287" cy="0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287" cy="0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971" name="Line 35"/>
              <p:cNvSpPr>
                <a:spLocks noChangeShapeType="1"/>
              </p:cNvSpPr>
              <p:nvPr/>
            </p:nvSpPr>
            <p:spPr bwMode="auto">
              <a:xfrm>
                <a:off x="2879" y="1635"/>
                <a:ext cx="290" cy="0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335" cy="0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9973" name="Rectangle 37"/>
            <p:cNvSpPr>
              <a:spLocks noChangeArrowheads="1"/>
            </p:cNvSpPr>
            <p:nvPr/>
          </p:nvSpPr>
          <p:spPr bwMode="auto">
            <a:xfrm>
              <a:off x="961" y="1489"/>
              <a:ext cx="24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600">
                  <a:solidFill>
                    <a:srgbClr val="FFFF00"/>
                  </a:solidFill>
                  <a:latin typeface="Times New Roman" pitchFamily="16" charset="0"/>
                </a:rPr>
                <a:t>lw</a:t>
              </a:r>
            </a:p>
          </p:txBody>
        </p:sp>
      </p:grpSp>
      <p:grpSp>
        <p:nvGrpSpPr>
          <p:cNvPr id="39974" name="Group 38"/>
          <p:cNvGrpSpPr>
            <a:grpSpLocks/>
          </p:cNvGrpSpPr>
          <p:nvPr/>
        </p:nvGrpSpPr>
        <p:grpSpPr bwMode="auto">
          <a:xfrm>
            <a:off x="1525588" y="2933700"/>
            <a:ext cx="5095875" cy="798513"/>
            <a:chOff x="961" y="1848"/>
            <a:chExt cx="3210" cy="503"/>
          </a:xfrm>
        </p:grpSpPr>
        <p:sp>
          <p:nvSpPr>
            <p:cNvPr id="39975" name="Rectangle 39"/>
            <p:cNvSpPr>
              <a:spLocks noChangeArrowheads="1"/>
            </p:cNvSpPr>
            <p:nvPr/>
          </p:nvSpPr>
          <p:spPr bwMode="auto">
            <a:xfrm>
              <a:off x="3840" y="1920"/>
              <a:ext cx="143" cy="335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972" y="1924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39977" name="Rectangle 41"/>
            <p:cNvSpPr>
              <a:spLocks noChangeArrowheads="1"/>
            </p:cNvSpPr>
            <p:nvPr/>
          </p:nvSpPr>
          <p:spPr bwMode="auto">
            <a:xfrm>
              <a:off x="2596" y="1924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39978" name="Group 42"/>
            <p:cNvGrpSpPr>
              <a:grpSpLocks/>
            </p:cNvGrpSpPr>
            <p:nvPr/>
          </p:nvGrpSpPr>
          <p:grpSpPr bwMode="auto">
            <a:xfrm>
              <a:off x="3227" y="1848"/>
              <a:ext cx="274" cy="503"/>
              <a:chOff x="3227" y="1848"/>
              <a:chExt cx="274" cy="503"/>
            </a:xfrm>
          </p:grpSpPr>
          <p:grpSp>
            <p:nvGrpSpPr>
              <p:cNvPr id="39979" name="Group 43"/>
              <p:cNvGrpSpPr>
                <a:grpSpLocks/>
              </p:cNvGrpSpPr>
              <p:nvPr/>
            </p:nvGrpSpPr>
            <p:grpSpPr bwMode="auto">
              <a:xfrm>
                <a:off x="3227" y="1872"/>
                <a:ext cx="274" cy="479"/>
                <a:chOff x="3227" y="1872"/>
                <a:chExt cx="274" cy="479"/>
              </a:xfrm>
            </p:grpSpPr>
            <p:sp>
              <p:nvSpPr>
                <p:cNvPr id="39980" name="Line 44"/>
                <p:cNvSpPr>
                  <a:spLocks noChangeShapeType="1"/>
                </p:cNvSpPr>
                <p:nvPr/>
              </p:nvSpPr>
              <p:spPr bwMode="auto">
                <a:xfrm>
                  <a:off x="3227" y="1872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981" name="Line 45"/>
                <p:cNvSpPr>
                  <a:spLocks noChangeShapeType="1"/>
                </p:cNvSpPr>
                <p:nvPr/>
              </p:nvSpPr>
              <p:spPr bwMode="auto">
                <a:xfrm>
                  <a:off x="3227" y="1872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982" name="Line 46"/>
                <p:cNvSpPr>
                  <a:spLocks noChangeShapeType="1"/>
                </p:cNvSpPr>
                <p:nvPr/>
              </p:nvSpPr>
              <p:spPr bwMode="auto">
                <a:xfrm>
                  <a:off x="3227" y="2043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98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226" y="2112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984" name="Line 48"/>
                <p:cNvSpPr>
                  <a:spLocks noChangeShapeType="1"/>
                </p:cNvSpPr>
                <p:nvPr/>
              </p:nvSpPr>
              <p:spPr bwMode="auto">
                <a:xfrm>
                  <a:off x="3227" y="2181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98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227" y="2180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986" name="Line 50"/>
                <p:cNvSpPr>
                  <a:spLocks noChangeShapeType="1"/>
                </p:cNvSpPr>
                <p:nvPr/>
              </p:nvSpPr>
              <p:spPr bwMode="auto">
                <a:xfrm>
                  <a:off x="3502" y="2043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9987" name="Rectangle 51"/>
              <p:cNvSpPr>
                <a:spLocks noChangeArrowheads="1"/>
              </p:cNvSpPr>
              <p:nvPr/>
            </p:nvSpPr>
            <p:spPr bwMode="auto">
              <a:xfrm rot="5400000">
                <a:off x="3160" y="1966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39988" name="Rectangle 52"/>
            <p:cNvSpPr>
              <a:spLocks noChangeArrowheads="1"/>
            </p:cNvSpPr>
            <p:nvPr/>
          </p:nvSpPr>
          <p:spPr bwMode="auto">
            <a:xfrm>
              <a:off x="3844" y="1924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39989" name="Line 53"/>
            <p:cNvSpPr>
              <a:spLocks noChangeShapeType="1"/>
            </p:cNvSpPr>
            <p:nvPr/>
          </p:nvSpPr>
          <p:spPr bwMode="auto">
            <a:xfrm>
              <a:off x="2304" y="211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90" name="Line 54"/>
            <p:cNvSpPr>
              <a:spLocks noChangeShapeType="1"/>
            </p:cNvSpPr>
            <p:nvPr/>
          </p:nvSpPr>
          <p:spPr bwMode="auto">
            <a:xfrm>
              <a:off x="2928" y="196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91" name="Line 55"/>
            <p:cNvSpPr>
              <a:spLocks noChangeShapeType="1"/>
            </p:cNvSpPr>
            <p:nvPr/>
          </p:nvSpPr>
          <p:spPr bwMode="auto">
            <a:xfrm>
              <a:off x="2928" y="220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92" name="Line 56"/>
            <p:cNvSpPr>
              <a:spLocks noChangeShapeType="1"/>
            </p:cNvSpPr>
            <p:nvPr/>
          </p:nvSpPr>
          <p:spPr bwMode="auto">
            <a:xfrm>
              <a:off x="3504" y="2112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961" y="1969"/>
              <a:ext cx="38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600">
                  <a:solidFill>
                    <a:srgbClr val="FFFF00"/>
                  </a:solidFill>
                  <a:latin typeface="Times New Roman" pitchFamily="16" charset="0"/>
                </a:rPr>
                <a:t>add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5A2F4A4C-F226-4EEE-B667-796A21B8832B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26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Pipeline Principles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Все команды, которые выполняются конвейером должны иметь </a:t>
            </a:r>
            <a:r>
              <a:rPr lang="ru-RU" altLang="ru-RU" i="1">
                <a:solidFill>
                  <a:srgbClr val="FFFF00"/>
                </a:solidFill>
              </a:rPr>
              <a:t>одни</a:t>
            </a:r>
            <a:r>
              <a:rPr lang="ru-RU" altLang="ru-RU"/>
              <a:t> стадии, идущие в </a:t>
            </a:r>
            <a:r>
              <a:rPr lang="ru-RU" altLang="ru-RU" i="1">
                <a:solidFill>
                  <a:srgbClr val="FFFF00"/>
                </a:solidFill>
              </a:rPr>
              <a:t>одном</a:t>
            </a:r>
            <a:r>
              <a:rPr lang="ru-RU" altLang="ru-RU"/>
              <a:t> порядке. </a:t>
            </a:r>
          </a:p>
          <a:p>
            <a:pPr lvl="1"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ru-RU" altLang="ru-RU"/>
              <a:t>однако</a:t>
            </a:r>
            <a:r>
              <a:rPr lang="en-US" altLang="ru-RU"/>
              <a:t>, </a:t>
            </a:r>
            <a:r>
              <a:rPr lang="en-US" altLang="ru-RU" i="1">
                <a:solidFill>
                  <a:srgbClr val="FFFF00"/>
                </a:solidFill>
              </a:rPr>
              <a:t>add</a:t>
            </a:r>
            <a:r>
              <a:rPr lang="en-US" altLang="ru-RU"/>
              <a:t> </a:t>
            </a:r>
            <a:r>
              <a:rPr lang="ru-RU" altLang="ru-RU"/>
              <a:t>не проходит через стадию </a:t>
            </a:r>
            <a:r>
              <a:rPr lang="en-US" altLang="ru-RU"/>
              <a:t>Mem</a:t>
            </a:r>
          </a:p>
          <a:p>
            <a:pPr lvl="1"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–"/>
            </a:pPr>
            <a:r>
              <a:rPr lang="en-US" altLang="ru-RU" i="1"/>
              <a:t>sw</a:t>
            </a:r>
            <a:r>
              <a:rPr lang="en-US" altLang="ru-RU"/>
              <a:t> </a:t>
            </a:r>
            <a:r>
              <a:rPr lang="ru-RU" altLang="ru-RU"/>
              <a:t> - не имеет стадии </a:t>
            </a:r>
            <a:r>
              <a:rPr lang="en-US" altLang="ru-RU"/>
              <a:t>WB 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Все промежуточные значения должны быть «защёлкнуты» после каждого цикла</a:t>
            </a:r>
            <a:r>
              <a:rPr lang="en-US" altLang="ru-RU"/>
              <a:t>.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ru-RU"/>
              <a:t>There is no functional block reuse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063750" y="4800600"/>
            <a:ext cx="4481513" cy="798513"/>
            <a:chOff x="1300" y="3024"/>
            <a:chExt cx="2823" cy="503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300" y="31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924" y="31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40967" name="Group 7"/>
            <p:cNvGrpSpPr>
              <a:grpSpLocks/>
            </p:cNvGrpSpPr>
            <p:nvPr/>
          </p:nvGrpSpPr>
          <p:grpSpPr bwMode="auto">
            <a:xfrm>
              <a:off x="2555" y="3024"/>
              <a:ext cx="274" cy="503"/>
              <a:chOff x="2555" y="3024"/>
              <a:chExt cx="274" cy="503"/>
            </a:xfrm>
          </p:grpSpPr>
          <p:grpSp>
            <p:nvGrpSpPr>
              <p:cNvPr id="40968" name="Group 8"/>
              <p:cNvGrpSpPr>
                <a:grpSpLocks/>
              </p:cNvGrpSpPr>
              <p:nvPr/>
            </p:nvGrpSpPr>
            <p:grpSpPr bwMode="auto">
              <a:xfrm>
                <a:off x="2555" y="3048"/>
                <a:ext cx="274" cy="479"/>
                <a:chOff x="2555" y="3048"/>
                <a:chExt cx="274" cy="479"/>
              </a:xfrm>
            </p:grpSpPr>
            <p:sp>
              <p:nvSpPr>
                <p:cNvPr id="40969" name="Line 9"/>
                <p:cNvSpPr>
                  <a:spLocks noChangeShapeType="1"/>
                </p:cNvSpPr>
                <p:nvPr/>
              </p:nvSpPr>
              <p:spPr bwMode="auto">
                <a:xfrm>
                  <a:off x="2555" y="304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970" name="Line 10"/>
                <p:cNvSpPr>
                  <a:spLocks noChangeShapeType="1"/>
                </p:cNvSpPr>
                <p:nvPr/>
              </p:nvSpPr>
              <p:spPr bwMode="auto">
                <a:xfrm>
                  <a:off x="2555" y="304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971" name="Line 11"/>
                <p:cNvSpPr>
                  <a:spLocks noChangeShapeType="1"/>
                </p:cNvSpPr>
                <p:nvPr/>
              </p:nvSpPr>
              <p:spPr bwMode="auto">
                <a:xfrm>
                  <a:off x="2555" y="321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97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554" y="328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973" name="Line 13"/>
                <p:cNvSpPr>
                  <a:spLocks noChangeShapeType="1"/>
                </p:cNvSpPr>
                <p:nvPr/>
              </p:nvSpPr>
              <p:spPr bwMode="auto">
                <a:xfrm>
                  <a:off x="2555" y="335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97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555" y="335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975" name="Line 15"/>
                <p:cNvSpPr>
                  <a:spLocks noChangeShapeType="1"/>
                </p:cNvSpPr>
                <p:nvPr/>
              </p:nvSpPr>
              <p:spPr bwMode="auto">
                <a:xfrm>
                  <a:off x="2830" y="321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 rot="5400000">
                <a:off x="2488" y="314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124" y="31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3796" y="310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1632" y="328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2256" y="314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2256" y="338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2831" y="329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3456" y="328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2195513" y="4405313"/>
            <a:ext cx="42116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IF     	ID	EX	MEM	  WB</a:t>
            </a: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800600" y="5219700"/>
            <a:ext cx="1588" cy="3048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4800600" y="5524500"/>
            <a:ext cx="762000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V="1">
            <a:off x="5562600" y="5294313"/>
            <a:ext cx="1588" cy="231775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V="1">
            <a:off x="5562600" y="5218113"/>
            <a:ext cx="152400" cy="79375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3A2E81CD-9CAD-47B4-B1F7-71329404DD7B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27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Issues With Pipelining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ru-RU"/>
              <a:t>What happens when an instruction needs the result of another instruction?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en-US" altLang="ru-RU"/>
              <a:t>What happens on a branch?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47881054-26BD-4AC4-9CF6-0144366E9B18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28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Конфликты в конвейере команд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Конфликтные ситуации – риск (</a:t>
            </a:r>
            <a:r>
              <a:rPr lang="en-US" altLang="ru-RU"/>
              <a:t>hazard):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Структурный риск – попытка одновременного обращения нескольких команд к одному и тому же ресурсу ВМ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Риск по данным – взаимосвязь команд по данным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Риск по управлению – неоднозначность при выборке следующей команды в случае команд перехода.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ru-RU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Структурный риск – чаще всего обращение к памяти.  Три этапа (ВК, ВО и ЗР) – связаны с обращением к памяти. Частичное решение проблемы –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1B4B24AB-3AD6-4CC9-834E-02DAD9D16A05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29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Конфликты в конвейере команд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Риск по данным – типичная и регулярно возникающая ситуация. Две команды </a:t>
            </a:r>
            <a:r>
              <a:rPr lang="en-US" altLang="ru-RU"/>
              <a:t>i </a:t>
            </a:r>
            <a:r>
              <a:rPr lang="ru-RU" altLang="ru-RU"/>
              <a:t>и </a:t>
            </a:r>
            <a:r>
              <a:rPr lang="en-US" altLang="ru-RU"/>
              <a:t>j </a:t>
            </a:r>
            <a:r>
              <a:rPr lang="ru-RU" altLang="ru-RU"/>
              <a:t>– работают с одной переменной х, в результате могут наблюдаться три типа конфликтов по данным: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>
                <a:solidFill>
                  <a:srgbClr val="FFFF00"/>
                </a:solidFill>
              </a:rPr>
              <a:t>Чтение после записи</a:t>
            </a:r>
            <a:r>
              <a:rPr lang="ru-RU" altLang="ru-RU"/>
              <a:t> (ЧПЗ) – команда </a:t>
            </a:r>
            <a:r>
              <a:rPr lang="en-US" altLang="ru-RU"/>
              <a:t>j </a:t>
            </a:r>
            <a:r>
              <a:rPr lang="ru-RU" altLang="ru-RU"/>
              <a:t>читает х до того, как </a:t>
            </a:r>
            <a:r>
              <a:rPr lang="en-US" altLang="ru-RU"/>
              <a:t>i </a:t>
            </a:r>
            <a:r>
              <a:rPr lang="ru-RU" altLang="ru-RU"/>
              <a:t>успела записать новое значение </a:t>
            </a:r>
            <a:r>
              <a:rPr lang="en-US" altLang="ru-RU"/>
              <a:t>x</a:t>
            </a:r>
            <a:r>
              <a:rPr lang="ru-RU" altLang="ru-RU"/>
              <a:t>, т.е. </a:t>
            </a:r>
            <a:r>
              <a:rPr lang="en-US" altLang="ru-RU"/>
              <a:t>j </a:t>
            </a:r>
            <a:r>
              <a:rPr lang="ru-RU" altLang="ru-RU"/>
              <a:t> получит старое значение </a:t>
            </a:r>
            <a:r>
              <a:rPr lang="en-US" altLang="ru-RU"/>
              <a:t>x</a:t>
            </a:r>
            <a:r>
              <a:rPr lang="ru-RU" altLang="ru-RU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>
                <a:solidFill>
                  <a:srgbClr val="FFFF00"/>
                </a:solidFill>
              </a:rPr>
              <a:t>Запись после чтения (ЧПЗ)</a:t>
            </a:r>
            <a:r>
              <a:rPr lang="ru-RU" altLang="ru-RU"/>
              <a:t> – команда </a:t>
            </a:r>
            <a:r>
              <a:rPr lang="en-US" altLang="ru-RU"/>
              <a:t>j</a:t>
            </a:r>
            <a:r>
              <a:rPr lang="ru-RU" altLang="ru-RU"/>
              <a:t> записывает новое значение </a:t>
            </a:r>
            <a:r>
              <a:rPr lang="en-US" altLang="ru-RU"/>
              <a:t>x</a:t>
            </a:r>
            <a:r>
              <a:rPr lang="ru-RU" altLang="ru-RU"/>
              <a:t> до того, как </a:t>
            </a:r>
            <a:r>
              <a:rPr lang="en-US" altLang="ru-RU"/>
              <a:t>i </a:t>
            </a:r>
            <a:r>
              <a:rPr lang="ru-RU" altLang="ru-RU"/>
              <a:t>успела считать старое значение х.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>
                <a:solidFill>
                  <a:srgbClr val="FFFF00"/>
                </a:solidFill>
              </a:rPr>
              <a:t>Запись после записи (ЗПЗ)</a:t>
            </a:r>
            <a:r>
              <a:rPr lang="ru-RU" altLang="ru-RU"/>
              <a:t> – команда </a:t>
            </a:r>
            <a:r>
              <a:rPr lang="en-US" altLang="ru-RU"/>
              <a:t>j </a:t>
            </a:r>
            <a:r>
              <a:rPr lang="ru-RU" altLang="ru-RU"/>
              <a:t>записывает новое значение х прежде, чем команда </a:t>
            </a:r>
            <a:r>
              <a:rPr lang="en-US" altLang="ru-RU"/>
              <a:t>i </a:t>
            </a:r>
            <a:r>
              <a:rPr lang="ru-RU" altLang="ru-RU"/>
              <a:t>успела записать своё значение х</a:t>
            </a:r>
            <a:r>
              <a:rPr lang="en-US" altLang="ru-RU"/>
              <a:t>. </a:t>
            </a:r>
            <a:r>
              <a:rPr lang="ru-RU" altLang="ru-RU"/>
              <a:t>В результате х</a:t>
            </a:r>
            <a:r>
              <a:rPr lang="en-US" altLang="ru-RU"/>
              <a:t> </a:t>
            </a:r>
            <a:r>
              <a:rPr lang="ru-RU" altLang="ru-RU"/>
              <a:t>содержит значение после команды </a:t>
            </a:r>
            <a:r>
              <a:rPr lang="en-US" altLang="ru-RU"/>
              <a:t>i </a:t>
            </a:r>
            <a:r>
              <a:rPr lang="ru-RU" altLang="ru-RU"/>
              <a:t>хотя по алгоритму должна содержать значение после команды </a:t>
            </a:r>
            <a:r>
              <a:rPr lang="en-US" altLang="ru-RU"/>
              <a:t>j.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DEC09301-F08C-44E8-B243-0CBD50782FED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Pipelining: Natural Phenomenon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50900" y="1346200"/>
            <a:ext cx="4805363" cy="4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Прачечная. Пример</a:t>
            </a:r>
            <a:r>
              <a:rPr lang="en-US" altLang="ru-RU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Ann, Brian, Cathy, Dave </a:t>
            </a:r>
            <a:br>
              <a:rPr lang="en-US" altLang="ru-RU"/>
            </a:br>
            <a:r>
              <a:rPr lang="ru-RU" altLang="ru-RU"/>
              <a:t>каждый имеет одну порцию вещей</a:t>
            </a:r>
            <a:r>
              <a:rPr lang="en-US" altLang="ru-RU"/>
              <a:t> </a:t>
            </a:r>
            <a:r>
              <a:rPr lang="ru-RU" altLang="ru-RU"/>
              <a:t>для стирки, сушки и глажки.</a:t>
            </a:r>
            <a:r>
              <a:rPr lang="en-US" altLang="ru-RU"/>
              <a:t/>
            </a:r>
            <a:br>
              <a:rPr lang="en-US" altLang="ru-RU"/>
            </a:br>
            <a:endParaRPr lang="en-US" altLang="ru-RU"/>
          </a:p>
          <a:p>
            <a:pPr lvl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Стирка - </a:t>
            </a:r>
            <a:r>
              <a:rPr lang="en-US" altLang="ru-RU"/>
              <a:t>30 min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ru-RU"/>
          </a:p>
          <a:p>
            <a:pPr lvl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Сушка</a:t>
            </a:r>
            <a:r>
              <a:rPr lang="en-US" altLang="ru-RU"/>
              <a:t> </a:t>
            </a:r>
            <a:r>
              <a:rPr lang="ru-RU" altLang="ru-RU"/>
              <a:t>- </a:t>
            </a:r>
            <a:r>
              <a:rPr lang="en-US" altLang="ru-RU"/>
              <a:t>40 min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endParaRPr lang="en-US" altLang="ru-RU"/>
          </a:p>
          <a:p>
            <a:pPr lvl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ru-RU"/>
              <a:t>“</a:t>
            </a:r>
            <a:r>
              <a:rPr lang="ru-RU" altLang="ru-RU"/>
              <a:t>Глажка</a:t>
            </a:r>
            <a:r>
              <a:rPr lang="en-US" altLang="ru-RU"/>
              <a:t>” </a:t>
            </a:r>
            <a:r>
              <a:rPr lang="ru-RU" altLang="ru-RU"/>
              <a:t>- </a:t>
            </a:r>
            <a:r>
              <a:rPr lang="en-US" altLang="ru-RU"/>
              <a:t>20 min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711950" y="3943350"/>
            <a:ext cx="671513" cy="798513"/>
            <a:chOff x="4228" y="2484"/>
            <a:chExt cx="423" cy="50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4228" y="2484"/>
              <a:ext cx="423" cy="503"/>
              <a:chOff x="4228" y="2484"/>
              <a:chExt cx="423" cy="503"/>
            </a:xfrm>
          </p:grpSpPr>
          <p:sp>
            <p:nvSpPr>
              <p:cNvPr id="17414" name="AutoShape 6"/>
              <p:cNvSpPr>
                <a:spLocks noChangeArrowheads="1"/>
              </p:cNvSpPr>
              <p:nvPr/>
            </p:nvSpPr>
            <p:spPr bwMode="auto">
              <a:xfrm>
                <a:off x="4228" y="2564"/>
                <a:ext cx="423" cy="423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15" name="AutoShape 7"/>
              <p:cNvSpPr>
                <a:spLocks noChangeArrowheads="1"/>
              </p:cNvSpPr>
              <p:nvPr/>
            </p:nvSpPr>
            <p:spPr bwMode="auto">
              <a:xfrm>
                <a:off x="4324" y="2484"/>
                <a:ext cx="327" cy="87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356" y="2524"/>
              <a:ext cx="55" cy="31"/>
            </a:xfrm>
            <a:prstGeom prst="ellipse">
              <a:avLst/>
            </a:prstGeom>
            <a:solidFill>
              <a:srgbClr val="0000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4280" y="2760"/>
              <a:ext cx="223" cy="95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6856413" y="4876800"/>
            <a:ext cx="660400" cy="647700"/>
            <a:chOff x="4319" y="3072"/>
            <a:chExt cx="416" cy="408"/>
          </a:xfrm>
        </p:grpSpPr>
        <p:grpSp>
          <p:nvGrpSpPr>
            <p:cNvPr id="17419" name="Group 11"/>
            <p:cNvGrpSpPr>
              <a:grpSpLocks/>
            </p:cNvGrpSpPr>
            <p:nvPr/>
          </p:nvGrpSpPr>
          <p:grpSpPr bwMode="auto">
            <a:xfrm>
              <a:off x="4321" y="3265"/>
              <a:ext cx="414" cy="215"/>
              <a:chOff x="4321" y="3265"/>
              <a:chExt cx="414" cy="215"/>
            </a:xfrm>
          </p:grpSpPr>
          <p:sp>
            <p:nvSpPr>
              <p:cNvPr id="17420" name="AutoShape 12"/>
              <p:cNvSpPr>
                <a:spLocks noChangeArrowheads="1"/>
              </p:cNvSpPr>
              <p:nvPr/>
            </p:nvSpPr>
            <p:spPr bwMode="auto">
              <a:xfrm>
                <a:off x="4523" y="3266"/>
                <a:ext cx="95" cy="21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*/ 1 16385 2"/>
                  <a:gd name="G4" fmla="*/ 1 32768 5"/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w 96"/>
                  <a:gd name="T11" fmla="*/ 0 h 215"/>
                  <a:gd name="T12" fmla="*/ 96 w 96"/>
                  <a:gd name="T13" fmla="*/ 21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4518" y="3265"/>
                <a:ext cx="217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22" name="Rectangle 14"/>
              <p:cNvSpPr>
                <a:spLocks noChangeArrowheads="1"/>
              </p:cNvSpPr>
              <p:nvPr/>
            </p:nvSpPr>
            <p:spPr bwMode="auto">
              <a:xfrm>
                <a:off x="4517" y="3356"/>
                <a:ext cx="217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23" name="Rectangle 15"/>
              <p:cNvSpPr>
                <a:spLocks noChangeArrowheads="1"/>
              </p:cNvSpPr>
              <p:nvPr/>
            </p:nvSpPr>
            <p:spPr bwMode="auto">
              <a:xfrm>
                <a:off x="4321" y="3356"/>
                <a:ext cx="115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7424" name="Group 16"/>
            <p:cNvGrpSpPr>
              <a:grpSpLocks/>
            </p:cNvGrpSpPr>
            <p:nvPr/>
          </p:nvGrpSpPr>
          <p:grpSpPr bwMode="auto">
            <a:xfrm>
              <a:off x="4319" y="3072"/>
              <a:ext cx="216" cy="408"/>
              <a:chOff x="4319" y="3072"/>
              <a:chExt cx="216" cy="408"/>
            </a:xfrm>
          </p:grpSpPr>
          <p:sp>
            <p:nvSpPr>
              <p:cNvPr id="17425" name="Oval 17"/>
              <p:cNvSpPr>
                <a:spLocks noChangeArrowheads="1"/>
              </p:cNvSpPr>
              <p:nvPr/>
            </p:nvSpPr>
            <p:spPr bwMode="auto">
              <a:xfrm>
                <a:off x="4403" y="3072"/>
                <a:ext cx="54" cy="54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26" name="AutoShape 18"/>
              <p:cNvSpPr>
                <a:spLocks noChangeArrowheads="1"/>
              </p:cNvSpPr>
              <p:nvPr/>
            </p:nvSpPr>
            <p:spPr bwMode="auto">
              <a:xfrm>
                <a:off x="4319" y="3149"/>
                <a:ext cx="216" cy="331"/>
              </a:xfrm>
              <a:custGeom>
                <a:avLst/>
                <a:gdLst>
                  <a:gd name="G0" fmla="+- 1 0 0"/>
                  <a:gd name="G1" fmla="*/ 1 13421 25856"/>
                  <a:gd name="G2" fmla="+- 65532 0 0"/>
                  <a:gd name="G3" fmla="+- 65533 0 0"/>
                  <a:gd name="G4" fmla="*/ 1 27065 51712"/>
                  <a:gd name="G5" fmla="+- 176 0 0"/>
                  <a:gd name="G6" fmla="*/ 1 57109 16960"/>
                  <a:gd name="G7" fmla="*/ 1 64023 38528"/>
                  <a:gd name="G8" fmla="*/ 1 0 51712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*/ 1 35019 51712"/>
                  <a:gd name="G79" fmla="+- 1 0 0"/>
                  <a:gd name="G80" fmla="+- 152 0 0"/>
                  <a:gd name="G81" fmla="+- 157 0 0"/>
                  <a:gd name="G82" fmla="+- 163 0 0"/>
                  <a:gd name="G83" fmla="+- 166 0 0"/>
                  <a:gd name="G84" fmla="+- 169 0 0"/>
                  <a:gd name="G85" fmla="+- 170 0 0"/>
                  <a:gd name="G86" fmla="+- 169 0 0"/>
                  <a:gd name="G87" fmla="+- 169 0 0"/>
                  <a:gd name="G88" fmla="+- 163 0 0"/>
                  <a:gd name="G89" fmla="+- 45 0 0"/>
                  <a:gd name="G90" fmla="+- 153 0 0"/>
                  <a:gd name="G91" fmla="+- 65518 0 0"/>
                  <a:gd name="G92" fmla="+- 65515 0 0"/>
                  <a:gd name="G93" fmla="+- 65515 0 0"/>
                  <a:gd name="G94" fmla="+- 65515 0 0"/>
                  <a:gd name="G95" fmla="+- 65517 0 0"/>
                  <a:gd name="G96" fmla="+- 65520 0 0"/>
                  <a:gd name="G97" fmla="+- 65524 0 0"/>
                  <a:gd name="G98" fmla="+- 65528 0 0"/>
                  <a:gd name="G99" fmla="+- 41 0 0"/>
                  <a:gd name="G100" fmla="+- 65419 0 0"/>
                  <a:gd name="G101" fmla="+- 65436 0 0"/>
                  <a:gd name="G102" fmla="+- 65432 0 0"/>
                  <a:gd name="G103" fmla="+- 65428 0 0"/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w 217"/>
                  <a:gd name="T105" fmla="*/ 0 h 332"/>
                  <a:gd name="T106" fmla="*/ 217 w 217"/>
                  <a:gd name="T107" fmla="*/ 332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T104" t="T105" r="T106" b="T107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6686550" y="2870200"/>
            <a:ext cx="671513" cy="798513"/>
            <a:chOff x="4212" y="1808"/>
            <a:chExt cx="423" cy="503"/>
          </a:xfrm>
        </p:grpSpPr>
        <p:grpSp>
          <p:nvGrpSpPr>
            <p:cNvPr id="17428" name="Group 20"/>
            <p:cNvGrpSpPr>
              <a:grpSpLocks/>
            </p:cNvGrpSpPr>
            <p:nvPr/>
          </p:nvGrpSpPr>
          <p:grpSpPr bwMode="auto">
            <a:xfrm>
              <a:off x="4212" y="1808"/>
              <a:ext cx="423" cy="503"/>
              <a:chOff x="4212" y="1808"/>
              <a:chExt cx="423" cy="503"/>
            </a:xfrm>
          </p:grpSpPr>
          <p:grpSp>
            <p:nvGrpSpPr>
              <p:cNvPr id="17429" name="Group 21"/>
              <p:cNvGrpSpPr>
                <a:grpSpLocks/>
              </p:cNvGrpSpPr>
              <p:nvPr/>
            </p:nvGrpSpPr>
            <p:grpSpPr bwMode="auto">
              <a:xfrm>
                <a:off x="4212" y="1808"/>
                <a:ext cx="423" cy="503"/>
                <a:chOff x="4212" y="1808"/>
                <a:chExt cx="423" cy="503"/>
              </a:xfrm>
            </p:grpSpPr>
            <p:sp>
              <p:nvSpPr>
                <p:cNvPr id="17430" name="AutoShape 22"/>
                <p:cNvSpPr>
                  <a:spLocks noChangeArrowheads="1"/>
                </p:cNvSpPr>
                <p:nvPr/>
              </p:nvSpPr>
              <p:spPr bwMode="auto">
                <a:xfrm>
                  <a:off x="4212" y="1888"/>
                  <a:ext cx="423" cy="423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7431" name="AutoShape 23"/>
                <p:cNvSpPr>
                  <a:spLocks noChangeArrowheads="1"/>
                </p:cNvSpPr>
                <p:nvPr/>
              </p:nvSpPr>
              <p:spPr bwMode="auto">
                <a:xfrm>
                  <a:off x="4308" y="1808"/>
                  <a:ext cx="327" cy="8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7432" name="AutoShape 24"/>
              <p:cNvSpPr>
                <a:spLocks noChangeArrowheads="1"/>
              </p:cNvSpPr>
              <p:nvPr/>
            </p:nvSpPr>
            <p:spPr bwMode="auto">
              <a:xfrm>
                <a:off x="4296" y="1924"/>
                <a:ext cx="223" cy="31"/>
              </a:xfrm>
              <a:prstGeom prst="parallelogram">
                <a:avLst>
                  <a:gd name="adj" fmla="val 179805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4540" y="1848"/>
              <a:ext cx="55" cy="31"/>
            </a:xfrm>
            <a:prstGeom prst="ellipse">
              <a:avLst/>
            </a:prstGeom>
            <a:solidFill>
              <a:srgbClr val="0000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5861050" y="2178050"/>
            <a:ext cx="2222500" cy="533400"/>
            <a:chOff x="3692" y="1372"/>
            <a:chExt cx="1400" cy="336"/>
          </a:xfrm>
        </p:grpSpPr>
        <p:grpSp>
          <p:nvGrpSpPr>
            <p:cNvPr id="17435" name="Group 27"/>
            <p:cNvGrpSpPr>
              <a:grpSpLocks/>
            </p:cNvGrpSpPr>
            <p:nvPr/>
          </p:nvGrpSpPr>
          <p:grpSpPr bwMode="auto">
            <a:xfrm>
              <a:off x="3692" y="1372"/>
              <a:ext cx="328" cy="336"/>
              <a:chOff x="3692" y="1372"/>
              <a:chExt cx="328" cy="336"/>
            </a:xfrm>
          </p:grpSpPr>
          <p:sp>
            <p:nvSpPr>
              <p:cNvPr id="17436" name="AutoShape 28"/>
              <p:cNvSpPr>
                <a:spLocks noChangeArrowheads="1"/>
              </p:cNvSpPr>
              <p:nvPr/>
            </p:nvSpPr>
            <p:spPr bwMode="auto">
              <a:xfrm>
                <a:off x="3692" y="1372"/>
                <a:ext cx="328" cy="29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33431 19264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*/ 1 10241 16960"/>
                  <a:gd name="G26" fmla="*/ 1 0 51712"/>
                  <a:gd name="G27" fmla="*/ 1 55655 57600"/>
                  <a:gd name="G28" fmla="*/ 1 15897 9632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*/ 1 43691 10000"/>
                  <a:gd name="G51" fmla="*/ 1 0 51712"/>
                  <a:gd name="G52" fmla="*/ 1 48365 11520"/>
                  <a:gd name="G53" fmla="*/ G52 1 180"/>
                  <a:gd name="G54" fmla="*/ G51 1 G53"/>
                  <a:gd name="G55" fmla="+- 140 0 0"/>
                  <a:gd name="G56" fmla="+- 224 0 0"/>
                  <a:gd name="G57" fmla="+- 305 0 0"/>
                  <a:gd name="G58" fmla="+- 131 0 0"/>
                  <a:gd name="G59" fmla="+- 150 0 0"/>
                  <a:gd name="G60" fmla="+- 164 0 0"/>
                  <a:gd name="G61" fmla="+- 174 0 0"/>
                  <a:gd name="G62" fmla="+- 176 0 0"/>
                  <a:gd name="G63" fmla="+- 172 0 0"/>
                  <a:gd name="G64" fmla="+- 160 0 0"/>
                  <a:gd name="G65" fmla="+- 141 0 0"/>
                  <a:gd name="G66" fmla="+- 114 0 0"/>
                  <a:gd name="G67" fmla="+- 89 0 0"/>
                  <a:gd name="G68" fmla="+- 56 0 0"/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w 329"/>
                  <a:gd name="T67" fmla="*/ 0 h 295"/>
                  <a:gd name="T68" fmla="*/ 329 w 329"/>
                  <a:gd name="T6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T66" t="T67" r="T68" b="T69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6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37" name="Rectangle 29"/>
              <p:cNvSpPr>
                <a:spLocks noChangeArrowheads="1"/>
              </p:cNvSpPr>
              <p:nvPr/>
            </p:nvSpPr>
            <p:spPr bwMode="auto">
              <a:xfrm>
                <a:off x="3743" y="1423"/>
                <a:ext cx="25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17438" name="Group 30"/>
            <p:cNvGrpSpPr>
              <a:grpSpLocks/>
            </p:cNvGrpSpPr>
            <p:nvPr/>
          </p:nvGrpSpPr>
          <p:grpSpPr bwMode="auto">
            <a:xfrm>
              <a:off x="4052" y="1372"/>
              <a:ext cx="328" cy="336"/>
              <a:chOff x="4052" y="1372"/>
              <a:chExt cx="328" cy="336"/>
            </a:xfrm>
          </p:grpSpPr>
          <p:sp>
            <p:nvSpPr>
              <p:cNvPr id="17439" name="AutoShape 31"/>
              <p:cNvSpPr>
                <a:spLocks noChangeArrowheads="1"/>
              </p:cNvSpPr>
              <p:nvPr/>
            </p:nvSpPr>
            <p:spPr bwMode="auto">
              <a:xfrm>
                <a:off x="4052" y="1372"/>
                <a:ext cx="328" cy="29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33431 19264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*/ 1 10241 16960"/>
                  <a:gd name="G26" fmla="*/ 1 0 51712"/>
                  <a:gd name="G27" fmla="*/ 1 55655 57600"/>
                  <a:gd name="G28" fmla="*/ 1 15897 9632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*/ 1 43691 10000"/>
                  <a:gd name="G51" fmla="*/ 1 0 51712"/>
                  <a:gd name="G52" fmla="*/ 1 48365 11520"/>
                  <a:gd name="G53" fmla="*/ G52 1 180"/>
                  <a:gd name="G54" fmla="*/ G51 1 G53"/>
                  <a:gd name="G55" fmla="+- 140 0 0"/>
                  <a:gd name="G56" fmla="+- 224 0 0"/>
                  <a:gd name="G57" fmla="+- 305 0 0"/>
                  <a:gd name="G58" fmla="+- 131 0 0"/>
                  <a:gd name="G59" fmla="+- 150 0 0"/>
                  <a:gd name="G60" fmla="+- 164 0 0"/>
                  <a:gd name="G61" fmla="+- 174 0 0"/>
                  <a:gd name="G62" fmla="+- 176 0 0"/>
                  <a:gd name="G63" fmla="+- 172 0 0"/>
                  <a:gd name="G64" fmla="+- 160 0 0"/>
                  <a:gd name="G65" fmla="+- 141 0 0"/>
                  <a:gd name="G66" fmla="+- 114 0 0"/>
                  <a:gd name="G67" fmla="+- 89 0 0"/>
                  <a:gd name="G68" fmla="+- 56 0 0"/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w 329"/>
                  <a:gd name="T67" fmla="*/ 0 h 295"/>
                  <a:gd name="T68" fmla="*/ 329 w 329"/>
                  <a:gd name="T6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T66" t="T67" r="T68" b="T69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6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4103" y="1423"/>
                <a:ext cx="25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17441" name="Group 33"/>
            <p:cNvGrpSpPr>
              <a:grpSpLocks/>
            </p:cNvGrpSpPr>
            <p:nvPr/>
          </p:nvGrpSpPr>
          <p:grpSpPr bwMode="auto">
            <a:xfrm>
              <a:off x="4412" y="1372"/>
              <a:ext cx="328" cy="336"/>
              <a:chOff x="4412" y="1372"/>
              <a:chExt cx="328" cy="336"/>
            </a:xfrm>
          </p:grpSpPr>
          <p:sp>
            <p:nvSpPr>
              <p:cNvPr id="17442" name="AutoShape 34"/>
              <p:cNvSpPr>
                <a:spLocks noChangeArrowheads="1"/>
              </p:cNvSpPr>
              <p:nvPr/>
            </p:nvSpPr>
            <p:spPr bwMode="auto">
              <a:xfrm>
                <a:off x="4412" y="1372"/>
                <a:ext cx="328" cy="29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33431 19264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*/ 1 10241 16960"/>
                  <a:gd name="G26" fmla="*/ 1 0 51712"/>
                  <a:gd name="G27" fmla="*/ 1 55655 57600"/>
                  <a:gd name="G28" fmla="*/ 1 15897 9632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*/ 1 43691 10000"/>
                  <a:gd name="G51" fmla="*/ 1 0 51712"/>
                  <a:gd name="G52" fmla="*/ 1 48365 11520"/>
                  <a:gd name="G53" fmla="*/ G52 1 180"/>
                  <a:gd name="G54" fmla="*/ G51 1 G53"/>
                  <a:gd name="G55" fmla="+- 140 0 0"/>
                  <a:gd name="G56" fmla="+- 224 0 0"/>
                  <a:gd name="G57" fmla="+- 305 0 0"/>
                  <a:gd name="G58" fmla="+- 131 0 0"/>
                  <a:gd name="G59" fmla="+- 150 0 0"/>
                  <a:gd name="G60" fmla="+- 164 0 0"/>
                  <a:gd name="G61" fmla="+- 174 0 0"/>
                  <a:gd name="G62" fmla="+- 176 0 0"/>
                  <a:gd name="G63" fmla="+- 172 0 0"/>
                  <a:gd name="G64" fmla="+- 160 0 0"/>
                  <a:gd name="G65" fmla="+- 141 0 0"/>
                  <a:gd name="G66" fmla="+- 114 0 0"/>
                  <a:gd name="G67" fmla="+- 89 0 0"/>
                  <a:gd name="G68" fmla="+- 56 0 0"/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w 329"/>
                  <a:gd name="T67" fmla="*/ 0 h 295"/>
                  <a:gd name="T68" fmla="*/ 329 w 329"/>
                  <a:gd name="T6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T66" t="T67" r="T68" b="T69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6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43" name="Rectangle 35"/>
              <p:cNvSpPr>
                <a:spLocks noChangeArrowheads="1"/>
              </p:cNvSpPr>
              <p:nvPr/>
            </p:nvSpPr>
            <p:spPr bwMode="auto">
              <a:xfrm>
                <a:off x="4463" y="1423"/>
                <a:ext cx="25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17444" name="Group 36"/>
            <p:cNvGrpSpPr>
              <a:grpSpLocks/>
            </p:cNvGrpSpPr>
            <p:nvPr/>
          </p:nvGrpSpPr>
          <p:grpSpPr bwMode="auto">
            <a:xfrm>
              <a:off x="4764" y="1372"/>
              <a:ext cx="328" cy="336"/>
              <a:chOff x="4764" y="1372"/>
              <a:chExt cx="328" cy="336"/>
            </a:xfrm>
          </p:grpSpPr>
          <p:sp>
            <p:nvSpPr>
              <p:cNvPr id="17445" name="AutoShape 37"/>
              <p:cNvSpPr>
                <a:spLocks noChangeArrowheads="1"/>
              </p:cNvSpPr>
              <p:nvPr/>
            </p:nvSpPr>
            <p:spPr bwMode="auto">
              <a:xfrm>
                <a:off x="4764" y="1372"/>
                <a:ext cx="328" cy="294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+- 1 0 0"/>
                  <a:gd name="G4" fmla="+- 1 0 0"/>
                  <a:gd name="G5" fmla="+- 1 0 0"/>
                  <a:gd name="G6" fmla="+- 1 0 0"/>
                  <a:gd name="G7" fmla="+- 1 0 0"/>
                  <a:gd name="G8" fmla="+- 1 0 0"/>
                  <a:gd name="G9" fmla="+- 1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*/ 1 33431 19264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*/ 1 10241 16960"/>
                  <a:gd name="G26" fmla="*/ 1 0 51712"/>
                  <a:gd name="G27" fmla="*/ 1 55655 57600"/>
                  <a:gd name="G28" fmla="*/ 1 15897 9632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*/ 1 43691 10000"/>
                  <a:gd name="G51" fmla="*/ 1 0 51712"/>
                  <a:gd name="G52" fmla="*/ 1 48365 11520"/>
                  <a:gd name="G53" fmla="*/ G52 1 180"/>
                  <a:gd name="G54" fmla="*/ G51 1 G53"/>
                  <a:gd name="G55" fmla="+- 140 0 0"/>
                  <a:gd name="G56" fmla="+- 224 0 0"/>
                  <a:gd name="G57" fmla="+- 305 0 0"/>
                  <a:gd name="G58" fmla="+- 131 0 0"/>
                  <a:gd name="G59" fmla="+- 150 0 0"/>
                  <a:gd name="G60" fmla="+- 164 0 0"/>
                  <a:gd name="G61" fmla="+- 174 0 0"/>
                  <a:gd name="G62" fmla="+- 176 0 0"/>
                  <a:gd name="G63" fmla="+- 172 0 0"/>
                  <a:gd name="G64" fmla="+- 160 0 0"/>
                  <a:gd name="G65" fmla="+- 141 0 0"/>
                  <a:gd name="G66" fmla="+- 114 0 0"/>
                  <a:gd name="G67" fmla="+- 89 0 0"/>
                  <a:gd name="G68" fmla="+- 56 0 0"/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w 329"/>
                  <a:gd name="T67" fmla="*/ 0 h 295"/>
                  <a:gd name="T68" fmla="*/ 329 w 329"/>
                  <a:gd name="T6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T66" t="T67" r="T68" b="T69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6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46" name="Rectangle 38"/>
              <p:cNvSpPr>
                <a:spLocks noChangeArrowheads="1"/>
              </p:cNvSpPr>
              <p:nvPr/>
            </p:nvSpPr>
            <p:spPr bwMode="auto">
              <a:xfrm>
                <a:off x="4815" y="1423"/>
                <a:ext cx="25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A8862607-144E-4794-A550-4800C4E0787C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30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Конфликты в конвейере команд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85800" y="4635500"/>
            <a:ext cx="84582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ЧПЗ – наиболее частый вид конфликтов, т.к. операция чтения (ВО) предшествует операции записи (ЗР).  По этой причине конфликты типа ЗПЧ большой проблемы не представляют. Сложности только если </a:t>
            </a:r>
            <a:r>
              <a:rPr lang="ru-RU" altLang="ru-RU" sz="2000">
                <a:solidFill>
                  <a:srgbClr val="FFFF00"/>
                </a:solidFill>
              </a:rPr>
              <a:t>структура конвейера допускает запись прежде чтения или если команды обрабатываются не в последовательности, указанной в программе.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971550" y="1506538"/>
            <a:ext cx="7535863" cy="785812"/>
            <a:chOff x="612" y="949"/>
            <a:chExt cx="4747" cy="495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944" y="968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670" y="968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404" y="968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146" y="968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3880" y="968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Запись</a:t>
              </a: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1688" y="123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414" y="123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3148" y="123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Чтение</a:t>
              </a: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890" y="123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4624" y="123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612" y="949"/>
              <a:ext cx="1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i</a:t>
              </a: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612" y="1213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j</a:t>
              </a:r>
            </a:p>
          </p:txBody>
        </p:sp>
      </p:grpSp>
      <p:grpSp>
        <p:nvGrpSpPr>
          <p:cNvPr id="45073" name="Group 17"/>
          <p:cNvGrpSpPr>
            <a:grpSpLocks/>
          </p:cNvGrpSpPr>
          <p:nvPr/>
        </p:nvGrpSpPr>
        <p:grpSpPr bwMode="auto">
          <a:xfrm>
            <a:off x="984250" y="2573338"/>
            <a:ext cx="7535863" cy="785812"/>
            <a:chOff x="620" y="1621"/>
            <a:chExt cx="4747" cy="495"/>
          </a:xfrm>
        </p:grpSpPr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952" y="1640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1678" y="1640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2412" y="1640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3154" y="1640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3888" y="1640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Чтение</a:t>
              </a: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696" y="1904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2422" y="1904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3156" y="1904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Запись</a:t>
              </a: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3898" y="1904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4632" y="1904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620" y="1621"/>
              <a:ext cx="1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i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620" y="1885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j</a:t>
              </a:r>
            </a:p>
          </p:txBody>
        </p:sp>
      </p:grpSp>
      <p:grpSp>
        <p:nvGrpSpPr>
          <p:cNvPr id="45086" name="Group 30"/>
          <p:cNvGrpSpPr>
            <a:grpSpLocks/>
          </p:cNvGrpSpPr>
          <p:nvPr/>
        </p:nvGrpSpPr>
        <p:grpSpPr bwMode="auto">
          <a:xfrm>
            <a:off x="984250" y="3640138"/>
            <a:ext cx="7535863" cy="785812"/>
            <a:chOff x="620" y="2293"/>
            <a:chExt cx="4747" cy="495"/>
          </a:xfrm>
        </p:grpSpPr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952" y="231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1678" y="231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2412" y="231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3154" y="231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3888" y="2312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Запись</a:t>
              </a:r>
            </a:p>
          </p:txBody>
        </p: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1696" y="2576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2422" y="2576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3156" y="2576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Запись</a:t>
              </a: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3898" y="2576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4632" y="2576"/>
              <a:ext cx="735" cy="17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620" y="2293"/>
              <a:ext cx="1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i</a:t>
              </a: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620" y="2557"/>
              <a:ext cx="1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j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50DF0E82-1D89-4CAB-957E-A4FB91482FBA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31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Конфликты в конвейере команд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1244600"/>
            <a:ext cx="84582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ЗПЗ – тоже не вызывает особых проблем, в конвейерах, где команды следуют в порядке предписанном программой и могут производить запись на этапе ЗР. В худшем случае, если одна команда догоняет другую из-за её приостановки, имеет место конфликт по ресурсу - попытка доступа к одной и той же ячейке.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ru-RU" altLang="ru-RU" sz="2000"/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Два аспекта – обнаружение конфликта и устранение.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Обнаружение – невыполнение хотя бы одного их трёх условий Бернстейна (</a:t>
            </a:r>
            <a:r>
              <a:rPr lang="en-US" altLang="ru-RU" sz="2000"/>
              <a:t>Bernstein’s Conditions)</a:t>
            </a:r>
            <a:r>
              <a:rPr lang="ru-RU" altLang="ru-RU" sz="2000"/>
              <a:t>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Для ЧПЗ: </a:t>
            </a:r>
            <a:r>
              <a:rPr lang="en-US" altLang="ru-RU" sz="2000"/>
              <a:t>O(i) </a:t>
            </a:r>
            <a:r>
              <a:rPr lang="en-US" altLang="ru-RU" sz="2000">
                <a:latin typeface="Symbol" pitchFamily="16" charset="2"/>
              </a:rPr>
              <a:t></a:t>
            </a:r>
            <a:r>
              <a:rPr lang="en-US" altLang="ru-RU" sz="2000"/>
              <a:t> I(j) = </a:t>
            </a:r>
            <a:r>
              <a:rPr lang="en-US" altLang="ru-RU" sz="2000">
                <a:latin typeface="Symbol" pitchFamily="16" charset="2"/>
              </a:rPr>
              <a:t>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Для ЗПЧ: </a:t>
            </a:r>
            <a:r>
              <a:rPr lang="en-US" altLang="ru-RU" sz="2000"/>
              <a:t>I(i) </a:t>
            </a:r>
            <a:r>
              <a:rPr lang="en-US" altLang="ru-RU" sz="2000">
                <a:latin typeface="Symbol" pitchFamily="16" charset="2"/>
              </a:rPr>
              <a:t></a:t>
            </a:r>
            <a:r>
              <a:rPr lang="en-US" altLang="ru-RU" sz="2000"/>
              <a:t> O(j) = </a:t>
            </a:r>
            <a:r>
              <a:rPr lang="en-US" altLang="ru-RU" sz="2000">
                <a:latin typeface="Symbol" pitchFamily="16" charset="2"/>
              </a:rPr>
              <a:t>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Для ЗПЗ: </a:t>
            </a:r>
            <a:r>
              <a:rPr lang="en-US" altLang="ru-RU" sz="2000"/>
              <a:t>O(i) </a:t>
            </a:r>
            <a:r>
              <a:rPr lang="en-US" altLang="ru-RU" sz="2000">
                <a:latin typeface="Symbol" pitchFamily="16" charset="2"/>
              </a:rPr>
              <a:t></a:t>
            </a:r>
            <a:r>
              <a:rPr lang="en-US" altLang="ru-RU" sz="2000"/>
              <a:t> O(j) = </a:t>
            </a:r>
            <a:r>
              <a:rPr lang="en-US" altLang="ru-RU" sz="2000">
                <a:latin typeface="Symbol" pitchFamily="16" charset="2"/>
              </a:rPr>
              <a:t>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65175" y="5522913"/>
            <a:ext cx="4876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2000">
                <a:solidFill>
                  <a:srgbClr val="FFFF00"/>
                </a:solidFill>
              </a:rPr>
              <a:t>O(k)</a:t>
            </a:r>
            <a:r>
              <a:rPr lang="ru-RU" altLang="ru-RU" sz="2000">
                <a:solidFill>
                  <a:srgbClr val="FFFF00"/>
                </a:solidFill>
              </a:rPr>
              <a:t> – множество ячеек изменяемых </a:t>
            </a:r>
            <a:r>
              <a:rPr lang="en-US" altLang="ru-RU" sz="2000">
                <a:solidFill>
                  <a:srgbClr val="FFFF00"/>
                </a:solidFill>
              </a:rPr>
              <a:t>k</a:t>
            </a:r>
            <a:r>
              <a:rPr lang="ru-RU" altLang="ru-RU" sz="2000">
                <a:solidFill>
                  <a:srgbClr val="FFFF00"/>
                </a:solidFill>
              </a:rPr>
              <a:t>, </a:t>
            </a:r>
          </a:p>
          <a:p>
            <a:pPr>
              <a:buClrTx/>
              <a:buFontTx/>
              <a:buNone/>
            </a:pPr>
            <a:r>
              <a:rPr lang="en-US" altLang="ru-RU" sz="2000">
                <a:solidFill>
                  <a:srgbClr val="FFFF00"/>
                </a:solidFill>
              </a:rPr>
              <a:t>I(l) – </a:t>
            </a:r>
            <a:r>
              <a:rPr lang="ru-RU" altLang="ru-RU" sz="2000">
                <a:solidFill>
                  <a:srgbClr val="FFFF00"/>
                </a:solidFill>
              </a:rPr>
              <a:t>множество ячеек читаемых </a:t>
            </a:r>
            <a:r>
              <a:rPr lang="en-US" altLang="ru-RU" sz="2000">
                <a:solidFill>
                  <a:srgbClr val="FFFF00"/>
                </a:solidFill>
              </a:rPr>
              <a:t>l.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35488" y="4545013"/>
            <a:ext cx="46148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2000"/>
              <a:t>Для трёх команд – 9 уравнений,</a:t>
            </a:r>
          </a:p>
          <a:p>
            <a:pPr>
              <a:buClrTx/>
              <a:buFontTx/>
              <a:buNone/>
            </a:pPr>
            <a:r>
              <a:rPr lang="ru-RU" altLang="ru-RU" sz="2000"/>
              <a:t>для 4-х – 18 (по три на каждую пару)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85668FFB-59ED-471B-844A-8CD93413843B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32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Конфликты в конвейере команд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1244600"/>
            <a:ext cx="8458200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Устранение конфликтов – программно и аппаратно: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Программно – компиляция оптимизирующим компилятором (в спорных случаях ставится </a:t>
            </a:r>
            <a:r>
              <a:rPr lang="en-US" altLang="ru-RU" sz="2000"/>
              <a:t>NOP).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Аппаратно – пузырёк и ускоренное продвижение информации (</a:t>
            </a:r>
            <a:r>
              <a:rPr lang="en-US" altLang="ru-RU" sz="2000"/>
              <a:t>Forwarding).</a:t>
            </a:r>
            <a:r>
              <a:rPr lang="ru-RU" altLang="ru-RU" sz="200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Пузырёк –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ru-RU" sz="20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ru-RU" sz="20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ru-RU" sz="20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ru-RU" sz="200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ru-RU" sz="2000">
                <a:solidFill>
                  <a:srgbClr val="FFFF00"/>
                </a:solidFill>
              </a:rPr>
              <a:t>Forwarding - </a:t>
            </a:r>
            <a:r>
              <a:rPr lang="ru-RU" altLang="ru-RU" sz="2000">
                <a:solidFill>
                  <a:srgbClr val="FFFF00"/>
                </a:solidFill>
              </a:rPr>
              <a:t> 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174FA40E-A8E4-4F33-AD61-17B2E8438E06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33</a:t>
            </a:fld>
            <a:endParaRPr lang="ru-RU" altLang="ru-RU" sz="1400">
              <a:latin typeface="Times New Roman" pitchFamily="16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772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76200"/>
            <a:ext cx="84582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Pipelined Datapath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55600" y="862013"/>
            <a:ext cx="156368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Instruction Fetch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247900" y="862013"/>
            <a:ext cx="1789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Instruction Decode/</a:t>
            </a:r>
          </a:p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Register Fetch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149725" y="862013"/>
            <a:ext cx="18351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Execute/</a:t>
            </a:r>
          </a:p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Address Calculation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230938" y="862013"/>
            <a:ext cx="1500187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Memory Access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927975" y="862013"/>
            <a:ext cx="1109663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Write Back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087688" y="1598613"/>
            <a:ext cx="939800" cy="255587"/>
          </a:xfrm>
          <a:prstGeom prst="rect">
            <a:avLst/>
          </a:prstGeom>
          <a:solidFill>
            <a:srgbClr val="0000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000000"/>
            </a:outerShdw>
          </a:effec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600">
                <a:solidFill>
                  <a:srgbClr val="FFFF00"/>
                </a:solidFill>
                <a:latin typeface="Times New Roman" pitchFamily="16" charset="0"/>
              </a:rPr>
              <a:t>registers!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2386013" y="1917700"/>
            <a:ext cx="638175" cy="2984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870325" y="1976438"/>
            <a:ext cx="153988" cy="22066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197350" y="1928813"/>
            <a:ext cx="1239838" cy="3063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235450" y="1765300"/>
            <a:ext cx="3319463" cy="55721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9E69935F-0423-47B3-9871-162F1D979905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34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3600">
                <a:solidFill>
                  <a:srgbClr val="FFFF00"/>
                </a:solidFill>
              </a:rPr>
              <a:t>Handling Data Hazards in Hardware</a:t>
            </a:r>
            <a:br>
              <a:rPr lang="en-US" altLang="ru-RU" sz="3600">
                <a:solidFill>
                  <a:srgbClr val="FFFF00"/>
                </a:solidFill>
              </a:rPr>
            </a:br>
            <a:r>
              <a:rPr lang="en-US" altLang="ru-RU" sz="3200">
                <a:solidFill>
                  <a:srgbClr val="FFFF00"/>
                </a:solidFill>
              </a:rPr>
              <a:t>Stall the pipeline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839788" y="2119313"/>
            <a:ext cx="1192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latin typeface="Times New Roman" pitchFamily="16" charset="0"/>
              </a:rPr>
              <a:t>sub </a:t>
            </a:r>
            <a:r>
              <a:rPr lang="en-US" altLang="ru-RU" sz="1400" b="1" i="1">
                <a:latin typeface="Times New Roman" pitchFamily="16" charset="0"/>
              </a:rPr>
              <a:t>$2</a:t>
            </a:r>
            <a:r>
              <a:rPr lang="en-US" altLang="ru-RU" sz="1400">
                <a:latin typeface="Times New Roman" pitchFamily="16" charset="0"/>
              </a:rPr>
              <a:t>, $1, $3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39788" y="2828925"/>
            <a:ext cx="12906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latin typeface="Times New Roman" pitchFamily="16" charset="0"/>
              </a:rPr>
              <a:t>and $12, </a:t>
            </a:r>
            <a:r>
              <a:rPr lang="en-US" altLang="ru-RU" sz="1400" b="1" i="1">
                <a:latin typeface="Times New Roman" pitchFamily="16" charset="0"/>
              </a:rPr>
              <a:t>$2</a:t>
            </a:r>
            <a:r>
              <a:rPr lang="en-US" altLang="ru-RU" sz="1400">
                <a:latin typeface="Times New Roman" pitchFamily="16" charset="0"/>
              </a:rPr>
              <a:t>, $5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39788" y="3475038"/>
            <a:ext cx="1181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latin typeface="Times New Roman" pitchFamily="16" charset="0"/>
              </a:rPr>
              <a:t>or $13, $6, </a:t>
            </a:r>
            <a:r>
              <a:rPr lang="en-US" altLang="ru-RU" sz="1400" b="1" i="1">
                <a:latin typeface="Times New Roman" pitchFamily="16" charset="0"/>
              </a:rPr>
              <a:t>$2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39788" y="4184650"/>
            <a:ext cx="12906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latin typeface="Times New Roman" pitchFamily="16" charset="0"/>
              </a:rPr>
              <a:t>add $14, </a:t>
            </a:r>
            <a:r>
              <a:rPr lang="en-US" altLang="ru-RU" sz="1400" b="1" i="1">
                <a:latin typeface="Times New Roman" pitchFamily="16" charset="0"/>
              </a:rPr>
              <a:t>$2</a:t>
            </a:r>
            <a:r>
              <a:rPr lang="en-US" altLang="ru-RU" sz="1400" i="1">
                <a:latin typeface="Times New Roman" pitchFamily="16" charset="0"/>
              </a:rPr>
              <a:t>, </a:t>
            </a:r>
            <a:r>
              <a:rPr lang="en-US" altLang="ru-RU" sz="1400" b="1" i="1">
                <a:latin typeface="Times New Roman" pitchFamily="16" charset="0"/>
              </a:rPr>
              <a:t>$2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733675" y="2713038"/>
            <a:ext cx="396875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IM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989513" y="2713038"/>
            <a:ext cx="393700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Reg</a:t>
            </a: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5654675" y="2640013"/>
            <a:ext cx="430213" cy="655637"/>
            <a:chOff x="3562" y="1663"/>
            <a:chExt cx="271" cy="413"/>
          </a:xfrm>
        </p:grpSpPr>
        <p:grpSp>
          <p:nvGrpSpPr>
            <p:cNvPr id="49162" name="Group 10"/>
            <p:cNvGrpSpPr>
              <a:grpSpLocks/>
            </p:cNvGrpSpPr>
            <p:nvPr/>
          </p:nvGrpSpPr>
          <p:grpSpPr bwMode="auto">
            <a:xfrm>
              <a:off x="3623" y="1663"/>
              <a:ext cx="210" cy="413"/>
              <a:chOff x="3623" y="1663"/>
              <a:chExt cx="210" cy="413"/>
            </a:xfrm>
          </p:grpSpPr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3623" y="1663"/>
                <a:ext cx="0" cy="14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3623" y="1663"/>
                <a:ext cx="210" cy="14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3623" y="1811"/>
                <a:ext cx="85" cy="5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6" name="Line 14"/>
              <p:cNvSpPr>
                <a:spLocks noChangeShapeType="1"/>
              </p:cNvSpPr>
              <p:nvPr/>
            </p:nvSpPr>
            <p:spPr bwMode="auto">
              <a:xfrm flipH="1">
                <a:off x="3622" y="1870"/>
                <a:ext cx="87" cy="5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3623" y="1929"/>
                <a:ext cx="0" cy="14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 flipV="1">
                <a:off x="3623" y="1928"/>
                <a:ext cx="210" cy="14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>
                <a:off x="3834" y="1811"/>
                <a:ext cx="0" cy="11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 rot="5400000">
              <a:off x="3559" y="1741"/>
              <a:ext cx="197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400" b="1">
                  <a:latin typeface="Times New Roman" pitchFamily="16" charset="0"/>
                </a:rPr>
                <a:t>   </a:t>
              </a:r>
            </a:p>
          </p:txBody>
        </p:sp>
      </p:grp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6443663" y="2713038"/>
            <a:ext cx="395287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DM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7256463" y="2713038"/>
            <a:ext cx="395287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Reg</a:t>
            </a:r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3136900" y="2968625"/>
            <a:ext cx="254000" cy="3175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5389563" y="2771775"/>
            <a:ext cx="350837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389563" y="3100388"/>
            <a:ext cx="350837" cy="1587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088063" y="2974975"/>
            <a:ext cx="352425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845300" y="2968625"/>
            <a:ext cx="404813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746750" y="4027488"/>
            <a:ext cx="393700" cy="446087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IM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500813" y="4027488"/>
            <a:ext cx="393700" cy="446087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Reg</a:t>
            </a:r>
          </a:p>
        </p:txBody>
      </p:sp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7165975" y="3954463"/>
            <a:ext cx="430213" cy="655637"/>
            <a:chOff x="4514" y="2491"/>
            <a:chExt cx="271" cy="413"/>
          </a:xfrm>
        </p:grpSpPr>
        <p:grpSp>
          <p:nvGrpSpPr>
            <p:cNvPr id="49181" name="Group 29"/>
            <p:cNvGrpSpPr>
              <a:grpSpLocks/>
            </p:cNvGrpSpPr>
            <p:nvPr/>
          </p:nvGrpSpPr>
          <p:grpSpPr bwMode="auto">
            <a:xfrm>
              <a:off x="4575" y="2491"/>
              <a:ext cx="210" cy="413"/>
              <a:chOff x="4575" y="2491"/>
              <a:chExt cx="210" cy="413"/>
            </a:xfrm>
          </p:grpSpPr>
          <p:sp>
            <p:nvSpPr>
              <p:cNvPr id="49182" name="Line 30"/>
              <p:cNvSpPr>
                <a:spLocks noChangeShapeType="1"/>
              </p:cNvSpPr>
              <p:nvPr/>
            </p:nvSpPr>
            <p:spPr bwMode="auto">
              <a:xfrm>
                <a:off x="4575" y="2491"/>
                <a:ext cx="0" cy="146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83" name="Line 31"/>
              <p:cNvSpPr>
                <a:spLocks noChangeShapeType="1"/>
              </p:cNvSpPr>
              <p:nvPr/>
            </p:nvSpPr>
            <p:spPr bwMode="auto">
              <a:xfrm>
                <a:off x="4575" y="2491"/>
                <a:ext cx="210" cy="146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>
                <a:off x="4575" y="2638"/>
                <a:ext cx="85" cy="5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flipH="1">
                <a:off x="4574" y="2698"/>
                <a:ext cx="87" cy="5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86" name="Line 34"/>
              <p:cNvSpPr>
                <a:spLocks noChangeShapeType="1"/>
              </p:cNvSpPr>
              <p:nvPr/>
            </p:nvSpPr>
            <p:spPr bwMode="auto">
              <a:xfrm>
                <a:off x="4575" y="2757"/>
                <a:ext cx="0" cy="14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87" name="Line 35"/>
              <p:cNvSpPr>
                <a:spLocks noChangeShapeType="1"/>
              </p:cNvSpPr>
              <p:nvPr/>
            </p:nvSpPr>
            <p:spPr bwMode="auto">
              <a:xfrm flipV="1">
                <a:off x="4575" y="2756"/>
                <a:ext cx="210" cy="14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88" name="Line 36"/>
              <p:cNvSpPr>
                <a:spLocks noChangeShapeType="1"/>
              </p:cNvSpPr>
              <p:nvPr/>
            </p:nvSpPr>
            <p:spPr bwMode="auto">
              <a:xfrm>
                <a:off x="4786" y="2638"/>
                <a:ext cx="0" cy="11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 rot="5400000">
              <a:off x="4511" y="2569"/>
              <a:ext cx="197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400" b="1">
                  <a:latin typeface="Times New Roman" pitchFamily="16" charset="0"/>
                </a:rPr>
                <a:t>   </a:t>
              </a:r>
            </a:p>
          </p:txBody>
        </p:sp>
      </p:grp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7956550" y="4027488"/>
            <a:ext cx="395288" cy="446087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DM</a:t>
            </a:r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6146800" y="4283075"/>
            <a:ext cx="347663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6900863" y="4086225"/>
            <a:ext cx="349250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6900863" y="4413250"/>
            <a:ext cx="349250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7599363" y="4287838"/>
            <a:ext cx="352425" cy="1587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8358188" y="4283075"/>
            <a:ext cx="404812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4989513" y="3368675"/>
            <a:ext cx="393700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IM</a:t>
            </a: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5746750" y="3368675"/>
            <a:ext cx="393700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Reg</a:t>
            </a:r>
          </a:p>
        </p:txBody>
      </p:sp>
      <p:grpSp>
        <p:nvGrpSpPr>
          <p:cNvPr id="49198" name="Group 46"/>
          <p:cNvGrpSpPr>
            <a:grpSpLocks/>
          </p:cNvGrpSpPr>
          <p:nvPr/>
        </p:nvGrpSpPr>
        <p:grpSpPr bwMode="auto">
          <a:xfrm>
            <a:off x="6410325" y="3297238"/>
            <a:ext cx="430213" cy="655637"/>
            <a:chOff x="4038" y="2077"/>
            <a:chExt cx="271" cy="413"/>
          </a:xfrm>
        </p:grpSpPr>
        <p:grpSp>
          <p:nvGrpSpPr>
            <p:cNvPr id="49199" name="Group 47"/>
            <p:cNvGrpSpPr>
              <a:grpSpLocks/>
            </p:cNvGrpSpPr>
            <p:nvPr/>
          </p:nvGrpSpPr>
          <p:grpSpPr bwMode="auto">
            <a:xfrm>
              <a:off x="4100" y="2077"/>
              <a:ext cx="210" cy="413"/>
              <a:chOff x="4100" y="2077"/>
              <a:chExt cx="210" cy="413"/>
            </a:xfrm>
          </p:grpSpPr>
          <p:sp>
            <p:nvSpPr>
              <p:cNvPr id="49200" name="Line 48"/>
              <p:cNvSpPr>
                <a:spLocks noChangeShapeType="1"/>
              </p:cNvSpPr>
              <p:nvPr/>
            </p:nvSpPr>
            <p:spPr bwMode="auto">
              <a:xfrm>
                <a:off x="4100" y="2077"/>
                <a:ext cx="0" cy="14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1" name="Line 49"/>
              <p:cNvSpPr>
                <a:spLocks noChangeShapeType="1"/>
              </p:cNvSpPr>
              <p:nvPr/>
            </p:nvSpPr>
            <p:spPr bwMode="auto">
              <a:xfrm>
                <a:off x="4100" y="2077"/>
                <a:ext cx="210" cy="147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2" name="Line 50"/>
              <p:cNvSpPr>
                <a:spLocks noChangeShapeType="1"/>
              </p:cNvSpPr>
              <p:nvPr/>
            </p:nvSpPr>
            <p:spPr bwMode="auto">
              <a:xfrm>
                <a:off x="4100" y="2225"/>
                <a:ext cx="85" cy="5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3" name="Line 51"/>
              <p:cNvSpPr>
                <a:spLocks noChangeShapeType="1"/>
              </p:cNvSpPr>
              <p:nvPr/>
            </p:nvSpPr>
            <p:spPr bwMode="auto">
              <a:xfrm flipH="1">
                <a:off x="4099" y="2285"/>
                <a:ext cx="87" cy="5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4" name="Line 52"/>
              <p:cNvSpPr>
                <a:spLocks noChangeShapeType="1"/>
              </p:cNvSpPr>
              <p:nvPr/>
            </p:nvSpPr>
            <p:spPr bwMode="auto">
              <a:xfrm>
                <a:off x="4100" y="2344"/>
                <a:ext cx="0" cy="146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5" name="Line 53"/>
              <p:cNvSpPr>
                <a:spLocks noChangeShapeType="1"/>
              </p:cNvSpPr>
              <p:nvPr/>
            </p:nvSpPr>
            <p:spPr bwMode="auto">
              <a:xfrm flipV="1">
                <a:off x="4100" y="2343"/>
                <a:ext cx="210" cy="14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06" name="Line 54"/>
              <p:cNvSpPr>
                <a:spLocks noChangeShapeType="1"/>
              </p:cNvSpPr>
              <p:nvPr/>
            </p:nvSpPr>
            <p:spPr bwMode="auto">
              <a:xfrm>
                <a:off x="4311" y="2225"/>
                <a:ext cx="0" cy="118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9207" name="Rectangle 55"/>
            <p:cNvSpPr>
              <a:spLocks noChangeArrowheads="1"/>
            </p:cNvSpPr>
            <p:nvPr/>
          </p:nvSpPr>
          <p:spPr bwMode="auto">
            <a:xfrm rot="5400000">
              <a:off x="4036" y="2154"/>
              <a:ext cx="197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400" b="1">
                  <a:latin typeface="Times New Roman" pitchFamily="16" charset="0"/>
                </a:rPr>
                <a:t>   </a:t>
              </a:r>
            </a:p>
          </p:txBody>
        </p:sp>
      </p:grp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7197725" y="3368675"/>
            <a:ext cx="396875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DM</a:t>
            </a: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8013700" y="3368675"/>
            <a:ext cx="392113" cy="447675"/>
          </a:xfrm>
          <a:prstGeom prst="rect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Reg</a:t>
            </a:r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>
            <a:off x="5389563" y="3627438"/>
            <a:ext cx="350837" cy="1587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11" name="Line 59"/>
          <p:cNvSpPr>
            <a:spLocks noChangeShapeType="1"/>
          </p:cNvSpPr>
          <p:nvPr/>
        </p:nvSpPr>
        <p:spPr bwMode="auto">
          <a:xfrm>
            <a:off x="6146800" y="3429000"/>
            <a:ext cx="347663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12" name="Line 60"/>
          <p:cNvSpPr>
            <a:spLocks noChangeShapeType="1"/>
          </p:cNvSpPr>
          <p:nvPr/>
        </p:nvSpPr>
        <p:spPr bwMode="auto">
          <a:xfrm>
            <a:off x="6146800" y="3757613"/>
            <a:ext cx="347663" cy="1587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6843713" y="3629025"/>
            <a:ext cx="352425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14" name="Line 62"/>
          <p:cNvSpPr>
            <a:spLocks noChangeShapeType="1"/>
          </p:cNvSpPr>
          <p:nvPr/>
        </p:nvSpPr>
        <p:spPr bwMode="auto">
          <a:xfrm>
            <a:off x="7600950" y="3627438"/>
            <a:ext cx="406400" cy="1587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9215" name="Group 63"/>
          <p:cNvGrpSpPr>
            <a:grpSpLocks/>
          </p:cNvGrpSpPr>
          <p:nvPr/>
        </p:nvGrpSpPr>
        <p:grpSpPr bwMode="auto">
          <a:xfrm>
            <a:off x="1979613" y="1984375"/>
            <a:ext cx="3414712" cy="654050"/>
            <a:chOff x="1247" y="1250"/>
            <a:chExt cx="2151" cy="412"/>
          </a:xfrm>
        </p:grpSpPr>
        <p:sp>
          <p:nvSpPr>
            <p:cNvPr id="49216" name="Rectangle 64"/>
            <p:cNvSpPr>
              <a:spLocks noChangeArrowheads="1"/>
            </p:cNvSpPr>
            <p:nvPr/>
          </p:nvSpPr>
          <p:spPr bwMode="auto">
            <a:xfrm>
              <a:off x="1247" y="1295"/>
              <a:ext cx="247" cy="280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49217" name="Rectangle 65"/>
            <p:cNvSpPr>
              <a:spLocks noChangeArrowheads="1"/>
            </p:cNvSpPr>
            <p:nvPr/>
          </p:nvSpPr>
          <p:spPr bwMode="auto">
            <a:xfrm>
              <a:off x="1722" y="1295"/>
              <a:ext cx="249" cy="280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49218" name="Group 66"/>
            <p:cNvGrpSpPr>
              <a:grpSpLocks/>
            </p:cNvGrpSpPr>
            <p:nvPr/>
          </p:nvGrpSpPr>
          <p:grpSpPr bwMode="auto">
            <a:xfrm>
              <a:off x="2143" y="1250"/>
              <a:ext cx="269" cy="412"/>
              <a:chOff x="2143" y="1250"/>
              <a:chExt cx="269" cy="412"/>
            </a:xfrm>
          </p:grpSpPr>
          <p:grpSp>
            <p:nvGrpSpPr>
              <p:cNvPr id="49219" name="Group 67"/>
              <p:cNvGrpSpPr>
                <a:grpSpLocks/>
              </p:cNvGrpSpPr>
              <p:nvPr/>
            </p:nvGrpSpPr>
            <p:grpSpPr bwMode="auto">
              <a:xfrm>
                <a:off x="2203" y="1250"/>
                <a:ext cx="208" cy="412"/>
                <a:chOff x="2203" y="1250"/>
                <a:chExt cx="208" cy="412"/>
              </a:xfrm>
            </p:grpSpPr>
            <p:sp>
              <p:nvSpPr>
                <p:cNvPr id="49220" name="Line 68"/>
                <p:cNvSpPr>
                  <a:spLocks noChangeShapeType="1"/>
                </p:cNvSpPr>
                <p:nvPr/>
              </p:nvSpPr>
              <p:spPr bwMode="auto">
                <a:xfrm>
                  <a:off x="2203" y="1250"/>
                  <a:ext cx="0" cy="145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221" name="Line 69"/>
                <p:cNvSpPr>
                  <a:spLocks noChangeShapeType="1"/>
                </p:cNvSpPr>
                <p:nvPr/>
              </p:nvSpPr>
              <p:spPr bwMode="auto">
                <a:xfrm>
                  <a:off x="2203" y="1250"/>
                  <a:ext cx="208" cy="145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222" name="Line 70"/>
                <p:cNvSpPr>
                  <a:spLocks noChangeShapeType="1"/>
                </p:cNvSpPr>
                <p:nvPr/>
              </p:nvSpPr>
              <p:spPr bwMode="auto">
                <a:xfrm>
                  <a:off x="2203" y="1396"/>
                  <a:ext cx="85" cy="6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22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202" y="1457"/>
                  <a:ext cx="87" cy="5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224" name="Line 72"/>
                <p:cNvSpPr>
                  <a:spLocks noChangeShapeType="1"/>
                </p:cNvSpPr>
                <p:nvPr/>
              </p:nvSpPr>
              <p:spPr bwMode="auto">
                <a:xfrm>
                  <a:off x="2203" y="1516"/>
                  <a:ext cx="0" cy="146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22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03" y="1515"/>
                  <a:ext cx="208" cy="14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226" name="Line 74"/>
                <p:cNvSpPr>
                  <a:spLocks noChangeShapeType="1"/>
                </p:cNvSpPr>
                <p:nvPr/>
              </p:nvSpPr>
              <p:spPr bwMode="auto">
                <a:xfrm>
                  <a:off x="2412" y="1396"/>
                  <a:ext cx="0" cy="119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49227" name="Rectangle 75"/>
              <p:cNvSpPr>
                <a:spLocks noChangeArrowheads="1"/>
              </p:cNvSpPr>
              <p:nvPr/>
            </p:nvSpPr>
            <p:spPr bwMode="auto">
              <a:xfrm rot="5400000">
                <a:off x="2140" y="1327"/>
                <a:ext cx="197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</a:p>
            </p:txBody>
          </p:sp>
        </p:grpSp>
        <p:sp>
          <p:nvSpPr>
            <p:cNvPr id="49228" name="Rectangle 76"/>
            <p:cNvSpPr>
              <a:spLocks noChangeArrowheads="1"/>
            </p:cNvSpPr>
            <p:nvPr/>
          </p:nvSpPr>
          <p:spPr bwMode="auto">
            <a:xfrm>
              <a:off x="2638" y="1295"/>
              <a:ext cx="248" cy="280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3151" y="1295"/>
              <a:ext cx="247" cy="280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49230" name="Line 78"/>
            <p:cNvSpPr>
              <a:spLocks noChangeShapeType="1"/>
            </p:cNvSpPr>
            <p:nvPr/>
          </p:nvSpPr>
          <p:spPr bwMode="auto">
            <a:xfrm>
              <a:off x="1499" y="1457"/>
              <a:ext cx="218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31" name="Line 79"/>
            <p:cNvSpPr>
              <a:spLocks noChangeShapeType="1"/>
            </p:cNvSpPr>
            <p:nvPr/>
          </p:nvSpPr>
          <p:spPr bwMode="auto">
            <a:xfrm>
              <a:off x="1976" y="1333"/>
              <a:ext cx="218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32" name="Line 80"/>
            <p:cNvSpPr>
              <a:spLocks noChangeShapeType="1"/>
            </p:cNvSpPr>
            <p:nvPr/>
          </p:nvSpPr>
          <p:spPr bwMode="auto">
            <a:xfrm>
              <a:off x="1976" y="1540"/>
              <a:ext cx="218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33" name="Line 81"/>
            <p:cNvSpPr>
              <a:spLocks noChangeShapeType="1"/>
            </p:cNvSpPr>
            <p:nvPr/>
          </p:nvSpPr>
          <p:spPr bwMode="auto">
            <a:xfrm>
              <a:off x="2415" y="1459"/>
              <a:ext cx="22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34" name="Line 82"/>
            <p:cNvSpPr>
              <a:spLocks noChangeShapeType="1"/>
            </p:cNvSpPr>
            <p:nvPr/>
          </p:nvSpPr>
          <p:spPr bwMode="auto">
            <a:xfrm>
              <a:off x="2891" y="1457"/>
              <a:ext cx="25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1997075" y="1668463"/>
            <a:ext cx="509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CC1</a:t>
            </a:r>
          </a:p>
        </p:txBody>
      </p:sp>
      <p:sp>
        <p:nvSpPr>
          <p:cNvPr id="49236" name="Rectangle 84"/>
          <p:cNvSpPr>
            <a:spLocks noChangeArrowheads="1"/>
          </p:cNvSpPr>
          <p:nvPr/>
        </p:nvSpPr>
        <p:spPr bwMode="auto">
          <a:xfrm>
            <a:off x="2697163" y="166846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CC2</a:t>
            </a: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3509963" y="1668463"/>
            <a:ext cx="509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CC3</a:t>
            </a: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4267200" y="1668463"/>
            <a:ext cx="509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CC4</a:t>
            </a:r>
          </a:p>
        </p:txBody>
      </p:sp>
      <p:sp>
        <p:nvSpPr>
          <p:cNvPr id="49239" name="Rectangle 87"/>
          <p:cNvSpPr>
            <a:spLocks noChangeArrowheads="1"/>
          </p:cNvSpPr>
          <p:nvPr/>
        </p:nvSpPr>
        <p:spPr bwMode="auto">
          <a:xfrm>
            <a:off x="4965700" y="1668463"/>
            <a:ext cx="509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CC5</a:t>
            </a:r>
          </a:p>
        </p:txBody>
      </p:sp>
      <p:sp>
        <p:nvSpPr>
          <p:cNvPr id="49240" name="Rectangle 88"/>
          <p:cNvSpPr>
            <a:spLocks noChangeArrowheads="1"/>
          </p:cNvSpPr>
          <p:nvPr/>
        </p:nvSpPr>
        <p:spPr bwMode="auto">
          <a:xfrm>
            <a:off x="5778500" y="1668463"/>
            <a:ext cx="509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CC6</a:t>
            </a:r>
          </a:p>
        </p:txBody>
      </p:sp>
      <p:sp>
        <p:nvSpPr>
          <p:cNvPr id="49241" name="Rectangle 89"/>
          <p:cNvSpPr>
            <a:spLocks noChangeArrowheads="1"/>
          </p:cNvSpPr>
          <p:nvPr/>
        </p:nvSpPr>
        <p:spPr bwMode="auto">
          <a:xfrm>
            <a:off x="6534150" y="1668463"/>
            <a:ext cx="509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CC7</a:t>
            </a:r>
          </a:p>
        </p:txBody>
      </p:sp>
      <p:sp>
        <p:nvSpPr>
          <p:cNvPr id="49242" name="Rectangle 90"/>
          <p:cNvSpPr>
            <a:spLocks noChangeArrowheads="1"/>
          </p:cNvSpPr>
          <p:nvPr/>
        </p:nvSpPr>
        <p:spPr bwMode="auto">
          <a:xfrm>
            <a:off x="7232650" y="1668463"/>
            <a:ext cx="509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>
                <a:solidFill>
                  <a:srgbClr val="FFFF00"/>
                </a:solidFill>
                <a:latin typeface="Times New Roman" pitchFamily="16" charset="0"/>
              </a:rPr>
              <a:t>CC8</a:t>
            </a:r>
          </a:p>
        </p:txBody>
      </p:sp>
      <p:sp>
        <p:nvSpPr>
          <p:cNvPr id="49243" name="Line 91"/>
          <p:cNvSpPr>
            <a:spLocks noChangeShapeType="1"/>
          </p:cNvSpPr>
          <p:nvPr/>
        </p:nvSpPr>
        <p:spPr bwMode="auto">
          <a:xfrm>
            <a:off x="4711700" y="2968625"/>
            <a:ext cx="254000" cy="3175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9244" name="Group 92"/>
          <p:cNvGrpSpPr>
            <a:grpSpLocks/>
          </p:cNvGrpSpPr>
          <p:nvPr/>
        </p:nvGrpSpPr>
        <p:grpSpPr bwMode="auto">
          <a:xfrm>
            <a:off x="3300413" y="2703513"/>
            <a:ext cx="619125" cy="420687"/>
            <a:chOff x="2079" y="1703"/>
            <a:chExt cx="390" cy="265"/>
          </a:xfrm>
        </p:grpSpPr>
        <p:sp>
          <p:nvSpPr>
            <p:cNvPr id="49245" name="AutoShape 93"/>
            <p:cNvSpPr>
              <a:spLocks noChangeArrowheads="1"/>
            </p:cNvSpPr>
            <p:nvPr/>
          </p:nvSpPr>
          <p:spPr bwMode="auto">
            <a:xfrm>
              <a:off x="2090" y="1703"/>
              <a:ext cx="334" cy="26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3 0 0"/>
                <a:gd name="T0" fmla="*/ 6 256 1"/>
                <a:gd name="T1" fmla="*/ 0 256 1"/>
                <a:gd name="G9" fmla="+- 0 T0 T1"/>
                <a:gd name="G10" fmla="cos 163 G9"/>
                <a:gd name="G11" fmla="+- 157 0 0"/>
                <a:gd name="G12" fmla="+- 152 0 0"/>
                <a:gd name="G13" fmla="*/ 1 39867 51712"/>
                <a:gd name="G14" fmla="+- 2 0 0"/>
                <a:gd name="G15" fmla="+- 3 0 0"/>
                <a:gd name="G16" fmla="*/ 1 6131 51712"/>
                <a:gd name="G17" fmla="+- 124 0 0"/>
                <a:gd name="G18" fmla="+- 6 0 0"/>
                <a:gd name="T2" fmla="*/ 12 256 1"/>
                <a:gd name="T3" fmla="*/ 0 256 1"/>
                <a:gd name="G19" fmla="+- 0 T2 T3"/>
                <a:gd name="G20" fmla="sin 116 G19"/>
                <a:gd name="G21" fmla="*/ 1 0 51712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T4" fmla="*/ 42 256 1"/>
                <a:gd name="T5" fmla="*/ 0 256 1"/>
                <a:gd name="G54" fmla="+- 0 T4 T5"/>
                <a:gd name="G55" fmla="cos 54774 G54"/>
                <a:gd name="T6" fmla="*/ 42 256 1"/>
                <a:gd name="T7" fmla="*/ 0 256 1"/>
                <a:gd name="G56" fmla="+- 0 T6 T7"/>
                <a:gd name="G57" fmla="sin 54866 G56"/>
                <a:gd name="G58" fmla="+- G55 G57 0"/>
                <a:gd name="G59" fmla="+- G58 1080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1 0 0"/>
                <a:gd name="G80" fmla="+- 1 0 0"/>
                <a:gd name="G81" fmla="+- 1 0 0"/>
                <a:gd name="G82" fmla="+- 1 0 0"/>
                <a:gd name="G83" fmla="+- 1 0 0"/>
                <a:gd name="G84" fmla="+- 1 0 0"/>
                <a:gd name="G85" fmla="*/ 1 359 2"/>
                <a:gd name="G86" fmla="*/ 1 57617 61568"/>
                <a:gd name="G87" fmla="+- 1 0 0"/>
                <a:gd name="G88" fmla="+- 1 0 0"/>
                <a:gd name="G89" fmla="+- 1 0 0"/>
                <a:gd name="G90" fmla="+- 1 0 0"/>
                <a:gd name="G91" fmla="+- 1 0 0"/>
                <a:gd name="G92" fmla="+- 1 0 0"/>
                <a:gd name="G93" fmla="+- 1 0 0"/>
                <a:gd name="G94" fmla="+- 1 0 0"/>
                <a:gd name="G95" fmla="+- 1 0 0"/>
                <a:gd name="G96" fmla="+- 1 0 0"/>
                <a:gd name="G97" fmla="+- 1 0 0"/>
                <a:gd name="G98" fmla="+- 1 0 0"/>
                <a:gd name="G99" fmla="+- 1 0 0"/>
                <a:gd name="G100" fmla="+- 1 0 0"/>
                <a:gd name="G101" fmla="+- 1 0 0"/>
                <a:gd name="G102" fmla="+- 1 0 0"/>
                <a:gd name="G103" fmla="+- 1 0 0"/>
                <a:gd name="G104" fmla="+- 1 0 0"/>
                <a:gd name="G105" fmla="+- 1 0 0"/>
                <a:gd name="G106" fmla="+- 1 0 0"/>
                <a:gd name="G107" fmla="+- 1 0 0"/>
                <a:gd name="G108" fmla="+- 1 0 0"/>
                <a:gd name="G109" fmla="+- 1 0 0"/>
                <a:gd name="G110" fmla="+- 1 0 0"/>
                <a:gd name="G111" fmla="+- 1 0 0"/>
                <a:gd name="G112" fmla="+- 1 0 0"/>
                <a:gd name="G113" fmla="+- 1 0 0"/>
                <a:gd name="G114" fmla="+- 1 0 0"/>
                <a:gd name="G115" fmla="+- 1 0 0"/>
                <a:gd name="G116" fmla="+- 1 0 0"/>
                <a:gd name="G117" fmla="+- 1 0 0"/>
                <a:gd name="G118" fmla="+- 1 0 0"/>
                <a:gd name="G119" fmla="+- 1 0 0"/>
                <a:gd name="G120" fmla="*/ 1 54733 16960"/>
                <a:gd name="G121" fmla="+- 266 0 0"/>
                <a:gd name="T8" fmla="*/ 265 256 1"/>
                <a:gd name="T9" fmla="*/ 0 256 1"/>
                <a:gd name="G122" fmla="+- 0 T8 T9"/>
                <a:gd name="G123" fmla="sin 257 G122"/>
                <a:gd name="G124" fmla="*/ 1 25837 16960"/>
                <a:gd name="G125" fmla="+- 263 0 0"/>
                <a:gd name="G126" fmla="+- 1 0 0"/>
                <a:gd name="G127" fmla="+- 1 0 0"/>
                <a:gd name="G128" fmla="+- 1 0 0"/>
                <a:gd name="G129" fmla="+- 1 0 0"/>
                <a:gd name="G130" fmla="+- 1 0 0"/>
                <a:gd name="G131" fmla="+- 1 0 0"/>
                <a:gd name="G132" fmla="+- 1 0 0"/>
                <a:gd name="G133" fmla="+- 1 0 0"/>
                <a:gd name="G134" fmla="+- 1 0 0"/>
                <a:gd name="G135" fmla="+- 1 0 0"/>
                <a:gd name="G136" fmla="+- 1 0 0"/>
                <a:gd name="G137" fmla="+- 1 0 0"/>
                <a:gd name="G138" fmla="+- 1 0 0"/>
                <a:gd name="G139" fmla="+- 1 0 0"/>
                <a:gd name="G140" fmla="+- 1 0 0"/>
                <a:gd name="G141" fmla="+- 1 0 0"/>
                <a:gd name="G142" fmla="+- 1 0 0"/>
                <a:gd name="G143" fmla="+- 1 0 0"/>
                <a:gd name="G144" fmla="+- 1 0 0"/>
                <a:gd name="G145" fmla="+- 1 0 0"/>
                <a:gd name="G146" fmla="+- 1 0 0"/>
                <a:gd name="G147" fmla="+- 1 0 0"/>
                <a:gd name="G148" fmla="+- 1 0 0"/>
                <a:gd name="G149" fmla="+- 1 0 0"/>
                <a:gd name="G150" fmla="+- 1 0 0"/>
                <a:gd name="G151" fmla="+- 1 0 0"/>
                <a:gd name="G152" fmla="+- 1 0 0"/>
                <a:gd name="G153" fmla="+- 1 0 0"/>
                <a:gd name="G154" fmla="+- 1 0 0"/>
                <a:gd name="G155" fmla="+- 1 0 0"/>
                <a:gd name="G156" fmla="+- 1 0 0"/>
                <a:gd name="G157" fmla="+- 1 0 0"/>
                <a:gd name="G158" fmla="+- 1 0 0"/>
                <a:gd name="G159" fmla="+- 1 0 0"/>
                <a:gd name="G160" fmla="+- 1 0 0"/>
                <a:gd name="G161" fmla="+- 1 0 0"/>
                <a:gd name="G162" fmla="+- 1 0 0"/>
                <a:gd name="G163" fmla="+- 1 0 0"/>
                <a:gd name="G164" fmla="+- 1 0 0"/>
                <a:gd name="G165" fmla="+- 1 0 0"/>
                <a:gd name="G166" fmla="+- 1 0 0"/>
                <a:gd name="G167" fmla="+- 1 0 0"/>
                <a:gd name="G168" fmla="+- 1 0 0"/>
                <a:gd name="G169" fmla="+- 1 0 0"/>
                <a:gd name="G170" fmla="+- 1 0 0"/>
                <a:gd name="G171" fmla="+- 1 0 0"/>
                <a:gd name="G172" fmla="+- 1 0 0"/>
                <a:gd name="G173" fmla="+- 1 0 0"/>
                <a:gd name="G174" fmla="+- 1 0 0"/>
                <a:gd name="G175" fmla="+- 1 0 0"/>
                <a:gd name="G176" fmla="+- 1 0 0"/>
                <a:gd name="G177" fmla="+- 1 0 0"/>
                <a:gd name="G178" fmla="+- 1 0 0"/>
                <a:gd name="G179" fmla="+- 1 0 0"/>
                <a:gd name="G180" fmla="+- 1 0 0"/>
                <a:gd name="G181" fmla="+- 1 0 0"/>
                <a:gd name="G182" fmla="+- 1 0 0"/>
                <a:gd name="G183" fmla="+- 1 0 0"/>
                <a:gd name="G184" fmla="+- 1 0 0"/>
                <a:gd name="G185" fmla="+- 1 0 0"/>
                <a:gd name="G186" fmla="+- 1 0 0"/>
                <a:gd name="G187" fmla="+- 1 0 0"/>
                <a:gd name="G188" fmla="+- 1 0 0"/>
                <a:gd name="G189" fmla="+- 1 0 0"/>
                <a:gd name="G190" fmla="+- 1 0 0"/>
                <a:gd name="G191" fmla="+- 1 0 0"/>
                <a:gd name="G192" fmla="+- 1 0 0"/>
                <a:gd name="G193" fmla="+- 1 0 0"/>
                <a:gd name="G194" fmla="+- 1 0 0"/>
                <a:gd name="G195" fmla="+- 1 0 0"/>
                <a:gd name="G196" fmla="+- 1 0 0"/>
                <a:gd name="G197" fmla="+- 1 0 0"/>
                <a:gd name="G198" fmla="+- 1 0 0"/>
                <a:gd name="G199" fmla="+- 1 0 0"/>
                <a:gd name="G200" fmla="+- 1 0 0"/>
                <a:gd name="G201" fmla="+- 1 0 0"/>
                <a:gd name="G202" fmla="+- 1 0 0"/>
                <a:gd name="G203" fmla="+- 1 0 0"/>
                <a:gd name="G204" fmla="+- 1 0 0"/>
                <a:gd name="G205" fmla="+- 1 0 0"/>
                <a:gd name="G206" fmla="+- 1 0 0"/>
                <a:gd name="G207" fmla="+- 1 0 0"/>
                <a:gd name="G208" fmla="+- 1 0 0"/>
                <a:gd name="G209" fmla="+- 1 0 0"/>
                <a:gd name="G210" fmla="+- 1 0 0"/>
                <a:gd name="G211" fmla="+- 1 0 0"/>
                <a:gd name="G212" fmla="+- 1 0 0"/>
                <a:gd name="G213" fmla="+- 1 0 0"/>
                <a:gd name="G214" fmla="+- 1 0 0"/>
                <a:gd name="G215" fmla="+- 1 0 0"/>
                <a:gd name="G216" fmla="+- 1 0 0"/>
                <a:gd name="G217" fmla="+- 1 0 0"/>
                <a:gd name="G218" fmla="+- 1 0 0"/>
                <a:gd name="G219" fmla="+- 1 0 0"/>
                <a:gd name="G220" fmla="+- 1 0 0"/>
                <a:gd name="G221" fmla="+- 1 0 0"/>
                <a:gd name="G222" fmla="+- 1 0 0"/>
                <a:gd name="G223" fmla="+- 1 0 0"/>
                <a:gd name="G224" fmla="+- 1 0 0"/>
                <a:gd name="G225" fmla="+- 1 0 0"/>
                <a:gd name="G226" fmla="+- 1 0 0"/>
                <a:gd name="G227" fmla="+- 1 0 0"/>
                <a:gd name="G228" fmla="+- 1 0 0"/>
                <a:gd name="G229" fmla="+- 1 0 0"/>
                <a:gd name="G230" fmla="+- 1 0 0"/>
                <a:gd name="G231" fmla="+- 1 0 0"/>
                <a:gd name="G232" fmla="+- 1 0 0"/>
                <a:gd name="G233" fmla="+- 1 0 0"/>
                <a:gd name="G234" fmla="+- 1 0 0"/>
                <a:gd name="G235" fmla="+- 1 0 0"/>
                <a:gd name="G236" fmla="+- 1 0 0"/>
                <a:gd name="G237" fmla="+- 1 0 0"/>
                <a:gd name="G238" fmla="+- 1 0 0"/>
                <a:gd name="G239" fmla="+- 1 0 0"/>
                <a:gd name="G240" fmla="+- 1 0 0"/>
                <a:gd name="G241" fmla="+- 1 0 0"/>
                <a:gd name="G242" fmla="+- 1 0 0"/>
                <a:gd name="G243" fmla="+- 1 0 0"/>
                <a:gd name="G244" fmla="+- 1 0 0"/>
                <a:gd name="G245" fmla="*/ 1 35019 51712"/>
                <a:gd name="G246" fmla="+- 1 0 0"/>
                <a:gd name="G247" fmla="+- 145 0 0"/>
                <a:gd name="G248" fmla="+- 156 0 0"/>
                <a:gd name="G249" fmla="+- 165 0 0"/>
                <a:gd name="G250" fmla="+- 159 0 0"/>
                <a:gd name="G251" fmla="+- 146 0 0"/>
                <a:gd name="G252" fmla="+- 128 0 0"/>
                <a:gd name="G253" fmla="+- 99 0 0"/>
                <a:gd name="G254" fmla="+- 83 0 0"/>
                <a:gd name="G255" fmla="+- 68 0 0"/>
                <a:gd name="G256" fmla="+- 64 0 0"/>
                <a:gd name="G257" fmla="+- 62 0 0"/>
                <a:gd name="G258" fmla="+- 48 0 0"/>
                <a:gd name="G259" fmla="+- 25 0 0"/>
                <a:gd name="G260" fmla="+- 65526 0 0"/>
                <a:gd name="G261" fmla="+- 65491 0 0"/>
                <a:gd name="G262" fmla="+- 65456 0 0"/>
                <a:gd name="G263" fmla="+- 65433 0 0"/>
                <a:gd name="G264" fmla="+- 65421 0 0"/>
                <a:gd name="G265" fmla="+- 65421 0 0"/>
                <a:gd name="G266" fmla="+- 65428 0 0"/>
                <a:gd name="G267" fmla="+- 65438 0 0"/>
                <a:gd name="G268" fmla="+- 65436 0 0"/>
                <a:gd name="G269" fmla="+- 65406 0 0"/>
                <a:gd name="G270" fmla="+- 65378 0 0"/>
                <a:gd name="G271" fmla="+- 65365 0 0"/>
                <a:gd name="G272" fmla="+- 65356 0 0"/>
                <a:gd name="G273" fmla="+- 65363 0 0"/>
                <a:gd name="G274" fmla="+- 65376 0 0"/>
                <a:gd name="G275" fmla="+- 65394 0 0"/>
                <a:gd name="G276" fmla="+- 65393 0 0"/>
                <a:gd name="G277" fmla="+- 65360 0 0"/>
                <a:gd name="G278" fmla="+- 65326 0 0"/>
                <a:gd name="G279" fmla="+- 65301 0 0"/>
                <a:gd name="G280" fmla="+- 65295 0 0"/>
                <a:gd name="G281" fmla="+- 65302 0 0"/>
                <a:gd name="G282" fmla="+- 65324 0 0"/>
                <a:gd name="G283" fmla="+- 65351 0 0"/>
                <a:gd name="G284" fmla="+- 65381 0 0"/>
                <a:gd name="G285" fmla="+- 65411 0 0"/>
                <a:gd name="G286" fmla="+- 65437 0 0"/>
                <a:gd name="G287" fmla="+- 65451 0 0"/>
                <a:gd name="G288" fmla="+- 65457 0 0"/>
                <a:gd name="G289" fmla="+- 65471 0 0"/>
                <a:gd name="G290" fmla="+- 65485 0 0"/>
                <a:gd name="G291" fmla="+- 65508 0 0"/>
                <a:gd name="G292" fmla="+- 65532 0 0"/>
                <a:gd name="G293" fmla="+- 22 0 0"/>
                <a:gd name="G294" fmla="+- 50 0 0"/>
                <a:gd name="G295" fmla="+- 62 0 0"/>
                <a:gd name="G296" fmla="+- 69 0 0"/>
                <a:gd name="G297" fmla="+- 69 0 0"/>
                <a:gd name="G298" fmla="+- 69 0 0"/>
                <a:gd name="G299" fmla="+- 88 0 0"/>
                <a:gd name="G300" fmla="+- 115 0 0"/>
                <a:gd name="G301" fmla="+- 134 0 0"/>
                <a:gd name="G302" fmla="+- 152 0 0"/>
                <a:gd name="G303" fmla="+- 159 0 0"/>
                <a:gd name="G304" fmla="+- 155 0 0"/>
                <a:gd name="G305" fmla="+- 148 0 0"/>
                <a:gd name="G306" fmla="+- 143 0 0"/>
                <a:gd name="G307" fmla="+- 141 0 0"/>
                <a:gd name="G308" fmla="+- 135 0 0"/>
                <a:gd name="G309" fmla="+- 117 0 0"/>
                <a:gd name="G310" fmla="+- 1 0 0"/>
                <a:gd name="G311" fmla="+- 1 0 0"/>
                <a:gd name="G312" fmla="+- 1 0 0"/>
                <a:gd name="G313" fmla="+- 1 0 0"/>
                <a:gd name="G314" fmla="+- 1 0 0"/>
                <a:gd name="G315" fmla="+- 1 0 0"/>
                <a:gd name="G316" fmla="+- 1 0 0"/>
                <a:gd name="G317" fmla="+- 1 0 0"/>
                <a:gd name="G318" fmla="+- 1 0 0"/>
                <a:gd name="G319" fmla="+- 1 0 0"/>
                <a:gd name="G320" fmla="+- 1 0 0"/>
                <a:gd name="G321" fmla="+- 1 0 0"/>
                <a:gd name="G322" fmla="+- 1 0 0"/>
                <a:gd name="G323" fmla="+- 1 0 0"/>
                <a:gd name="T10" fmla="*/ 47 w 335"/>
                <a:gd name="T11" fmla="*/ 179 h 266"/>
                <a:gd name="T12" fmla="*/ 34 w 335"/>
                <a:gd name="T13" fmla="*/ 177 h 266"/>
                <a:gd name="T14" fmla="*/ 21 w 335"/>
                <a:gd name="T15" fmla="*/ 171 h 266"/>
                <a:gd name="T16" fmla="*/ 6 w 335"/>
                <a:gd name="T17" fmla="*/ 160 h 266"/>
                <a:gd name="T18" fmla="*/ 1 w 335"/>
                <a:gd name="T19" fmla="*/ 147 h 266"/>
                <a:gd name="T20" fmla="*/ 1 w 335"/>
                <a:gd name="T21" fmla="*/ 132 h 266"/>
                <a:gd name="T22" fmla="*/ 4 w 335"/>
                <a:gd name="T23" fmla="*/ 119 h 266"/>
                <a:gd name="T24" fmla="*/ 20 w 335"/>
                <a:gd name="T25" fmla="*/ 115 h 266"/>
                <a:gd name="T26" fmla="*/ 32 w 335"/>
                <a:gd name="T27" fmla="*/ 113 h 266"/>
                <a:gd name="T28" fmla="*/ 45 w 335"/>
                <a:gd name="T29" fmla="*/ 114 h 266"/>
                <a:gd name="T30" fmla="*/ 50 w 335"/>
                <a:gd name="T31" fmla="*/ 107 h 266"/>
                <a:gd name="T32" fmla="*/ 45 w 335"/>
                <a:gd name="T33" fmla="*/ 92 h 266"/>
                <a:gd name="T34" fmla="*/ 44 w 335"/>
                <a:gd name="T35" fmla="*/ 71 h 266"/>
                <a:gd name="T36" fmla="*/ 46 w 335"/>
                <a:gd name="T37" fmla="*/ 47 h 266"/>
                <a:gd name="T38" fmla="*/ 57 w 335"/>
                <a:gd name="T39" fmla="*/ 28 h 266"/>
                <a:gd name="T40" fmla="*/ 73 w 335"/>
                <a:gd name="T41" fmla="*/ 9 h 266"/>
                <a:gd name="T42" fmla="*/ 89 w 335"/>
                <a:gd name="T43" fmla="*/ 1 h 266"/>
                <a:gd name="T44" fmla="*/ 104 w 335"/>
                <a:gd name="T45" fmla="*/ 1 h 266"/>
                <a:gd name="T46" fmla="*/ 116 w 335"/>
                <a:gd name="T47" fmla="*/ 9 h 266"/>
                <a:gd name="T48" fmla="*/ 124 w 335"/>
                <a:gd name="T49" fmla="*/ 21 h 266"/>
                <a:gd name="T50" fmla="*/ 129 w 335"/>
                <a:gd name="T51" fmla="*/ 38 h 266"/>
                <a:gd name="T52" fmla="*/ 136 w 335"/>
                <a:gd name="T53" fmla="*/ 50 h 266"/>
                <a:gd name="T54" fmla="*/ 150 w 335"/>
                <a:gd name="T55" fmla="*/ 42 h 266"/>
                <a:gd name="T56" fmla="*/ 172 w 335"/>
                <a:gd name="T57" fmla="*/ 33 h 266"/>
                <a:gd name="T58" fmla="*/ 191 w 335"/>
                <a:gd name="T59" fmla="*/ 33 h 266"/>
                <a:gd name="T60" fmla="*/ 204 w 335"/>
                <a:gd name="T61" fmla="*/ 38 h 266"/>
                <a:gd name="T62" fmla="*/ 218 w 335"/>
                <a:gd name="T63" fmla="*/ 54 h 266"/>
                <a:gd name="T64" fmla="*/ 227 w 335"/>
                <a:gd name="T65" fmla="*/ 70 h 266"/>
                <a:gd name="T66" fmla="*/ 230 w 335"/>
                <a:gd name="T67" fmla="*/ 88 h 266"/>
                <a:gd name="T68" fmla="*/ 230 w 335"/>
                <a:gd name="T69" fmla="*/ 104 h 266"/>
                <a:gd name="T70" fmla="*/ 247 w 335"/>
                <a:gd name="T71" fmla="*/ 99 h 266"/>
                <a:gd name="T72" fmla="*/ 275 w 335"/>
                <a:gd name="T73" fmla="*/ 88 h 266"/>
                <a:gd name="T74" fmla="*/ 298 w 335"/>
                <a:gd name="T75" fmla="*/ 78 h 266"/>
                <a:gd name="T76" fmla="*/ 313 w 335"/>
                <a:gd name="T77" fmla="*/ 81 h 266"/>
                <a:gd name="T78" fmla="*/ 322 w 335"/>
                <a:gd name="T79" fmla="*/ 98 h 266"/>
                <a:gd name="T80" fmla="*/ 332 w 335"/>
                <a:gd name="T81" fmla="*/ 122 h 266"/>
                <a:gd name="T82" fmla="*/ 334 w 335"/>
                <a:gd name="T83" fmla="*/ 144 h 266"/>
                <a:gd name="T84" fmla="*/ 329 w 335"/>
                <a:gd name="T85" fmla="*/ 160 h 266"/>
                <a:gd name="T86" fmla="*/ 315 w 335"/>
                <a:gd name="T87" fmla="*/ 174 h 266"/>
                <a:gd name="T88" fmla="*/ 299 w 335"/>
                <a:gd name="T89" fmla="*/ 184 h 266"/>
                <a:gd name="T90" fmla="*/ 283 w 335"/>
                <a:gd name="T91" fmla="*/ 189 h 266"/>
                <a:gd name="T92" fmla="*/ 274 w 335"/>
                <a:gd name="T93" fmla="*/ 195 h 266"/>
                <a:gd name="T94" fmla="*/ 274 w 335"/>
                <a:gd name="T95" fmla="*/ 210 h 266"/>
                <a:gd name="T96" fmla="*/ 275 w 335"/>
                <a:gd name="T97" fmla="*/ 223 h 266"/>
                <a:gd name="T98" fmla="*/ 274 w 335"/>
                <a:gd name="T99" fmla="*/ 240 h 266"/>
                <a:gd name="T100" fmla="*/ 268 w 335"/>
                <a:gd name="T101" fmla="*/ 255 h 266"/>
                <a:gd name="T102" fmla="*/ 259 w 335"/>
                <a:gd name="T103" fmla="*/ 263 h 266"/>
                <a:gd name="T104" fmla="*/ 241 w 335"/>
                <a:gd name="T105" fmla="*/ 265 h 266"/>
                <a:gd name="T106" fmla="*/ 215 w 335"/>
                <a:gd name="T107" fmla="*/ 264 h 266"/>
                <a:gd name="T108" fmla="*/ 202 w 335"/>
                <a:gd name="T109" fmla="*/ 260 h 266"/>
                <a:gd name="T110" fmla="*/ 191 w 335"/>
                <a:gd name="T111" fmla="*/ 250 h 266"/>
                <a:gd name="T112" fmla="*/ 181 w 335"/>
                <a:gd name="T113" fmla="*/ 240 h 266"/>
                <a:gd name="T114" fmla="*/ 171 w 335"/>
                <a:gd name="T115" fmla="*/ 246 h 266"/>
                <a:gd name="T116" fmla="*/ 158 w 335"/>
                <a:gd name="T117" fmla="*/ 253 h 266"/>
                <a:gd name="T118" fmla="*/ 138 w 335"/>
                <a:gd name="T119" fmla="*/ 255 h 266"/>
                <a:gd name="T120" fmla="*/ 121 w 335"/>
                <a:gd name="T121" fmla="*/ 256 h 266"/>
                <a:gd name="T122" fmla="*/ 104 w 335"/>
                <a:gd name="T123" fmla="*/ 251 h 266"/>
                <a:gd name="T124" fmla="*/ 92 w 335"/>
                <a:gd name="T125" fmla="*/ 241 h 266"/>
                <a:gd name="T126" fmla="*/ 86 w 335"/>
                <a:gd name="T127" fmla="*/ 227 h 266"/>
                <a:gd name="T128" fmla="*/ 79 w 335"/>
                <a:gd name="T129" fmla="*/ 214 h 266"/>
                <a:gd name="T130" fmla="*/ 71 w 335"/>
                <a:gd name="T131" fmla="*/ 204 h 266"/>
                <a:gd name="T132" fmla="*/ 63 w 335"/>
                <a:gd name="T133" fmla="*/ 192 h 266"/>
                <a:gd name="T134" fmla="*/ 57 w 335"/>
                <a:gd name="T135" fmla="*/ 180 h 266"/>
                <a:gd name="T136" fmla="*/ 0 w 335"/>
                <a:gd name="T137" fmla="*/ 0 h 266"/>
                <a:gd name="T138" fmla="*/ 335 w 335"/>
                <a:gd name="T139" fmla="*/ 266 h 266"/>
              </a:gdLst>
              <a:ahLst/>
              <a:cxnLst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  <a:cxn ang="0">
                  <a:pos x="T128" y="T129"/>
                </a:cxn>
                <a:cxn ang="0">
                  <a:pos x="T130" y="T131"/>
                </a:cxn>
                <a:cxn ang="0">
                  <a:pos x="T132" y="T133"/>
                </a:cxn>
                <a:cxn ang="0">
                  <a:pos x="T134" y="T135"/>
                </a:cxn>
              </a:cxnLst>
              <a:rect l="T136" t="T137" r="T138" b="T139"/>
              <a:pathLst>
                <a:path w="335" h="266">
                  <a:moveTo>
                    <a:pt x="56" y="180"/>
                  </a:moveTo>
                  <a:lnTo>
                    <a:pt x="54" y="178"/>
                  </a:lnTo>
                  <a:lnTo>
                    <a:pt x="52" y="179"/>
                  </a:lnTo>
                  <a:lnTo>
                    <a:pt x="50" y="179"/>
                  </a:lnTo>
                  <a:lnTo>
                    <a:pt x="47" y="179"/>
                  </a:lnTo>
                  <a:lnTo>
                    <a:pt x="44" y="179"/>
                  </a:lnTo>
                  <a:lnTo>
                    <a:pt x="41" y="179"/>
                  </a:lnTo>
                  <a:lnTo>
                    <a:pt x="39" y="178"/>
                  </a:lnTo>
                  <a:lnTo>
                    <a:pt x="37" y="178"/>
                  </a:lnTo>
                  <a:lnTo>
                    <a:pt x="34" y="177"/>
                  </a:lnTo>
                  <a:lnTo>
                    <a:pt x="32" y="176"/>
                  </a:lnTo>
                  <a:lnTo>
                    <a:pt x="28" y="175"/>
                  </a:lnTo>
                  <a:lnTo>
                    <a:pt x="26" y="174"/>
                  </a:lnTo>
                  <a:lnTo>
                    <a:pt x="23" y="172"/>
                  </a:lnTo>
                  <a:lnTo>
                    <a:pt x="21" y="171"/>
                  </a:lnTo>
                  <a:lnTo>
                    <a:pt x="17" y="170"/>
                  </a:lnTo>
                  <a:lnTo>
                    <a:pt x="14" y="167"/>
                  </a:lnTo>
                  <a:lnTo>
                    <a:pt x="12" y="166"/>
                  </a:lnTo>
                  <a:lnTo>
                    <a:pt x="10" y="163"/>
                  </a:lnTo>
                  <a:lnTo>
                    <a:pt x="6" y="160"/>
                  </a:lnTo>
                  <a:lnTo>
                    <a:pt x="5" y="157"/>
                  </a:lnTo>
                  <a:lnTo>
                    <a:pt x="4" y="154"/>
                  </a:lnTo>
                  <a:lnTo>
                    <a:pt x="3" y="152"/>
                  </a:lnTo>
                  <a:lnTo>
                    <a:pt x="1" y="149"/>
                  </a:lnTo>
                  <a:lnTo>
                    <a:pt x="1" y="147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1" y="132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9" y="116"/>
                  </a:lnTo>
                  <a:lnTo>
                    <a:pt x="12" y="115"/>
                  </a:lnTo>
                  <a:lnTo>
                    <a:pt x="15" y="115"/>
                  </a:lnTo>
                  <a:lnTo>
                    <a:pt x="20" y="115"/>
                  </a:lnTo>
                  <a:lnTo>
                    <a:pt x="24" y="114"/>
                  </a:lnTo>
                  <a:lnTo>
                    <a:pt x="26" y="114"/>
                  </a:lnTo>
                  <a:lnTo>
                    <a:pt x="28" y="113"/>
                  </a:lnTo>
                  <a:lnTo>
                    <a:pt x="30" y="113"/>
                  </a:lnTo>
                  <a:lnTo>
                    <a:pt x="32" y="113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41" y="114"/>
                  </a:lnTo>
                  <a:lnTo>
                    <a:pt x="43" y="114"/>
                  </a:lnTo>
                  <a:lnTo>
                    <a:pt x="45" y="114"/>
                  </a:lnTo>
                  <a:lnTo>
                    <a:pt x="47" y="114"/>
                  </a:lnTo>
                  <a:lnTo>
                    <a:pt x="50" y="114"/>
                  </a:lnTo>
                  <a:lnTo>
                    <a:pt x="50" y="112"/>
                  </a:lnTo>
                  <a:lnTo>
                    <a:pt x="50" y="109"/>
                  </a:lnTo>
                  <a:lnTo>
                    <a:pt x="50" y="107"/>
                  </a:lnTo>
                  <a:lnTo>
                    <a:pt x="48" y="104"/>
                  </a:lnTo>
                  <a:lnTo>
                    <a:pt x="47" y="100"/>
                  </a:lnTo>
                  <a:lnTo>
                    <a:pt x="47" y="98"/>
                  </a:lnTo>
                  <a:lnTo>
                    <a:pt x="46" y="95"/>
                  </a:lnTo>
                  <a:lnTo>
                    <a:pt x="45" y="92"/>
                  </a:lnTo>
                  <a:lnTo>
                    <a:pt x="45" y="89"/>
                  </a:lnTo>
                  <a:lnTo>
                    <a:pt x="44" y="85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4" y="71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5" y="52"/>
                  </a:lnTo>
                  <a:lnTo>
                    <a:pt x="46" y="47"/>
                  </a:lnTo>
                  <a:lnTo>
                    <a:pt x="47" y="44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7" y="28"/>
                  </a:lnTo>
                  <a:lnTo>
                    <a:pt x="60" y="24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2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5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7" y="1"/>
                  </a:lnTo>
                  <a:lnTo>
                    <a:pt x="109" y="2"/>
                  </a:lnTo>
                  <a:lnTo>
                    <a:pt x="111" y="4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16" y="11"/>
                  </a:lnTo>
                  <a:lnTo>
                    <a:pt x="120" y="15"/>
                  </a:lnTo>
                  <a:lnTo>
                    <a:pt x="121" y="18"/>
                  </a:lnTo>
                  <a:lnTo>
                    <a:pt x="122" y="20"/>
                  </a:lnTo>
                  <a:lnTo>
                    <a:pt x="124" y="21"/>
                  </a:lnTo>
                  <a:lnTo>
                    <a:pt x="124" y="25"/>
                  </a:lnTo>
                  <a:lnTo>
                    <a:pt x="125" y="27"/>
                  </a:lnTo>
                  <a:lnTo>
                    <a:pt x="127" y="32"/>
                  </a:lnTo>
                  <a:lnTo>
                    <a:pt x="128" y="35"/>
                  </a:lnTo>
                  <a:lnTo>
                    <a:pt x="129" y="38"/>
                  </a:lnTo>
                  <a:lnTo>
                    <a:pt x="130" y="42"/>
                  </a:lnTo>
                  <a:lnTo>
                    <a:pt x="132" y="44"/>
                  </a:lnTo>
                  <a:lnTo>
                    <a:pt x="132" y="47"/>
                  </a:lnTo>
                  <a:lnTo>
                    <a:pt x="134" y="50"/>
                  </a:lnTo>
                  <a:lnTo>
                    <a:pt x="136" y="50"/>
                  </a:lnTo>
                  <a:lnTo>
                    <a:pt x="138" y="48"/>
                  </a:lnTo>
                  <a:lnTo>
                    <a:pt x="140" y="47"/>
                  </a:lnTo>
                  <a:lnTo>
                    <a:pt x="143" y="45"/>
                  </a:lnTo>
                  <a:lnTo>
                    <a:pt x="146" y="44"/>
                  </a:lnTo>
                  <a:lnTo>
                    <a:pt x="150" y="42"/>
                  </a:lnTo>
                  <a:lnTo>
                    <a:pt x="154" y="39"/>
                  </a:lnTo>
                  <a:lnTo>
                    <a:pt x="157" y="37"/>
                  </a:lnTo>
                  <a:lnTo>
                    <a:pt x="163" y="36"/>
                  </a:lnTo>
                  <a:lnTo>
                    <a:pt x="168" y="34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9" y="33"/>
                  </a:lnTo>
                  <a:lnTo>
                    <a:pt x="183" y="33"/>
                  </a:lnTo>
                  <a:lnTo>
                    <a:pt x="187" y="33"/>
                  </a:lnTo>
                  <a:lnTo>
                    <a:pt x="191" y="33"/>
                  </a:lnTo>
                  <a:lnTo>
                    <a:pt x="194" y="33"/>
                  </a:lnTo>
                  <a:lnTo>
                    <a:pt x="197" y="35"/>
                  </a:lnTo>
                  <a:lnTo>
                    <a:pt x="199" y="36"/>
                  </a:lnTo>
                  <a:lnTo>
                    <a:pt x="202" y="37"/>
                  </a:lnTo>
                  <a:lnTo>
                    <a:pt x="204" y="38"/>
                  </a:lnTo>
                  <a:lnTo>
                    <a:pt x="206" y="42"/>
                  </a:lnTo>
                  <a:lnTo>
                    <a:pt x="209" y="44"/>
                  </a:lnTo>
                  <a:lnTo>
                    <a:pt x="212" y="47"/>
                  </a:lnTo>
                  <a:lnTo>
                    <a:pt x="215" y="51"/>
                  </a:lnTo>
                  <a:lnTo>
                    <a:pt x="218" y="54"/>
                  </a:lnTo>
                  <a:lnTo>
                    <a:pt x="221" y="56"/>
                  </a:lnTo>
                  <a:lnTo>
                    <a:pt x="223" y="60"/>
                  </a:lnTo>
                  <a:lnTo>
                    <a:pt x="225" y="63"/>
                  </a:lnTo>
                  <a:lnTo>
                    <a:pt x="227" y="66"/>
                  </a:lnTo>
                  <a:lnTo>
                    <a:pt x="227" y="70"/>
                  </a:lnTo>
                  <a:lnTo>
                    <a:pt x="228" y="73"/>
                  </a:lnTo>
                  <a:lnTo>
                    <a:pt x="229" y="77"/>
                  </a:lnTo>
                  <a:lnTo>
                    <a:pt x="230" y="80"/>
                  </a:lnTo>
                  <a:lnTo>
                    <a:pt x="230" y="85"/>
                  </a:lnTo>
                  <a:lnTo>
                    <a:pt x="230" y="88"/>
                  </a:lnTo>
                  <a:lnTo>
                    <a:pt x="230" y="92"/>
                  </a:lnTo>
                  <a:lnTo>
                    <a:pt x="230" y="95"/>
                  </a:lnTo>
                  <a:lnTo>
                    <a:pt x="230" y="99"/>
                  </a:lnTo>
                  <a:lnTo>
                    <a:pt x="230" y="101"/>
                  </a:lnTo>
                  <a:lnTo>
                    <a:pt x="230" y="104"/>
                  </a:lnTo>
                  <a:lnTo>
                    <a:pt x="232" y="104"/>
                  </a:lnTo>
                  <a:lnTo>
                    <a:pt x="236" y="103"/>
                  </a:lnTo>
                  <a:lnTo>
                    <a:pt x="239" y="101"/>
                  </a:lnTo>
                  <a:lnTo>
                    <a:pt x="243" y="100"/>
                  </a:lnTo>
                  <a:lnTo>
                    <a:pt x="247" y="99"/>
                  </a:lnTo>
                  <a:lnTo>
                    <a:pt x="252" y="97"/>
                  </a:lnTo>
                  <a:lnTo>
                    <a:pt x="258" y="95"/>
                  </a:lnTo>
                  <a:lnTo>
                    <a:pt x="264" y="92"/>
                  </a:lnTo>
                  <a:lnTo>
                    <a:pt x="269" y="90"/>
                  </a:lnTo>
                  <a:lnTo>
                    <a:pt x="275" y="88"/>
                  </a:lnTo>
                  <a:lnTo>
                    <a:pt x="280" y="86"/>
                  </a:lnTo>
                  <a:lnTo>
                    <a:pt x="286" y="82"/>
                  </a:lnTo>
                  <a:lnTo>
                    <a:pt x="290" y="81"/>
                  </a:lnTo>
                  <a:lnTo>
                    <a:pt x="294" y="79"/>
                  </a:lnTo>
                  <a:lnTo>
                    <a:pt x="298" y="78"/>
                  </a:lnTo>
                  <a:lnTo>
                    <a:pt x="301" y="77"/>
                  </a:lnTo>
                  <a:lnTo>
                    <a:pt x="304" y="77"/>
                  </a:lnTo>
                  <a:lnTo>
                    <a:pt x="307" y="77"/>
                  </a:lnTo>
                  <a:lnTo>
                    <a:pt x="310" y="78"/>
                  </a:lnTo>
                  <a:lnTo>
                    <a:pt x="313" y="81"/>
                  </a:lnTo>
                  <a:lnTo>
                    <a:pt x="314" y="83"/>
                  </a:lnTo>
                  <a:lnTo>
                    <a:pt x="316" y="87"/>
                  </a:lnTo>
                  <a:lnTo>
                    <a:pt x="319" y="90"/>
                  </a:lnTo>
                  <a:lnTo>
                    <a:pt x="321" y="95"/>
                  </a:lnTo>
                  <a:lnTo>
                    <a:pt x="322" y="98"/>
                  </a:lnTo>
                  <a:lnTo>
                    <a:pt x="325" y="103"/>
                  </a:lnTo>
                  <a:lnTo>
                    <a:pt x="326" y="107"/>
                  </a:lnTo>
                  <a:lnTo>
                    <a:pt x="329" y="112"/>
                  </a:lnTo>
                  <a:lnTo>
                    <a:pt x="331" y="117"/>
                  </a:lnTo>
                  <a:lnTo>
                    <a:pt x="332" y="122"/>
                  </a:lnTo>
                  <a:lnTo>
                    <a:pt x="333" y="127"/>
                  </a:lnTo>
                  <a:lnTo>
                    <a:pt x="334" y="131"/>
                  </a:lnTo>
                  <a:lnTo>
                    <a:pt x="334" y="136"/>
                  </a:lnTo>
                  <a:lnTo>
                    <a:pt x="334" y="140"/>
                  </a:lnTo>
                  <a:lnTo>
                    <a:pt x="334" y="144"/>
                  </a:lnTo>
                  <a:lnTo>
                    <a:pt x="334" y="148"/>
                  </a:lnTo>
                  <a:lnTo>
                    <a:pt x="333" y="152"/>
                  </a:lnTo>
                  <a:lnTo>
                    <a:pt x="331" y="156"/>
                  </a:lnTo>
                  <a:lnTo>
                    <a:pt x="331" y="158"/>
                  </a:lnTo>
                  <a:lnTo>
                    <a:pt x="329" y="160"/>
                  </a:lnTo>
                  <a:lnTo>
                    <a:pt x="327" y="162"/>
                  </a:lnTo>
                  <a:lnTo>
                    <a:pt x="325" y="166"/>
                  </a:lnTo>
                  <a:lnTo>
                    <a:pt x="322" y="168"/>
                  </a:lnTo>
                  <a:lnTo>
                    <a:pt x="319" y="171"/>
                  </a:lnTo>
                  <a:lnTo>
                    <a:pt x="315" y="174"/>
                  </a:lnTo>
                  <a:lnTo>
                    <a:pt x="312" y="177"/>
                  </a:lnTo>
                  <a:lnTo>
                    <a:pt x="308" y="178"/>
                  </a:lnTo>
                  <a:lnTo>
                    <a:pt x="305" y="180"/>
                  </a:lnTo>
                  <a:lnTo>
                    <a:pt x="302" y="183"/>
                  </a:lnTo>
                  <a:lnTo>
                    <a:pt x="299" y="184"/>
                  </a:lnTo>
                  <a:lnTo>
                    <a:pt x="295" y="186"/>
                  </a:lnTo>
                  <a:lnTo>
                    <a:pt x="292" y="186"/>
                  </a:lnTo>
                  <a:lnTo>
                    <a:pt x="290" y="187"/>
                  </a:lnTo>
                  <a:lnTo>
                    <a:pt x="287" y="188"/>
                  </a:lnTo>
                  <a:lnTo>
                    <a:pt x="283" y="189"/>
                  </a:lnTo>
                  <a:lnTo>
                    <a:pt x="281" y="190"/>
                  </a:lnTo>
                  <a:lnTo>
                    <a:pt x="278" y="190"/>
                  </a:lnTo>
                  <a:lnTo>
                    <a:pt x="276" y="190"/>
                  </a:lnTo>
                  <a:lnTo>
                    <a:pt x="274" y="193"/>
                  </a:lnTo>
                  <a:lnTo>
                    <a:pt x="274" y="195"/>
                  </a:lnTo>
                  <a:lnTo>
                    <a:pt x="274" y="198"/>
                  </a:lnTo>
                  <a:lnTo>
                    <a:pt x="274" y="201"/>
                  </a:lnTo>
                  <a:lnTo>
                    <a:pt x="274" y="204"/>
                  </a:lnTo>
                  <a:lnTo>
                    <a:pt x="274" y="206"/>
                  </a:lnTo>
                  <a:lnTo>
                    <a:pt x="274" y="210"/>
                  </a:lnTo>
                  <a:lnTo>
                    <a:pt x="274" y="212"/>
                  </a:lnTo>
                  <a:lnTo>
                    <a:pt x="274" y="214"/>
                  </a:lnTo>
                  <a:lnTo>
                    <a:pt x="274" y="219"/>
                  </a:lnTo>
                  <a:lnTo>
                    <a:pt x="274" y="221"/>
                  </a:lnTo>
                  <a:lnTo>
                    <a:pt x="275" y="223"/>
                  </a:lnTo>
                  <a:lnTo>
                    <a:pt x="275" y="226"/>
                  </a:lnTo>
                  <a:lnTo>
                    <a:pt x="275" y="228"/>
                  </a:lnTo>
                  <a:lnTo>
                    <a:pt x="275" y="232"/>
                  </a:lnTo>
                  <a:lnTo>
                    <a:pt x="274" y="237"/>
                  </a:lnTo>
                  <a:lnTo>
                    <a:pt x="274" y="240"/>
                  </a:lnTo>
                  <a:lnTo>
                    <a:pt x="273" y="245"/>
                  </a:lnTo>
                  <a:lnTo>
                    <a:pt x="272" y="247"/>
                  </a:lnTo>
                  <a:lnTo>
                    <a:pt x="271" y="249"/>
                  </a:lnTo>
                  <a:lnTo>
                    <a:pt x="270" y="253"/>
                  </a:lnTo>
                  <a:lnTo>
                    <a:pt x="268" y="255"/>
                  </a:lnTo>
                  <a:lnTo>
                    <a:pt x="265" y="257"/>
                  </a:lnTo>
                  <a:lnTo>
                    <a:pt x="265" y="259"/>
                  </a:lnTo>
                  <a:lnTo>
                    <a:pt x="263" y="259"/>
                  </a:lnTo>
                  <a:lnTo>
                    <a:pt x="261" y="261"/>
                  </a:lnTo>
                  <a:lnTo>
                    <a:pt x="259" y="263"/>
                  </a:lnTo>
                  <a:lnTo>
                    <a:pt x="256" y="263"/>
                  </a:lnTo>
                  <a:lnTo>
                    <a:pt x="254" y="263"/>
                  </a:lnTo>
                  <a:lnTo>
                    <a:pt x="250" y="264"/>
                  </a:lnTo>
                  <a:lnTo>
                    <a:pt x="245" y="264"/>
                  </a:lnTo>
                  <a:lnTo>
                    <a:pt x="241" y="265"/>
                  </a:lnTo>
                  <a:lnTo>
                    <a:pt x="236" y="265"/>
                  </a:lnTo>
                  <a:lnTo>
                    <a:pt x="232" y="265"/>
                  </a:lnTo>
                  <a:lnTo>
                    <a:pt x="227" y="265"/>
                  </a:lnTo>
                  <a:lnTo>
                    <a:pt x="220" y="265"/>
                  </a:lnTo>
                  <a:lnTo>
                    <a:pt x="215" y="264"/>
                  </a:lnTo>
                  <a:lnTo>
                    <a:pt x="211" y="263"/>
                  </a:lnTo>
                  <a:lnTo>
                    <a:pt x="208" y="263"/>
                  </a:lnTo>
                  <a:lnTo>
                    <a:pt x="206" y="261"/>
                  </a:lnTo>
                  <a:lnTo>
                    <a:pt x="204" y="261"/>
                  </a:lnTo>
                  <a:lnTo>
                    <a:pt x="202" y="260"/>
                  </a:lnTo>
                  <a:lnTo>
                    <a:pt x="199" y="258"/>
                  </a:lnTo>
                  <a:lnTo>
                    <a:pt x="197" y="257"/>
                  </a:lnTo>
                  <a:lnTo>
                    <a:pt x="195" y="256"/>
                  </a:lnTo>
                  <a:lnTo>
                    <a:pt x="193" y="253"/>
                  </a:lnTo>
                  <a:lnTo>
                    <a:pt x="191" y="250"/>
                  </a:lnTo>
                  <a:lnTo>
                    <a:pt x="189" y="248"/>
                  </a:lnTo>
                  <a:lnTo>
                    <a:pt x="188" y="246"/>
                  </a:lnTo>
                  <a:lnTo>
                    <a:pt x="185" y="245"/>
                  </a:lnTo>
                  <a:lnTo>
                    <a:pt x="183" y="242"/>
                  </a:lnTo>
                  <a:lnTo>
                    <a:pt x="181" y="240"/>
                  </a:lnTo>
                  <a:lnTo>
                    <a:pt x="179" y="238"/>
                  </a:lnTo>
                  <a:lnTo>
                    <a:pt x="177" y="239"/>
                  </a:lnTo>
                  <a:lnTo>
                    <a:pt x="175" y="241"/>
                  </a:lnTo>
                  <a:lnTo>
                    <a:pt x="173" y="244"/>
                  </a:lnTo>
                  <a:lnTo>
                    <a:pt x="171" y="246"/>
                  </a:lnTo>
                  <a:lnTo>
                    <a:pt x="169" y="247"/>
                  </a:lnTo>
                  <a:lnTo>
                    <a:pt x="165" y="249"/>
                  </a:lnTo>
                  <a:lnTo>
                    <a:pt x="163" y="250"/>
                  </a:lnTo>
                  <a:lnTo>
                    <a:pt x="161" y="251"/>
                  </a:lnTo>
                  <a:lnTo>
                    <a:pt x="158" y="253"/>
                  </a:lnTo>
                  <a:lnTo>
                    <a:pt x="155" y="253"/>
                  </a:lnTo>
                  <a:lnTo>
                    <a:pt x="150" y="254"/>
                  </a:lnTo>
                  <a:lnTo>
                    <a:pt x="146" y="254"/>
                  </a:lnTo>
                  <a:lnTo>
                    <a:pt x="142" y="255"/>
                  </a:lnTo>
                  <a:lnTo>
                    <a:pt x="138" y="255"/>
                  </a:lnTo>
                  <a:lnTo>
                    <a:pt x="135" y="255"/>
                  </a:lnTo>
                  <a:lnTo>
                    <a:pt x="131" y="256"/>
                  </a:lnTo>
                  <a:lnTo>
                    <a:pt x="128" y="256"/>
                  </a:lnTo>
                  <a:lnTo>
                    <a:pt x="124" y="256"/>
                  </a:lnTo>
                  <a:lnTo>
                    <a:pt x="121" y="256"/>
                  </a:lnTo>
                  <a:lnTo>
                    <a:pt x="116" y="256"/>
                  </a:lnTo>
                  <a:lnTo>
                    <a:pt x="113" y="255"/>
                  </a:lnTo>
                  <a:lnTo>
                    <a:pt x="110" y="254"/>
                  </a:lnTo>
                  <a:lnTo>
                    <a:pt x="107" y="253"/>
                  </a:lnTo>
                  <a:lnTo>
                    <a:pt x="104" y="251"/>
                  </a:lnTo>
                  <a:lnTo>
                    <a:pt x="102" y="250"/>
                  </a:lnTo>
                  <a:lnTo>
                    <a:pt x="99" y="249"/>
                  </a:lnTo>
                  <a:lnTo>
                    <a:pt x="96" y="247"/>
                  </a:lnTo>
                  <a:lnTo>
                    <a:pt x="94" y="245"/>
                  </a:lnTo>
                  <a:lnTo>
                    <a:pt x="92" y="241"/>
                  </a:lnTo>
                  <a:lnTo>
                    <a:pt x="90" y="238"/>
                  </a:lnTo>
                  <a:lnTo>
                    <a:pt x="89" y="236"/>
                  </a:lnTo>
                  <a:lnTo>
                    <a:pt x="89" y="233"/>
                  </a:lnTo>
                  <a:lnTo>
                    <a:pt x="87" y="230"/>
                  </a:lnTo>
                  <a:lnTo>
                    <a:pt x="86" y="227"/>
                  </a:lnTo>
                  <a:lnTo>
                    <a:pt x="83" y="224"/>
                  </a:lnTo>
                  <a:lnTo>
                    <a:pt x="82" y="222"/>
                  </a:lnTo>
                  <a:lnTo>
                    <a:pt x="81" y="219"/>
                  </a:lnTo>
                  <a:lnTo>
                    <a:pt x="80" y="216"/>
                  </a:lnTo>
                  <a:lnTo>
                    <a:pt x="79" y="214"/>
                  </a:lnTo>
                  <a:lnTo>
                    <a:pt x="77" y="213"/>
                  </a:lnTo>
                  <a:lnTo>
                    <a:pt x="76" y="211"/>
                  </a:lnTo>
                  <a:lnTo>
                    <a:pt x="74" y="209"/>
                  </a:lnTo>
                  <a:lnTo>
                    <a:pt x="72" y="206"/>
                  </a:lnTo>
                  <a:lnTo>
                    <a:pt x="71" y="204"/>
                  </a:lnTo>
                  <a:lnTo>
                    <a:pt x="69" y="202"/>
                  </a:lnTo>
                  <a:lnTo>
                    <a:pt x="68" y="200"/>
                  </a:lnTo>
                  <a:lnTo>
                    <a:pt x="65" y="196"/>
                  </a:lnTo>
                  <a:lnTo>
                    <a:pt x="64" y="194"/>
                  </a:lnTo>
                  <a:lnTo>
                    <a:pt x="63" y="192"/>
                  </a:lnTo>
                  <a:lnTo>
                    <a:pt x="61" y="189"/>
                  </a:lnTo>
                  <a:lnTo>
                    <a:pt x="61" y="187"/>
                  </a:lnTo>
                  <a:lnTo>
                    <a:pt x="59" y="185"/>
                  </a:lnTo>
                  <a:lnTo>
                    <a:pt x="58" y="183"/>
                  </a:lnTo>
                  <a:lnTo>
                    <a:pt x="57" y="180"/>
                  </a:lnTo>
                  <a:lnTo>
                    <a:pt x="56" y="180"/>
                  </a:lnTo>
                </a:path>
              </a:pathLst>
            </a:custGeom>
            <a:solidFill>
              <a:srgbClr val="0000FF"/>
            </a:solidFill>
            <a:ln w="126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246" name="Rectangle 94"/>
            <p:cNvSpPr>
              <a:spLocks noChangeArrowheads="1"/>
            </p:cNvSpPr>
            <p:nvPr/>
          </p:nvSpPr>
          <p:spPr bwMode="auto">
            <a:xfrm>
              <a:off x="2079" y="1758"/>
              <a:ext cx="39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200">
                  <a:solidFill>
                    <a:srgbClr val="FFFF00"/>
                  </a:solidFill>
                  <a:latin typeface="Times New Roman" pitchFamily="16" charset="0"/>
                </a:rPr>
                <a:t>Bubble</a:t>
              </a:r>
            </a:p>
          </p:txBody>
        </p:sp>
      </p:grpSp>
      <p:grpSp>
        <p:nvGrpSpPr>
          <p:cNvPr id="49247" name="Group 95"/>
          <p:cNvGrpSpPr>
            <a:grpSpLocks/>
          </p:cNvGrpSpPr>
          <p:nvPr/>
        </p:nvGrpSpPr>
        <p:grpSpPr bwMode="auto">
          <a:xfrm>
            <a:off x="4138613" y="2703513"/>
            <a:ext cx="619125" cy="420687"/>
            <a:chOff x="2607" y="1703"/>
            <a:chExt cx="390" cy="265"/>
          </a:xfrm>
        </p:grpSpPr>
        <p:sp>
          <p:nvSpPr>
            <p:cNvPr id="49248" name="AutoShape 96"/>
            <p:cNvSpPr>
              <a:spLocks noChangeArrowheads="1"/>
            </p:cNvSpPr>
            <p:nvPr/>
          </p:nvSpPr>
          <p:spPr bwMode="auto">
            <a:xfrm>
              <a:off x="2618" y="1703"/>
              <a:ext cx="334" cy="265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3 0 0"/>
                <a:gd name="T0" fmla="*/ 6 256 1"/>
                <a:gd name="T1" fmla="*/ 0 256 1"/>
                <a:gd name="G9" fmla="+- 0 T0 T1"/>
                <a:gd name="G10" fmla="cos 163 G9"/>
                <a:gd name="G11" fmla="+- 157 0 0"/>
                <a:gd name="G12" fmla="+- 152 0 0"/>
                <a:gd name="G13" fmla="*/ 1 39867 51712"/>
                <a:gd name="G14" fmla="+- 2 0 0"/>
                <a:gd name="G15" fmla="+- 3 0 0"/>
                <a:gd name="G16" fmla="*/ 1 6131 51712"/>
                <a:gd name="G17" fmla="+- 124 0 0"/>
                <a:gd name="G18" fmla="+- 6 0 0"/>
                <a:gd name="T2" fmla="*/ 12 256 1"/>
                <a:gd name="T3" fmla="*/ 0 256 1"/>
                <a:gd name="G19" fmla="+- 0 T2 T3"/>
                <a:gd name="G20" fmla="sin 116 G19"/>
                <a:gd name="G21" fmla="*/ 1 0 51712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T4" fmla="*/ 42 256 1"/>
                <a:gd name="T5" fmla="*/ 0 256 1"/>
                <a:gd name="G54" fmla="+- 0 T4 T5"/>
                <a:gd name="G55" fmla="cos 54774 G54"/>
                <a:gd name="T6" fmla="*/ 42 256 1"/>
                <a:gd name="T7" fmla="*/ 0 256 1"/>
                <a:gd name="G56" fmla="+- 0 T6 T7"/>
                <a:gd name="G57" fmla="sin 54866 G56"/>
                <a:gd name="G58" fmla="+- G55 G57 0"/>
                <a:gd name="G59" fmla="+- G58 1080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+- 1 0 0"/>
                <a:gd name="G80" fmla="+- 1 0 0"/>
                <a:gd name="G81" fmla="+- 1 0 0"/>
                <a:gd name="G82" fmla="+- 1 0 0"/>
                <a:gd name="G83" fmla="+- 1 0 0"/>
                <a:gd name="G84" fmla="+- 1 0 0"/>
                <a:gd name="G85" fmla="*/ 1 359 2"/>
                <a:gd name="G86" fmla="*/ 1 57617 61568"/>
                <a:gd name="G87" fmla="+- 1 0 0"/>
                <a:gd name="G88" fmla="+- 1 0 0"/>
                <a:gd name="G89" fmla="+- 1 0 0"/>
                <a:gd name="G90" fmla="+- 1 0 0"/>
                <a:gd name="G91" fmla="+- 1 0 0"/>
                <a:gd name="G92" fmla="+- 1 0 0"/>
                <a:gd name="G93" fmla="+- 1 0 0"/>
                <a:gd name="G94" fmla="+- 1 0 0"/>
                <a:gd name="G95" fmla="+- 1 0 0"/>
                <a:gd name="G96" fmla="+- 1 0 0"/>
                <a:gd name="G97" fmla="+- 1 0 0"/>
                <a:gd name="G98" fmla="+- 1 0 0"/>
                <a:gd name="G99" fmla="+- 1 0 0"/>
                <a:gd name="G100" fmla="+- 1 0 0"/>
                <a:gd name="G101" fmla="+- 1 0 0"/>
                <a:gd name="G102" fmla="+- 1 0 0"/>
                <a:gd name="G103" fmla="+- 1 0 0"/>
                <a:gd name="G104" fmla="+- 1 0 0"/>
                <a:gd name="G105" fmla="+- 1 0 0"/>
                <a:gd name="G106" fmla="+- 1 0 0"/>
                <a:gd name="G107" fmla="+- 1 0 0"/>
                <a:gd name="G108" fmla="+- 1 0 0"/>
                <a:gd name="G109" fmla="+- 1 0 0"/>
                <a:gd name="G110" fmla="+- 1 0 0"/>
                <a:gd name="G111" fmla="+- 1 0 0"/>
                <a:gd name="G112" fmla="+- 1 0 0"/>
                <a:gd name="G113" fmla="+- 1 0 0"/>
                <a:gd name="G114" fmla="+- 1 0 0"/>
                <a:gd name="G115" fmla="+- 1 0 0"/>
                <a:gd name="G116" fmla="+- 1 0 0"/>
                <a:gd name="G117" fmla="+- 1 0 0"/>
                <a:gd name="G118" fmla="+- 1 0 0"/>
                <a:gd name="G119" fmla="+- 1 0 0"/>
                <a:gd name="G120" fmla="*/ 1 54733 16960"/>
                <a:gd name="G121" fmla="+- 266 0 0"/>
                <a:gd name="T8" fmla="*/ 265 256 1"/>
                <a:gd name="T9" fmla="*/ 0 256 1"/>
                <a:gd name="G122" fmla="+- 0 T8 T9"/>
                <a:gd name="G123" fmla="sin 257 G122"/>
                <a:gd name="G124" fmla="*/ 1 25837 16960"/>
                <a:gd name="G125" fmla="+- 263 0 0"/>
                <a:gd name="G126" fmla="+- 1 0 0"/>
                <a:gd name="G127" fmla="+- 1 0 0"/>
                <a:gd name="G128" fmla="+- 1 0 0"/>
                <a:gd name="G129" fmla="+- 1 0 0"/>
                <a:gd name="G130" fmla="+- 1 0 0"/>
                <a:gd name="G131" fmla="+- 1 0 0"/>
                <a:gd name="G132" fmla="+- 1 0 0"/>
                <a:gd name="G133" fmla="+- 1 0 0"/>
                <a:gd name="G134" fmla="+- 1 0 0"/>
                <a:gd name="G135" fmla="+- 1 0 0"/>
                <a:gd name="G136" fmla="+- 1 0 0"/>
                <a:gd name="G137" fmla="+- 1 0 0"/>
                <a:gd name="G138" fmla="+- 1 0 0"/>
                <a:gd name="G139" fmla="+- 1 0 0"/>
                <a:gd name="G140" fmla="+- 1 0 0"/>
                <a:gd name="G141" fmla="+- 1 0 0"/>
                <a:gd name="G142" fmla="+- 1 0 0"/>
                <a:gd name="G143" fmla="+- 1 0 0"/>
                <a:gd name="G144" fmla="+- 1 0 0"/>
                <a:gd name="G145" fmla="+- 1 0 0"/>
                <a:gd name="G146" fmla="+- 1 0 0"/>
                <a:gd name="G147" fmla="+- 1 0 0"/>
                <a:gd name="G148" fmla="+- 1 0 0"/>
                <a:gd name="G149" fmla="+- 1 0 0"/>
                <a:gd name="G150" fmla="+- 1 0 0"/>
                <a:gd name="G151" fmla="+- 1 0 0"/>
                <a:gd name="G152" fmla="+- 1 0 0"/>
                <a:gd name="G153" fmla="+- 1 0 0"/>
                <a:gd name="G154" fmla="+- 1 0 0"/>
                <a:gd name="G155" fmla="+- 1 0 0"/>
                <a:gd name="G156" fmla="+- 1 0 0"/>
                <a:gd name="G157" fmla="+- 1 0 0"/>
                <a:gd name="G158" fmla="+- 1 0 0"/>
                <a:gd name="G159" fmla="+- 1 0 0"/>
                <a:gd name="G160" fmla="+- 1 0 0"/>
                <a:gd name="G161" fmla="+- 1 0 0"/>
                <a:gd name="G162" fmla="+- 1 0 0"/>
                <a:gd name="G163" fmla="+- 1 0 0"/>
                <a:gd name="G164" fmla="+- 1 0 0"/>
                <a:gd name="G165" fmla="+- 1 0 0"/>
                <a:gd name="G166" fmla="+- 1 0 0"/>
                <a:gd name="G167" fmla="+- 1 0 0"/>
                <a:gd name="G168" fmla="+- 1 0 0"/>
                <a:gd name="G169" fmla="+- 1 0 0"/>
                <a:gd name="G170" fmla="+- 1 0 0"/>
                <a:gd name="G171" fmla="+- 1 0 0"/>
                <a:gd name="G172" fmla="+- 1 0 0"/>
                <a:gd name="G173" fmla="+- 1 0 0"/>
                <a:gd name="G174" fmla="+- 1 0 0"/>
                <a:gd name="G175" fmla="+- 1 0 0"/>
                <a:gd name="G176" fmla="+- 1 0 0"/>
                <a:gd name="G177" fmla="+- 1 0 0"/>
                <a:gd name="G178" fmla="+- 1 0 0"/>
                <a:gd name="G179" fmla="+- 1 0 0"/>
                <a:gd name="G180" fmla="+- 1 0 0"/>
                <a:gd name="G181" fmla="+- 1 0 0"/>
                <a:gd name="G182" fmla="+- 1 0 0"/>
                <a:gd name="G183" fmla="+- 1 0 0"/>
                <a:gd name="G184" fmla="+- 1 0 0"/>
                <a:gd name="G185" fmla="+- 1 0 0"/>
                <a:gd name="G186" fmla="+- 1 0 0"/>
                <a:gd name="G187" fmla="+- 1 0 0"/>
                <a:gd name="G188" fmla="+- 1 0 0"/>
                <a:gd name="G189" fmla="+- 1 0 0"/>
                <a:gd name="G190" fmla="+- 1 0 0"/>
                <a:gd name="G191" fmla="+- 1 0 0"/>
                <a:gd name="G192" fmla="+- 1 0 0"/>
                <a:gd name="G193" fmla="+- 1 0 0"/>
                <a:gd name="G194" fmla="+- 1 0 0"/>
                <a:gd name="G195" fmla="+- 1 0 0"/>
                <a:gd name="G196" fmla="+- 1 0 0"/>
                <a:gd name="G197" fmla="+- 1 0 0"/>
                <a:gd name="G198" fmla="+- 1 0 0"/>
                <a:gd name="G199" fmla="+- 1 0 0"/>
                <a:gd name="G200" fmla="+- 1 0 0"/>
                <a:gd name="G201" fmla="+- 1 0 0"/>
                <a:gd name="G202" fmla="+- 1 0 0"/>
                <a:gd name="G203" fmla="+- 1 0 0"/>
                <a:gd name="G204" fmla="+- 1 0 0"/>
                <a:gd name="G205" fmla="+- 1 0 0"/>
                <a:gd name="G206" fmla="+- 1 0 0"/>
                <a:gd name="G207" fmla="+- 1 0 0"/>
                <a:gd name="G208" fmla="+- 1 0 0"/>
                <a:gd name="G209" fmla="+- 1 0 0"/>
                <a:gd name="G210" fmla="+- 1 0 0"/>
                <a:gd name="G211" fmla="+- 1 0 0"/>
                <a:gd name="G212" fmla="+- 1 0 0"/>
                <a:gd name="G213" fmla="+- 1 0 0"/>
                <a:gd name="G214" fmla="+- 1 0 0"/>
                <a:gd name="G215" fmla="+- 1 0 0"/>
                <a:gd name="G216" fmla="+- 1 0 0"/>
                <a:gd name="G217" fmla="+- 1 0 0"/>
                <a:gd name="G218" fmla="+- 1 0 0"/>
                <a:gd name="G219" fmla="+- 1 0 0"/>
                <a:gd name="G220" fmla="+- 1 0 0"/>
                <a:gd name="G221" fmla="+- 1 0 0"/>
                <a:gd name="G222" fmla="+- 1 0 0"/>
                <a:gd name="G223" fmla="+- 1 0 0"/>
                <a:gd name="G224" fmla="+- 1 0 0"/>
                <a:gd name="G225" fmla="+- 1 0 0"/>
                <a:gd name="G226" fmla="+- 1 0 0"/>
                <a:gd name="G227" fmla="+- 1 0 0"/>
                <a:gd name="G228" fmla="+- 1 0 0"/>
                <a:gd name="G229" fmla="+- 1 0 0"/>
                <a:gd name="G230" fmla="+- 1 0 0"/>
                <a:gd name="G231" fmla="+- 1 0 0"/>
                <a:gd name="G232" fmla="+- 1 0 0"/>
                <a:gd name="G233" fmla="+- 1 0 0"/>
                <a:gd name="G234" fmla="+- 1 0 0"/>
                <a:gd name="G235" fmla="+- 1 0 0"/>
                <a:gd name="G236" fmla="+- 1 0 0"/>
                <a:gd name="G237" fmla="+- 1 0 0"/>
                <a:gd name="G238" fmla="+- 1 0 0"/>
                <a:gd name="G239" fmla="+- 1 0 0"/>
                <a:gd name="G240" fmla="+- 1 0 0"/>
                <a:gd name="G241" fmla="+- 1 0 0"/>
                <a:gd name="G242" fmla="+- 1 0 0"/>
                <a:gd name="G243" fmla="+- 1 0 0"/>
                <a:gd name="G244" fmla="+- 1 0 0"/>
                <a:gd name="G245" fmla="*/ 1 35019 51712"/>
                <a:gd name="G246" fmla="+- 1 0 0"/>
                <a:gd name="G247" fmla="+- 145 0 0"/>
                <a:gd name="G248" fmla="+- 156 0 0"/>
                <a:gd name="G249" fmla="+- 165 0 0"/>
                <a:gd name="G250" fmla="+- 159 0 0"/>
                <a:gd name="G251" fmla="+- 146 0 0"/>
                <a:gd name="G252" fmla="+- 128 0 0"/>
                <a:gd name="G253" fmla="+- 99 0 0"/>
                <a:gd name="G254" fmla="+- 83 0 0"/>
                <a:gd name="G255" fmla="+- 68 0 0"/>
                <a:gd name="G256" fmla="+- 64 0 0"/>
                <a:gd name="G257" fmla="+- 62 0 0"/>
                <a:gd name="G258" fmla="+- 48 0 0"/>
                <a:gd name="G259" fmla="+- 25 0 0"/>
                <a:gd name="G260" fmla="+- 65526 0 0"/>
                <a:gd name="G261" fmla="+- 65491 0 0"/>
                <a:gd name="G262" fmla="+- 65456 0 0"/>
                <a:gd name="G263" fmla="+- 65433 0 0"/>
                <a:gd name="G264" fmla="+- 65421 0 0"/>
                <a:gd name="G265" fmla="+- 65421 0 0"/>
                <a:gd name="G266" fmla="+- 65428 0 0"/>
                <a:gd name="G267" fmla="+- 65438 0 0"/>
                <a:gd name="G268" fmla="+- 65436 0 0"/>
                <a:gd name="G269" fmla="+- 65406 0 0"/>
                <a:gd name="G270" fmla="+- 65378 0 0"/>
                <a:gd name="G271" fmla="+- 65365 0 0"/>
                <a:gd name="G272" fmla="+- 65356 0 0"/>
                <a:gd name="G273" fmla="+- 65363 0 0"/>
                <a:gd name="G274" fmla="+- 65376 0 0"/>
                <a:gd name="G275" fmla="+- 65394 0 0"/>
                <a:gd name="G276" fmla="+- 65393 0 0"/>
                <a:gd name="G277" fmla="+- 65360 0 0"/>
                <a:gd name="G278" fmla="+- 65326 0 0"/>
                <a:gd name="G279" fmla="+- 65301 0 0"/>
                <a:gd name="G280" fmla="+- 65295 0 0"/>
                <a:gd name="G281" fmla="+- 65302 0 0"/>
                <a:gd name="G282" fmla="+- 65324 0 0"/>
                <a:gd name="G283" fmla="+- 65351 0 0"/>
                <a:gd name="G284" fmla="+- 65381 0 0"/>
                <a:gd name="G285" fmla="+- 65411 0 0"/>
                <a:gd name="G286" fmla="+- 65437 0 0"/>
                <a:gd name="G287" fmla="+- 65451 0 0"/>
                <a:gd name="G288" fmla="+- 65457 0 0"/>
                <a:gd name="G289" fmla="+- 65471 0 0"/>
                <a:gd name="G290" fmla="+- 65485 0 0"/>
                <a:gd name="G291" fmla="+- 65508 0 0"/>
                <a:gd name="G292" fmla="+- 65532 0 0"/>
                <a:gd name="G293" fmla="+- 22 0 0"/>
                <a:gd name="G294" fmla="+- 50 0 0"/>
                <a:gd name="G295" fmla="+- 62 0 0"/>
                <a:gd name="G296" fmla="+- 69 0 0"/>
                <a:gd name="G297" fmla="+- 69 0 0"/>
                <a:gd name="G298" fmla="+- 69 0 0"/>
                <a:gd name="G299" fmla="+- 88 0 0"/>
                <a:gd name="G300" fmla="+- 115 0 0"/>
                <a:gd name="G301" fmla="+- 134 0 0"/>
                <a:gd name="G302" fmla="+- 152 0 0"/>
                <a:gd name="G303" fmla="+- 159 0 0"/>
                <a:gd name="G304" fmla="+- 155 0 0"/>
                <a:gd name="G305" fmla="+- 148 0 0"/>
                <a:gd name="G306" fmla="+- 143 0 0"/>
                <a:gd name="G307" fmla="+- 141 0 0"/>
                <a:gd name="G308" fmla="+- 135 0 0"/>
                <a:gd name="G309" fmla="+- 117 0 0"/>
                <a:gd name="G310" fmla="+- 1 0 0"/>
                <a:gd name="G311" fmla="+- 1 0 0"/>
                <a:gd name="G312" fmla="+- 1 0 0"/>
                <a:gd name="G313" fmla="+- 1 0 0"/>
                <a:gd name="G314" fmla="+- 1 0 0"/>
                <a:gd name="G315" fmla="+- 1 0 0"/>
                <a:gd name="G316" fmla="+- 1 0 0"/>
                <a:gd name="G317" fmla="+- 1 0 0"/>
                <a:gd name="G318" fmla="+- 1 0 0"/>
                <a:gd name="G319" fmla="+- 1 0 0"/>
                <a:gd name="G320" fmla="+- 1 0 0"/>
                <a:gd name="G321" fmla="+- 1 0 0"/>
                <a:gd name="G322" fmla="+- 1 0 0"/>
                <a:gd name="G323" fmla="+- 1 0 0"/>
                <a:gd name="T10" fmla="*/ 47 w 335"/>
                <a:gd name="T11" fmla="*/ 179 h 266"/>
                <a:gd name="T12" fmla="*/ 34 w 335"/>
                <a:gd name="T13" fmla="*/ 177 h 266"/>
                <a:gd name="T14" fmla="*/ 21 w 335"/>
                <a:gd name="T15" fmla="*/ 171 h 266"/>
                <a:gd name="T16" fmla="*/ 6 w 335"/>
                <a:gd name="T17" fmla="*/ 160 h 266"/>
                <a:gd name="T18" fmla="*/ 1 w 335"/>
                <a:gd name="T19" fmla="*/ 147 h 266"/>
                <a:gd name="T20" fmla="*/ 1 w 335"/>
                <a:gd name="T21" fmla="*/ 132 h 266"/>
                <a:gd name="T22" fmla="*/ 4 w 335"/>
                <a:gd name="T23" fmla="*/ 119 h 266"/>
                <a:gd name="T24" fmla="*/ 20 w 335"/>
                <a:gd name="T25" fmla="*/ 115 h 266"/>
                <a:gd name="T26" fmla="*/ 32 w 335"/>
                <a:gd name="T27" fmla="*/ 113 h 266"/>
                <a:gd name="T28" fmla="*/ 45 w 335"/>
                <a:gd name="T29" fmla="*/ 114 h 266"/>
                <a:gd name="T30" fmla="*/ 50 w 335"/>
                <a:gd name="T31" fmla="*/ 107 h 266"/>
                <a:gd name="T32" fmla="*/ 45 w 335"/>
                <a:gd name="T33" fmla="*/ 92 h 266"/>
                <a:gd name="T34" fmla="*/ 44 w 335"/>
                <a:gd name="T35" fmla="*/ 71 h 266"/>
                <a:gd name="T36" fmla="*/ 46 w 335"/>
                <a:gd name="T37" fmla="*/ 47 h 266"/>
                <a:gd name="T38" fmla="*/ 57 w 335"/>
                <a:gd name="T39" fmla="*/ 28 h 266"/>
                <a:gd name="T40" fmla="*/ 73 w 335"/>
                <a:gd name="T41" fmla="*/ 9 h 266"/>
                <a:gd name="T42" fmla="*/ 89 w 335"/>
                <a:gd name="T43" fmla="*/ 1 h 266"/>
                <a:gd name="T44" fmla="*/ 104 w 335"/>
                <a:gd name="T45" fmla="*/ 1 h 266"/>
                <a:gd name="T46" fmla="*/ 116 w 335"/>
                <a:gd name="T47" fmla="*/ 9 h 266"/>
                <a:gd name="T48" fmla="*/ 124 w 335"/>
                <a:gd name="T49" fmla="*/ 21 h 266"/>
                <a:gd name="T50" fmla="*/ 129 w 335"/>
                <a:gd name="T51" fmla="*/ 38 h 266"/>
                <a:gd name="T52" fmla="*/ 136 w 335"/>
                <a:gd name="T53" fmla="*/ 50 h 266"/>
                <a:gd name="T54" fmla="*/ 150 w 335"/>
                <a:gd name="T55" fmla="*/ 42 h 266"/>
                <a:gd name="T56" fmla="*/ 172 w 335"/>
                <a:gd name="T57" fmla="*/ 33 h 266"/>
                <a:gd name="T58" fmla="*/ 191 w 335"/>
                <a:gd name="T59" fmla="*/ 33 h 266"/>
                <a:gd name="T60" fmla="*/ 204 w 335"/>
                <a:gd name="T61" fmla="*/ 38 h 266"/>
                <a:gd name="T62" fmla="*/ 218 w 335"/>
                <a:gd name="T63" fmla="*/ 54 h 266"/>
                <a:gd name="T64" fmla="*/ 227 w 335"/>
                <a:gd name="T65" fmla="*/ 70 h 266"/>
                <a:gd name="T66" fmla="*/ 230 w 335"/>
                <a:gd name="T67" fmla="*/ 88 h 266"/>
                <a:gd name="T68" fmla="*/ 230 w 335"/>
                <a:gd name="T69" fmla="*/ 104 h 266"/>
                <a:gd name="T70" fmla="*/ 247 w 335"/>
                <a:gd name="T71" fmla="*/ 99 h 266"/>
                <a:gd name="T72" fmla="*/ 275 w 335"/>
                <a:gd name="T73" fmla="*/ 88 h 266"/>
                <a:gd name="T74" fmla="*/ 298 w 335"/>
                <a:gd name="T75" fmla="*/ 78 h 266"/>
                <a:gd name="T76" fmla="*/ 313 w 335"/>
                <a:gd name="T77" fmla="*/ 81 h 266"/>
                <a:gd name="T78" fmla="*/ 322 w 335"/>
                <a:gd name="T79" fmla="*/ 98 h 266"/>
                <a:gd name="T80" fmla="*/ 332 w 335"/>
                <a:gd name="T81" fmla="*/ 122 h 266"/>
                <a:gd name="T82" fmla="*/ 334 w 335"/>
                <a:gd name="T83" fmla="*/ 144 h 266"/>
                <a:gd name="T84" fmla="*/ 329 w 335"/>
                <a:gd name="T85" fmla="*/ 160 h 266"/>
                <a:gd name="T86" fmla="*/ 315 w 335"/>
                <a:gd name="T87" fmla="*/ 174 h 266"/>
                <a:gd name="T88" fmla="*/ 299 w 335"/>
                <a:gd name="T89" fmla="*/ 184 h 266"/>
                <a:gd name="T90" fmla="*/ 283 w 335"/>
                <a:gd name="T91" fmla="*/ 189 h 266"/>
                <a:gd name="T92" fmla="*/ 274 w 335"/>
                <a:gd name="T93" fmla="*/ 195 h 266"/>
                <a:gd name="T94" fmla="*/ 274 w 335"/>
                <a:gd name="T95" fmla="*/ 210 h 266"/>
                <a:gd name="T96" fmla="*/ 275 w 335"/>
                <a:gd name="T97" fmla="*/ 223 h 266"/>
                <a:gd name="T98" fmla="*/ 274 w 335"/>
                <a:gd name="T99" fmla="*/ 240 h 266"/>
                <a:gd name="T100" fmla="*/ 268 w 335"/>
                <a:gd name="T101" fmla="*/ 255 h 266"/>
                <a:gd name="T102" fmla="*/ 259 w 335"/>
                <a:gd name="T103" fmla="*/ 263 h 266"/>
                <a:gd name="T104" fmla="*/ 241 w 335"/>
                <a:gd name="T105" fmla="*/ 265 h 266"/>
                <a:gd name="T106" fmla="*/ 215 w 335"/>
                <a:gd name="T107" fmla="*/ 264 h 266"/>
                <a:gd name="T108" fmla="*/ 202 w 335"/>
                <a:gd name="T109" fmla="*/ 260 h 266"/>
                <a:gd name="T110" fmla="*/ 191 w 335"/>
                <a:gd name="T111" fmla="*/ 250 h 266"/>
                <a:gd name="T112" fmla="*/ 181 w 335"/>
                <a:gd name="T113" fmla="*/ 240 h 266"/>
                <a:gd name="T114" fmla="*/ 171 w 335"/>
                <a:gd name="T115" fmla="*/ 246 h 266"/>
                <a:gd name="T116" fmla="*/ 158 w 335"/>
                <a:gd name="T117" fmla="*/ 253 h 266"/>
                <a:gd name="T118" fmla="*/ 138 w 335"/>
                <a:gd name="T119" fmla="*/ 255 h 266"/>
                <a:gd name="T120" fmla="*/ 121 w 335"/>
                <a:gd name="T121" fmla="*/ 256 h 266"/>
                <a:gd name="T122" fmla="*/ 104 w 335"/>
                <a:gd name="T123" fmla="*/ 251 h 266"/>
                <a:gd name="T124" fmla="*/ 92 w 335"/>
                <a:gd name="T125" fmla="*/ 241 h 266"/>
                <a:gd name="T126" fmla="*/ 86 w 335"/>
                <a:gd name="T127" fmla="*/ 227 h 266"/>
                <a:gd name="T128" fmla="*/ 79 w 335"/>
                <a:gd name="T129" fmla="*/ 214 h 266"/>
                <a:gd name="T130" fmla="*/ 71 w 335"/>
                <a:gd name="T131" fmla="*/ 204 h 266"/>
                <a:gd name="T132" fmla="*/ 63 w 335"/>
                <a:gd name="T133" fmla="*/ 192 h 266"/>
                <a:gd name="T134" fmla="*/ 57 w 335"/>
                <a:gd name="T135" fmla="*/ 180 h 266"/>
                <a:gd name="T136" fmla="*/ 0 w 335"/>
                <a:gd name="T137" fmla="*/ 0 h 266"/>
                <a:gd name="T138" fmla="*/ 335 w 335"/>
                <a:gd name="T139" fmla="*/ 266 h 266"/>
              </a:gdLst>
              <a:ahLst/>
              <a:cxnLst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  <a:cxn ang="0">
                  <a:pos x="T126" y="T127"/>
                </a:cxn>
                <a:cxn ang="0">
                  <a:pos x="T128" y="T129"/>
                </a:cxn>
                <a:cxn ang="0">
                  <a:pos x="T130" y="T131"/>
                </a:cxn>
                <a:cxn ang="0">
                  <a:pos x="T132" y="T133"/>
                </a:cxn>
                <a:cxn ang="0">
                  <a:pos x="T134" y="T135"/>
                </a:cxn>
              </a:cxnLst>
              <a:rect l="T136" t="T137" r="T138" b="T139"/>
              <a:pathLst>
                <a:path w="335" h="266">
                  <a:moveTo>
                    <a:pt x="56" y="180"/>
                  </a:moveTo>
                  <a:lnTo>
                    <a:pt x="54" y="178"/>
                  </a:lnTo>
                  <a:lnTo>
                    <a:pt x="52" y="179"/>
                  </a:lnTo>
                  <a:lnTo>
                    <a:pt x="50" y="179"/>
                  </a:lnTo>
                  <a:lnTo>
                    <a:pt x="47" y="179"/>
                  </a:lnTo>
                  <a:lnTo>
                    <a:pt x="44" y="179"/>
                  </a:lnTo>
                  <a:lnTo>
                    <a:pt x="41" y="179"/>
                  </a:lnTo>
                  <a:lnTo>
                    <a:pt x="39" y="178"/>
                  </a:lnTo>
                  <a:lnTo>
                    <a:pt x="37" y="178"/>
                  </a:lnTo>
                  <a:lnTo>
                    <a:pt x="34" y="177"/>
                  </a:lnTo>
                  <a:lnTo>
                    <a:pt x="32" y="176"/>
                  </a:lnTo>
                  <a:lnTo>
                    <a:pt x="28" y="175"/>
                  </a:lnTo>
                  <a:lnTo>
                    <a:pt x="26" y="174"/>
                  </a:lnTo>
                  <a:lnTo>
                    <a:pt x="23" y="172"/>
                  </a:lnTo>
                  <a:lnTo>
                    <a:pt x="21" y="171"/>
                  </a:lnTo>
                  <a:lnTo>
                    <a:pt x="17" y="170"/>
                  </a:lnTo>
                  <a:lnTo>
                    <a:pt x="14" y="167"/>
                  </a:lnTo>
                  <a:lnTo>
                    <a:pt x="12" y="166"/>
                  </a:lnTo>
                  <a:lnTo>
                    <a:pt x="10" y="163"/>
                  </a:lnTo>
                  <a:lnTo>
                    <a:pt x="6" y="160"/>
                  </a:lnTo>
                  <a:lnTo>
                    <a:pt x="5" y="157"/>
                  </a:lnTo>
                  <a:lnTo>
                    <a:pt x="4" y="154"/>
                  </a:lnTo>
                  <a:lnTo>
                    <a:pt x="3" y="152"/>
                  </a:lnTo>
                  <a:lnTo>
                    <a:pt x="1" y="149"/>
                  </a:lnTo>
                  <a:lnTo>
                    <a:pt x="1" y="147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1" y="132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9" y="116"/>
                  </a:lnTo>
                  <a:lnTo>
                    <a:pt x="12" y="115"/>
                  </a:lnTo>
                  <a:lnTo>
                    <a:pt x="15" y="115"/>
                  </a:lnTo>
                  <a:lnTo>
                    <a:pt x="20" y="115"/>
                  </a:lnTo>
                  <a:lnTo>
                    <a:pt x="24" y="114"/>
                  </a:lnTo>
                  <a:lnTo>
                    <a:pt x="26" y="114"/>
                  </a:lnTo>
                  <a:lnTo>
                    <a:pt x="28" y="113"/>
                  </a:lnTo>
                  <a:lnTo>
                    <a:pt x="30" y="113"/>
                  </a:lnTo>
                  <a:lnTo>
                    <a:pt x="32" y="113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41" y="114"/>
                  </a:lnTo>
                  <a:lnTo>
                    <a:pt x="43" y="114"/>
                  </a:lnTo>
                  <a:lnTo>
                    <a:pt x="45" y="114"/>
                  </a:lnTo>
                  <a:lnTo>
                    <a:pt x="47" y="114"/>
                  </a:lnTo>
                  <a:lnTo>
                    <a:pt x="50" y="114"/>
                  </a:lnTo>
                  <a:lnTo>
                    <a:pt x="50" y="112"/>
                  </a:lnTo>
                  <a:lnTo>
                    <a:pt x="50" y="109"/>
                  </a:lnTo>
                  <a:lnTo>
                    <a:pt x="50" y="107"/>
                  </a:lnTo>
                  <a:lnTo>
                    <a:pt x="48" y="104"/>
                  </a:lnTo>
                  <a:lnTo>
                    <a:pt x="47" y="100"/>
                  </a:lnTo>
                  <a:lnTo>
                    <a:pt x="47" y="98"/>
                  </a:lnTo>
                  <a:lnTo>
                    <a:pt x="46" y="95"/>
                  </a:lnTo>
                  <a:lnTo>
                    <a:pt x="45" y="92"/>
                  </a:lnTo>
                  <a:lnTo>
                    <a:pt x="45" y="89"/>
                  </a:lnTo>
                  <a:lnTo>
                    <a:pt x="44" y="85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4" y="71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5" y="52"/>
                  </a:lnTo>
                  <a:lnTo>
                    <a:pt x="46" y="47"/>
                  </a:lnTo>
                  <a:lnTo>
                    <a:pt x="47" y="44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7" y="28"/>
                  </a:lnTo>
                  <a:lnTo>
                    <a:pt x="60" y="24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2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5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7" y="1"/>
                  </a:lnTo>
                  <a:lnTo>
                    <a:pt x="109" y="2"/>
                  </a:lnTo>
                  <a:lnTo>
                    <a:pt x="111" y="4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16" y="11"/>
                  </a:lnTo>
                  <a:lnTo>
                    <a:pt x="120" y="15"/>
                  </a:lnTo>
                  <a:lnTo>
                    <a:pt x="121" y="18"/>
                  </a:lnTo>
                  <a:lnTo>
                    <a:pt x="122" y="20"/>
                  </a:lnTo>
                  <a:lnTo>
                    <a:pt x="124" y="21"/>
                  </a:lnTo>
                  <a:lnTo>
                    <a:pt x="124" y="25"/>
                  </a:lnTo>
                  <a:lnTo>
                    <a:pt x="125" y="27"/>
                  </a:lnTo>
                  <a:lnTo>
                    <a:pt x="127" y="32"/>
                  </a:lnTo>
                  <a:lnTo>
                    <a:pt x="128" y="35"/>
                  </a:lnTo>
                  <a:lnTo>
                    <a:pt x="129" y="38"/>
                  </a:lnTo>
                  <a:lnTo>
                    <a:pt x="130" y="42"/>
                  </a:lnTo>
                  <a:lnTo>
                    <a:pt x="132" y="44"/>
                  </a:lnTo>
                  <a:lnTo>
                    <a:pt x="132" y="47"/>
                  </a:lnTo>
                  <a:lnTo>
                    <a:pt x="134" y="50"/>
                  </a:lnTo>
                  <a:lnTo>
                    <a:pt x="136" y="50"/>
                  </a:lnTo>
                  <a:lnTo>
                    <a:pt x="138" y="48"/>
                  </a:lnTo>
                  <a:lnTo>
                    <a:pt x="140" y="47"/>
                  </a:lnTo>
                  <a:lnTo>
                    <a:pt x="143" y="45"/>
                  </a:lnTo>
                  <a:lnTo>
                    <a:pt x="146" y="44"/>
                  </a:lnTo>
                  <a:lnTo>
                    <a:pt x="150" y="42"/>
                  </a:lnTo>
                  <a:lnTo>
                    <a:pt x="154" y="39"/>
                  </a:lnTo>
                  <a:lnTo>
                    <a:pt x="157" y="37"/>
                  </a:lnTo>
                  <a:lnTo>
                    <a:pt x="163" y="36"/>
                  </a:lnTo>
                  <a:lnTo>
                    <a:pt x="168" y="34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9" y="33"/>
                  </a:lnTo>
                  <a:lnTo>
                    <a:pt x="183" y="33"/>
                  </a:lnTo>
                  <a:lnTo>
                    <a:pt x="187" y="33"/>
                  </a:lnTo>
                  <a:lnTo>
                    <a:pt x="191" y="33"/>
                  </a:lnTo>
                  <a:lnTo>
                    <a:pt x="194" y="33"/>
                  </a:lnTo>
                  <a:lnTo>
                    <a:pt x="197" y="35"/>
                  </a:lnTo>
                  <a:lnTo>
                    <a:pt x="199" y="36"/>
                  </a:lnTo>
                  <a:lnTo>
                    <a:pt x="202" y="37"/>
                  </a:lnTo>
                  <a:lnTo>
                    <a:pt x="204" y="38"/>
                  </a:lnTo>
                  <a:lnTo>
                    <a:pt x="206" y="42"/>
                  </a:lnTo>
                  <a:lnTo>
                    <a:pt x="209" y="44"/>
                  </a:lnTo>
                  <a:lnTo>
                    <a:pt x="212" y="47"/>
                  </a:lnTo>
                  <a:lnTo>
                    <a:pt x="215" y="51"/>
                  </a:lnTo>
                  <a:lnTo>
                    <a:pt x="218" y="54"/>
                  </a:lnTo>
                  <a:lnTo>
                    <a:pt x="221" y="56"/>
                  </a:lnTo>
                  <a:lnTo>
                    <a:pt x="223" y="60"/>
                  </a:lnTo>
                  <a:lnTo>
                    <a:pt x="225" y="63"/>
                  </a:lnTo>
                  <a:lnTo>
                    <a:pt x="227" y="66"/>
                  </a:lnTo>
                  <a:lnTo>
                    <a:pt x="227" y="70"/>
                  </a:lnTo>
                  <a:lnTo>
                    <a:pt x="228" y="73"/>
                  </a:lnTo>
                  <a:lnTo>
                    <a:pt x="229" y="77"/>
                  </a:lnTo>
                  <a:lnTo>
                    <a:pt x="230" y="80"/>
                  </a:lnTo>
                  <a:lnTo>
                    <a:pt x="230" y="85"/>
                  </a:lnTo>
                  <a:lnTo>
                    <a:pt x="230" y="88"/>
                  </a:lnTo>
                  <a:lnTo>
                    <a:pt x="230" y="92"/>
                  </a:lnTo>
                  <a:lnTo>
                    <a:pt x="230" y="95"/>
                  </a:lnTo>
                  <a:lnTo>
                    <a:pt x="230" y="99"/>
                  </a:lnTo>
                  <a:lnTo>
                    <a:pt x="230" y="101"/>
                  </a:lnTo>
                  <a:lnTo>
                    <a:pt x="230" y="104"/>
                  </a:lnTo>
                  <a:lnTo>
                    <a:pt x="232" y="104"/>
                  </a:lnTo>
                  <a:lnTo>
                    <a:pt x="236" y="103"/>
                  </a:lnTo>
                  <a:lnTo>
                    <a:pt x="239" y="101"/>
                  </a:lnTo>
                  <a:lnTo>
                    <a:pt x="243" y="100"/>
                  </a:lnTo>
                  <a:lnTo>
                    <a:pt x="247" y="99"/>
                  </a:lnTo>
                  <a:lnTo>
                    <a:pt x="252" y="97"/>
                  </a:lnTo>
                  <a:lnTo>
                    <a:pt x="258" y="95"/>
                  </a:lnTo>
                  <a:lnTo>
                    <a:pt x="264" y="92"/>
                  </a:lnTo>
                  <a:lnTo>
                    <a:pt x="269" y="90"/>
                  </a:lnTo>
                  <a:lnTo>
                    <a:pt x="275" y="88"/>
                  </a:lnTo>
                  <a:lnTo>
                    <a:pt x="280" y="86"/>
                  </a:lnTo>
                  <a:lnTo>
                    <a:pt x="286" y="82"/>
                  </a:lnTo>
                  <a:lnTo>
                    <a:pt x="290" y="81"/>
                  </a:lnTo>
                  <a:lnTo>
                    <a:pt x="294" y="79"/>
                  </a:lnTo>
                  <a:lnTo>
                    <a:pt x="298" y="78"/>
                  </a:lnTo>
                  <a:lnTo>
                    <a:pt x="301" y="77"/>
                  </a:lnTo>
                  <a:lnTo>
                    <a:pt x="304" y="77"/>
                  </a:lnTo>
                  <a:lnTo>
                    <a:pt x="307" y="77"/>
                  </a:lnTo>
                  <a:lnTo>
                    <a:pt x="310" y="78"/>
                  </a:lnTo>
                  <a:lnTo>
                    <a:pt x="313" y="81"/>
                  </a:lnTo>
                  <a:lnTo>
                    <a:pt x="314" y="83"/>
                  </a:lnTo>
                  <a:lnTo>
                    <a:pt x="316" y="87"/>
                  </a:lnTo>
                  <a:lnTo>
                    <a:pt x="319" y="90"/>
                  </a:lnTo>
                  <a:lnTo>
                    <a:pt x="321" y="95"/>
                  </a:lnTo>
                  <a:lnTo>
                    <a:pt x="322" y="98"/>
                  </a:lnTo>
                  <a:lnTo>
                    <a:pt x="325" y="103"/>
                  </a:lnTo>
                  <a:lnTo>
                    <a:pt x="326" y="107"/>
                  </a:lnTo>
                  <a:lnTo>
                    <a:pt x="329" y="112"/>
                  </a:lnTo>
                  <a:lnTo>
                    <a:pt x="331" y="117"/>
                  </a:lnTo>
                  <a:lnTo>
                    <a:pt x="332" y="122"/>
                  </a:lnTo>
                  <a:lnTo>
                    <a:pt x="333" y="127"/>
                  </a:lnTo>
                  <a:lnTo>
                    <a:pt x="334" y="131"/>
                  </a:lnTo>
                  <a:lnTo>
                    <a:pt x="334" y="136"/>
                  </a:lnTo>
                  <a:lnTo>
                    <a:pt x="334" y="140"/>
                  </a:lnTo>
                  <a:lnTo>
                    <a:pt x="334" y="144"/>
                  </a:lnTo>
                  <a:lnTo>
                    <a:pt x="334" y="148"/>
                  </a:lnTo>
                  <a:lnTo>
                    <a:pt x="333" y="152"/>
                  </a:lnTo>
                  <a:lnTo>
                    <a:pt x="331" y="156"/>
                  </a:lnTo>
                  <a:lnTo>
                    <a:pt x="331" y="158"/>
                  </a:lnTo>
                  <a:lnTo>
                    <a:pt x="329" y="160"/>
                  </a:lnTo>
                  <a:lnTo>
                    <a:pt x="327" y="162"/>
                  </a:lnTo>
                  <a:lnTo>
                    <a:pt x="325" y="166"/>
                  </a:lnTo>
                  <a:lnTo>
                    <a:pt x="322" y="168"/>
                  </a:lnTo>
                  <a:lnTo>
                    <a:pt x="319" y="171"/>
                  </a:lnTo>
                  <a:lnTo>
                    <a:pt x="315" y="174"/>
                  </a:lnTo>
                  <a:lnTo>
                    <a:pt x="312" y="177"/>
                  </a:lnTo>
                  <a:lnTo>
                    <a:pt x="308" y="178"/>
                  </a:lnTo>
                  <a:lnTo>
                    <a:pt x="305" y="180"/>
                  </a:lnTo>
                  <a:lnTo>
                    <a:pt x="302" y="183"/>
                  </a:lnTo>
                  <a:lnTo>
                    <a:pt x="299" y="184"/>
                  </a:lnTo>
                  <a:lnTo>
                    <a:pt x="295" y="186"/>
                  </a:lnTo>
                  <a:lnTo>
                    <a:pt x="292" y="186"/>
                  </a:lnTo>
                  <a:lnTo>
                    <a:pt x="290" y="187"/>
                  </a:lnTo>
                  <a:lnTo>
                    <a:pt x="287" y="188"/>
                  </a:lnTo>
                  <a:lnTo>
                    <a:pt x="283" y="189"/>
                  </a:lnTo>
                  <a:lnTo>
                    <a:pt x="281" y="190"/>
                  </a:lnTo>
                  <a:lnTo>
                    <a:pt x="278" y="190"/>
                  </a:lnTo>
                  <a:lnTo>
                    <a:pt x="276" y="190"/>
                  </a:lnTo>
                  <a:lnTo>
                    <a:pt x="274" y="193"/>
                  </a:lnTo>
                  <a:lnTo>
                    <a:pt x="274" y="195"/>
                  </a:lnTo>
                  <a:lnTo>
                    <a:pt x="274" y="198"/>
                  </a:lnTo>
                  <a:lnTo>
                    <a:pt x="274" y="201"/>
                  </a:lnTo>
                  <a:lnTo>
                    <a:pt x="274" y="204"/>
                  </a:lnTo>
                  <a:lnTo>
                    <a:pt x="274" y="206"/>
                  </a:lnTo>
                  <a:lnTo>
                    <a:pt x="274" y="210"/>
                  </a:lnTo>
                  <a:lnTo>
                    <a:pt x="274" y="212"/>
                  </a:lnTo>
                  <a:lnTo>
                    <a:pt x="274" y="214"/>
                  </a:lnTo>
                  <a:lnTo>
                    <a:pt x="274" y="219"/>
                  </a:lnTo>
                  <a:lnTo>
                    <a:pt x="274" y="221"/>
                  </a:lnTo>
                  <a:lnTo>
                    <a:pt x="275" y="223"/>
                  </a:lnTo>
                  <a:lnTo>
                    <a:pt x="275" y="226"/>
                  </a:lnTo>
                  <a:lnTo>
                    <a:pt x="275" y="228"/>
                  </a:lnTo>
                  <a:lnTo>
                    <a:pt x="275" y="232"/>
                  </a:lnTo>
                  <a:lnTo>
                    <a:pt x="274" y="237"/>
                  </a:lnTo>
                  <a:lnTo>
                    <a:pt x="274" y="240"/>
                  </a:lnTo>
                  <a:lnTo>
                    <a:pt x="273" y="245"/>
                  </a:lnTo>
                  <a:lnTo>
                    <a:pt x="272" y="247"/>
                  </a:lnTo>
                  <a:lnTo>
                    <a:pt x="271" y="249"/>
                  </a:lnTo>
                  <a:lnTo>
                    <a:pt x="270" y="253"/>
                  </a:lnTo>
                  <a:lnTo>
                    <a:pt x="268" y="255"/>
                  </a:lnTo>
                  <a:lnTo>
                    <a:pt x="265" y="257"/>
                  </a:lnTo>
                  <a:lnTo>
                    <a:pt x="265" y="259"/>
                  </a:lnTo>
                  <a:lnTo>
                    <a:pt x="263" y="259"/>
                  </a:lnTo>
                  <a:lnTo>
                    <a:pt x="261" y="261"/>
                  </a:lnTo>
                  <a:lnTo>
                    <a:pt x="259" y="263"/>
                  </a:lnTo>
                  <a:lnTo>
                    <a:pt x="256" y="263"/>
                  </a:lnTo>
                  <a:lnTo>
                    <a:pt x="254" y="263"/>
                  </a:lnTo>
                  <a:lnTo>
                    <a:pt x="250" y="264"/>
                  </a:lnTo>
                  <a:lnTo>
                    <a:pt x="245" y="264"/>
                  </a:lnTo>
                  <a:lnTo>
                    <a:pt x="241" y="265"/>
                  </a:lnTo>
                  <a:lnTo>
                    <a:pt x="236" y="265"/>
                  </a:lnTo>
                  <a:lnTo>
                    <a:pt x="232" y="265"/>
                  </a:lnTo>
                  <a:lnTo>
                    <a:pt x="227" y="265"/>
                  </a:lnTo>
                  <a:lnTo>
                    <a:pt x="220" y="265"/>
                  </a:lnTo>
                  <a:lnTo>
                    <a:pt x="215" y="264"/>
                  </a:lnTo>
                  <a:lnTo>
                    <a:pt x="211" y="263"/>
                  </a:lnTo>
                  <a:lnTo>
                    <a:pt x="208" y="263"/>
                  </a:lnTo>
                  <a:lnTo>
                    <a:pt x="206" y="261"/>
                  </a:lnTo>
                  <a:lnTo>
                    <a:pt x="204" y="261"/>
                  </a:lnTo>
                  <a:lnTo>
                    <a:pt x="202" y="260"/>
                  </a:lnTo>
                  <a:lnTo>
                    <a:pt x="199" y="258"/>
                  </a:lnTo>
                  <a:lnTo>
                    <a:pt x="197" y="257"/>
                  </a:lnTo>
                  <a:lnTo>
                    <a:pt x="195" y="256"/>
                  </a:lnTo>
                  <a:lnTo>
                    <a:pt x="193" y="253"/>
                  </a:lnTo>
                  <a:lnTo>
                    <a:pt x="191" y="250"/>
                  </a:lnTo>
                  <a:lnTo>
                    <a:pt x="189" y="248"/>
                  </a:lnTo>
                  <a:lnTo>
                    <a:pt x="188" y="246"/>
                  </a:lnTo>
                  <a:lnTo>
                    <a:pt x="185" y="245"/>
                  </a:lnTo>
                  <a:lnTo>
                    <a:pt x="183" y="242"/>
                  </a:lnTo>
                  <a:lnTo>
                    <a:pt x="181" y="240"/>
                  </a:lnTo>
                  <a:lnTo>
                    <a:pt x="179" y="238"/>
                  </a:lnTo>
                  <a:lnTo>
                    <a:pt x="177" y="239"/>
                  </a:lnTo>
                  <a:lnTo>
                    <a:pt x="175" y="241"/>
                  </a:lnTo>
                  <a:lnTo>
                    <a:pt x="173" y="244"/>
                  </a:lnTo>
                  <a:lnTo>
                    <a:pt x="171" y="246"/>
                  </a:lnTo>
                  <a:lnTo>
                    <a:pt x="169" y="247"/>
                  </a:lnTo>
                  <a:lnTo>
                    <a:pt x="165" y="249"/>
                  </a:lnTo>
                  <a:lnTo>
                    <a:pt x="163" y="250"/>
                  </a:lnTo>
                  <a:lnTo>
                    <a:pt x="161" y="251"/>
                  </a:lnTo>
                  <a:lnTo>
                    <a:pt x="158" y="253"/>
                  </a:lnTo>
                  <a:lnTo>
                    <a:pt x="155" y="253"/>
                  </a:lnTo>
                  <a:lnTo>
                    <a:pt x="150" y="254"/>
                  </a:lnTo>
                  <a:lnTo>
                    <a:pt x="146" y="254"/>
                  </a:lnTo>
                  <a:lnTo>
                    <a:pt x="142" y="255"/>
                  </a:lnTo>
                  <a:lnTo>
                    <a:pt x="138" y="255"/>
                  </a:lnTo>
                  <a:lnTo>
                    <a:pt x="135" y="255"/>
                  </a:lnTo>
                  <a:lnTo>
                    <a:pt x="131" y="256"/>
                  </a:lnTo>
                  <a:lnTo>
                    <a:pt x="128" y="256"/>
                  </a:lnTo>
                  <a:lnTo>
                    <a:pt x="124" y="256"/>
                  </a:lnTo>
                  <a:lnTo>
                    <a:pt x="121" y="256"/>
                  </a:lnTo>
                  <a:lnTo>
                    <a:pt x="116" y="256"/>
                  </a:lnTo>
                  <a:lnTo>
                    <a:pt x="113" y="255"/>
                  </a:lnTo>
                  <a:lnTo>
                    <a:pt x="110" y="254"/>
                  </a:lnTo>
                  <a:lnTo>
                    <a:pt x="107" y="253"/>
                  </a:lnTo>
                  <a:lnTo>
                    <a:pt x="104" y="251"/>
                  </a:lnTo>
                  <a:lnTo>
                    <a:pt x="102" y="250"/>
                  </a:lnTo>
                  <a:lnTo>
                    <a:pt x="99" y="249"/>
                  </a:lnTo>
                  <a:lnTo>
                    <a:pt x="96" y="247"/>
                  </a:lnTo>
                  <a:lnTo>
                    <a:pt x="94" y="245"/>
                  </a:lnTo>
                  <a:lnTo>
                    <a:pt x="92" y="241"/>
                  </a:lnTo>
                  <a:lnTo>
                    <a:pt x="90" y="238"/>
                  </a:lnTo>
                  <a:lnTo>
                    <a:pt x="89" y="236"/>
                  </a:lnTo>
                  <a:lnTo>
                    <a:pt x="89" y="233"/>
                  </a:lnTo>
                  <a:lnTo>
                    <a:pt x="87" y="230"/>
                  </a:lnTo>
                  <a:lnTo>
                    <a:pt x="86" y="227"/>
                  </a:lnTo>
                  <a:lnTo>
                    <a:pt x="83" y="224"/>
                  </a:lnTo>
                  <a:lnTo>
                    <a:pt x="82" y="222"/>
                  </a:lnTo>
                  <a:lnTo>
                    <a:pt x="81" y="219"/>
                  </a:lnTo>
                  <a:lnTo>
                    <a:pt x="80" y="216"/>
                  </a:lnTo>
                  <a:lnTo>
                    <a:pt x="79" y="214"/>
                  </a:lnTo>
                  <a:lnTo>
                    <a:pt x="77" y="213"/>
                  </a:lnTo>
                  <a:lnTo>
                    <a:pt x="76" y="211"/>
                  </a:lnTo>
                  <a:lnTo>
                    <a:pt x="74" y="209"/>
                  </a:lnTo>
                  <a:lnTo>
                    <a:pt x="72" y="206"/>
                  </a:lnTo>
                  <a:lnTo>
                    <a:pt x="71" y="204"/>
                  </a:lnTo>
                  <a:lnTo>
                    <a:pt x="69" y="202"/>
                  </a:lnTo>
                  <a:lnTo>
                    <a:pt x="68" y="200"/>
                  </a:lnTo>
                  <a:lnTo>
                    <a:pt x="65" y="196"/>
                  </a:lnTo>
                  <a:lnTo>
                    <a:pt x="64" y="194"/>
                  </a:lnTo>
                  <a:lnTo>
                    <a:pt x="63" y="192"/>
                  </a:lnTo>
                  <a:lnTo>
                    <a:pt x="61" y="189"/>
                  </a:lnTo>
                  <a:lnTo>
                    <a:pt x="61" y="187"/>
                  </a:lnTo>
                  <a:lnTo>
                    <a:pt x="59" y="185"/>
                  </a:lnTo>
                  <a:lnTo>
                    <a:pt x="58" y="183"/>
                  </a:lnTo>
                  <a:lnTo>
                    <a:pt x="57" y="180"/>
                  </a:lnTo>
                  <a:lnTo>
                    <a:pt x="56" y="180"/>
                  </a:lnTo>
                </a:path>
              </a:pathLst>
            </a:custGeom>
            <a:solidFill>
              <a:srgbClr val="0000FF"/>
            </a:solidFill>
            <a:ln w="12600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249" name="Rectangle 97"/>
            <p:cNvSpPr>
              <a:spLocks noChangeArrowheads="1"/>
            </p:cNvSpPr>
            <p:nvPr/>
          </p:nvSpPr>
          <p:spPr bwMode="auto">
            <a:xfrm>
              <a:off x="2607" y="1758"/>
              <a:ext cx="39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200">
                  <a:solidFill>
                    <a:srgbClr val="FFFF00"/>
                  </a:solidFill>
                  <a:latin typeface="Times New Roman" pitchFamily="16" charset="0"/>
                </a:rPr>
                <a:t>Bubble</a:t>
              </a:r>
            </a:p>
          </p:txBody>
        </p:sp>
      </p:grpSp>
      <p:sp>
        <p:nvSpPr>
          <p:cNvPr id="49250" name="Line 98"/>
          <p:cNvSpPr>
            <a:spLocks noChangeShapeType="1"/>
          </p:cNvSpPr>
          <p:nvPr/>
        </p:nvSpPr>
        <p:spPr bwMode="auto">
          <a:xfrm flipH="1">
            <a:off x="5000625" y="2286000"/>
            <a:ext cx="449263" cy="682625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51" name="Line 99"/>
          <p:cNvSpPr>
            <a:spLocks noChangeShapeType="1"/>
          </p:cNvSpPr>
          <p:nvPr/>
        </p:nvSpPr>
        <p:spPr bwMode="auto">
          <a:xfrm>
            <a:off x="5448300" y="2286000"/>
            <a:ext cx="330200" cy="1246188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252" name="Line 100"/>
          <p:cNvSpPr>
            <a:spLocks noChangeShapeType="1"/>
          </p:cNvSpPr>
          <p:nvPr/>
        </p:nvSpPr>
        <p:spPr bwMode="auto">
          <a:xfrm>
            <a:off x="5448300" y="2286000"/>
            <a:ext cx="1085850" cy="1981200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630CDFF7-9D5D-4550-BE8F-64D51C923BC2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35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Reducing Data Hazards Through </a:t>
            </a:r>
            <a:r>
              <a:rPr lang="en-US" altLang="ru-RU" sz="4000" u="sng">
                <a:solidFill>
                  <a:srgbClr val="FFFF00"/>
                </a:solidFill>
              </a:rPr>
              <a:t>Forwarding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727200" y="3138488"/>
            <a:ext cx="5937250" cy="3032125"/>
            <a:chOff x="1088" y="1977"/>
            <a:chExt cx="3740" cy="1910"/>
          </a:xfrm>
        </p:grpSpPr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>
              <a:off x="3502" y="3437"/>
              <a:ext cx="988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2473" y="3136"/>
              <a:ext cx="114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1721" y="2948"/>
              <a:ext cx="87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1250" y="2351"/>
              <a:ext cx="466" cy="780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600">
                  <a:solidFill>
                    <a:srgbClr val="FFFF00"/>
                  </a:solidFill>
                  <a:latin typeface="Times New Roman" pitchFamily="16" charset="0"/>
                </a:rPr>
                <a:t>Registers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783" y="1977"/>
              <a:ext cx="412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ID/EX</a:t>
              </a:r>
            </a:p>
          </p:txBody>
        </p:sp>
        <p:grpSp>
          <p:nvGrpSpPr>
            <p:cNvPr id="50185" name="Group 9"/>
            <p:cNvGrpSpPr>
              <a:grpSpLocks/>
            </p:cNvGrpSpPr>
            <p:nvPr/>
          </p:nvGrpSpPr>
          <p:grpSpPr bwMode="auto">
            <a:xfrm>
              <a:off x="2595" y="2460"/>
              <a:ext cx="312" cy="600"/>
              <a:chOff x="2595" y="2460"/>
              <a:chExt cx="312" cy="600"/>
            </a:xfrm>
          </p:grpSpPr>
          <p:sp>
            <p:nvSpPr>
              <p:cNvPr id="50186" name="Line 10"/>
              <p:cNvSpPr>
                <a:spLocks noChangeShapeType="1"/>
              </p:cNvSpPr>
              <p:nvPr/>
            </p:nvSpPr>
            <p:spPr bwMode="auto">
              <a:xfrm>
                <a:off x="2595" y="2460"/>
                <a:ext cx="0" cy="213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7" name="Line 11"/>
              <p:cNvSpPr>
                <a:spLocks noChangeShapeType="1"/>
              </p:cNvSpPr>
              <p:nvPr/>
            </p:nvSpPr>
            <p:spPr bwMode="auto">
              <a:xfrm>
                <a:off x="2595" y="2460"/>
                <a:ext cx="273" cy="213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8" name="Line 12"/>
              <p:cNvSpPr>
                <a:spLocks noChangeShapeType="1"/>
              </p:cNvSpPr>
              <p:nvPr/>
            </p:nvSpPr>
            <p:spPr bwMode="auto">
              <a:xfrm>
                <a:off x="2595" y="2674"/>
                <a:ext cx="109" cy="85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9" name="Line 13"/>
              <p:cNvSpPr>
                <a:spLocks noChangeShapeType="1"/>
              </p:cNvSpPr>
              <p:nvPr/>
            </p:nvSpPr>
            <p:spPr bwMode="auto">
              <a:xfrm flipH="1">
                <a:off x="2594" y="2760"/>
                <a:ext cx="111" cy="86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0" name="Line 14"/>
              <p:cNvSpPr>
                <a:spLocks noChangeShapeType="1"/>
              </p:cNvSpPr>
              <p:nvPr/>
            </p:nvSpPr>
            <p:spPr bwMode="auto">
              <a:xfrm>
                <a:off x="2595" y="2847"/>
                <a:ext cx="0" cy="213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1" name="Line 15"/>
              <p:cNvSpPr>
                <a:spLocks noChangeShapeType="1"/>
              </p:cNvSpPr>
              <p:nvPr/>
            </p:nvSpPr>
            <p:spPr bwMode="auto">
              <a:xfrm flipV="1">
                <a:off x="2595" y="2846"/>
                <a:ext cx="273" cy="215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2" name="Line 16"/>
              <p:cNvSpPr>
                <a:spLocks noChangeShapeType="1"/>
              </p:cNvSpPr>
              <p:nvPr/>
            </p:nvSpPr>
            <p:spPr bwMode="auto">
              <a:xfrm>
                <a:off x="2869" y="2674"/>
                <a:ext cx="0" cy="172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3" name="Rectangle 17"/>
              <p:cNvSpPr>
                <a:spLocks noChangeArrowheads="1"/>
              </p:cNvSpPr>
              <p:nvPr/>
            </p:nvSpPr>
            <p:spPr bwMode="auto">
              <a:xfrm rot="5400000">
                <a:off x="2597" y="2637"/>
                <a:ext cx="433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ALU</a:t>
                </a:r>
              </a:p>
            </p:txBody>
          </p:sp>
        </p:grp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089" y="1977"/>
              <a:ext cx="562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EX/MEM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4236" y="1977"/>
              <a:ext cx="592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MEM/WB</a:t>
              </a: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3625" y="2614"/>
              <a:ext cx="505" cy="705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600">
                  <a:solidFill>
                    <a:srgbClr val="FFFF00"/>
                  </a:solidFill>
                  <a:latin typeface="Times New Roman" pitchFamily="16" charset="0"/>
                </a:rPr>
                <a:t>Data</a:t>
              </a:r>
            </a:p>
            <a:p>
              <a:pPr algn="ctr">
                <a:buClrTx/>
                <a:buFontTx/>
                <a:buNone/>
              </a:pPr>
              <a:r>
                <a:rPr lang="en-US" altLang="ru-RU" sz="1600">
                  <a:solidFill>
                    <a:srgbClr val="FFFF00"/>
                  </a:solidFill>
                  <a:latin typeface="Times New Roman" pitchFamily="16" charset="0"/>
                </a:rPr>
                <a:t>Memory</a:t>
              </a:r>
            </a:p>
          </p:txBody>
        </p:sp>
        <p:sp>
          <p:nvSpPr>
            <p:cNvPr id="50197" name="AutoShape 21"/>
            <p:cNvSpPr>
              <a:spLocks noChangeArrowheads="1"/>
            </p:cNvSpPr>
            <p:nvPr/>
          </p:nvSpPr>
          <p:spPr bwMode="auto">
            <a:xfrm rot="5400000" flipV="1">
              <a:off x="4463" y="2762"/>
              <a:ext cx="291" cy="69"/>
            </a:xfrm>
            <a:custGeom>
              <a:avLst/>
              <a:gdLst>
                <a:gd name="G0" fmla="+- 48210 0 0"/>
                <a:gd name="G1" fmla="+- 1 0 0"/>
                <a:gd name="G2" fmla="+- 2 0 0"/>
                <a:gd name="G3" fmla="*/ 1 2543 44192"/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3921 w 21600"/>
                <a:gd name="T9" fmla="*/ 4011 h 21600"/>
                <a:gd name="T10" fmla="*/ 17679 w 21600"/>
                <a:gd name="T11" fmla="*/ 175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74" y="21600"/>
                  </a:lnTo>
                  <a:lnTo>
                    <a:pt x="17326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000">
                  <a:solidFill>
                    <a:srgbClr val="FFFF00"/>
                  </a:solidFill>
                  <a:latin typeface="Times New Roman" pitchFamily="16" charset="0"/>
                </a:rPr>
                <a:t>0</a:t>
              </a:r>
            </a:p>
            <a:p>
              <a:pPr algn="ctr">
                <a:buClrTx/>
                <a:buFontTx/>
                <a:buNone/>
              </a:pPr>
              <a:endParaRPr lang="en-US" altLang="ru-RU" sz="1000">
                <a:solidFill>
                  <a:srgbClr val="FFFF00"/>
                </a:solidFill>
                <a:latin typeface="Times New Roman" pitchFamily="16" charset="0"/>
              </a:endParaRPr>
            </a:p>
            <a:p>
              <a:pPr algn="ctr">
                <a:buClrTx/>
                <a:buFontTx/>
                <a:buNone/>
              </a:pPr>
              <a:r>
                <a:rPr lang="en-US" altLang="ru-RU" sz="1000">
                  <a:solidFill>
                    <a:srgbClr val="FFFF00"/>
                  </a:solidFill>
                  <a:latin typeface="Times New Roman" pitchFamily="16" charset="0"/>
                </a:rPr>
                <a:t>1</a:t>
              </a:r>
            </a:p>
          </p:txBody>
        </p:sp>
        <p:sp>
          <p:nvSpPr>
            <p:cNvPr id="50198" name="AutoShape 22"/>
            <p:cNvSpPr>
              <a:spLocks noChangeArrowheads="1"/>
            </p:cNvSpPr>
            <p:nvPr/>
          </p:nvSpPr>
          <p:spPr bwMode="auto">
            <a:xfrm rot="5400000">
              <a:off x="2553" y="2556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199" name="AutoShape 23"/>
            <p:cNvSpPr>
              <a:spLocks noChangeArrowheads="1"/>
            </p:cNvSpPr>
            <p:nvPr/>
          </p:nvSpPr>
          <p:spPr bwMode="auto">
            <a:xfrm rot="5400000">
              <a:off x="1840" y="2931"/>
              <a:ext cx="33" cy="37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0" name="AutoShape 24"/>
            <p:cNvSpPr>
              <a:spLocks noChangeArrowheads="1"/>
            </p:cNvSpPr>
            <p:nvPr/>
          </p:nvSpPr>
          <p:spPr bwMode="auto">
            <a:xfrm rot="5400000">
              <a:off x="2553" y="2932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1" name="AutoShape 25"/>
            <p:cNvSpPr>
              <a:spLocks noChangeArrowheads="1"/>
            </p:cNvSpPr>
            <p:nvPr/>
          </p:nvSpPr>
          <p:spPr bwMode="auto">
            <a:xfrm rot="5400000">
              <a:off x="3581" y="2743"/>
              <a:ext cx="33" cy="37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2" name="AutoShape 26"/>
            <p:cNvSpPr>
              <a:spLocks noChangeArrowheads="1"/>
            </p:cNvSpPr>
            <p:nvPr/>
          </p:nvSpPr>
          <p:spPr bwMode="auto">
            <a:xfrm rot="5400000">
              <a:off x="3145" y="2744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3" name="AutoShape 27"/>
            <p:cNvSpPr>
              <a:spLocks noChangeArrowheads="1"/>
            </p:cNvSpPr>
            <p:nvPr/>
          </p:nvSpPr>
          <p:spPr bwMode="auto">
            <a:xfrm rot="5400000">
              <a:off x="1840" y="2555"/>
              <a:ext cx="33" cy="37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1721" y="2572"/>
              <a:ext cx="87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1883" y="2125"/>
              <a:ext cx="110" cy="1457"/>
            </a:xfrm>
            <a:prstGeom prst="rect">
              <a:avLst/>
            </a:prstGeom>
            <a:solidFill>
              <a:srgbClr val="0000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6" name="AutoShape 30"/>
            <p:cNvSpPr>
              <a:spLocks noChangeArrowheads="1"/>
            </p:cNvSpPr>
            <p:nvPr/>
          </p:nvSpPr>
          <p:spPr bwMode="auto">
            <a:xfrm rot="5400000">
              <a:off x="4530" y="2706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7" name="AutoShape 31"/>
            <p:cNvSpPr>
              <a:spLocks noChangeArrowheads="1"/>
            </p:cNvSpPr>
            <p:nvPr/>
          </p:nvSpPr>
          <p:spPr bwMode="auto">
            <a:xfrm rot="5400000">
              <a:off x="1207" y="3007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8" name="AutoShape 32"/>
            <p:cNvSpPr>
              <a:spLocks noChangeArrowheads="1"/>
            </p:cNvSpPr>
            <p:nvPr/>
          </p:nvSpPr>
          <p:spPr bwMode="auto">
            <a:xfrm rot="5400000">
              <a:off x="3581" y="3119"/>
              <a:ext cx="33" cy="37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09" name="AutoShape 33"/>
            <p:cNvSpPr>
              <a:spLocks noChangeArrowheads="1"/>
            </p:cNvSpPr>
            <p:nvPr/>
          </p:nvSpPr>
          <p:spPr bwMode="auto">
            <a:xfrm rot="5400000">
              <a:off x="4293" y="3421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10" name="AutoShape 34"/>
            <p:cNvSpPr>
              <a:spLocks noChangeArrowheads="1"/>
            </p:cNvSpPr>
            <p:nvPr/>
          </p:nvSpPr>
          <p:spPr bwMode="auto">
            <a:xfrm rot="5400000">
              <a:off x="4530" y="2857"/>
              <a:ext cx="33" cy="35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2869" y="2760"/>
              <a:ext cx="751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3189" y="2125"/>
              <a:ext cx="110" cy="1457"/>
            </a:xfrm>
            <a:prstGeom prst="rect">
              <a:avLst/>
            </a:prstGeom>
            <a:solidFill>
              <a:srgbClr val="0000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473" y="2948"/>
              <a:ext cx="0" cy="187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4135" y="2723"/>
              <a:ext cx="434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4337" y="2125"/>
              <a:ext cx="110" cy="1457"/>
            </a:xfrm>
            <a:prstGeom prst="rect">
              <a:avLst/>
            </a:prstGeom>
            <a:solidFill>
              <a:srgbClr val="0000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3502" y="2760"/>
              <a:ext cx="0" cy="676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4491" y="2873"/>
              <a:ext cx="78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4491" y="2873"/>
              <a:ext cx="0" cy="563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4649" y="2798"/>
              <a:ext cx="79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4729" y="2798"/>
              <a:ext cx="0" cy="108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 flipH="1">
              <a:off x="1087" y="3888"/>
              <a:ext cx="3642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 flipV="1">
              <a:off x="1088" y="3022"/>
              <a:ext cx="0" cy="866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>
              <a:off x="1088" y="3023"/>
              <a:ext cx="15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1809750" y="1181100"/>
            <a:ext cx="4481513" cy="798513"/>
            <a:chOff x="1140" y="744"/>
            <a:chExt cx="2823" cy="503"/>
          </a:xfrm>
        </p:grpSpPr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1140" y="82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50226" name="Rectangle 50"/>
            <p:cNvSpPr>
              <a:spLocks noChangeArrowheads="1"/>
            </p:cNvSpPr>
            <p:nvPr/>
          </p:nvSpPr>
          <p:spPr bwMode="auto">
            <a:xfrm>
              <a:off x="1764" y="82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50227" name="Group 51"/>
            <p:cNvGrpSpPr>
              <a:grpSpLocks/>
            </p:cNvGrpSpPr>
            <p:nvPr/>
          </p:nvGrpSpPr>
          <p:grpSpPr bwMode="auto">
            <a:xfrm>
              <a:off x="2395" y="744"/>
              <a:ext cx="274" cy="503"/>
              <a:chOff x="2395" y="744"/>
              <a:chExt cx="274" cy="503"/>
            </a:xfrm>
          </p:grpSpPr>
          <p:grpSp>
            <p:nvGrpSpPr>
              <p:cNvPr id="50228" name="Group 52"/>
              <p:cNvGrpSpPr>
                <a:grpSpLocks/>
              </p:cNvGrpSpPr>
              <p:nvPr/>
            </p:nvGrpSpPr>
            <p:grpSpPr bwMode="auto">
              <a:xfrm>
                <a:off x="2395" y="768"/>
                <a:ext cx="274" cy="479"/>
                <a:chOff x="2395" y="768"/>
                <a:chExt cx="274" cy="479"/>
              </a:xfrm>
            </p:grpSpPr>
            <p:sp>
              <p:nvSpPr>
                <p:cNvPr id="50229" name="Line 53"/>
                <p:cNvSpPr>
                  <a:spLocks noChangeShapeType="1"/>
                </p:cNvSpPr>
                <p:nvPr/>
              </p:nvSpPr>
              <p:spPr bwMode="auto">
                <a:xfrm>
                  <a:off x="2395" y="768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30" name="Line 54"/>
                <p:cNvSpPr>
                  <a:spLocks noChangeShapeType="1"/>
                </p:cNvSpPr>
                <p:nvPr/>
              </p:nvSpPr>
              <p:spPr bwMode="auto">
                <a:xfrm>
                  <a:off x="2395" y="768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31" name="Line 55"/>
                <p:cNvSpPr>
                  <a:spLocks noChangeShapeType="1"/>
                </p:cNvSpPr>
                <p:nvPr/>
              </p:nvSpPr>
              <p:spPr bwMode="auto">
                <a:xfrm>
                  <a:off x="2395" y="939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3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394" y="1008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33" name="Line 57"/>
                <p:cNvSpPr>
                  <a:spLocks noChangeShapeType="1"/>
                </p:cNvSpPr>
                <p:nvPr/>
              </p:nvSpPr>
              <p:spPr bwMode="auto">
                <a:xfrm>
                  <a:off x="2395" y="1077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3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395" y="1076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35" name="Line 59"/>
                <p:cNvSpPr>
                  <a:spLocks noChangeShapeType="1"/>
                </p:cNvSpPr>
                <p:nvPr/>
              </p:nvSpPr>
              <p:spPr bwMode="auto">
                <a:xfrm>
                  <a:off x="2670" y="939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0236" name="Rectangle 60"/>
              <p:cNvSpPr>
                <a:spLocks noChangeArrowheads="1"/>
              </p:cNvSpPr>
              <p:nvPr/>
            </p:nvSpPr>
            <p:spPr bwMode="auto">
              <a:xfrm rot="5400000">
                <a:off x="2328" y="862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50237" name="Rectangle 61"/>
            <p:cNvSpPr>
              <a:spLocks noChangeArrowheads="1"/>
            </p:cNvSpPr>
            <p:nvPr/>
          </p:nvSpPr>
          <p:spPr bwMode="auto">
            <a:xfrm>
              <a:off x="2964" y="82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50238" name="Rectangle 62"/>
            <p:cNvSpPr>
              <a:spLocks noChangeArrowheads="1"/>
            </p:cNvSpPr>
            <p:nvPr/>
          </p:nvSpPr>
          <p:spPr bwMode="auto">
            <a:xfrm>
              <a:off x="3636" y="820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50239" name="Line 63"/>
            <p:cNvSpPr>
              <a:spLocks noChangeShapeType="1"/>
            </p:cNvSpPr>
            <p:nvPr/>
          </p:nvSpPr>
          <p:spPr bwMode="auto">
            <a:xfrm>
              <a:off x="1472" y="1008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40" name="Line 64"/>
            <p:cNvSpPr>
              <a:spLocks noChangeShapeType="1"/>
            </p:cNvSpPr>
            <p:nvPr/>
          </p:nvSpPr>
          <p:spPr bwMode="auto">
            <a:xfrm>
              <a:off x="2096" y="86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41" name="Line 65"/>
            <p:cNvSpPr>
              <a:spLocks noChangeShapeType="1"/>
            </p:cNvSpPr>
            <p:nvPr/>
          </p:nvSpPr>
          <p:spPr bwMode="auto">
            <a:xfrm>
              <a:off x="2096" y="1104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671" y="1011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3296" y="1008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0244" name="Group 68"/>
          <p:cNvGrpSpPr>
            <a:grpSpLocks/>
          </p:cNvGrpSpPr>
          <p:nvPr/>
        </p:nvGrpSpPr>
        <p:grpSpPr bwMode="auto">
          <a:xfrm>
            <a:off x="2800350" y="2019300"/>
            <a:ext cx="4481513" cy="798513"/>
            <a:chOff x="1764" y="1272"/>
            <a:chExt cx="2823" cy="503"/>
          </a:xfrm>
        </p:grpSpPr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1764" y="134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IM</a:t>
              </a:r>
            </a:p>
          </p:txBody>
        </p:sp>
        <p:sp>
          <p:nvSpPr>
            <p:cNvPr id="50246" name="Rectangle 70"/>
            <p:cNvSpPr>
              <a:spLocks noChangeArrowheads="1"/>
            </p:cNvSpPr>
            <p:nvPr/>
          </p:nvSpPr>
          <p:spPr bwMode="auto">
            <a:xfrm>
              <a:off x="2388" y="134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grpSp>
          <p:nvGrpSpPr>
            <p:cNvPr id="50247" name="Group 71"/>
            <p:cNvGrpSpPr>
              <a:grpSpLocks/>
            </p:cNvGrpSpPr>
            <p:nvPr/>
          </p:nvGrpSpPr>
          <p:grpSpPr bwMode="auto">
            <a:xfrm>
              <a:off x="3019" y="1272"/>
              <a:ext cx="274" cy="503"/>
              <a:chOff x="3019" y="1272"/>
              <a:chExt cx="274" cy="503"/>
            </a:xfrm>
          </p:grpSpPr>
          <p:grpSp>
            <p:nvGrpSpPr>
              <p:cNvPr id="50248" name="Group 72"/>
              <p:cNvGrpSpPr>
                <a:grpSpLocks/>
              </p:cNvGrpSpPr>
              <p:nvPr/>
            </p:nvGrpSpPr>
            <p:grpSpPr bwMode="auto">
              <a:xfrm>
                <a:off x="3019" y="1296"/>
                <a:ext cx="274" cy="479"/>
                <a:chOff x="3019" y="1296"/>
                <a:chExt cx="274" cy="479"/>
              </a:xfrm>
            </p:grpSpPr>
            <p:sp>
              <p:nvSpPr>
                <p:cNvPr id="50249" name="Line 73"/>
                <p:cNvSpPr>
                  <a:spLocks noChangeShapeType="1"/>
                </p:cNvSpPr>
                <p:nvPr/>
              </p:nvSpPr>
              <p:spPr bwMode="auto">
                <a:xfrm>
                  <a:off x="3019" y="1296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50" name="Line 74"/>
                <p:cNvSpPr>
                  <a:spLocks noChangeShapeType="1"/>
                </p:cNvSpPr>
                <p:nvPr/>
              </p:nvSpPr>
              <p:spPr bwMode="auto">
                <a:xfrm>
                  <a:off x="3019" y="1296"/>
                  <a:ext cx="274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51" name="Line 75"/>
                <p:cNvSpPr>
                  <a:spLocks noChangeShapeType="1"/>
                </p:cNvSpPr>
                <p:nvPr/>
              </p:nvSpPr>
              <p:spPr bwMode="auto">
                <a:xfrm>
                  <a:off x="3019" y="1467"/>
                  <a:ext cx="111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52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3018" y="1536"/>
                  <a:ext cx="113" cy="68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53" name="Line 77"/>
                <p:cNvSpPr>
                  <a:spLocks noChangeShapeType="1"/>
                </p:cNvSpPr>
                <p:nvPr/>
              </p:nvSpPr>
              <p:spPr bwMode="auto">
                <a:xfrm>
                  <a:off x="3019" y="1605"/>
                  <a:ext cx="0" cy="170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54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019" y="1604"/>
                  <a:ext cx="274" cy="172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55" name="Line 79"/>
                <p:cNvSpPr>
                  <a:spLocks noChangeShapeType="1"/>
                </p:cNvSpPr>
                <p:nvPr/>
              </p:nvSpPr>
              <p:spPr bwMode="auto">
                <a:xfrm>
                  <a:off x="3294" y="1467"/>
                  <a:ext cx="0" cy="137"/>
                </a:xfrm>
                <a:prstGeom prst="line">
                  <a:avLst/>
                </a:prstGeom>
                <a:noFill/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50256" name="Rectangle 80"/>
              <p:cNvSpPr>
                <a:spLocks noChangeArrowheads="1"/>
              </p:cNvSpPr>
              <p:nvPr/>
            </p:nvSpPr>
            <p:spPr bwMode="auto">
              <a:xfrm rot="5400000">
                <a:off x="2952" y="1390"/>
                <a:ext cx="426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ru-RU" sz="1400" b="1">
                    <a:latin typeface="Times New Roman" pitchFamily="16" charset="0"/>
                  </a:rPr>
                  <a:t>   </a:t>
                </a:r>
                <a:r>
                  <a:rPr lang="en-US" altLang="ru-RU" sz="1400">
                    <a:latin typeface="Times New Roman" pitchFamily="16" charset="0"/>
                  </a:rPr>
                  <a:t>ALU</a:t>
                </a:r>
              </a:p>
            </p:txBody>
          </p:sp>
        </p:grpSp>
        <p:sp>
          <p:nvSpPr>
            <p:cNvPr id="50257" name="Rectangle 81"/>
            <p:cNvSpPr>
              <a:spLocks noChangeArrowheads="1"/>
            </p:cNvSpPr>
            <p:nvPr/>
          </p:nvSpPr>
          <p:spPr bwMode="auto">
            <a:xfrm>
              <a:off x="3588" y="134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DM</a:t>
              </a:r>
            </a:p>
          </p:txBody>
        </p:sp>
        <p:sp>
          <p:nvSpPr>
            <p:cNvPr id="50258" name="Rectangle 82"/>
            <p:cNvSpPr>
              <a:spLocks noChangeArrowheads="1"/>
            </p:cNvSpPr>
            <p:nvPr/>
          </p:nvSpPr>
          <p:spPr bwMode="auto">
            <a:xfrm>
              <a:off x="4260" y="1348"/>
              <a:ext cx="327" cy="327"/>
            </a:xfrm>
            <a:prstGeom prst="rect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sz="1400">
                  <a:solidFill>
                    <a:srgbClr val="FFFF00"/>
                  </a:solidFill>
                  <a:latin typeface="Times New Roman" pitchFamily="16" charset="0"/>
                </a:rPr>
                <a:t>Reg</a:t>
              </a:r>
            </a:p>
          </p:txBody>
        </p:sp>
        <p:sp>
          <p:nvSpPr>
            <p:cNvPr id="50259" name="Line 83"/>
            <p:cNvSpPr>
              <a:spLocks noChangeShapeType="1"/>
            </p:cNvSpPr>
            <p:nvPr/>
          </p:nvSpPr>
          <p:spPr bwMode="auto">
            <a:xfrm>
              <a:off x="2096" y="1536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60" name="Line 84"/>
            <p:cNvSpPr>
              <a:spLocks noChangeShapeType="1"/>
            </p:cNvSpPr>
            <p:nvPr/>
          </p:nvSpPr>
          <p:spPr bwMode="auto">
            <a:xfrm>
              <a:off x="2720" y="139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2720" y="1632"/>
              <a:ext cx="287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62" name="Line 86"/>
            <p:cNvSpPr>
              <a:spLocks noChangeShapeType="1"/>
            </p:cNvSpPr>
            <p:nvPr/>
          </p:nvSpPr>
          <p:spPr bwMode="auto">
            <a:xfrm>
              <a:off x="3295" y="1539"/>
              <a:ext cx="290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263" name="Line 87"/>
            <p:cNvSpPr>
              <a:spLocks noChangeShapeType="1"/>
            </p:cNvSpPr>
            <p:nvPr/>
          </p:nvSpPr>
          <p:spPr bwMode="auto">
            <a:xfrm>
              <a:off x="3920" y="1536"/>
              <a:ext cx="335" cy="0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0264" name="Rectangle 88"/>
          <p:cNvSpPr>
            <a:spLocks noChangeArrowheads="1"/>
          </p:cNvSpPr>
          <p:nvPr/>
        </p:nvSpPr>
        <p:spPr bwMode="auto">
          <a:xfrm>
            <a:off x="417513" y="1371600"/>
            <a:ext cx="13398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add $2, $3, $4</a:t>
            </a:r>
          </a:p>
        </p:txBody>
      </p:sp>
      <p:sp>
        <p:nvSpPr>
          <p:cNvPr id="50265" name="Rectangle 89"/>
          <p:cNvSpPr>
            <a:spLocks noChangeArrowheads="1"/>
          </p:cNvSpPr>
          <p:nvPr/>
        </p:nvSpPr>
        <p:spPr bwMode="auto">
          <a:xfrm>
            <a:off x="417513" y="2209800"/>
            <a:ext cx="121443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>
                <a:latin typeface="Times New Roman" pitchFamily="16" charset="0"/>
              </a:rPr>
              <a:t>or $5, $3, $2</a:t>
            </a:r>
          </a:p>
        </p:txBody>
      </p:sp>
      <p:sp>
        <p:nvSpPr>
          <p:cNvPr id="50266" name="Text Box 90"/>
          <p:cNvSpPr txBox="1">
            <a:spLocks noChangeArrowheads="1"/>
          </p:cNvSpPr>
          <p:nvPr/>
        </p:nvSpPr>
        <p:spPr bwMode="auto">
          <a:xfrm>
            <a:off x="484188" y="2794000"/>
            <a:ext cx="8651875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>
                <a:solidFill>
                  <a:srgbClr val="FFFF00"/>
                </a:solidFill>
                <a:latin typeface="Comic Sans MS" pitchFamily="64" charset="0"/>
              </a:rPr>
              <a:t>We could avoid stalling if we could get the ALU output from “add” to ALU input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>
                <a:solidFill>
                  <a:srgbClr val="FFFF00"/>
                </a:solidFill>
                <a:latin typeface="Comic Sans MS" pitchFamily="64" charset="0"/>
              </a:rPr>
              <a:t>for the “or”</a:t>
            </a:r>
          </a:p>
        </p:txBody>
      </p:sp>
      <p:sp>
        <p:nvSpPr>
          <p:cNvPr id="50267" name="AutoShape 91"/>
          <p:cNvSpPr>
            <a:spLocks/>
          </p:cNvSpPr>
          <p:nvPr/>
        </p:nvSpPr>
        <p:spPr bwMode="auto">
          <a:xfrm>
            <a:off x="3586163" y="4397375"/>
            <a:ext cx="1803400" cy="1477963"/>
          </a:xfrm>
          <a:custGeom>
            <a:avLst/>
            <a:gdLst>
              <a:gd name="G0" fmla="+- 1 0 0"/>
              <a:gd name="G1" fmla="+- 726 0 0"/>
              <a:gd name="G2" fmla="+- 8 0 0"/>
              <a:gd name="G3" fmla="*/ 1 35019 51712"/>
              <a:gd name="T0" fmla="*/ 2147483647 w 1136"/>
              <a:gd name="T1" fmla="*/ 0 h 931"/>
              <a:gd name="T2" fmla="*/ 2147483647 w 1136"/>
              <a:gd name="T3" fmla="*/ 2147483647 h 931"/>
              <a:gd name="T4" fmla="*/ 0 w 1136"/>
              <a:gd name="T5" fmla="*/ 2147483647 h 931"/>
              <a:gd name="T6" fmla="*/ 0 w 1136"/>
              <a:gd name="T7" fmla="*/ 2147483647 h 931"/>
              <a:gd name="T8" fmla="*/ 0 w 1136"/>
              <a:gd name="T9" fmla="*/ 0 h 931"/>
              <a:gd name="T10" fmla="*/ 1136 w 1136"/>
              <a:gd name="T11" fmla="*/ 931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136" h="931">
                <a:moveTo>
                  <a:pt x="1136" y="0"/>
                </a:moveTo>
                <a:lnTo>
                  <a:pt x="1136" y="931"/>
                </a:lnTo>
                <a:lnTo>
                  <a:pt x="0" y="931"/>
                </a:lnTo>
                <a:lnTo>
                  <a:pt x="0" y="205"/>
                </a:lnTo>
              </a:path>
            </a:pathLst>
          </a:custGeom>
          <a:noFill/>
          <a:ln w="38160" cap="sq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6053210F-092B-42AA-953B-5ED1C3FB57ED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4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Последовательная прачечная</a:t>
            </a:r>
            <a:r>
              <a:rPr lang="en-US" altLang="ru-RU" sz="4000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844550" y="2927350"/>
            <a:ext cx="520700" cy="533400"/>
            <a:chOff x="532" y="1844"/>
            <a:chExt cx="328" cy="336"/>
          </a:xfrm>
        </p:grpSpPr>
        <p:sp>
          <p:nvSpPr>
            <p:cNvPr id="18436" name="AutoShape 4"/>
            <p:cNvSpPr>
              <a:spLocks noChangeArrowheads="1"/>
            </p:cNvSpPr>
            <p:nvPr/>
          </p:nvSpPr>
          <p:spPr bwMode="auto">
            <a:xfrm>
              <a:off x="532" y="1844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583" y="1895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A</a:t>
              </a:r>
            </a:p>
          </p:txBody>
        </p:sp>
      </p:grp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831850" y="3752850"/>
            <a:ext cx="520700" cy="533400"/>
            <a:chOff x="524" y="2364"/>
            <a:chExt cx="328" cy="336"/>
          </a:xfrm>
        </p:grpSpPr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524" y="2364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75" y="2415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B</a:t>
              </a:r>
            </a:p>
          </p:txBody>
        </p:sp>
      </p:grp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806450" y="4489450"/>
            <a:ext cx="520700" cy="533400"/>
            <a:chOff x="508" y="2828"/>
            <a:chExt cx="328" cy="336"/>
          </a:xfrm>
        </p:grpSpPr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508" y="2828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559" y="2879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C</a:t>
              </a:r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793750" y="5238750"/>
            <a:ext cx="520700" cy="533400"/>
            <a:chOff x="500" y="3300"/>
            <a:chExt cx="328" cy="336"/>
          </a:xfrm>
        </p:grpSpPr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500" y="3300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551" y="3351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D</a:t>
              </a:r>
            </a:p>
          </p:txBody>
        </p:sp>
      </p:grp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4779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30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1485900" y="2425700"/>
            <a:ext cx="1547813" cy="0"/>
            <a:chOff x="936" y="1528"/>
            <a:chExt cx="975" cy="0"/>
          </a:xfrm>
        </p:grpSpPr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936" y="1528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1264" y="1528"/>
              <a:ext cx="391" cy="0"/>
            </a:xfrm>
            <a:prstGeom prst="line">
              <a:avLst/>
            </a:prstGeom>
            <a:noFill/>
            <a:ln w="50760" cap="sq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664" y="1528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0621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40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5828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20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0066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26416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30480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0527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30</a:t>
            </a:r>
          </a:p>
        </p:txBody>
      </p: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3060700" y="2425700"/>
            <a:ext cx="1547813" cy="0"/>
            <a:chOff x="1928" y="1528"/>
            <a:chExt cx="975" cy="0"/>
          </a:xfrm>
        </p:grpSpPr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1928" y="1528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2256" y="1528"/>
              <a:ext cx="391" cy="0"/>
            </a:xfrm>
            <a:prstGeom prst="line">
              <a:avLst/>
            </a:prstGeom>
            <a:noFill/>
            <a:ln w="50760" cap="sq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2656" y="1528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6369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40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1576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20</a:t>
            </a: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35814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2164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6228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6275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30</a:t>
            </a:r>
          </a:p>
        </p:txBody>
      </p:sp>
      <p:grpSp>
        <p:nvGrpSpPr>
          <p:cNvPr id="18468" name="Group 36"/>
          <p:cNvGrpSpPr>
            <a:grpSpLocks/>
          </p:cNvGrpSpPr>
          <p:nvPr/>
        </p:nvGrpSpPr>
        <p:grpSpPr bwMode="auto">
          <a:xfrm>
            <a:off x="4635500" y="2425700"/>
            <a:ext cx="1547813" cy="0"/>
            <a:chOff x="2920" y="1528"/>
            <a:chExt cx="975" cy="0"/>
          </a:xfrm>
        </p:grpSpPr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2920" y="1528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>
              <a:off x="3248" y="1528"/>
              <a:ext cx="391" cy="0"/>
            </a:xfrm>
            <a:prstGeom prst="line">
              <a:avLst/>
            </a:prstGeom>
            <a:noFill/>
            <a:ln w="50760" cap="sq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3648" y="1528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52117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40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7324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20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51562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57912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61976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62023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30</a:t>
            </a:r>
          </a:p>
        </p:txBody>
      </p:sp>
      <p:grpSp>
        <p:nvGrpSpPr>
          <p:cNvPr id="18478" name="Group 46"/>
          <p:cNvGrpSpPr>
            <a:grpSpLocks/>
          </p:cNvGrpSpPr>
          <p:nvPr/>
        </p:nvGrpSpPr>
        <p:grpSpPr bwMode="auto">
          <a:xfrm>
            <a:off x="6210300" y="2425700"/>
            <a:ext cx="1547813" cy="0"/>
            <a:chOff x="3912" y="1528"/>
            <a:chExt cx="975" cy="0"/>
          </a:xfrm>
        </p:grpSpPr>
        <p:sp>
          <p:nvSpPr>
            <p:cNvPr id="18479" name="Line 47"/>
            <p:cNvSpPr>
              <a:spLocks noChangeShapeType="1"/>
            </p:cNvSpPr>
            <p:nvPr/>
          </p:nvSpPr>
          <p:spPr bwMode="auto">
            <a:xfrm>
              <a:off x="3912" y="1528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4240" y="1528"/>
              <a:ext cx="391" cy="0"/>
            </a:xfrm>
            <a:prstGeom prst="line">
              <a:avLst/>
            </a:prstGeom>
            <a:noFill/>
            <a:ln w="50760" cap="sq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81" name="Line 49"/>
            <p:cNvSpPr>
              <a:spLocks noChangeShapeType="1"/>
            </p:cNvSpPr>
            <p:nvPr/>
          </p:nvSpPr>
          <p:spPr bwMode="auto">
            <a:xfrm>
              <a:off x="4640" y="1528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67865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40</a:t>
            </a: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7307263" y="24368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20</a:t>
            </a: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67310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73660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7772400" y="22479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8487" name="Group 55"/>
          <p:cNvGrpSpPr>
            <a:grpSpLocks/>
          </p:cNvGrpSpPr>
          <p:nvPr/>
        </p:nvGrpSpPr>
        <p:grpSpPr bwMode="auto">
          <a:xfrm>
            <a:off x="1492250" y="2825750"/>
            <a:ext cx="1533525" cy="709613"/>
            <a:chOff x="940" y="1780"/>
            <a:chExt cx="966" cy="447"/>
          </a:xfrm>
        </p:grpSpPr>
        <p:grpSp>
          <p:nvGrpSpPr>
            <p:cNvPr id="18488" name="Group 56"/>
            <p:cNvGrpSpPr>
              <a:grpSpLocks/>
            </p:cNvGrpSpPr>
            <p:nvPr/>
          </p:nvGrpSpPr>
          <p:grpSpPr bwMode="auto">
            <a:xfrm>
              <a:off x="940" y="1780"/>
              <a:ext cx="304" cy="447"/>
              <a:chOff x="940" y="1780"/>
              <a:chExt cx="304" cy="447"/>
            </a:xfrm>
          </p:grpSpPr>
          <p:grpSp>
            <p:nvGrpSpPr>
              <p:cNvPr id="18489" name="Group 57"/>
              <p:cNvGrpSpPr>
                <a:grpSpLocks/>
              </p:cNvGrpSpPr>
              <p:nvPr/>
            </p:nvGrpSpPr>
            <p:grpSpPr bwMode="auto">
              <a:xfrm>
                <a:off x="940" y="1780"/>
                <a:ext cx="304" cy="447"/>
                <a:chOff x="940" y="1780"/>
                <a:chExt cx="304" cy="447"/>
              </a:xfrm>
            </p:grpSpPr>
            <p:sp>
              <p:nvSpPr>
                <p:cNvPr id="18490" name="AutoShape 58"/>
                <p:cNvSpPr>
                  <a:spLocks noChangeArrowheads="1"/>
                </p:cNvSpPr>
                <p:nvPr/>
              </p:nvSpPr>
              <p:spPr bwMode="auto">
                <a:xfrm>
                  <a:off x="940" y="1851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491" name="AutoShape 59"/>
                <p:cNvSpPr>
                  <a:spLocks noChangeArrowheads="1"/>
                </p:cNvSpPr>
                <p:nvPr/>
              </p:nvSpPr>
              <p:spPr bwMode="auto">
                <a:xfrm>
                  <a:off x="1010" y="1780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492" name="AutoShape 60"/>
              <p:cNvSpPr>
                <a:spLocks noChangeArrowheads="1"/>
              </p:cNvSpPr>
              <p:nvPr/>
            </p:nvSpPr>
            <p:spPr bwMode="auto">
              <a:xfrm>
                <a:off x="1002" y="1884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8493" name="Group 61"/>
            <p:cNvGrpSpPr>
              <a:grpSpLocks/>
            </p:cNvGrpSpPr>
            <p:nvPr/>
          </p:nvGrpSpPr>
          <p:grpSpPr bwMode="auto">
            <a:xfrm>
              <a:off x="1241" y="1780"/>
              <a:ext cx="377" cy="447"/>
              <a:chOff x="1241" y="1780"/>
              <a:chExt cx="377" cy="447"/>
            </a:xfrm>
          </p:grpSpPr>
          <p:grpSp>
            <p:nvGrpSpPr>
              <p:cNvPr id="18494" name="Group 62"/>
              <p:cNvGrpSpPr>
                <a:grpSpLocks/>
              </p:cNvGrpSpPr>
              <p:nvPr/>
            </p:nvGrpSpPr>
            <p:grpSpPr bwMode="auto">
              <a:xfrm>
                <a:off x="1241" y="1780"/>
                <a:ext cx="377" cy="447"/>
                <a:chOff x="1241" y="1780"/>
                <a:chExt cx="377" cy="447"/>
              </a:xfrm>
            </p:grpSpPr>
            <p:sp>
              <p:nvSpPr>
                <p:cNvPr id="18495" name="AutoShape 63"/>
                <p:cNvSpPr>
                  <a:spLocks noChangeArrowheads="1"/>
                </p:cNvSpPr>
                <p:nvPr/>
              </p:nvSpPr>
              <p:spPr bwMode="auto">
                <a:xfrm>
                  <a:off x="1241" y="1851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496" name="AutoShape 64"/>
                <p:cNvSpPr>
                  <a:spLocks noChangeArrowheads="1"/>
                </p:cNvSpPr>
                <p:nvPr/>
              </p:nvSpPr>
              <p:spPr bwMode="auto">
                <a:xfrm>
                  <a:off x="1327" y="1780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497" name="Oval 65"/>
              <p:cNvSpPr>
                <a:spLocks noChangeArrowheads="1"/>
              </p:cNvSpPr>
              <p:nvPr/>
            </p:nvSpPr>
            <p:spPr bwMode="auto">
              <a:xfrm>
                <a:off x="1356" y="1816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498" name="AutoShape 66"/>
              <p:cNvSpPr>
                <a:spLocks noChangeArrowheads="1"/>
              </p:cNvSpPr>
              <p:nvPr/>
            </p:nvSpPr>
            <p:spPr bwMode="auto">
              <a:xfrm>
                <a:off x="1288" y="2026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8499" name="AutoShape 67"/>
            <p:cNvSpPr>
              <a:spLocks noChangeArrowheads="1"/>
            </p:cNvSpPr>
            <p:nvPr/>
          </p:nvSpPr>
          <p:spPr bwMode="auto">
            <a:xfrm>
              <a:off x="1805" y="2009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00" name="Rectangle 68"/>
            <p:cNvSpPr>
              <a:spLocks noChangeArrowheads="1"/>
            </p:cNvSpPr>
            <p:nvPr/>
          </p:nvSpPr>
          <p:spPr bwMode="auto">
            <a:xfrm>
              <a:off x="1801" y="2009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01" name="Rectangle 69"/>
            <p:cNvSpPr>
              <a:spLocks noChangeArrowheads="1"/>
            </p:cNvSpPr>
            <p:nvPr/>
          </p:nvSpPr>
          <p:spPr bwMode="auto">
            <a:xfrm>
              <a:off x="1808" y="2090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02" name="Rectangle 70"/>
            <p:cNvSpPr>
              <a:spLocks noChangeArrowheads="1"/>
            </p:cNvSpPr>
            <p:nvPr/>
          </p:nvSpPr>
          <p:spPr bwMode="auto">
            <a:xfrm>
              <a:off x="1625" y="2090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503" name="Group 71"/>
            <p:cNvGrpSpPr>
              <a:grpSpLocks/>
            </p:cNvGrpSpPr>
            <p:nvPr/>
          </p:nvGrpSpPr>
          <p:grpSpPr bwMode="auto">
            <a:xfrm>
              <a:off x="1623" y="1837"/>
              <a:ext cx="193" cy="363"/>
              <a:chOff x="1623" y="1837"/>
              <a:chExt cx="193" cy="363"/>
            </a:xfrm>
          </p:grpSpPr>
          <p:sp>
            <p:nvSpPr>
              <p:cNvPr id="18504" name="Oval 72"/>
              <p:cNvSpPr>
                <a:spLocks noChangeArrowheads="1"/>
              </p:cNvSpPr>
              <p:nvPr/>
            </p:nvSpPr>
            <p:spPr bwMode="auto">
              <a:xfrm>
                <a:off x="1699" y="1837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05" name="AutoShape 73"/>
              <p:cNvSpPr>
                <a:spLocks noChangeArrowheads="1"/>
              </p:cNvSpPr>
              <p:nvPr/>
            </p:nvSpPr>
            <p:spPr bwMode="auto">
              <a:xfrm>
                <a:off x="1623" y="1905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1116013" y="1331913"/>
            <a:ext cx="8937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6 PM</a:t>
            </a:r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1473200" y="1917700"/>
            <a:ext cx="6337300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1473200" y="17780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>
            <a:off x="2347913" y="13446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7</a:t>
            </a: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3414713" y="13446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8</a:t>
            </a: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4430713" y="13446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9</a:t>
            </a: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5370513" y="13573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10</a:t>
            </a: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6462713" y="13446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11</a:t>
            </a: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>
            <a:off x="7135813" y="1331913"/>
            <a:ext cx="1452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Midnight</a:t>
            </a:r>
          </a:p>
        </p:txBody>
      </p:sp>
      <p:grpSp>
        <p:nvGrpSpPr>
          <p:cNvPr id="18515" name="Group 83"/>
          <p:cNvGrpSpPr>
            <a:grpSpLocks/>
          </p:cNvGrpSpPr>
          <p:nvPr/>
        </p:nvGrpSpPr>
        <p:grpSpPr bwMode="auto">
          <a:xfrm>
            <a:off x="3016250" y="3562350"/>
            <a:ext cx="1533525" cy="709613"/>
            <a:chOff x="1900" y="2244"/>
            <a:chExt cx="966" cy="447"/>
          </a:xfrm>
        </p:grpSpPr>
        <p:grpSp>
          <p:nvGrpSpPr>
            <p:cNvPr id="18516" name="Group 84"/>
            <p:cNvGrpSpPr>
              <a:grpSpLocks/>
            </p:cNvGrpSpPr>
            <p:nvPr/>
          </p:nvGrpSpPr>
          <p:grpSpPr bwMode="auto">
            <a:xfrm>
              <a:off x="1900" y="2244"/>
              <a:ext cx="304" cy="447"/>
              <a:chOff x="1900" y="2244"/>
              <a:chExt cx="304" cy="447"/>
            </a:xfrm>
          </p:grpSpPr>
          <p:grpSp>
            <p:nvGrpSpPr>
              <p:cNvPr id="18517" name="Group 85"/>
              <p:cNvGrpSpPr>
                <a:grpSpLocks/>
              </p:cNvGrpSpPr>
              <p:nvPr/>
            </p:nvGrpSpPr>
            <p:grpSpPr bwMode="auto">
              <a:xfrm>
                <a:off x="1900" y="2244"/>
                <a:ext cx="304" cy="447"/>
                <a:chOff x="1900" y="2244"/>
                <a:chExt cx="304" cy="447"/>
              </a:xfrm>
            </p:grpSpPr>
            <p:sp>
              <p:nvSpPr>
                <p:cNvPr id="18518" name="AutoShape 86"/>
                <p:cNvSpPr>
                  <a:spLocks noChangeArrowheads="1"/>
                </p:cNvSpPr>
                <p:nvPr/>
              </p:nvSpPr>
              <p:spPr bwMode="auto">
                <a:xfrm>
                  <a:off x="1900" y="2315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519" name="AutoShape 87"/>
                <p:cNvSpPr>
                  <a:spLocks noChangeArrowheads="1"/>
                </p:cNvSpPr>
                <p:nvPr/>
              </p:nvSpPr>
              <p:spPr bwMode="auto">
                <a:xfrm>
                  <a:off x="1970" y="2244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520" name="AutoShape 88"/>
              <p:cNvSpPr>
                <a:spLocks noChangeArrowheads="1"/>
              </p:cNvSpPr>
              <p:nvPr/>
            </p:nvSpPr>
            <p:spPr bwMode="auto">
              <a:xfrm>
                <a:off x="1962" y="2348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8521" name="Group 89"/>
            <p:cNvGrpSpPr>
              <a:grpSpLocks/>
            </p:cNvGrpSpPr>
            <p:nvPr/>
          </p:nvGrpSpPr>
          <p:grpSpPr bwMode="auto">
            <a:xfrm>
              <a:off x="2201" y="2244"/>
              <a:ext cx="377" cy="447"/>
              <a:chOff x="2201" y="2244"/>
              <a:chExt cx="377" cy="447"/>
            </a:xfrm>
          </p:grpSpPr>
          <p:grpSp>
            <p:nvGrpSpPr>
              <p:cNvPr id="18522" name="Group 90"/>
              <p:cNvGrpSpPr>
                <a:grpSpLocks/>
              </p:cNvGrpSpPr>
              <p:nvPr/>
            </p:nvGrpSpPr>
            <p:grpSpPr bwMode="auto">
              <a:xfrm>
                <a:off x="2201" y="2244"/>
                <a:ext cx="377" cy="447"/>
                <a:chOff x="2201" y="2244"/>
                <a:chExt cx="377" cy="447"/>
              </a:xfrm>
            </p:grpSpPr>
            <p:sp>
              <p:nvSpPr>
                <p:cNvPr id="18523" name="AutoShape 91"/>
                <p:cNvSpPr>
                  <a:spLocks noChangeArrowheads="1"/>
                </p:cNvSpPr>
                <p:nvPr/>
              </p:nvSpPr>
              <p:spPr bwMode="auto">
                <a:xfrm>
                  <a:off x="2201" y="2315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524" name="AutoShape 92"/>
                <p:cNvSpPr>
                  <a:spLocks noChangeArrowheads="1"/>
                </p:cNvSpPr>
                <p:nvPr/>
              </p:nvSpPr>
              <p:spPr bwMode="auto">
                <a:xfrm>
                  <a:off x="2287" y="2244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525" name="Oval 93"/>
              <p:cNvSpPr>
                <a:spLocks noChangeArrowheads="1"/>
              </p:cNvSpPr>
              <p:nvPr/>
            </p:nvSpPr>
            <p:spPr bwMode="auto">
              <a:xfrm>
                <a:off x="2316" y="2280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26" name="AutoShape 94"/>
              <p:cNvSpPr>
                <a:spLocks noChangeArrowheads="1"/>
              </p:cNvSpPr>
              <p:nvPr/>
            </p:nvSpPr>
            <p:spPr bwMode="auto">
              <a:xfrm>
                <a:off x="2248" y="2490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8527" name="AutoShape 95"/>
            <p:cNvSpPr>
              <a:spLocks noChangeArrowheads="1"/>
            </p:cNvSpPr>
            <p:nvPr/>
          </p:nvSpPr>
          <p:spPr bwMode="auto">
            <a:xfrm>
              <a:off x="2765" y="2473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28" name="Rectangle 96"/>
            <p:cNvSpPr>
              <a:spLocks noChangeArrowheads="1"/>
            </p:cNvSpPr>
            <p:nvPr/>
          </p:nvSpPr>
          <p:spPr bwMode="auto">
            <a:xfrm>
              <a:off x="2761" y="2473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29" name="Rectangle 97"/>
            <p:cNvSpPr>
              <a:spLocks noChangeArrowheads="1"/>
            </p:cNvSpPr>
            <p:nvPr/>
          </p:nvSpPr>
          <p:spPr bwMode="auto">
            <a:xfrm>
              <a:off x="2768" y="2554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30" name="Rectangle 98"/>
            <p:cNvSpPr>
              <a:spLocks noChangeArrowheads="1"/>
            </p:cNvSpPr>
            <p:nvPr/>
          </p:nvSpPr>
          <p:spPr bwMode="auto">
            <a:xfrm>
              <a:off x="2585" y="2554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531" name="Group 99"/>
            <p:cNvGrpSpPr>
              <a:grpSpLocks/>
            </p:cNvGrpSpPr>
            <p:nvPr/>
          </p:nvGrpSpPr>
          <p:grpSpPr bwMode="auto">
            <a:xfrm>
              <a:off x="2583" y="2301"/>
              <a:ext cx="193" cy="363"/>
              <a:chOff x="2583" y="2301"/>
              <a:chExt cx="193" cy="363"/>
            </a:xfrm>
          </p:grpSpPr>
          <p:sp>
            <p:nvSpPr>
              <p:cNvPr id="18532" name="Oval 100"/>
              <p:cNvSpPr>
                <a:spLocks noChangeArrowheads="1"/>
              </p:cNvSpPr>
              <p:nvPr/>
            </p:nvSpPr>
            <p:spPr bwMode="auto">
              <a:xfrm>
                <a:off x="2659" y="2301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33" name="AutoShape 101"/>
              <p:cNvSpPr>
                <a:spLocks noChangeArrowheads="1"/>
              </p:cNvSpPr>
              <p:nvPr/>
            </p:nvSpPr>
            <p:spPr bwMode="auto">
              <a:xfrm>
                <a:off x="2583" y="2369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8534" name="Group 102"/>
          <p:cNvGrpSpPr>
            <a:grpSpLocks/>
          </p:cNvGrpSpPr>
          <p:nvPr/>
        </p:nvGrpSpPr>
        <p:grpSpPr bwMode="auto">
          <a:xfrm>
            <a:off x="4464050" y="4273550"/>
            <a:ext cx="1533525" cy="709613"/>
            <a:chOff x="2812" y="2692"/>
            <a:chExt cx="966" cy="447"/>
          </a:xfrm>
        </p:grpSpPr>
        <p:grpSp>
          <p:nvGrpSpPr>
            <p:cNvPr id="18535" name="Group 103"/>
            <p:cNvGrpSpPr>
              <a:grpSpLocks/>
            </p:cNvGrpSpPr>
            <p:nvPr/>
          </p:nvGrpSpPr>
          <p:grpSpPr bwMode="auto">
            <a:xfrm>
              <a:off x="2812" y="2692"/>
              <a:ext cx="304" cy="447"/>
              <a:chOff x="2812" y="2692"/>
              <a:chExt cx="304" cy="447"/>
            </a:xfrm>
          </p:grpSpPr>
          <p:grpSp>
            <p:nvGrpSpPr>
              <p:cNvPr id="18536" name="Group 104"/>
              <p:cNvGrpSpPr>
                <a:grpSpLocks/>
              </p:cNvGrpSpPr>
              <p:nvPr/>
            </p:nvGrpSpPr>
            <p:grpSpPr bwMode="auto">
              <a:xfrm>
                <a:off x="2812" y="2692"/>
                <a:ext cx="304" cy="447"/>
                <a:chOff x="2812" y="2692"/>
                <a:chExt cx="304" cy="447"/>
              </a:xfrm>
            </p:grpSpPr>
            <p:sp>
              <p:nvSpPr>
                <p:cNvPr id="18537" name="AutoShape 105"/>
                <p:cNvSpPr>
                  <a:spLocks noChangeArrowheads="1"/>
                </p:cNvSpPr>
                <p:nvPr/>
              </p:nvSpPr>
              <p:spPr bwMode="auto">
                <a:xfrm>
                  <a:off x="2812" y="2763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538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82" y="2692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539" name="AutoShape 107"/>
              <p:cNvSpPr>
                <a:spLocks noChangeArrowheads="1"/>
              </p:cNvSpPr>
              <p:nvPr/>
            </p:nvSpPr>
            <p:spPr bwMode="auto">
              <a:xfrm>
                <a:off x="2874" y="2796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8540" name="Group 108"/>
            <p:cNvGrpSpPr>
              <a:grpSpLocks/>
            </p:cNvGrpSpPr>
            <p:nvPr/>
          </p:nvGrpSpPr>
          <p:grpSpPr bwMode="auto">
            <a:xfrm>
              <a:off x="3113" y="2692"/>
              <a:ext cx="377" cy="447"/>
              <a:chOff x="3113" y="2692"/>
              <a:chExt cx="377" cy="447"/>
            </a:xfrm>
          </p:grpSpPr>
          <p:grpSp>
            <p:nvGrpSpPr>
              <p:cNvPr id="18541" name="Group 109"/>
              <p:cNvGrpSpPr>
                <a:grpSpLocks/>
              </p:cNvGrpSpPr>
              <p:nvPr/>
            </p:nvGrpSpPr>
            <p:grpSpPr bwMode="auto">
              <a:xfrm>
                <a:off x="3113" y="2692"/>
                <a:ext cx="377" cy="447"/>
                <a:chOff x="3113" y="2692"/>
                <a:chExt cx="377" cy="447"/>
              </a:xfrm>
            </p:grpSpPr>
            <p:sp>
              <p:nvSpPr>
                <p:cNvPr id="18542" name="AutoShape 110"/>
                <p:cNvSpPr>
                  <a:spLocks noChangeArrowheads="1"/>
                </p:cNvSpPr>
                <p:nvPr/>
              </p:nvSpPr>
              <p:spPr bwMode="auto">
                <a:xfrm>
                  <a:off x="3113" y="2763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543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99" y="2692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544" name="Oval 112"/>
              <p:cNvSpPr>
                <a:spLocks noChangeArrowheads="1"/>
              </p:cNvSpPr>
              <p:nvPr/>
            </p:nvSpPr>
            <p:spPr bwMode="auto">
              <a:xfrm>
                <a:off x="3228" y="2728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45" name="AutoShape 113"/>
              <p:cNvSpPr>
                <a:spLocks noChangeArrowheads="1"/>
              </p:cNvSpPr>
              <p:nvPr/>
            </p:nvSpPr>
            <p:spPr bwMode="auto">
              <a:xfrm>
                <a:off x="3160" y="2938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8546" name="AutoShape 114"/>
            <p:cNvSpPr>
              <a:spLocks noChangeArrowheads="1"/>
            </p:cNvSpPr>
            <p:nvPr/>
          </p:nvSpPr>
          <p:spPr bwMode="auto">
            <a:xfrm>
              <a:off x="3677" y="2921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47" name="Rectangle 115"/>
            <p:cNvSpPr>
              <a:spLocks noChangeArrowheads="1"/>
            </p:cNvSpPr>
            <p:nvPr/>
          </p:nvSpPr>
          <p:spPr bwMode="auto">
            <a:xfrm>
              <a:off x="3673" y="2921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48" name="Rectangle 116"/>
            <p:cNvSpPr>
              <a:spLocks noChangeArrowheads="1"/>
            </p:cNvSpPr>
            <p:nvPr/>
          </p:nvSpPr>
          <p:spPr bwMode="auto">
            <a:xfrm>
              <a:off x="3680" y="3002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49" name="Rectangle 117"/>
            <p:cNvSpPr>
              <a:spLocks noChangeArrowheads="1"/>
            </p:cNvSpPr>
            <p:nvPr/>
          </p:nvSpPr>
          <p:spPr bwMode="auto">
            <a:xfrm>
              <a:off x="3497" y="3002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550" name="Group 118"/>
            <p:cNvGrpSpPr>
              <a:grpSpLocks/>
            </p:cNvGrpSpPr>
            <p:nvPr/>
          </p:nvGrpSpPr>
          <p:grpSpPr bwMode="auto">
            <a:xfrm>
              <a:off x="3495" y="2749"/>
              <a:ext cx="193" cy="363"/>
              <a:chOff x="3495" y="2749"/>
              <a:chExt cx="193" cy="363"/>
            </a:xfrm>
          </p:grpSpPr>
          <p:sp>
            <p:nvSpPr>
              <p:cNvPr id="18551" name="Oval 119"/>
              <p:cNvSpPr>
                <a:spLocks noChangeArrowheads="1"/>
              </p:cNvSpPr>
              <p:nvPr/>
            </p:nvSpPr>
            <p:spPr bwMode="auto">
              <a:xfrm>
                <a:off x="3571" y="2749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52" name="AutoShape 120"/>
              <p:cNvSpPr>
                <a:spLocks noChangeArrowheads="1"/>
              </p:cNvSpPr>
              <p:nvPr/>
            </p:nvSpPr>
            <p:spPr bwMode="auto">
              <a:xfrm>
                <a:off x="3495" y="2817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8553" name="Group 121"/>
          <p:cNvGrpSpPr>
            <a:grpSpLocks/>
          </p:cNvGrpSpPr>
          <p:nvPr/>
        </p:nvGrpSpPr>
        <p:grpSpPr bwMode="auto">
          <a:xfrm>
            <a:off x="6115050" y="5060950"/>
            <a:ext cx="1533525" cy="709613"/>
            <a:chOff x="3852" y="3188"/>
            <a:chExt cx="966" cy="447"/>
          </a:xfrm>
        </p:grpSpPr>
        <p:grpSp>
          <p:nvGrpSpPr>
            <p:cNvPr id="18554" name="Group 122"/>
            <p:cNvGrpSpPr>
              <a:grpSpLocks/>
            </p:cNvGrpSpPr>
            <p:nvPr/>
          </p:nvGrpSpPr>
          <p:grpSpPr bwMode="auto">
            <a:xfrm>
              <a:off x="3852" y="3188"/>
              <a:ext cx="304" cy="447"/>
              <a:chOff x="3852" y="3188"/>
              <a:chExt cx="304" cy="447"/>
            </a:xfrm>
          </p:grpSpPr>
          <p:grpSp>
            <p:nvGrpSpPr>
              <p:cNvPr id="18555" name="Group 123"/>
              <p:cNvGrpSpPr>
                <a:grpSpLocks/>
              </p:cNvGrpSpPr>
              <p:nvPr/>
            </p:nvGrpSpPr>
            <p:grpSpPr bwMode="auto">
              <a:xfrm>
                <a:off x="3852" y="3188"/>
                <a:ext cx="304" cy="447"/>
                <a:chOff x="3852" y="3188"/>
                <a:chExt cx="304" cy="447"/>
              </a:xfrm>
            </p:grpSpPr>
            <p:sp>
              <p:nvSpPr>
                <p:cNvPr id="18556" name="AutoShape 124"/>
                <p:cNvSpPr>
                  <a:spLocks noChangeArrowheads="1"/>
                </p:cNvSpPr>
                <p:nvPr/>
              </p:nvSpPr>
              <p:spPr bwMode="auto">
                <a:xfrm>
                  <a:off x="3852" y="3259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557" name="AutoShape 125"/>
                <p:cNvSpPr>
                  <a:spLocks noChangeArrowheads="1"/>
                </p:cNvSpPr>
                <p:nvPr/>
              </p:nvSpPr>
              <p:spPr bwMode="auto">
                <a:xfrm>
                  <a:off x="3922" y="3188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558" name="AutoShape 126"/>
              <p:cNvSpPr>
                <a:spLocks noChangeArrowheads="1"/>
              </p:cNvSpPr>
              <p:nvPr/>
            </p:nvSpPr>
            <p:spPr bwMode="auto">
              <a:xfrm>
                <a:off x="3914" y="3292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8559" name="Group 127"/>
            <p:cNvGrpSpPr>
              <a:grpSpLocks/>
            </p:cNvGrpSpPr>
            <p:nvPr/>
          </p:nvGrpSpPr>
          <p:grpSpPr bwMode="auto">
            <a:xfrm>
              <a:off x="4153" y="3188"/>
              <a:ext cx="377" cy="447"/>
              <a:chOff x="4153" y="3188"/>
              <a:chExt cx="377" cy="447"/>
            </a:xfrm>
          </p:grpSpPr>
          <p:grpSp>
            <p:nvGrpSpPr>
              <p:cNvPr id="18560" name="Group 128"/>
              <p:cNvGrpSpPr>
                <a:grpSpLocks/>
              </p:cNvGrpSpPr>
              <p:nvPr/>
            </p:nvGrpSpPr>
            <p:grpSpPr bwMode="auto">
              <a:xfrm>
                <a:off x="4153" y="3188"/>
                <a:ext cx="377" cy="447"/>
                <a:chOff x="4153" y="3188"/>
                <a:chExt cx="377" cy="447"/>
              </a:xfrm>
            </p:grpSpPr>
            <p:sp>
              <p:nvSpPr>
                <p:cNvPr id="18561" name="AutoShape 129"/>
                <p:cNvSpPr>
                  <a:spLocks noChangeArrowheads="1"/>
                </p:cNvSpPr>
                <p:nvPr/>
              </p:nvSpPr>
              <p:spPr bwMode="auto">
                <a:xfrm>
                  <a:off x="4153" y="3259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8562" name="AutoShape 130"/>
                <p:cNvSpPr>
                  <a:spLocks noChangeArrowheads="1"/>
                </p:cNvSpPr>
                <p:nvPr/>
              </p:nvSpPr>
              <p:spPr bwMode="auto">
                <a:xfrm>
                  <a:off x="4239" y="3188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8563" name="Oval 131"/>
              <p:cNvSpPr>
                <a:spLocks noChangeArrowheads="1"/>
              </p:cNvSpPr>
              <p:nvPr/>
            </p:nvSpPr>
            <p:spPr bwMode="auto">
              <a:xfrm>
                <a:off x="4268" y="3224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64" name="AutoShape 132"/>
              <p:cNvSpPr>
                <a:spLocks noChangeArrowheads="1"/>
              </p:cNvSpPr>
              <p:nvPr/>
            </p:nvSpPr>
            <p:spPr bwMode="auto">
              <a:xfrm>
                <a:off x="4200" y="3434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8565" name="AutoShape 133"/>
            <p:cNvSpPr>
              <a:spLocks noChangeArrowheads="1"/>
            </p:cNvSpPr>
            <p:nvPr/>
          </p:nvSpPr>
          <p:spPr bwMode="auto">
            <a:xfrm>
              <a:off x="4717" y="3417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66" name="Rectangle 134"/>
            <p:cNvSpPr>
              <a:spLocks noChangeArrowheads="1"/>
            </p:cNvSpPr>
            <p:nvPr/>
          </p:nvSpPr>
          <p:spPr bwMode="auto">
            <a:xfrm>
              <a:off x="4713" y="3417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67" name="Rectangle 135"/>
            <p:cNvSpPr>
              <a:spLocks noChangeArrowheads="1"/>
            </p:cNvSpPr>
            <p:nvPr/>
          </p:nvSpPr>
          <p:spPr bwMode="auto">
            <a:xfrm>
              <a:off x="4720" y="3498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568" name="Rectangle 136"/>
            <p:cNvSpPr>
              <a:spLocks noChangeArrowheads="1"/>
            </p:cNvSpPr>
            <p:nvPr/>
          </p:nvSpPr>
          <p:spPr bwMode="auto">
            <a:xfrm>
              <a:off x="4537" y="3498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569" name="Group 137"/>
            <p:cNvGrpSpPr>
              <a:grpSpLocks/>
            </p:cNvGrpSpPr>
            <p:nvPr/>
          </p:nvGrpSpPr>
          <p:grpSpPr bwMode="auto">
            <a:xfrm>
              <a:off x="4535" y="3245"/>
              <a:ext cx="193" cy="363"/>
              <a:chOff x="4535" y="3245"/>
              <a:chExt cx="193" cy="363"/>
            </a:xfrm>
          </p:grpSpPr>
          <p:sp>
            <p:nvSpPr>
              <p:cNvPr id="18570" name="Oval 138"/>
              <p:cNvSpPr>
                <a:spLocks noChangeArrowheads="1"/>
              </p:cNvSpPr>
              <p:nvPr/>
            </p:nvSpPr>
            <p:spPr bwMode="auto">
              <a:xfrm>
                <a:off x="4611" y="3245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571" name="AutoShape 139"/>
              <p:cNvSpPr>
                <a:spLocks noChangeArrowheads="1"/>
              </p:cNvSpPr>
              <p:nvPr/>
            </p:nvSpPr>
            <p:spPr bwMode="auto">
              <a:xfrm>
                <a:off x="4535" y="3313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8572" name="Rectangle 140"/>
          <p:cNvSpPr>
            <a:spLocks noChangeArrowheads="1"/>
          </p:cNvSpPr>
          <p:nvPr/>
        </p:nvSpPr>
        <p:spPr bwMode="auto">
          <a:xfrm>
            <a:off x="150813" y="2809875"/>
            <a:ext cx="360362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T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s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k</a:t>
            </a:r>
          </a:p>
          <a:p>
            <a:pPr algn="ctr">
              <a:buClrTx/>
              <a:buFontTx/>
              <a:buNone/>
            </a:pPr>
            <a:endParaRPr lang="en-US" altLang="ru-RU" sz="1800" i="1">
              <a:latin typeface="Arial" charset="0"/>
            </a:endParaRP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O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r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d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e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r</a:t>
            </a:r>
          </a:p>
        </p:txBody>
      </p:sp>
      <p:sp>
        <p:nvSpPr>
          <p:cNvPr id="18573" name="Line 141"/>
          <p:cNvSpPr>
            <a:spLocks noChangeShapeType="1"/>
          </p:cNvSpPr>
          <p:nvPr/>
        </p:nvSpPr>
        <p:spPr bwMode="auto">
          <a:xfrm>
            <a:off x="635000" y="2654300"/>
            <a:ext cx="1588" cy="30480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74" name="Rectangle 142"/>
          <p:cNvSpPr>
            <a:spLocks noChangeArrowheads="1"/>
          </p:cNvSpPr>
          <p:nvPr/>
        </p:nvSpPr>
        <p:spPr bwMode="auto">
          <a:xfrm>
            <a:off x="4125913" y="1882775"/>
            <a:ext cx="6873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Time</a:t>
            </a:r>
          </a:p>
        </p:txBody>
      </p:sp>
      <p:sp>
        <p:nvSpPr>
          <p:cNvPr id="18575" name="Rectangle 143"/>
          <p:cNvSpPr>
            <a:spLocks noChangeArrowheads="1"/>
          </p:cNvSpPr>
          <p:nvPr/>
        </p:nvSpPr>
        <p:spPr bwMode="auto">
          <a:xfrm>
            <a:off x="304800" y="5880100"/>
            <a:ext cx="883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Последовательная стирка займёт </a:t>
            </a:r>
            <a:r>
              <a:rPr lang="en-US" altLang="ru-RU" b="1">
                <a:solidFill>
                  <a:srgbClr val="FF0000"/>
                </a:solidFill>
              </a:rPr>
              <a:t>6 </a:t>
            </a:r>
            <a:r>
              <a:rPr lang="ru-RU" altLang="ru-RU" b="1">
                <a:solidFill>
                  <a:srgbClr val="FF0000"/>
                </a:solidFill>
              </a:rPr>
              <a:t>часов</a:t>
            </a:r>
            <a:r>
              <a:rPr lang="en-US" altLang="ru-RU"/>
              <a:t> </a:t>
            </a:r>
            <a:r>
              <a:rPr lang="ru-RU" altLang="ru-RU"/>
              <a:t>для </a:t>
            </a:r>
            <a:r>
              <a:rPr lang="en-US" altLang="ru-RU"/>
              <a:t>4 </a:t>
            </a:r>
            <a:r>
              <a:rPr lang="ru-RU" altLang="ru-RU"/>
              <a:t>порций вещей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2AF2788F-77BA-433D-8704-3C16F363313C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5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Pipelined Laundry</a:t>
            </a:r>
            <a:br>
              <a:rPr lang="en-US" altLang="ru-RU" sz="4000">
                <a:solidFill>
                  <a:srgbClr val="FFFF00"/>
                </a:solidFill>
              </a:rPr>
            </a:br>
            <a:r>
              <a:rPr lang="en-US" altLang="ru-RU" sz="4000">
                <a:solidFill>
                  <a:srgbClr val="FFFF00"/>
                </a:solidFill>
              </a:rPr>
              <a:t>Start work ASAP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065713" y="2247900"/>
            <a:ext cx="4078287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•"/>
            </a:pPr>
            <a:r>
              <a:rPr lang="ru-RU" altLang="ru-RU" i="1">
                <a:solidFill>
                  <a:srgbClr val="FFFF00"/>
                </a:solidFill>
              </a:rPr>
              <a:t>Конвейеризированная стирка займёт</a:t>
            </a:r>
            <a:r>
              <a:rPr lang="en-US" altLang="ru-RU" i="1"/>
              <a:t> </a:t>
            </a:r>
            <a:r>
              <a:rPr lang="en-US" altLang="ru-RU" b="1" i="1">
                <a:solidFill>
                  <a:srgbClr val="FF0000"/>
                </a:solidFill>
              </a:rPr>
              <a:t>3.5 </a:t>
            </a:r>
            <a:r>
              <a:rPr lang="ru-RU" altLang="ru-RU" b="1" i="1">
                <a:solidFill>
                  <a:srgbClr val="FF0000"/>
                </a:solidFill>
              </a:rPr>
              <a:t>часа</a:t>
            </a:r>
            <a:r>
              <a:rPr lang="en-US" altLang="ru-RU" i="1"/>
              <a:t> </a:t>
            </a:r>
            <a:r>
              <a:rPr lang="ru-RU" altLang="ru-RU" i="1">
                <a:solidFill>
                  <a:srgbClr val="FFFF00"/>
                </a:solidFill>
              </a:rPr>
              <a:t>для </a:t>
            </a:r>
            <a:r>
              <a:rPr lang="en-US" altLang="ru-RU" i="1">
                <a:solidFill>
                  <a:srgbClr val="FFFF00"/>
                </a:solidFill>
              </a:rPr>
              <a:t>4 </a:t>
            </a:r>
            <a:r>
              <a:rPr lang="ru-RU" altLang="ru-RU" i="1">
                <a:solidFill>
                  <a:srgbClr val="FFFF00"/>
                </a:solidFill>
              </a:rPr>
              <a:t>порций одежды</a:t>
            </a:r>
            <a:r>
              <a:rPr lang="en-US" altLang="ru-RU" i="1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•"/>
            </a:pPr>
            <a:r>
              <a:rPr lang="en-US" altLang="ru-RU" b="1">
                <a:solidFill>
                  <a:srgbClr val="FFFF00"/>
                </a:solidFill>
              </a:rPr>
              <a:t>Total time to wash longer or shorter?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•"/>
            </a:pPr>
            <a:r>
              <a:rPr lang="en-US" altLang="ru-RU" b="1">
                <a:solidFill>
                  <a:srgbClr val="FFFF00"/>
                </a:solidFill>
              </a:rPr>
              <a:t>Total wait time longer or shorter?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•"/>
            </a:pPr>
            <a:r>
              <a:rPr lang="en-US" altLang="ru-RU" b="1">
                <a:solidFill>
                  <a:srgbClr val="FFFF00"/>
                </a:solidFill>
              </a:rPr>
              <a:t>What’s the utilization of the dryer?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•"/>
            </a:pPr>
            <a:r>
              <a:rPr lang="en-US" altLang="ru-RU" b="1">
                <a:solidFill>
                  <a:srgbClr val="FFFF00"/>
                </a:solidFill>
              </a:rPr>
              <a:t>What’s the utilization of the folding table?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00"/>
              </a:buClr>
              <a:buFont typeface="Tahoma" pitchFamily="32" charset="0"/>
              <a:buChar char="•"/>
            </a:pPr>
            <a:r>
              <a:rPr lang="en-US" altLang="ru-RU" b="1">
                <a:solidFill>
                  <a:srgbClr val="FFFF00"/>
                </a:solidFill>
              </a:rPr>
              <a:t>What determines the throughput?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130300" y="2927350"/>
            <a:ext cx="520700" cy="533400"/>
            <a:chOff x="712" y="1844"/>
            <a:chExt cx="328" cy="336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712" y="1844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763" y="1895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A</a:t>
              </a:r>
            </a:p>
          </p:txBody>
        </p:sp>
      </p:grp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1117600" y="3778250"/>
            <a:ext cx="520700" cy="533400"/>
            <a:chOff x="704" y="2380"/>
            <a:chExt cx="328" cy="336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704" y="2380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755" y="2431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B</a:t>
              </a:r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1079500" y="4527550"/>
            <a:ext cx="520700" cy="533400"/>
            <a:chOff x="680" y="2852"/>
            <a:chExt cx="328" cy="336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680" y="2852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731" y="2903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C</a:t>
              </a:r>
            </a:p>
          </p:txBody>
        </p:sp>
      </p:grpSp>
      <p:grpSp>
        <p:nvGrpSpPr>
          <p:cNvPr id="19469" name="Group 13"/>
          <p:cNvGrpSpPr>
            <a:grpSpLocks/>
          </p:cNvGrpSpPr>
          <p:nvPr/>
        </p:nvGrpSpPr>
        <p:grpSpPr bwMode="auto">
          <a:xfrm>
            <a:off x="1079500" y="5251450"/>
            <a:ext cx="520700" cy="533400"/>
            <a:chOff x="680" y="3308"/>
            <a:chExt cx="328" cy="336"/>
          </a:xfrm>
        </p:grpSpPr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680" y="3308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731" y="3359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D</a:t>
              </a:r>
            </a:p>
          </p:txBody>
        </p:sp>
      </p:grp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401763" y="1331913"/>
            <a:ext cx="8937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6 PM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758950" y="1917700"/>
            <a:ext cx="6337300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758950" y="177800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633663" y="13446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7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700463" y="13446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8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716463" y="134461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9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5656263" y="13573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10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748463" y="1344613"/>
            <a:ext cx="5191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11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7421563" y="1331913"/>
            <a:ext cx="14525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b="1">
                <a:latin typeface="Arial" charset="0"/>
              </a:rPr>
              <a:t>Midnight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1803400" y="2825750"/>
            <a:ext cx="3489325" cy="2932113"/>
            <a:chOff x="1136" y="1780"/>
            <a:chExt cx="2198" cy="1847"/>
          </a:xfrm>
        </p:grpSpPr>
        <p:grpSp>
          <p:nvGrpSpPr>
            <p:cNvPr id="19482" name="Group 26"/>
            <p:cNvGrpSpPr>
              <a:grpSpLocks/>
            </p:cNvGrpSpPr>
            <p:nvPr/>
          </p:nvGrpSpPr>
          <p:grpSpPr bwMode="auto">
            <a:xfrm>
              <a:off x="1136" y="1780"/>
              <a:ext cx="966" cy="447"/>
              <a:chOff x="1136" y="1780"/>
              <a:chExt cx="966" cy="447"/>
            </a:xfrm>
          </p:grpSpPr>
          <p:grpSp>
            <p:nvGrpSpPr>
              <p:cNvPr id="19483" name="Group 27"/>
              <p:cNvGrpSpPr>
                <a:grpSpLocks/>
              </p:cNvGrpSpPr>
              <p:nvPr/>
            </p:nvGrpSpPr>
            <p:grpSpPr bwMode="auto">
              <a:xfrm>
                <a:off x="1136" y="1780"/>
                <a:ext cx="304" cy="447"/>
                <a:chOff x="1136" y="1780"/>
                <a:chExt cx="304" cy="447"/>
              </a:xfrm>
            </p:grpSpPr>
            <p:grpSp>
              <p:nvGrpSpPr>
                <p:cNvPr id="19484" name="Group 28"/>
                <p:cNvGrpSpPr>
                  <a:grpSpLocks/>
                </p:cNvGrpSpPr>
                <p:nvPr/>
              </p:nvGrpSpPr>
              <p:grpSpPr bwMode="auto">
                <a:xfrm>
                  <a:off x="1136" y="1780"/>
                  <a:ext cx="304" cy="447"/>
                  <a:chOff x="1136" y="1780"/>
                  <a:chExt cx="304" cy="447"/>
                </a:xfrm>
              </p:grpSpPr>
              <p:sp>
                <p:nvSpPr>
                  <p:cNvPr id="1948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851"/>
                    <a:ext cx="304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48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780"/>
                    <a:ext cx="234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487" name="AutoShape 31"/>
                <p:cNvSpPr>
                  <a:spLocks noChangeArrowheads="1"/>
                </p:cNvSpPr>
                <p:nvPr/>
              </p:nvSpPr>
              <p:spPr bwMode="auto">
                <a:xfrm>
                  <a:off x="1198" y="1884"/>
                  <a:ext cx="157" cy="26"/>
                </a:xfrm>
                <a:prstGeom prst="parallelogram">
                  <a:avLst>
                    <a:gd name="adj" fmla="val 150934"/>
                  </a:avLst>
                </a:prstGeom>
                <a:solidFill>
                  <a:srgbClr val="F6BF69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9488" name="Group 32"/>
              <p:cNvGrpSpPr>
                <a:grpSpLocks/>
              </p:cNvGrpSpPr>
              <p:nvPr/>
            </p:nvGrpSpPr>
            <p:grpSpPr bwMode="auto">
              <a:xfrm>
                <a:off x="1437" y="1780"/>
                <a:ext cx="377" cy="447"/>
                <a:chOff x="1437" y="1780"/>
                <a:chExt cx="377" cy="447"/>
              </a:xfrm>
            </p:grpSpPr>
            <p:grpSp>
              <p:nvGrpSpPr>
                <p:cNvPr id="19489" name="Group 33"/>
                <p:cNvGrpSpPr>
                  <a:grpSpLocks/>
                </p:cNvGrpSpPr>
                <p:nvPr/>
              </p:nvGrpSpPr>
              <p:grpSpPr bwMode="auto">
                <a:xfrm>
                  <a:off x="1437" y="1780"/>
                  <a:ext cx="377" cy="447"/>
                  <a:chOff x="1437" y="1780"/>
                  <a:chExt cx="377" cy="447"/>
                </a:xfrm>
              </p:grpSpPr>
              <p:sp>
                <p:nvSpPr>
                  <p:cNvPr id="19490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851"/>
                    <a:ext cx="377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49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780"/>
                    <a:ext cx="291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492" name="Oval 36"/>
                <p:cNvSpPr>
                  <a:spLocks noChangeArrowheads="1"/>
                </p:cNvSpPr>
                <p:nvPr/>
              </p:nvSpPr>
              <p:spPr bwMode="auto">
                <a:xfrm>
                  <a:off x="1552" y="1816"/>
                  <a:ext cx="48" cy="26"/>
                </a:xfrm>
                <a:prstGeom prst="ellipse">
                  <a:avLst/>
                </a:prstGeom>
                <a:solidFill>
                  <a:srgbClr val="0000FF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493" name="AutoShape 37"/>
                <p:cNvSpPr>
                  <a:spLocks noChangeArrowheads="1"/>
                </p:cNvSpPr>
                <p:nvPr/>
              </p:nvSpPr>
              <p:spPr bwMode="auto">
                <a:xfrm>
                  <a:off x="1484" y="2026"/>
                  <a:ext cx="197" cy="83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9494" name="AutoShape 38"/>
              <p:cNvSpPr>
                <a:spLocks noChangeArrowheads="1"/>
              </p:cNvSpPr>
              <p:nvPr/>
            </p:nvSpPr>
            <p:spPr bwMode="auto">
              <a:xfrm>
                <a:off x="2001" y="2009"/>
                <a:ext cx="85" cy="19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*/ 1 16385 2"/>
                  <a:gd name="G4" fmla="*/ 1 32768 5"/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w 86"/>
                  <a:gd name="T11" fmla="*/ 0 h 192"/>
                  <a:gd name="T12" fmla="*/ 86 w 86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>
                <a:off x="1997" y="2009"/>
                <a:ext cx="105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496" name="Rectangle 40"/>
              <p:cNvSpPr>
                <a:spLocks noChangeArrowheads="1"/>
              </p:cNvSpPr>
              <p:nvPr/>
            </p:nvSpPr>
            <p:spPr bwMode="auto">
              <a:xfrm>
                <a:off x="2004" y="2090"/>
                <a:ext cx="81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1821" y="2090"/>
                <a:ext cx="102" cy="10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9498" name="Group 42"/>
              <p:cNvGrpSpPr>
                <a:grpSpLocks/>
              </p:cNvGrpSpPr>
              <p:nvPr/>
            </p:nvGrpSpPr>
            <p:grpSpPr bwMode="auto">
              <a:xfrm>
                <a:off x="1819" y="1837"/>
                <a:ext cx="193" cy="363"/>
                <a:chOff x="1819" y="1837"/>
                <a:chExt cx="193" cy="363"/>
              </a:xfrm>
            </p:grpSpPr>
            <p:sp>
              <p:nvSpPr>
                <p:cNvPr id="19499" name="Oval 43"/>
                <p:cNvSpPr>
                  <a:spLocks noChangeArrowheads="1"/>
                </p:cNvSpPr>
                <p:nvPr/>
              </p:nvSpPr>
              <p:spPr bwMode="auto">
                <a:xfrm>
                  <a:off x="1895" y="1837"/>
                  <a:ext cx="47" cy="47"/>
                </a:xfrm>
                <a:prstGeom prst="ellipse">
                  <a:avLst/>
                </a:prstGeom>
                <a:solidFill>
                  <a:srgbClr val="FC0128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00" name="AutoShape 44"/>
                <p:cNvSpPr>
                  <a:spLocks noChangeArrowheads="1"/>
                </p:cNvSpPr>
                <p:nvPr/>
              </p:nvSpPr>
              <p:spPr bwMode="auto">
                <a:xfrm>
                  <a:off x="1819" y="1905"/>
                  <a:ext cx="193" cy="295"/>
                </a:xfrm>
                <a:custGeom>
                  <a:avLst/>
                  <a:gdLst>
                    <a:gd name="G0" fmla="+- 1 0 0"/>
                    <a:gd name="G1" fmla="*/ 1 10569 49664"/>
                    <a:gd name="G2" fmla="+- 65533 0 0"/>
                    <a:gd name="G3" fmla="+- 65533 0 0"/>
                    <a:gd name="G4" fmla="*/ 1 29993 25856"/>
                    <a:gd name="G5" fmla="+- 157 0 0"/>
                    <a:gd name="G6" fmla="+- 8 0 0"/>
                    <a:gd name="T0" fmla="*/ 12 256 1"/>
                    <a:gd name="T1" fmla="*/ 0 256 1"/>
                    <a:gd name="G7" fmla="+- 0 T0 T1"/>
                    <a:gd name="G8" fmla="cos 164 G7"/>
                    <a:gd name="G9" fmla="+- 15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1 0 0"/>
                    <a:gd name="G16" fmla="+- 1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*/ 1 35019 51712"/>
                    <a:gd name="G80" fmla="+- 1 0 0"/>
                    <a:gd name="G81" fmla="+- 136 0 0"/>
                    <a:gd name="G82" fmla="+- 140 0 0"/>
                    <a:gd name="G83" fmla="+- 145 0 0"/>
                    <a:gd name="G84" fmla="+- 148 0 0"/>
                    <a:gd name="G85" fmla="+- 151 0 0"/>
                    <a:gd name="G86" fmla="+- 151 0 0"/>
                    <a:gd name="G87" fmla="+- 151 0 0"/>
                    <a:gd name="G88" fmla="+- 149 0 0"/>
                    <a:gd name="G89" fmla="+- 145 0 0"/>
                    <a:gd name="G90" fmla="+- 40 0 0"/>
                    <a:gd name="G91" fmla="+- 136 0 0"/>
                    <a:gd name="G92" fmla="+- 65519 0 0"/>
                    <a:gd name="G93" fmla="+- 65517 0 0"/>
                    <a:gd name="G94" fmla="+- 65518 0 0"/>
                    <a:gd name="G95" fmla="+- 65517 0 0"/>
                    <a:gd name="G96" fmla="+- 65519 0 0"/>
                    <a:gd name="G97" fmla="+- 65522 0 0"/>
                    <a:gd name="G98" fmla="+- 65525 0 0"/>
                    <a:gd name="G99" fmla="+- 65528 0 0"/>
                    <a:gd name="G100" fmla="+- 36 0 0"/>
                    <a:gd name="G101" fmla="+- 65432 0 0"/>
                    <a:gd name="G102" fmla="+- 65446 0 0"/>
                    <a:gd name="G103" fmla="+- 65443 0 0"/>
                    <a:gd name="G104" fmla="+- 65438 0 0"/>
                    <a:gd name="T2" fmla="*/ 2 w 194"/>
                    <a:gd name="T3" fmla="*/ 137 h 296"/>
                    <a:gd name="T4" fmla="*/ 1 w 194"/>
                    <a:gd name="T5" fmla="*/ 140 h 296"/>
                    <a:gd name="T6" fmla="*/ 0 w 194"/>
                    <a:gd name="T7" fmla="*/ 145 h 296"/>
                    <a:gd name="T8" fmla="*/ 0 w 194"/>
                    <a:gd name="T9" fmla="*/ 150 h 296"/>
                    <a:gd name="T10" fmla="*/ 2 w 194"/>
                    <a:gd name="T11" fmla="*/ 155 h 296"/>
                    <a:gd name="T12" fmla="*/ 4 w 194"/>
                    <a:gd name="T13" fmla="*/ 159 h 296"/>
                    <a:gd name="T14" fmla="*/ 8 w 194"/>
                    <a:gd name="T15" fmla="*/ 163 h 296"/>
                    <a:gd name="T16" fmla="*/ 12 w 194"/>
                    <a:gd name="T17" fmla="*/ 165 h 296"/>
                    <a:gd name="T18" fmla="*/ 16 w 194"/>
                    <a:gd name="T19" fmla="*/ 166 h 296"/>
                    <a:gd name="T20" fmla="*/ 21 w 194"/>
                    <a:gd name="T21" fmla="*/ 166 h 296"/>
                    <a:gd name="T22" fmla="*/ 126 w 194"/>
                    <a:gd name="T23" fmla="*/ 295 h 296"/>
                    <a:gd name="T24" fmla="*/ 159 w 194"/>
                    <a:gd name="T25" fmla="*/ 142 h 296"/>
                    <a:gd name="T26" fmla="*/ 159 w 194"/>
                    <a:gd name="T27" fmla="*/ 138 h 296"/>
                    <a:gd name="T28" fmla="*/ 157 w 194"/>
                    <a:gd name="T29" fmla="*/ 136 h 296"/>
                    <a:gd name="T30" fmla="*/ 154 w 194"/>
                    <a:gd name="T31" fmla="*/ 133 h 296"/>
                    <a:gd name="T32" fmla="*/ 152 w 194"/>
                    <a:gd name="T33" fmla="*/ 131 h 296"/>
                    <a:gd name="T34" fmla="*/ 148 w 194"/>
                    <a:gd name="T35" fmla="*/ 130 h 296"/>
                    <a:gd name="T36" fmla="*/ 144 w 194"/>
                    <a:gd name="T37" fmla="*/ 129 h 296"/>
                    <a:gd name="T38" fmla="*/ 140 w 194"/>
                    <a:gd name="T39" fmla="*/ 129 h 296"/>
                    <a:gd name="T40" fmla="*/ 137 w 194"/>
                    <a:gd name="T41" fmla="*/ 129 h 296"/>
                    <a:gd name="T42" fmla="*/ 93 w 194"/>
                    <a:gd name="T43" fmla="*/ 75 h 296"/>
                    <a:gd name="T44" fmla="*/ 179 w 194"/>
                    <a:gd name="T45" fmla="*/ 93 h 296"/>
                    <a:gd name="T46" fmla="*/ 183 w 194"/>
                    <a:gd name="T47" fmla="*/ 92 h 296"/>
                    <a:gd name="T48" fmla="*/ 185 w 194"/>
                    <a:gd name="T49" fmla="*/ 91 h 296"/>
                    <a:gd name="T50" fmla="*/ 189 w 194"/>
                    <a:gd name="T51" fmla="*/ 89 h 296"/>
                    <a:gd name="T52" fmla="*/ 191 w 194"/>
                    <a:gd name="T53" fmla="*/ 86 h 296"/>
                    <a:gd name="T54" fmla="*/ 192 w 194"/>
                    <a:gd name="T55" fmla="*/ 83 h 296"/>
                    <a:gd name="T56" fmla="*/ 193 w 194"/>
                    <a:gd name="T57" fmla="*/ 78 h 296"/>
                    <a:gd name="T58" fmla="*/ 192 w 194"/>
                    <a:gd name="T59" fmla="*/ 74 h 296"/>
                    <a:gd name="T60" fmla="*/ 190 w 194"/>
                    <a:gd name="T61" fmla="*/ 70 h 296"/>
                    <a:gd name="T62" fmla="*/ 188 w 194"/>
                    <a:gd name="T63" fmla="*/ 68 h 296"/>
                    <a:gd name="T64" fmla="*/ 184 w 194"/>
                    <a:gd name="T65" fmla="*/ 65 h 296"/>
                    <a:gd name="T66" fmla="*/ 181 w 194"/>
                    <a:gd name="T67" fmla="*/ 64 h 296"/>
                    <a:gd name="T68" fmla="*/ 122 w 194"/>
                    <a:gd name="T69" fmla="*/ 64 h 296"/>
                    <a:gd name="T70" fmla="*/ 112 w 194"/>
                    <a:gd name="T71" fmla="*/ 42 h 296"/>
                    <a:gd name="T72" fmla="*/ 113 w 194"/>
                    <a:gd name="T73" fmla="*/ 37 h 296"/>
                    <a:gd name="T74" fmla="*/ 114 w 194"/>
                    <a:gd name="T75" fmla="*/ 30 h 296"/>
                    <a:gd name="T76" fmla="*/ 114 w 194"/>
                    <a:gd name="T77" fmla="*/ 24 h 296"/>
                    <a:gd name="T78" fmla="*/ 112 w 194"/>
                    <a:gd name="T79" fmla="*/ 19 h 296"/>
                    <a:gd name="T80" fmla="*/ 110 w 194"/>
                    <a:gd name="T81" fmla="*/ 15 h 296"/>
                    <a:gd name="T82" fmla="*/ 107 w 194"/>
                    <a:gd name="T83" fmla="*/ 10 h 296"/>
                    <a:gd name="T84" fmla="*/ 103 w 194"/>
                    <a:gd name="T85" fmla="*/ 7 h 296"/>
                    <a:gd name="T86" fmla="*/ 98 w 194"/>
                    <a:gd name="T87" fmla="*/ 3 h 296"/>
                    <a:gd name="T88" fmla="*/ 93 w 194"/>
                    <a:gd name="T89" fmla="*/ 1 h 296"/>
                    <a:gd name="T90" fmla="*/ 87 w 194"/>
                    <a:gd name="T91" fmla="*/ 0 h 296"/>
                    <a:gd name="T92" fmla="*/ 81 w 194"/>
                    <a:gd name="T93" fmla="*/ 0 h 296"/>
                    <a:gd name="T94" fmla="*/ 75 w 194"/>
                    <a:gd name="T95" fmla="*/ 1 h 296"/>
                    <a:gd name="T96" fmla="*/ 69 w 194"/>
                    <a:gd name="T97" fmla="*/ 3 h 296"/>
                    <a:gd name="T98" fmla="*/ 63 w 194"/>
                    <a:gd name="T99" fmla="*/ 6 h 296"/>
                    <a:gd name="T100" fmla="*/ 59 w 194"/>
                    <a:gd name="T101" fmla="*/ 11 h 296"/>
                    <a:gd name="T102" fmla="*/ 55 w 194"/>
                    <a:gd name="T103" fmla="*/ 17 h 296"/>
                    <a:gd name="T104" fmla="*/ 53 w 194"/>
                    <a:gd name="T105" fmla="*/ 23 h 296"/>
                    <a:gd name="T106" fmla="*/ 0 w 194"/>
                    <a:gd name="T107" fmla="*/ 0 h 296"/>
                    <a:gd name="T108" fmla="*/ 194 w 194"/>
                    <a:gd name="T109" fmla="*/ 296 h 296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T106" t="T107" r="T108" b="T10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19501" name="Group 45"/>
            <p:cNvGrpSpPr>
              <a:grpSpLocks/>
            </p:cNvGrpSpPr>
            <p:nvPr/>
          </p:nvGrpSpPr>
          <p:grpSpPr bwMode="auto">
            <a:xfrm>
              <a:off x="1536" y="2244"/>
              <a:ext cx="966" cy="447"/>
              <a:chOff x="1536" y="2244"/>
              <a:chExt cx="966" cy="447"/>
            </a:xfrm>
          </p:grpSpPr>
          <p:grpSp>
            <p:nvGrpSpPr>
              <p:cNvPr id="19502" name="Group 46"/>
              <p:cNvGrpSpPr>
                <a:grpSpLocks/>
              </p:cNvGrpSpPr>
              <p:nvPr/>
            </p:nvGrpSpPr>
            <p:grpSpPr bwMode="auto">
              <a:xfrm>
                <a:off x="1536" y="2244"/>
                <a:ext cx="304" cy="447"/>
                <a:chOff x="1536" y="2244"/>
                <a:chExt cx="304" cy="447"/>
              </a:xfrm>
            </p:grpSpPr>
            <p:grpSp>
              <p:nvGrpSpPr>
                <p:cNvPr id="19503" name="Group 47"/>
                <p:cNvGrpSpPr>
                  <a:grpSpLocks/>
                </p:cNvGrpSpPr>
                <p:nvPr/>
              </p:nvGrpSpPr>
              <p:grpSpPr bwMode="auto">
                <a:xfrm>
                  <a:off x="1536" y="2244"/>
                  <a:ext cx="304" cy="447"/>
                  <a:chOff x="1536" y="2244"/>
                  <a:chExt cx="304" cy="447"/>
                </a:xfrm>
              </p:grpSpPr>
              <p:sp>
                <p:nvSpPr>
                  <p:cNvPr id="19504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15"/>
                    <a:ext cx="304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505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244"/>
                    <a:ext cx="234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506" name="AutoShape 50"/>
                <p:cNvSpPr>
                  <a:spLocks noChangeArrowheads="1"/>
                </p:cNvSpPr>
                <p:nvPr/>
              </p:nvSpPr>
              <p:spPr bwMode="auto">
                <a:xfrm>
                  <a:off x="1598" y="2348"/>
                  <a:ext cx="157" cy="26"/>
                </a:xfrm>
                <a:prstGeom prst="parallelogram">
                  <a:avLst>
                    <a:gd name="adj" fmla="val 150934"/>
                  </a:avLst>
                </a:prstGeom>
                <a:solidFill>
                  <a:srgbClr val="F6BF69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9507" name="Group 51"/>
              <p:cNvGrpSpPr>
                <a:grpSpLocks/>
              </p:cNvGrpSpPr>
              <p:nvPr/>
            </p:nvGrpSpPr>
            <p:grpSpPr bwMode="auto">
              <a:xfrm>
                <a:off x="1837" y="2244"/>
                <a:ext cx="377" cy="447"/>
                <a:chOff x="1837" y="2244"/>
                <a:chExt cx="377" cy="447"/>
              </a:xfrm>
            </p:grpSpPr>
            <p:grpSp>
              <p:nvGrpSpPr>
                <p:cNvPr id="19508" name="Group 52"/>
                <p:cNvGrpSpPr>
                  <a:grpSpLocks/>
                </p:cNvGrpSpPr>
                <p:nvPr/>
              </p:nvGrpSpPr>
              <p:grpSpPr bwMode="auto">
                <a:xfrm>
                  <a:off x="1837" y="2244"/>
                  <a:ext cx="377" cy="447"/>
                  <a:chOff x="1837" y="2244"/>
                  <a:chExt cx="377" cy="447"/>
                </a:xfrm>
              </p:grpSpPr>
              <p:sp>
                <p:nvSpPr>
                  <p:cNvPr id="19509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15"/>
                    <a:ext cx="377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510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244"/>
                    <a:ext cx="291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511" name="Oval 55"/>
                <p:cNvSpPr>
                  <a:spLocks noChangeArrowheads="1"/>
                </p:cNvSpPr>
                <p:nvPr/>
              </p:nvSpPr>
              <p:spPr bwMode="auto">
                <a:xfrm>
                  <a:off x="1952" y="2280"/>
                  <a:ext cx="48" cy="26"/>
                </a:xfrm>
                <a:prstGeom prst="ellipse">
                  <a:avLst/>
                </a:prstGeom>
                <a:solidFill>
                  <a:srgbClr val="0000FF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12" name="AutoShape 56"/>
                <p:cNvSpPr>
                  <a:spLocks noChangeArrowheads="1"/>
                </p:cNvSpPr>
                <p:nvPr/>
              </p:nvSpPr>
              <p:spPr bwMode="auto">
                <a:xfrm>
                  <a:off x="1884" y="2490"/>
                  <a:ext cx="197" cy="83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9513" name="AutoShape 57"/>
              <p:cNvSpPr>
                <a:spLocks noChangeArrowheads="1"/>
              </p:cNvSpPr>
              <p:nvPr/>
            </p:nvSpPr>
            <p:spPr bwMode="auto">
              <a:xfrm>
                <a:off x="2401" y="2473"/>
                <a:ext cx="85" cy="19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*/ 1 16385 2"/>
                  <a:gd name="G4" fmla="*/ 1 32768 5"/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w 86"/>
                  <a:gd name="T11" fmla="*/ 0 h 192"/>
                  <a:gd name="T12" fmla="*/ 86 w 86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14" name="Rectangle 58"/>
              <p:cNvSpPr>
                <a:spLocks noChangeArrowheads="1"/>
              </p:cNvSpPr>
              <p:nvPr/>
            </p:nvSpPr>
            <p:spPr bwMode="auto">
              <a:xfrm>
                <a:off x="2397" y="2473"/>
                <a:ext cx="105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15" name="Rectangle 59"/>
              <p:cNvSpPr>
                <a:spLocks noChangeArrowheads="1"/>
              </p:cNvSpPr>
              <p:nvPr/>
            </p:nvSpPr>
            <p:spPr bwMode="auto">
              <a:xfrm>
                <a:off x="2404" y="2554"/>
                <a:ext cx="81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16" name="Rectangle 60"/>
              <p:cNvSpPr>
                <a:spLocks noChangeArrowheads="1"/>
              </p:cNvSpPr>
              <p:nvPr/>
            </p:nvSpPr>
            <p:spPr bwMode="auto">
              <a:xfrm>
                <a:off x="2221" y="2554"/>
                <a:ext cx="102" cy="10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9517" name="Group 61"/>
              <p:cNvGrpSpPr>
                <a:grpSpLocks/>
              </p:cNvGrpSpPr>
              <p:nvPr/>
            </p:nvGrpSpPr>
            <p:grpSpPr bwMode="auto">
              <a:xfrm>
                <a:off x="2219" y="2301"/>
                <a:ext cx="193" cy="363"/>
                <a:chOff x="2219" y="2301"/>
                <a:chExt cx="193" cy="363"/>
              </a:xfrm>
            </p:grpSpPr>
            <p:sp>
              <p:nvSpPr>
                <p:cNvPr id="19518" name="Oval 62"/>
                <p:cNvSpPr>
                  <a:spLocks noChangeArrowheads="1"/>
                </p:cNvSpPr>
                <p:nvPr/>
              </p:nvSpPr>
              <p:spPr bwMode="auto">
                <a:xfrm>
                  <a:off x="2295" y="2301"/>
                  <a:ext cx="47" cy="47"/>
                </a:xfrm>
                <a:prstGeom prst="ellipse">
                  <a:avLst/>
                </a:prstGeom>
                <a:solidFill>
                  <a:srgbClr val="FC0128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19" name="AutoShape 63"/>
                <p:cNvSpPr>
                  <a:spLocks noChangeArrowheads="1"/>
                </p:cNvSpPr>
                <p:nvPr/>
              </p:nvSpPr>
              <p:spPr bwMode="auto">
                <a:xfrm>
                  <a:off x="2219" y="2369"/>
                  <a:ext cx="193" cy="295"/>
                </a:xfrm>
                <a:custGeom>
                  <a:avLst/>
                  <a:gdLst>
                    <a:gd name="G0" fmla="+- 1 0 0"/>
                    <a:gd name="G1" fmla="*/ 1 10569 49664"/>
                    <a:gd name="G2" fmla="+- 65533 0 0"/>
                    <a:gd name="G3" fmla="+- 65533 0 0"/>
                    <a:gd name="G4" fmla="*/ 1 29993 25856"/>
                    <a:gd name="G5" fmla="+- 157 0 0"/>
                    <a:gd name="G6" fmla="+- 8 0 0"/>
                    <a:gd name="T0" fmla="*/ 12 256 1"/>
                    <a:gd name="T1" fmla="*/ 0 256 1"/>
                    <a:gd name="G7" fmla="+- 0 T0 T1"/>
                    <a:gd name="G8" fmla="cos 164 G7"/>
                    <a:gd name="G9" fmla="+- 15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1 0 0"/>
                    <a:gd name="G16" fmla="+- 1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*/ 1 35019 51712"/>
                    <a:gd name="G80" fmla="+- 1 0 0"/>
                    <a:gd name="G81" fmla="+- 136 0 0"/>
                    <a:gd name="G82" fmla="+- 140 0 0"/>
                    <a:gd name="G83" fmla="+- 145 0 0"/>
                    <a:gd name="G84" fmla="+- 148 0 0"/>
                    <a:gd name="G85" fmla="+- 151 0 0"/>
                    <a:gd name="G86" fmla="+- 151 0 0"/>
                    <a:gd name="G87" fmla="+- 151 0 0"/>
                    <a:gd name="G88" fmla="+- 149 0 0"/>
                    <a:gd name="G89" fmla="+- 145 0 0"/>
                    <a:gd name="G90" fmla="+- 40 0 0"/>
                    <a:gd name="G91" fmla="+- 136 0 0"/>
                    <a:gd name="G92" fmla="+- 65519 0 0"/>
                    <a:gd name="G93" fmla="+- 65517 0 0"/>
                    <a:gd name="G94" fmla="+- 65518 0 0"/>
                    <a:gd name="G95" fmla="+- 65517 0 0"/>
                    <a:gd name="G96" fmla="+- 65519 0 0"/>
                    <a:gd name="G97" fmla="+- 65522 0 0"/>
                    <a:gd name="G98" fmla="+- 65525 0 0"/>
                    <a:gd name="G99" fmla="+- 65528 0 0"/>
                    <a:gd name="G100" fmla="+- 36 0 0"/>
                    <a:gd name="G101" fmla="+- 65432 0 0"/>
                    <a:gd name="G102" fmla="+- 65446 0 0"/>
                    <a:gd name="G103" fmla="+- 65443 0 0"/>
                    <a:gd name="G104" fmla="+- 65438 0 0"/>
                    <a:gd name="T2" fmla="*/ 2 w 194"/>
                    <a:gd name="T3" fmla="*/ 137 h 296"/>
                    <a:gd name="T4" fmla="*/ 1 w 194"/>
                    <a:gd name="T5" fmla="*/ 140 h 296"/>
                    <a:gd name="T6" fmla="*/ 0 w 194"/>
                    <a:gd name="T7" fmla="*/ 145 h 296"/>
                    <a:gd name="T8" fmla="*/ 0 w 194"/>
                    <a:gd name="T9" fmla="*/ 150 h 296"/>
                    <a:gd name="T10" fmla="*/ 2 w 194"/>
                    <a:gd name="T11" fmla="*/ 155 h 296"/>
                    <a:gd name="T12" fmla="*/ 4 w 194"/>
                    <a:gd name="T13" fmla="*/ 159 h 296"/>
                    <a:gd name="T14" fmla="*/ 8 w 194"/>
                    <a:gd name="T15" fmla="*/ 163 h 296"/>
                    <a:gd name="T16" fmla="*/ 12 w 194"/>
                    <a:gd name="T17" fmla="*/ 165 h 296"/>
                    <a:gd name="T18" fmla="*/ 16 w 194"/>
                    <a:gd name="T19" fmla="*/ 166 h 296"/>
                    <a:gd name="T20" fmla="*/ 21 w 194"/>
                    <a:gd name="T21" fmla="*/ 166 h 296"/>
                    <a:gd name="T22" fmla="*/ 126 w 194"/>
                    <a:gd name="T23" fmla="*/ 295 h 296"/>
                    <a:gd name="T24" fmla="*/ 159 w 194"/>
                    <a:gd name="T25" fmla="*/ 142 h 296"/>
                    <a:gd name="T26" fmla="*/ 159 w 194"/>
                    <a:gd name="T27" fmla="*/ 138 h 296"/>
                    <a:gd name="T28" fmla="*/ 157 w 194"/>
                    <a:gd name="T29" fmla="*/ 136 h 296"/>
                    <a:gd name="T30" fmla="*/ 154 w 194"/>
                    <a:gd name="T31" fmla="*/ 133 h 296"/>
                    <a:gd name="T32" fmla="*/ 152 w 194"/>
                    <a:gd name="T33" fmla="*/ 131 h 296"/>
                    <a:gd name="T34" fmla="*/ 148 w 194"/>
                    <a:gd name="T35" fmla="*/ 130 h 296"/>
                    <a:gd name="T36" fmla="*/ 144 w 194"/>
                    <a:gd name="T37" fmla="*/ 129 h 296"/>
                    <a:gd name="T38" fmla="*/ 140 w 194"/>
                    <a:gd name="T39" fmla="*/ 129 h 296"/>
                    <a:gd name="T40" fmla="*/ 137 w 194"/>
                    <a:gd name="T41" fmla="*/ 129 h 296"/>
                    <a:gd name="T42" fmla="*/ 93 w 194"/>
                    <a:gd name="T43" fmla="*/ 75 h 296"/>
                    <a:gd name="T44" fmla="*/ 179 w 194"/>
                    <a:gd name="T45" fmla="*/ 93 h 296"/>
                    <a:gd name="T46" fmla="*/ 183 w 194"/>
                    <a:gd name="T47" fmla="*/ 92 h 296"/>
                    <a:gd name="T48" fmla="*/ 185 w 194"/>
                    <a:gd name="T49" fmla="*/ 91 h 296"/>
                    <a:gd name="T50" fmla="*/ 189 w 194"/>
                    <a:gd name="T51" fmla="*/ 89 h 296"/>
                    <a:gd name="T52" fmla="*/ 191 w 194"/>
                    <a:gd name="T53" fmla="*/ 86 h 296"/>
                    <a:gd name="T54" fmla="*/ 192 w 194"/>
                    <a:gd name="T55" fmla="*/ 83 h 296"/>
                    <a:gd name="T56" fmla="*/ 193 w 194"/>
                    <a:gd name="T57" fmla="*/ 78 h 296"/>
                    <a:gd name="T58" fmla="*/ 192 w 194"/>
                    <a:gd name="T59" fmla="*/ 74 h 296"/>
                    <a:gd name="T60" fmla="*/ 190 w 194"/>
                    <a:gd name="T61" fmla="*/ 70 h 296"/>
                    <a:gd name="T62" fmla="*/ 188 w 194"/>
                    <a:gd name="T63" fmla="*/ 68 h 296"/>
                    <a:gd name="T64" fmla="*/ 184 w 194"/>
                    <a:gd name="T65" fmla="*/ 65 h 296"/>
                    <a:gd name="T66" fmla="*/ 181 w 194"/>
                    <a:gd name="T67" fmla="*/ 64 h 296"/>
                    <a:gd name="T68" fmla="*/ 122 w 194"/>
                    <a:gd name="T69" fmla="*/ 64 h 296"/>
                    <a:gd name="T70" fmla="*/ 112 w 194"/>
                    <a:gd name="T71" fmla="*/ 42 h 296"/>
                    <a:gd name="T72" fmla="*/ 113 w 194"/>
                    <a:gd name="T73" fmla="*/ 37 h 296"/>
                    <a:gd name="T74" fmla="*/ 114 w 194"/>
                    <a:gd name="T75" fmla="*/ 30 h 296"/>
                    <a:gd name="T76" fmla="*/ 114 w 194"/>
                    <a:gd name="T77" fmla="*/ 24 h 296"/>
                    <a:gd name="T78" fmla="*/ 112 w 194"/>
                    <a:gd name="T79" fmla="*/ 19 h 296"/>
                    <a:gd name="T80" fmla="*/ 110 w 194"/>
                    <a:gd name="T81" fmla="*/ 15 h 296"/>
                    <a:gd name="T82" fmla="*/ 107 w 194"/>
                    <a:gd name="T83" fmla="*/ 10 h 296"/>
                    <a:gd name="T84" fmla="*/ 103 w 194"/>
                    <a:gd name="T85" fmla="*/ 7 h 296"/>
                    <a:gd name="T86" fmla="*/ 98 w 194"/>
                    <a:gd name="T87" fmla="*/ 3 h 296"/>
                    <a:gd name="T88" fmla="*/ 93 w 194"/>
                    <a:gd name="T89" fmla="*/ 1 h 296"/>
                    <a:gd name="T90" fmla="*/ 87 w 194"/>
                    <a:gd name="T91" fmla="*/ 0 h 296"/>
                    <a:gd name="T92" fmla="*/ 81 w 194"/>
                    <a:gd name="T93" fmla="*/ 0 h 296"/>
                    <a:gd name="T94" fmla="*/ 75 w 194"/>
                    <a:gd name="T95" fmla="*/ 1 h 296"/>
                    <a:gd name="T96" fmla="*/ 69 w 194"/>
                    <a:gd name="T97" fmla="*/ 3 h 296"/>
                    <a:gd name="T98" fmla="*/ 63 w 194"/>
                    <a:gd name="T99" fmla="*/ 6 h 296"/>
                    <a:gd name="T100" fmla="*/ 59 w 194"/>
                    <a:gd name="T101" fmla="*/ 11 h 296"/>
                    <a:gd name="T102" fmla="*/ 55 w 194"/>
                    <a:gd name="T103" fmla="*/ 17 h 296"/>
                    <a:gd name="T104" fmla="*/ 53 w 194"/>
                    <a:gd name="T105" fmla="*/ 23 h 296"/>
                    <a:gd name="T106" fmla="*/ 0 w 194"/>
                    <a:gd name="T107" fmla="*/ 0 h 296"/>
                    <a:gd name="T108" fmla="*/ 194 w 194"/>
                    <a:gd name="T109" fmla="*/ 296 h 296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T106" t="T107" r="T108" b="T10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19520" name="Group 64"/>
            <p:cNvGrpSpPr>
              <a:grpSpLocks/>
            </p:cNvGrpSpPr>
            <p:nvPr/>
          </p:nvGrpSpPr>
          <p:grpSpPr bwMode="auto">
            <a:xfrm>
              <a:off x="1952" y="2732"/>
              <a:ext cx="966" cy="447"/>
              <a:chOff x="1952" y="2732"/>
              <a:chExt cx="966" cy="447"/>
            </a:xfrm>
          </p:grpSpPr>
          <p:grpSp>
            <p:nvGrpSpPr>
              <p:cNvPr id="19521" name="Group 65"/>
              <p:cNvGrpSpPr>
                <a:grpSpLocks/>
              </p:cNvGrpSpPr>
              <p:nvPr/>
            </p:nvGrpSpPr>
            <p:grpSpPr bwMode="auto">
              <a:xfrm>
                <a:off x="1952" y="2732"/>
                <a:ext cx="304" cy="447"/>
                <a:chOff x="1952" y="2732"/>
                <a:chExt cx="304" cy="447"/>
              </a:xfrm>
            </p:grpSpPr>
            <p:grpSp>
              <p:nvGrpSpPr>
                <p:cNvPr id="19522" name="Group 66"/>
                <p:cNvGrpSpPr>
                  <a:grpSpLocks/>
                </p:cNvGrpSpPr>
                <p:nvPr/>
              </p:nvGrpSpPr>
              <p:grpSpPr bwMode="auto">
                <a:xfrm>
                  <a:off x="1952" y="2732"/>
                  <a:ext cx="304" cy="447"/>
                  <a:chOff x="1952" y="2732"/>
                  <a:chExt cx="304" cy="447"/>
                </a:xfrm>
              </p:grpSpPr>
              <p:sp>
                <p:nvSpPr>
                  <p:cNvPr id="19523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03"/>
                    <a:ext cx="304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524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32"/>
                    <a:ext cx="234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525" name="AutoShape 69"/>
                <p:cNvSpPr>
                  <a:spLocks noChangeArrowheads="1"/>
                </p:cNvSpPr>
                <p:nvPr/>
              </p:nvSpPr>
              <p:spPr bwMode="auto">
                <a:xfrm>
                  <a:off x="2014" y="2836"/>
                  <a:ext cx="157" cy="26"/>
                </a:xfrm>
                <a:prstGeom prst="parallelogram">
                  <a:avLst>
                    <a:gd name="adj" fmla="val 150934"/>
                  </a:avLst>
                </a:prstGeom>
                <a:solidFill>
                  <a:srgbClr val="F6BF69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9526" name="Group 70"/>
              <p:cNvGrpSpPr>
                <a:grpSpLocks/>
              </p:cNvGrpSpPr>
              <p:nvPr/>
            </p:nvGrpSpPr>
            <p:grpSpPr bwMode="auto">
              <a:xfrm>
                <a:off x="2253" y="2732"/>
                <a:ext cx="377" cy="447"/>
                <a:chOff x="2253" y="2732"/>
                <a:chExt cx="377" cy="447"/>
              </a:xfrm>
            </p:grpSpPr>
            <p:grpSp>
              <p:nvGrpSpPr>
                <p:cNvPr id="19527" name="Group 71"/>
                <p:cNvGrpSpPr>
                  <a:grpSpLocks/>
                </p:cNvGrpSpPr>
                <p:nvPr/>
              </p:nvGrpSpPr>
              <p:grpSpPr bwMode="auto">
                <a:xfrm>
                  <a:off x="2253" y="2732"/>
                  <a:ext cx="377" cy="447"/>
                  <a:chOff x="2253" y="2732"/>
                  <a:chExt cx="377" cy="447"/>
                </a:xfrm>
              </p:grpSpPr>
              <p:sp>
                <p:nvSpPr>
                  <p:cNvPr id="19528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03"/>
                    <a:ext cx="377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529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32"/>
                    <a:ext cx="291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530" name="Oval 74"/>
                <p:cNvSpPr>
                  <a:spLocks noChangeArrowheads="1"/>
                </p:cNvSpPr>
                <p:nvPr/>
              </p:nvSpPr>
              <p:spPr bwMode="auto">
                <a:xfrm>
                  <a:off x="2368" y="2768"/>
                  <a:ext cx="48" cy="26"/>
                </a:xfrm>
                <a:prstGeom prst="ellipse">
                  <a:avLst/>
                </a:prstGeom>
                <a:solidFill>
                  <a:srgbClr val="0000FF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31" name="AutoShape 75"/>
                <p:cNvSpPr>
                  <a:spLocks noChangeArrowheads="1"/>
                </p:cNvSpPr>
                <p:nvPr/>
              </p:nvSpPr>
              <p:spPr bwMode="auto">
                <a:xfrm>
                  <a:off x="2300" y="2978"/>
                  <a:ext cx="197" cy="83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9532" name="AutoShape 76"/>
              <p:cNvSpPr>
                <a:spLocks noChangeArrowheads="1"/>
              </p:cNvSpPr>
              <p:nvPr/>
            </p:nvSpPr>
            <p:spPr bwMode="auto">
              <a:xfrm>
                <a:off x="2817" y="2961"/>
                <a:ext cx="85" cy="19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*/ 1 16385 2"/>
                  <a:gd name="G4" fmla="*/ 1 32768 5"/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w 86"/>
                  <a:gd name="T11" fmla="*/ 0 h 192"/>
                  <a:gd name="T12" fmla="*/ 86 w 86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33" name="Rectangle 77"/>
              <p:cNvSpPr>
                <a:spLocks noChangeArrowheads="1"/>
              </p:cNvSpPr>
              <p:nvPr/>
            </p:nvSpPr>
            <p:spPr bwMode="auto">
              <a:xfrm>
                <a:off x="2813" y="2961"/>
                <a:ext cx="105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34" name="Rectangle 78"/>
              <p:cNvSpPr>
                <a:spLocks noChangeArrowheads="1"/>
              </p:cNvSpPr>
              <p:nvPr/>
            </p:nvSpPr>
            <p:spPr bwMode="auto">
              <a:xfrm>
                <a:off x="2820" y="3042"/>
                <a:ext cx="81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35" name="Rectangle 79"/>
              <p:cNvSpPr>
                <a:spLocks noChangeArrowheads="1"/>
              </p:cNvSpPr>
              <p:nvPr/>
            </p:nvSpPr>
            <p:spPr bwMode="auto">
              <a:xfrm>
                <a:off x="2637" y="3042"/>
                <a:ext cx="102" cy="10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9536" name="Group 80"/>
              <p:cNvGrpSpPr>
                <a:grpSpLocks/>
              </p:cNvGrpSpPr>
              <p:nvPr/>
            </p:nvGrpSpPr>
            <p:grpSpPr bwMode="auto">
              <a:xfrm>
                <a:off x="2635" y="2789"/>
                <a:ext cx="193" cy="363"/>
                <a:chOff x="2635" y="2789"/>
                <a:chExt cx="193" cy="363"/>
              </a:xfrm>
            </p:grpSpPr>
            <p:sp>
              <p:nvSpPr>
                <p:cNvPr id="19537" name="Oval 81"/>
                <p:cNvSpPr>
                  <a:spLocks noChangeArrowheads="1"/>
                </p:cNvSpPr>
                <p:nvPr/>
              </p:nvSpPr>
              <p:spPr bwMode="auto">
                <a:xfrm>
                  <a:off x="2711" y="2789"/>
                  <a:ext cx="47" cy="47"/>
                </a:xfrm>
                <a:prstGeom prst="ellipse">
                  <a:avLst/>
                </a:prstGeom>
                <a:solidFill>
                  <a:srgbClr val="FC0128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38" name="AutoShape 82"/>
                <p:cNvSpPr>
                  <a:spLocks noChangeArrowheads="1"/>
                </p:cNvSpPr>
                <p:nvPr/>
              </p:nvSpPr>
              <p:spPr bwMode="auto">
                <a:xfrm>
                  <a:off x="2635" y="2857"/>
                  <a:ext cx="193" cy="295"/>
                </a:xfrm>
                <a:custGeom>
                  <a:avLst/>
                  <a:gdLst>
                    <a:gd name="G0" fmla="+- 1 0 0"/>
                    <a:gd name="G1" fmla="*/ 1 10569 49664"/>
                    <a:gd name="G2" fmla="+- 65533 0 0"/>
                    <a:gd name="G3" fmla="+- 65533 0 0"/>
                    <a:gd name="G4" fmla="*/ 1 29993 25856"/>
                    <a:gd name="G5" fmla="+- 157 0 0"/>
                    <a:gd name="G6" fmla="+- 8 0 0"/>
                    <a:gd name="T0" fmla="*/ 12 256 1"/>
                    <a:gd name="T1" fmla="*/ 0 256 1"/>
                    <a:gd name="G7" fmla="+- 0 T0 T1"/>
                    <a:gd name="G8" fmla="cos 164 G7"/>
                    <a:gd name="G9" fmla="+- 15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1 0 0"/>
                    <a:gd name="G16" fmla="+- 1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*/ 1 35019 51712"/>
                    <a:gd name="G80" fmla="+- 1 0 0"/>
                    <a:gd name="G81" fmla="+- 136 0 0"/>
                    <a:gd name="G82" fmla="+- 140 0 0"/>
                    <a:gd name="G83" fmla="+- 145 0 0"/>
                    <a:gd name="G84" fmla="+- 148 0 0"/>
                    <a:gd name="G85" fmla="+- 151 0 0"/>
                    <a:gd name="G86" fmla="+- 151 0 0"/>
                    <a:gd name="G87" fmla="+- 151 0 0"/>
                    <a:gd name="G88" fmla="+- 149 0 0"/>
                    <a:gd name="G89" fmla="+- 145 0 0"/>
                    <a:gd name="G90" fmla="+- 40 0 0"/>
                    <a:gd name="G91" fmla="+- 136 0 0"/>
                    <a:gd name="G92" fmla="+- 65519 0 0"/>
                    <a:gd name="G93" fmla="+- 65517 0 0"/>
                    <a:gd name="G94" fmla="+- 65518 0 0"/>
                    <a:gd name="G95" fmla="+- 65517 0 0"/>
                    <a:gd name="G96" fmla="+- 65519 0 0"/>
                    <a:gd name="G97" fmla="+- 65522 0 0"/>
                    <a:gd name="G98" fmla="+- 65525 0 0"/>
                    <a:gd name="G99" fmla="+- 65528 0 0"/>
                    <a:gd name="G100" fmla="+- 36 0 0"/>
                    <a:gd name="G101" fmla="+- 65432 0 0"/>
                    <a:gd name="G102" fmla="+- 65446 0 0"/>
                    <a:gd name="G103" fmla="+- 65443 0 0"/>
                    <a:gd name="G104" fmla="+- 65438 0 0"/>
                    <a:gd name="T2" fmla="*/ 2 w 194"/>
                    <a:gd name="T3" fmla="*/ 137 h 296"/>
                    <a:gd name="T4" fmla="*/ 1 w 194"/>
                    <a:gd name="T5" fmla="*/ 140 h 296"/>
                    <a:gd name="T6" fmla="*/ 0 w 194"/>
                    <a:gd name="T7" fmla="*/ 145 h 296"/>
                    <a:gd name="T8" fmla="*/ 0 w 194"/>
                    <a:gd name="T9" fmla="*/ 150 h 296"/>
                    <a:gd name="T10" fmla="*/ 2 w 194"/>
                    <a:gd name="T11" fmla="*/ 155 h 296"/>
                    <a:gd name="T12" fmla="*/ 4 w 194"/>
                    <a:gd name="T13" fmla="*/ 159 h 296"/>
                    <a:gd name="T14" fmla="*/ 8 w 194"/>
                    <a:gd name="T15" fmla="*/ 163 h 296"/>
                    <a:gd name="T16" fmla="*/ 12 w 194"/>
                    <a:gd name="T17" fmla="*/ 165 h 296"/>
                    <a:gd name="T18" fmla="*/ 16 w 194"/>
                    <a:gd name="T19" fmla="*/ 166 h 296"/>
                    <a:gd name="T20" fmla="*/ 21 w 194"/>
                    <a:gd name="T21" fmla="*/ 166 h 296"/>
                    <a:gd name="T22" fmla="*/ 126 w 194"/>
                    <a:gd name="T23" fmla="*/ 295 h 296"/>
                    <a:gd name="T24" fmla="*/ 159 w 194"/>
                    <a:gd name="T25" fmla="*/ 142 h 296"/>
                    <a:gd name="T26" fmla="*/ 159 w 194"/>
                    <a:gd name="T27" fmla="*/ 138 h 296"/>
                    <a:gd name="T28" fmla="*/ 157 w 194"/>
                    <a:gd name="T29" fmla="*/ 136 h 296"/>
                    <a:gd name="T30" fmla="*/ 154 w 194"/>
                    <a:gd name="T31" fmla="*/ 133 h 296"/>
                    <a:gd name="T32" fmla="*/ 152 w 194"/>
                    <a:gd name="T33" fmla="*/ 131 h 296"/>
                    <a:gd name="T34" fmla="*/ 148 w 194"/>
                    <a:gd name="T35" fmla="*/ 130 h 296"/>
                    <a:gd name="T36" fmla="*/ 144 w 194"/>
                    <a:gd name="T37" fmla="*/ 129 h 296"/>
                    <a:gd name="T38" fmla="*/ 140 w 194"/>
                    <a:gd name="T39" fmla="*/ 129 h 296"/>
                    <a:gd name="T40" fmla="*/ 137 w 194"/>
                    <a:gd name="T41" fmla="*/ 129 h 296"/>
                    <a:gd name="T42" fmla="*/ 93 w 194"/>
                    <a:gd name="T43" fmla="*/ 75 h 296"/>
                    <a:gd name="T44" fmla="*/ 179 w 194"/>
                    <a:gd name="T45" fmla="*/ 93 h 296"/>
                    <a:gd name="T46" fmla="*/ 183 w 194"/>
                    <a:gd name="T47" fmla="*/ 92 h 296"/>
                    <a:gd name="T48" fmla="*/ 185 w 194"/>
                    <a:gd name="T49" fmla="*/ 91 h 296"/>
                    <a:gd name="T50" fmla="*/ 189 w 194"/>
                    <a:gd name="T51" fmla="*/ 89 h 296"/>
                    <a:gd name="T52" fmla="*/ 191 w 194"/>
                    <a:gd name="T53" fmla="*/ 86 h 296"/>
                    <a:gd name="T54" fmla="*/ 192 w 194"/>
                    <a:gd name="T55" fmla="*/ 83 h 296"/>
                    <a:gd name="T56" fmla="*/ 193 w 194"/>
                    <a:gd name="T57" fmla="*/ 78 h 296"/>
                    <a:gd name="T58" fmla="*/ 192 w 194"/>
                    <a:gd name="T59" fmla="*/ 74 h 296"/>
                    <a:gd name="T60" fmla="*/ 190 w 194"/>
                    <a:gd name="T61" fmla="*/ 70 h 296"/>
                    <a:gd name="T62" fmla="*/ 188 w 194"/>
                    <a:gd name="T63" fmla="*/ 68 h 296"/>
                    <a:gd name="T64" fmla="*/ 184 w 194"/>
                    <a:gd name="T65" fmla="*/ 65 h 296"/>
                    <a:gd name="T66" fmla="*/ 181 w 194"/>
                    <a:gd name="T67" fmla="*/ 64 h 296"/>
                    <a:gd name="T68" fmla="*/ 122 w 194"/>
                    <a:gd name="T69" fmla="*/ 64 h 296"/>
                    <a:gd name="T70" fmla="*/ 112 w 194"/>
                    <a:gd name="T71" fmla="*/ 42 h 296"/>
                    <a:gd name="T72" fmla="*/ 113 w 194"/>
                    <a:gd name="T73" fmla="*/ 37 h 296"/>
                    <a:gd name="T74" fmla="*/ 114 w 194"/>
                    <a:gd name="T75" fmla="*/ 30 h 296"/>
                    <a:gd name="T76" fmla="*/ 114 w 194"/>
                    <a:gd name="T77" fmla="*/ 24 h 296"/>
                    <a:gd name="T78" fmla="*/ 112 w 194"/>
                    <a:gd name="T79" fmla="*/ 19 h 296"/>
                    <a:gd name="T80" fmla="*/ 110 w 194"/>
                    <a:gd name="T81" fmla="*/ 15 h 296"/>
                    <a:gd name="T82" fmla="*/ 107 w 194"/>
                    <a:gd name="T83" fmla="*/ 10 h 296"/>
                    <a:gd name="T84" fmla="*/ 103 w 194"/>
                    <a:gd name="T85" fmla="*/ 7 h 296"/>
                    <a:gd name="T86" fmla="*/ 98 w 194"/>
                    <a:gd name="T87" fmla="*/ 3 h 296"/>
                    <a:gd name="T88" fmla="*/ 93 w 194"/>
                    <a:gd name="T89" fmla="*/ 1 h 296"/>
                    <a:gd name="T90" fmla="*/ 87 w 194"/>
                    <a:gd name="T91" fmla="*/ 0 h 296"/>
                    <a:gd name="T92" fmla="*/ 81 w 194"/>
                    <a:gd name="T93" fmla="*/ 0 h 296"/>
                    <a:gd name="T94" fmla="*/ 75 w 194"/>
                    <a:gd name="T95" fmla="*/ 1 h 296"/>
                    <a:gd name="T96" fmla="*/ 69 w 194"/>
                    <a:gd name="T97" fmla="*/ 3 h 296"/>
                    <a:gd name="T98" fmla="*/ 63 w 194"/>
                    <a:gd name="T99" fmla="*/ 6 h 296"/>
                    <a:gd name="T100" fmla="*/ 59 w 194"/>
                    <a:gd name="T101" fmla="*/ 11 h 296"/>
                    <a:gd name="T102" fmla="*/ 55 w 194"/>
                    <a:gd name="T103" fmla="*/ 17 h 296"/>
                    <a:gd name="T104" fmla="*/ 53 w 194"/>
                    <a:gd name="T105" fmla="*/ 23 h 296"/>
                    <a:gd name="T106" fmla="*/ 0 w 194"/>
                    <a:gd name="T107" fmla="*/ 0 h 296"/>
                    <a:gd name="T108" fmla="*/ 194 w 194"/>
                    <a:gd name="T109" fmla="*/ 296 h 296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T106" t="T107" r="T108" b="T10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19539" name="Group 83"/>
            <p:cNvGrpSpPr>
              <a:grpSpLocks/>
            </p:cNvGrpSpPr>
            <p:nvPr/>
          </p:nvGrpSpPr>
          <p:grpSpPr bwMode="auto">
            <a:xfrm>
              <a:off x="2368" y="3180"/>
              <a:ext cx="966" cy="447"/>
              <a:chOff x="2368" y="3180"/>
              <a:chExt cx="966" cy="447"/>
            </a:xfrm>
          </p:grpSpPr>
          <p:grpSp>
            <p:nvGrpSpPr>
              <p:cNvPr id="19540" name="Group 84"/>
              <p:cNvGrpSpPr>
                <a:grpSpLocks/>
              </p:cNvGrpSpPr>
              <p:nvPr/>
            </p:nvGrpSpPr>
            <p:grpSpPr bwMode="auto">
              <a:xfrm>
                <a:off x="2368" y="3180"/>
                <a:ext cx="304" cy="447"/>
                <a:chOff x="2368" y="3180"/>
                <a:chExt cx="304" cy="447"/>
              </a:xfrm>
            </p:grpSpPr>
            <p:grpSp>
              <p:nvGrpSpPr>
                <p:cNvPr id="19541" name="Group 85"/>
                <p:cNvGrpSpPr>
                  <a:grpSpLocks/>
                </p:cNvGrpSpPr>
                <p:nvPr/>
              </p:nvGrpSpPr>
              <p:grpSpPr bwMode="auto">
                <a:xfrm>
                  <a:off x="2368" y="3180"/>
                  <a:ext cx="304" cy="447"/>
                  <a:chOff x="2368" y="3180"/>
                  <a:chExt cx="304" cy="447"/>
                </a:xfrm>
              </p:grpSpPr>
              <p:sp>
                <p:nvSpPr>
                  <p:cNvPr id="19542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251"/>
                    <a:ext cx="304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543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180"/>
                    <a:ext cx="234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544" name="AutoShape 88"/>
                <p:cNvSpPr>
                  <a:spLocks noChangeArrowheads="1"/>
                </p:cNvSpPr>
                <p:nvPr/>
              </p:nvSpPr>
              <p:spPr bwMode="auto">
                <a:xfrm>
                  <a:off x="2430" y="3284"/>
                  <a:ext cx="157" cy="26"/>
                </a:xfrm>
                <a:prstGeom prst="parallelogram">
                  <a:avLst>
                    <a:gd name="adj" fmla="val 150934"/>
                  </a:avLst>
                </a:prstGeom>
                <a:solidFill>
                  <a:srgbClr val="F6BF69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9545" name="Group 89"/>
              <p:cNvGrpSpPr>
                <a:grpSpLocks/>
              </p:cNvGrpSpPr>
              <p:nvPr/>
            </p:nvGrpSpPr>
            <p:grpSpPr bwMode="auto">
              <a:xfrm>
                <a:off x="2669" y="3180"/>
                <a:ext cx="377" cy="447"/>
                <a:chOff x="2669" y="3180"/>
                <a:chExt cx="377" cy="447"/>
              </a:xfrm>
            </p:grpSpPr>
            <p:grpSp>
              <p:nvGrpSpPr>
                <p:cNvPr id="19546" name="Group 90"/>
                <p:cNvGrpSpPr>
                  <a:grpSpLocks/>
                </p:cNvGrpSpPr>
                <p:nvPr/>
              </p:nvGrpSpPr>
              <p:grpSpPr bwMode="auto">
                <a:xfrm>
                  <a:off x="2669" y="3180"/>
                  <a:ext cx="377" cy="447"/>
                  <a:chOff x="2669" y="3180"/>
                  <a:chExt cx="377" cy="447"/>
                </a:xfrm>
              </p:grpSpPr>
              <p:sp>
                <p:nvSpPr>
                  <p:cNvPr id="19547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251"/>
                    <a:ext cx="377" cy="37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954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180"/>
                    <a:ext cx="291" cy="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6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9549" name="Oval 93"/>
                <p:cNvSpPr>
                  <a:spLocks noChangeArrowheads="1"/>
                </p:cNvSpPr>
                <p:nvPr/>
              </p:nvSpPr>
              <p:spPr bwMode="auto">
                <a:xfrm>
                  <a:off x="2784" y="3216"/>
                  <a:ext cx="48" cy="26"/>
                </a:xfrm>
                <a:prstGeom prst="ellipse">
                  <a:avLst/>
                </a:prstGeom>
                <a:solidFill>
                  <a:srgbClr val="0000FF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50" name="AutoShape 94"/>
                <p:cNvSpPr>
                  <a:spLocks noChangeArrowheads="1"/>
                </p:cNvSpPr>
                <p:nvPr/>
              </p:nvSpPr>
              <p:spPr bwMode="auto">
                <a:xfrm>
                  <a:off x="2716" y="3426"/>
                  <a:ext cx="197" cy="83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5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9551" name="AutoShape 95"/>
              <p:cNvSpPr>
                <a:spLocks noChangeArrowheads="1"/>
              </p:cNvSpPr>
              <p:nvPr/>
            </p:nvSpPr>
            <p:spPr bwMode="auto">
              <a:xfrm>
                <a:off x="3233" y="3409"/>
                <a:ext cx="85" cy="191"/>
              </a:xfrm>
              <a:custGeom>
                <a:avLst/>
                <a:gdLst>
                  <a:gd name="G0" fmla="+- 1 0 0"/>
                  <a:gd name="G1" fmla="+- 1 0 0"/>
                  <a:gd name="G2" fmla="+- 1 0 0"/>
                  <a:gd name="G3" fmla="*/ 1 16385 2"/>
                  <a:gd name="G4" fmla="*/ 1 32768 5"/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w 86"/>
                  <a:gd name="T11" fmla="*/ 0 h 192"/>
                  <a:gd name="T12" fmla="*/ 86 w 86"/>
                  <a:gd name="T13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52" name="Rectangle 96"/>
              <p:cNvSpPr>
                <a:spLocks noChangeArrowheads="1"/>
              </p:cNvSpPr>
              <p:nvPr/>
            </p:nvSpPr>
            <p:spPr bwMode="auto">
              <a:xfrm>
                <a:off x="3229" y="3409"/>
                <a:ext cx="105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53" name="Rectangle 97"/>
              <p:cNvSpPr>
                <a:spLocks noChangeArrowheads="1"/>
              </p:cNvSpPr>
              <p:nvPr/>
            </p:nvSpPr>
            <p:spPr bwMode="auto">
              <a:xfrm>
                <a:off x="3236" y="3490"/>
                <a:ext cx="81" cy="15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554" name="Rectangle 98"/>
              <p:cNvSpPr>
                <a:spLocks noChangeArrowheads="1"/>
              </p:cNvSpPr>
              <p:nvPr/>
            </p:nvSpPr>
            <p:spPr bwMode="auto">
              <a:xfrm>
                <a:off x="3053" y="3490"/>
                <a:ext cx="102" cy="10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9555" name="Group 99"/>
              <p:cNvGrpSpPr>
                <a:grpSpLocks/>
              </p:cNvGrpSpPr>
              <p:nvPr/>
            </p:nvGrpSpPr>
            <p:grpSpPr bwMode="auto">
              <a:xfrm>
                <a:off x="3051" y="3237"/>
                <a:ext cx="193" cy="363"/>
                <a:chOff x="3051" y="3237"/>
                <a:chExt cx="193" cy="363"/>
              </a:xfrm>
            </p:grpSpPr>
            <p:sp>
              <p:nvSpPr>
                <p:cNvPr id="19556" name="Oval 100"/>
                <p:cNvSpPr>
                  <a:spLocks noChangeArrowheads="1"/>
                </p:cNvSpPr>
                <p:nvPr/>
              </p:nvSpPr>
              <p:spPr bwMode="auto">
                <a:xfrm>
                  <a:off x="3127" y="3237"/>
                  <a:ext cx="47" cy="47"/>
                </a:xfrm>
                <a:prstGeom prst="ellipse">
                  <a:avLst/>
                </a:prstGeom>
                <a:solidFill>
                  <a:srgbClr val="FC0128"/>
                </a:solidFill>
                <a:ln w="1260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557" name="AutoShape 101"/>
                <p:cNvSpPr>
                  <a:spLocks noChangeArrowheads="1"/>
                </p:cNvSpPr>
                <p:nvPr/>
              </p:nvSpPr>
              <p:spPr bwMode="auto">
                <a:xfrm>
                  <a:off x="3051" y="3305"/>
                  <a:ext cx="193" cy="295"/>
                </a:xfrm>
                <a:custGeom>
                  <a:avLst/>
                  <a:gdLst>
                    <a:gd name="G0" fmla="+- 1 0 0"/>
                    <a:gd name="G1" fmla="*/ 1 10569 49664"/>
                    <a:gd name="G2" fmla="+- 65533 0 0"/>
                    <a:gd name="G3" fmla="+- 65533 0 0"/>
                    <a:gd name="G4" fmla="*/ 1 29993 25856"/>
                    <a:gd name="G5" fmla="+- 157 0 0"/>
                    <a:gd name="G6" fmla="+- 8 0 0"/>
                    <a:gd name="T0" fmla="*/ 12 256 1"/>
                    <a:gd name="T1" fmla="*/ 0 256 1"/>
                    <a:gd name="G7" fmla="+- 0 T0 T1"/>
                    <a:gd name="G8" fmla="cos 164 G7"/>
                    <a:gd name="G9" fmla="+- 15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1 0 0"/>
                    <a:gd name="G16" fmla="+- 1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*/ 1 35019 51712"/>
                    <a:gd name="G80" fmla="+- 1 0 0"/>
                    <a:gd name="G81" fmla="+- 136 0 0"/>
                    <a:gd name="G82" fmla="+- 140 0 0"/>
                    <a:gd name="G83" fmla="+- 145 0 0"/>
                    <a:gd name="G84" fmla="+- 148 0 0"/>
                    <a:gd name="G85" fmla="+- 151 0 0"/>
                    <a:gd name="G86" fmla="+- 151 0 0"/>
                    <a:gd name="G87" fmla="+- 151 0 0"/>
                    <a:gd name="G88" fmla="+- 149 0 0"/>
                    <a:gd name="G89" fmla="+- 145 0 0"/>
                    <a:gd name="G90" fmla="+- 40 0 0"/>
                    <a:gd name="G91" fmla="+- 136 0 0"/>
                    <a:gd name="G92" fmla="+- 65519 0 0"/>
                    <a:gd name="G93" fmla="+- 65517 0 0"/>
                    <a:gd name="G94" fmla="+- 65518 0 0"/>
                    <a:gd name="G95" fmla="+- 65517 0 0"/>
                    <a:gd name="G96" fmla="+- 65519 0 0"/>
                    <a:gd name="G97" fmla="+- 65522 0 0"/>
                    <a:gd name="G98" fmla="+- 65525 0 0"/>
                    <a:gd name="G99" fmla="+- 65528 0 0"/>
                    <a:gd name="G100" fmla="+- 36 0 0"/>
                    <a:gd name="G101" fmla="+- 65432 0 0"/>
                    <a:gd name="G102" fmla="+- 65446 0 0"/>
                    <a:gd name="G103" fmla="+- 65443 0 0"/>
                    <a:gd name="G104" fmla="+- 65438 0 0"/>
                    <a:gd name="T2" fmla="*/ 2 w 194"/>
                    <a:gd name="T3" fmla="*/ 137 h 296"/>
                    <a:gd name="T4" fmla="*/ 1 w 194"/>
                    <a:gd name="T5" fmla="*/ 140 h 296"/>
                    <a:gd name="T6" fmla="*/ 0 w 194"/>
                    <a:gd name="T7" fmla="*/ 145 h 296"/>
                    <a:gd name="T8" fmla="*/ 0 w 194"/>
                    <a:gd name="T9" fmla="*/ 150 h 296"/>
                    <a:gd name="T10" fmla="*/ 2 w 194"/>
                    <a:gd name="T11" fmla="*/ 155 h 296"/>
                    <a:gd name="T12" fmla="*/ 4 w 194"/>
                    <a:gd name="T13" fmla="*/ 159 h 296"/>
                    <a:gd name="T14" fmla="*/ 8 w 194"/>
                    <a:gd name="T15" fmla="*/ 163 h 296"/>
                    <a:gd name="T16" fmla="*/ 12 w 194"/>
                    <a:gd name="T17" fmla="*/ 165 h 296"/>
                    <a:gd name="T18" fmla="*/ 16 w 194"/>
                    <a:gd name="T19" fmla="*/ 166 h 296"/>
                    <a:gd name="T20" fmla="*/ 21 w 194"/>
                    <a:gd name="T21" fmla="*/ 166 h 296"/>
                    <a:gd name="T22" fmla="*/ 126 w 194"/>
                    <a:gd name="T23" fmla="*/ 295 h 296"/>
                    <a:gd name="T24" fmla="*/ 159 w 194"/>
                    <a:gd name="T25" fmla="*/ 142 h 296"/>
                    <a:gd name="T26" fmla="*/ 159 w 194"/>
                    <a:gd name="T27" fmla="*/ 138 h 296"/>
                    <a:gd name="T28" fmla="*/ 157 w 194"/>
                    <a:gd name="T29" fmla="*/ 136 h 296"/>
                    <a:gd name="T30" fmla="*/ 154 w 194"/>
                    <a:gd name="T31" fmla="*/ 133 h 296"/>
                    <a:gd name="T32" fmla="*/ 152 w 194"/>
                    <a:gd name="T33" fmla="*/ 131 h 296"/>
                    <a:gd name="T34" fmla="*/ 148 w 194"/>
                    <a:gd name="T35" fmla="*/ 130 h 296"/>
                    <a:gd name="T36" fmla="*/ 144 w 194"/>
                    <a:gd name="T37" fmla="*/ 129 h 296"/>
                    <a:gd name="T38" fmla="*/ 140 w 194"/>
                    <a:gd name="T39" fmla="*/ 129 h 296"/>
                    <a:gd name="T40" fmla="*/ 137 w 194"/>
                    <a:gd name="T41" fmla="*/ 129 h 296"/>
                    <a:gd name="T42" fmla="*/ 93 w 194"/>
                    <a:gd name="T43" fmla="*/ 75 h 296"/>
                    <a:gd name="T44" fmla="*/ 179 w 194"/>
                    <a:gd name="T45" fmla="*/ 93 h 296"/>
                    <a:gd name="T46" fmla="*/ 183 w 194"/>
                    <a:gd name="T47" fmla="*/ 92 h 296"/>
                    <a:gd name="T48" fmla="*/ 185 w 194"/>
                    <a:gd name="T49" fmla="*/ 91 h 296"/>
                    <a:gd name="T50" fmla="*/ 189 w 194"/>
                    <a:gd name="T51" fmla="*/ 89 h 296"/>
                    <a:gd name="T52" fmla="*/ 191 w 194"/>
                    <a:gd name="T53" fmla="*/ 86 h 296"/>
                    <a:gd name="T54" fmla="*/ 192 w 194"/>
                    <a:gd name="T55" fmla="*/ 83 h 296"/>
                    <a:gd name="T56" fmla="*/ 193 w 194"/>
                    <a:gd name="T57" fmla="*/ 78 h 296"/>
                    <a:gd name="T58" fmla="*/ 192 w 194"/>
                    <a:gd name="T59" fmla="*/ 74 h 296"/>
                    <a:gd name="T60" fmla="*/ 190 w 194"/>
                    <a:gd name="T61" fmla="*/ 70 h 296"/>
                    <a:gd name="T62" fmla="*/ 188 w 194"/>
                    <a:gd name="T63" fmla="*/ 68 h 296"/>
                    <a:gd name="T64" fmla="*/ 184 w 194"/>
                    <a:gd name="T65" fmla="*/ 65 h 296"/>
                    <a:gd name="T66" fmla="*/ 181 w 194"/>
                    <a:gd name="T67" fmla="*/ 64 h 296"/>
                    <a:gd name="T68" fmla="*/ 122 w 194"/>
                    <a:gd name="T69" fmla="*/ 64 h 296"/>
                    <a:gd name="T70" fmla="*/ 112 w 194"/>
                    <a:gd name="T71" fmla="*/ 42 h 296"/>
                    <a:gd name="T72" fmla="*/ 113 w 194"/>
                    <a:gd name="T73" fmla="*/ 37 h 296"/>
                    <a:gd name="T74" fmla="*/ 114 w 194"/>
                    <a:gd name="T75" fmla="*/ 30 h 296"/>
                    <a:gd name="T76" fmla="*/ 114 w 194"/>
                    <a:gd name="T77" fmla="*/ 24 h 296"/>
                    <a:gd name="T78" fmla="*/ 112 w 194"/>
                    <a:gd name="T79" fmla="*/ 19 h 296"/>
                    <a:gd name="T80" fmla="*/ 110 w 194"/>
                    <a:gd name="T81" fmla="*/ 15 h 296"/>
                    <a:gd name="T82" fmla="*/ 107 w 194"/>
                    <a:gd name="T83" fmla="*/ 10 h 296"/>
                    <a:gd name="T84" fmla="*/ 103 w 194"/>
                    <a:gd name="T85" fmla="*/ 7 h 296"/>
                    <a:gd name="T86" fmla="*/ 98 w 194"/>
                    <a:gd name="T87" fmla="*/ 3 h 296"/>
                    <a:gd name="T88" fmla="*/ 93 w 194"/>
                    <a:gd name="T89" fmla="*/ 1 h 296"/>
                    <a:gd name="T90" fmla="*/ 87 w 194"/>
                    <a:gd name="T91" fmla="*/ 0 h 296"/>
                    <a:gd name="T92" fmla="*/ 81 w 194"/>
                    <a:gd name="T93" fmla="*/ 0 h 296"/>
                    <a:gd name="T94" fmla="*/ 75 w 194"/>
                    <a:gd name="T95" fmla="*/ 1 h 296"/>
                    <a:gd name="T96" fmla="*/ 69 w 194"/>
                    <a:gd name="T97" fmla="*/ 3 h 296"/>
                    <a:gd name="T98" fmla="*/ 63 w 194"/>
                    <a:gd name="T99" fmla="*/ 6 h 296"/>
                    <a:gd name="T100" fmla="*/ 59 w 194"/>
                    <a:gd name="T101" fmla="*/ 11 h 296"/>
                    <a:gd name="T102" fmla="*/ 55 w 194"/>
                    <a:gd name="T103" fmla="*/ 17 h 296"/>
                    <a:gd name="T104" fmla="*/ 53 w 194"/>
                    <a:gd name="T105" fmla="*/ 23 h 296"/>
                    <a:gd name="T106" fmla="*/ 0 w 194"/>
                    <a:gd name="T107" fmla="*/ 0 h 296"/>
                    <a:gd name="T108" fmla="*/ 194 w 194"/>
                    <a:gd name="T109" fmla="*/ 296 h 296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T106" t="T107" r="T108" b="T10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436563" y="2809875"/>
            <a:ext cx="360362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T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s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k</a:t>
            </a:r>
          </a:p>
          <a:p>
            <a:pPr algn="ctr">
              <a:buClrTx/>
              <a:buFontTx/>
              <a:buNone/>
            </a:pPr>
            <a:endParaRPr lang="en-US" altLang="ru-RU" sz="1800" i="1">
              <a:latin typeface="Arial" charset="0"/>
            </a:endParaRP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O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r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d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e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r</a:t>
            </a:r>
          </a:p>
        </p:txBody>
      </p:sp>
      <p:sp>
        <p:nvSpPr>
          <p:cNvPr id="19559" name="Line 103"/>
          <p:cNvSpPr>
            <a:spLocks noChangeShapeType="1"/>
          </p:cNvSpPr>
          <p:nvPr/>
        </p:nvSpPr>
        <p:spPr bwMode="auto">
          <a:xfrm>
            <a:off x="920750" y="2654300"/>
            <a:ext cx="1588" cy="30480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4411663" y="1882775"/>
            <a:ext cx="6873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Time</a:t>
            </a:r>
          </a:p>
        </p:txBody>
      </p:sp>
      <p:grpSp>
        <p:nvGrpSpPr>
          <p:cNvPr id="19561" name="Group 105"/>
          <p:cNvGrpSpPr>
            <a:grpSpLocks/>
          </p:cNvGrpSpPr>
          <p:nvPr/>
        </p:nvGrpSpPr>
        <p:grpSpPr bwMode="auto">
          <a:xfrm>
            <a:off x="1758950" y="2247900"/>
            <a:ext cx="3571875" cy="641350"/>
            <a:chOff x="1108" y="1416"/>
            <a:chExt cx="2250" cy="404"/>
          </a:xfrm>
        </p:grpSpPr>
        <p:sp>
          <p:nvSpPr>
            <p:cNvPr id="19562" name="Rectangle 106"/>
            <p:cNvSpPr>
              <a:spLocks noChangeArrowheads="1"/>
            </p:cNvSpPr>
            <p:nvPr/>
          </p:nvSpPr>
          <p:spPr bwMode="auto">
            <a:xfrm>
              <a:off x="1111" y="1535"/>
              <a:ext cx="3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30</a:t>
              </a:r>
            </a:p>
          </p:txBody>
        </p:sp>
        <p:sp>
          <p:nvSpPr>
            <p:cNvPr id="19563" name="Line 107"/>
            <p:cNvSpPr>
              <a:spLocks noChangeShapeType="1"/>
            </p:cNvSpPr>
            <p:nvPr/>
          </p:nvSpPr>
          <p:spPr bwMode="auto">
            <a:xfrm>
              <a:off x="1108" y="1496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64" name="Line 108"/>
            <p:cNvSpPr>
              <a:spLocks noChangeShapeType="1"/>
            </p:cNvSpPr>
            <p:nvPr/>
          </p:nvSpPr>
          <p:spPr bwMode="auto">
            <a:xfrm>
              <a:off x="1444" y="1416"/>
              <a:ext cx="0" cy="19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9565" name="Group 109"/>
            <p:cNvGrpSpPr>
              <a:grpSpLocks/>
            </p:cNvGrpSpPr>
            <p:nvPr/>
          </p:nvGrpSpPr>
          <p:grpSpPr bwMode="auto">
            <a:xfrm>
              <a:off x="1444" y="1416"/>
              <a:ext cx="399" cy="404"/>
              <a:chOff x="1444" y="1416"/>
              <a:chExt cx="399" cy="404"/>
            </a:xfrm>
          </p:grpSpPr>
          <p:sp>
            <p:nvSpPr>
              <p:cNvPr id="19566" name="Line 110"/>
              <p:cNvSpPr>
                <a:spLocks noChangeShapeType="1"/>
              </p:cNvSpPr>
              <p:nvPr/>
            </p:nvSpPr>
            <p:spPr bwMode="auto">
              <a:xfrm>
                <a:off x="1444" y="1528"/>
                <a:ext cx="391" cy="0"/>
              </a:xfrm>
              <a:prstGeom prst="line">
                <a:avLst/>
              </a:prstGeom>
              <a:noFill/>
              <a:ln w="50760" cap="sq">
                <a:solidFill>
                  <a:srgbClr val="A2C1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67" name="Rectangle 111"/>
              <p:cNvSpPr>
                <a:spLocks noChangeArrowheads="1"/>
              </p:cNvSpPr>
              <p:nvPr/>
            </p:nvSpPr>
            <p:spPr bwMode="auto">
              <a:xfrm>
                <a:off x="1479" y="1535"/>
                <a:ext cx="32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19568" name="Line 112"/>
              <p:cNvSpPr>
                <a:spLocks noChangeShapeType="1"/>
              </p:cNvSpPr>
              <p:nvPr/>
            </p:nvSpPr>
            <p:spPr bwMode="auto">
              <a:xfrm>
                <a:off x="1844" y="1416"/>
                <a:ext cx="0" cy="19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569" name="Group 113"/>
            <p:cNvGrpSpPr>
              <a:grpSpLocks/>
            </p:cNvGrpSpPr>
            <p:nvPr/>
          </p:nvGrpSpPr>
          <p:grpSpPr bwMode="auto">
            <a:xfrm>
              <a:off x="1852" y="1416"/>
              <a:ext cx="399" cy="404"/>
              <a:chOff x="1852" y="1416"/>
              <a:chExt cx="399" cy="404"/>
            </a:xfrm>
          </p:grpSpPr>
          <p:sp>
            <p:nvSpPr>
              <p:cNvPr id="19570" name="Line 114"/>
              <p:cNvSpPr>
                <a:spLocks noChangeShapeType="1"/>
              </p:cNvSpPr>
              <p:nvPr/>
            </p:nvSpPr>
            <p:spPr bwMode="auto">
              <a:xfrm>
                <a:off x="1852" y="1528"/>
                <a:ext cx="391" cy="0"/>
              </a:xfrm>
              <a:prstGeom prst="line">
                <a:avLst/>
              </a:prstGeom>
              <a:noFill/>
              <a:ln w="50760" cap="sq">
                <a:solidFill>
                  <a:srgbClr val="A2C1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71" name="Rectangle 115"/>
              <p:cNvSpPr>
                <a:spLocks noChangeArrowheads="1"/>
              </p:cNvSpPr>
              <p:nvPr/>
            </p:nvSpPr>
            <p:spPr bwMode="auto">
              <a:xfrm>
                <a:off x="1887" y="1535"/>
                <a:ext cx="32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19572" name="Line 116"/>
              <p:cNvSpPr>
                <a:spLocks noChangeShapeType="1"/>
              </p:cNvSpPr>
              <p:nvPr/>
            </p:nvSpPr>
            <p:spPr bwMode="auto">
              <a:xfrm>
                <a:off x="2252" y="1416"/>
                <a:ext cx="0" cy="19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9573" name="Group 117"/>
            <p:cNvGrpSpPr>
              <a:grpSpLocks/>
            </p:cNvGrpSpPr>
            <p:nvPr/>
          </p:nvGrpSpPr>
          <p:grpSpPr bwMode="auto">
            <a:xfrm>
              <a:off x="2260" y="1416"/>
              <a:ext cx="399" cy="404"/>
              <a:chOff x="2260" y="1416"/>
              <a:chExt cx="399" cy="404"/>
            </a:xfrm>
          </p:grpSpPr>
          <p:sp>
            <p:nvSpPr>
              <p:cNvPr id="19574" name="Line 118"/>
              <p:cNvSpPr>
                <a:spLocks noChangeShapeType="1"/>
              </p:cNvSpPr>
              <p:nvPr/>
            </p:nvSpPr>
            <p:spPr bwMode="auto">
              <a:xfrm>
                <a:off x="2260" y="1528"/>
                <a:ext cx="391" cy="0"/>
              </a:xfrm>
              <a:prstGeom prst="line">
                <a:avLst/>
              </a:prstGeom>
              <a:noFill/>
              <a:ln w="50760" cap="sq">
                <a:solidFill>
                  <a:srgbClr val="A2C1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75" name="Rectangle 119"/>
              <p:cNvSpPr>
                <a:spLocks noChangeArrowheads="1"/>
              </p:cNvSpPr>
              <p:nvPr/>
            </p:nvSpPr>
            <p:spPr bwMode="auto">
              <a:xfrm>
                <a:off x="2295" y="1535"/>
                <a:ext cx="32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19576" name="Line 120"/>
              <p:cNvSpPr>
                <a:spLocks noChangeShapeType="1"/>
              </p:cNvSpPr>
              <p:nvPr/>
            </p:nvSpPr>
            <p:spPr bwMode="auto">
              <a:xfrm>
                <a:off x="2660" y="1416"/>
                <a:ext cx="0" cy="19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577" name="Line 121"/>
            <p:cNvSpPr>
              <a:spLocks noChangeShapeType="1"/>
            </p:cNvSpPr>
            <p:nvPr/>
          </p:nvSpPr>
          <p:spPr bwMode="auto">
            <a:xfrm>
              <a:off x="2668" y="1528"/>
              <a:ext cx="391" cy="0"/>
            </a:xfrm>
            <a:prstGeom prst="line">
              <a:avLst/>
            </a:prstGeom>
            <a:noFill/>
            <a:ln w="50760" cap="sq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78" name="Line 122"/>
            <p:cNvSpPr>
              <a:spLocks noChangeShapeType="1"/>
            </p:cNvSpPr>
            <p:nvPr/>
          </p:nvSpPr>
          <p:spPr bwMode="auto">
            <a:xfrm>
              <a:off x="3068" y="1560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79" name="Rectangle 123"/>
            <p:cNvSpPr>
              <a:spLocks noChangeArrowheads="1"/>
            </p:cNvSpPr>
            <p:nvPr/>
          </p:nvSpPr>
          <p:spPr bwMode="auto">
            <a:xfrm>
              <a:off x="2703" y="1535"/>
              <a:ext cx="3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40</a:t>
              </a:r>
            </a:p>
          </p:txBody>
        </p:sp>
        <p:sp>
          <p:nvSpPr>
            <p:cNvPr id="19580" name="Rectangle 124"/>
            <p:cNvSpPr>
              <a:spLocks noChangeArrowheads="1"/>
            </p:cNvSpPr>
            <p:nvPr/>
          </p:nvSpPr>
          <p:spPr bwMode="auto">
            <a:xfrm>
              <a:off x="3031" y="1535"/>
              <a:ext cx="3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20</a:t>
              </a:r>
            </a:p>
          </p:txBody>
        </p:sp>
        <p:sp>
          <p:nvSpPr>
            <p:cNvPr id="19581" name="Line 125"/>
            <p:cNvSpPr>
              <a:spLocks noChangeShapeType="1"/>
            </p:cNvSpPr>
            <p:nvPr/>
          </p:nvSpPr>
          <p:spPr bwMode="auto">
            <a:xfrm>
              <a:off x="3068" y="1416"/>
              <a:ext cx="0" cy="19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2" name="Line 126"/>
            <p:cNvSpPr>
              <a:spLocks noChangeShapeType="1"/>
            </p:cNvSpPr>
            <p:nvPr/>
          </p:nvSpPr>
          <p:spPr bwMode="auto">
            <a:xfrm>
              <a:off x="3324" y="1416"/>
              <a:ext cx="0" cy="19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3" name="Line 127"/>
            <p:cNvSpPr>
              <a:spLocks noChangeShapeType="1"/>
            </p:cNvSpPr>
            <p:nvPr/>
          </p:nvSpPr>
          <p:spPr bwMode="auto">
            <a:xfrm>
              <a:off x="1516" y="1496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4" name="Line 128"/>
            <p:cNvSpPr>
              <a:spLocks noChangeShapeType="1"/>
            </p:cNvSpPr>
            <p:nvPr/>
          </p:nvSpPr>
          <p:spPr bwMode="auto">
            <a:xfrm>
              <a:off x="1924" y="1496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5" name="Line 129"/>
            <p:cNvSpPr>
              <a:spLocks noChangeShapeType="1"/>
            </p:cNvSpPr>
            <p:nvPr/>
          </p:nvSpPr>
          <p:spPr bwMode="auto">
            <a:xfrm>
              <a:off x="2332" y="1496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6" name="Line 130"/>
            <p:cNvSpPr>
              <a:spLocks noChangeShapeType="1"/>
            </p:cNvSpPr>
            <p:nvPr/>
          </p:nvSpPr>
          <p:spPr bwMode="auto">
            <a:xfrm>
              <a:off x="1852" y="1560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7" name="Line 131"/>
            <p:cNvSpPr>
              <a:spLocks noChangeShapeType="1"/>
            </p:cNvSpPr>
            <p:nvPr/>
          </p:nvSpPr>
          <p:spPr bwMode="auto">
            <a:xfrm>
              <a:off x="2260" y="1560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88" name="Line 132"/>
            <p:cNvSpPr>
              <a:spLocks noChangeShapeType="1"/>
            </p:cNvSpPr>
            <p:nvPr/>
          </p:nvSpPr>
          <p:spPr bwMode="auto">
            <a:xfrm>
              <a:off x="2668" y="1560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AAE3FEB3-808A-4A01-9856-A15C40C7C018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6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4000">
                <a:solidFill>
                  <a:srgbClr val="FFFF00"/>
                </a:solidFill>
              </a:rPr>
              <a:t>Pipelining Lessons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953000" y="1193800"/>
            <a:ext cx="41910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550"/>
              </a:spcBef>
              <a:buClr>
                <a:srgbClr val="FFC000"/>
              </a:buClr>
              <a:buFont typeface="Tahoma" pitchFamily="32" charset="0"/>
              <a:buChar char="•"/>
            </a:pPr>
            <a:r>
              <a:rPr lang="en-US" altLang="ru-RU" sz="2200">
                <a:solidFill>
                  <a:srgbClr val="FFC000"/>
                </a:solidFill>
              </a:rPr>
              <a:t>Pipelining doesn’t help </a:t>
            </a:r>
            <a:r>
              <a:rPr lang="en-US" altLang="ru-RU" sz="2200" i="1">
                <a:solidFill>
                  <a:srgbClr val="FFC000"/>
                </a:solidFill>
              </a:rPr>
              <a:t>latency</a:t>
            </a:r>
            <a:r>
              <a:rPr lang="en-US" altLang="ru-RU" sz="2200">
                <a:solidFill>
                  <a:srgbClr val="FFC000"/>
                </a:solidFill>
              </a:rPr>
              <a:t> of single task, it helps </a:t>
            </a:r>
            <a:r>
              <a:rPr lang="en-US" altLang="ru-RU" sz="2200" i="1">
                <a:solidFill>
                  <a:srgbClr val="FFC000"/>
                </a:solidFill>
              </a:rPr>
              <a:t>throughput</a:t>
            </a:r>
            <a:r>
              <a:rPr lang="en-US" altLang="ru-RU" sz="2200">
                <a:solidFill>
                  <a:srgbClr val="FFC000"/>
                </a:solidFill>
              </a:rPr>
              <a:t> of entire workload</a:t>
            </a:r>
          </a:p>
          <a:p>
            <a:pPr>
              <a:spcBef>
                <a:spcPts val="550"/>
              </a:spcBef>
              <a:buClr>
                <a:srgbClr val="FFC000"/>
              </a:buClr>
              <a:buFont typeface="Tahoma" pitchFamily="32" charset="0"/>
              <a:buChar char="•"/>
            </a:pPr>
            <a:r>
              <a:rPr lang="en-US" altLang="ru-RU" sz="2200">
                <a:solidFill>
                  <a:srgbClr val="FFC000"/>
                </a:solidFill>
              </a:rPr>
              <a:t>Pipeline rate limited by </a:t>
            </a:r>
            <a:r>
              <a:rPr lang="en-US" altLang="ru-RU" sz="2200" i="1">
                <a:solidFill>
                  <a:srgbClr val="FFC000"/>
                </a:solidFill>
              </a:rPr>
              <a:t>slowest pipeline stage</a:t>
            </a:r>
          </a:p>
          <a:p>
            <a:pPr>
              <a:spcBef>
                <a:spcPts val="550"/>
              </a:spcBef>
              <a:buClr>
                <a:srgbClr val="FFC000"/>
              </a:buClr>
              <a:buFont typeface="Tahoma" pitchFamily="32" charset="0"/>
              <a:buChar char="•"/>
            </a:pPr>
            <a:r>
              <a:rPr lang="en-US" altLang="ru-RU" sz="2200">
                <a:solidFill>
                  <a:srgbClr val="FFC000"/>
                </a:solidFill>
              </a:rPr>
              <a:t>Multiple tasks operating simultaneously</a:t>
            </a:r>
          </a:p>
          <a:p>
            <a:pPr>
              <a:spcBef>
                <a:spcPts val="550"/>
              </a:spcBef>
              <a:buClr>
                <a:srgbClr val="FFC000"/>
              </a:buClr>
              <a:buFont typeface="Tahoma" pitchFamily="32" charset="0"/>
              <a:buChar char="•"/>
            </a:pPr>
            <a:r>
              <a:rPr lang="en-US" altLang="ru-RU" sz="2200">
                <a:solidFill>
                  <a:srgbClr val="FFC000"/>
                </a:solidFill>
              </a:rPr>
              <a:t>Potential speedup = Number pipe stages</a:t>
            </a:r>
          </a:p>
          <a:p>
            <a:pPr>
              <a:spcBef>
                <a:spcPts val="550"/>
              </a:spcBef>
              <a:buClr>
                <a:srgbClr val="FFC000"/>
              </a:buClr>
              <a:buFont typeface="Tahoma" pitchFamily="32" charset="0"/>
              <a:buChar char="•"/>
            </a:pPr>
            <a:r>
              <a:rPr lang="en-US" altLang="ru-RU" sz="2200">
                <a:solidFill>
                  <a:srgbClr val="FFC000"/>
                </a:solidFill>
              </a:rPr>
              <a:t>Unbalanced lengths of pipe stages reduces speedup</a:t>
            </a:r>
          </a:p>
          <a:p>
            <a:pPr>
              <a:spcBef>
                <a:spcPts val="550"/>
              </a:spcBef>
              <a:buClr>
                <a:srgbClr val="FFC000"/>
              </a:buClr>
              <a:buFont typeface="Tahoma" pitchFamily="32" charset="0"/>
              <a:buChar char="•"/>
            </a:pPr>
            <a:r>
              <a:rPr lang="en-US" altLang="ru-RU" sz="2200">
                <a:solidFill>
                  <a:srgbClr val="FFC000"/>
                </a:solidFill>
              </a:rPr>
              <a:t>Time to “fill” pipeline and time to “drain” it reduces speedup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920750" y="3238500"/>
            <a:ext cx="520700" cy="533400"/>
            <a:chOff x="580" y="2040"/>
            <a:chExt cx="328" cy="336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580" y="2040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631" y="2091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A</a:t>
              </a:r>
            </a:p>
          </p:txBody>
        </p:sp>
      </p:grp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908050" y="4089400"/>
            <a:ext cx="520700" cy="533400"/>
            <a:chOff x="572" y="2576"/>
            <a:chExt cx="328" cy="336"/>
          </a:xfrm>
        </p:grpSpPr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572" y="2576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623" y="2627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B</a:t>
              </a:r>
            </a:p>
          </p:txBody>
        </p: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869950" y="4838700"/>
            <a:ext cx="520700" cy="533400"/>
            <a:chOff x="548" y="3048"/>
            <a:chExt cx="328" cy="336"/>
          </a:xfrm>
        </p:grpSpPr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548" y="3048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599" y="3099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C</a:t>
              </a:r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869950" y="5562600"/>
            <a:ext cx="520700" cy="533400"/>
            <a:chOff x="548" y="3504"/>
            <a:chExt cx="328" cy="336"/>
          </a:xfrm>
        </p:grpSpPr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548" y="3504"/>
              <a:ext cx="328" cy="29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*/ 1 33431 19264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10241 16960"/>
                <a:gd name="G26" fmla="*/ 1 0 51712"/>
                <a:gd name="G27" fmla="*/ 1 55655 57600"/>
                <a:gd name="G28" fmla="*/ 1 15897 9632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*/ 1 43691 10000"/>
                <a:gd name="G51" fmla="*/ 1 0 51712"/>
                <a:gd name="G52" fmla="*/ 1 48365 11520"/>
                <a:gd name="G53" fmla="*/ G52 1 180"/>
                <a:gd name="G54" fmla="*/ G51 1 G53"/>
                <a:gd name="G55" fmla="+- 140 0 0"/>
                <a:gd name="G56" fmla="+- 224 0 0"/>
                <a:gd name="G57" fmla="+- 305 0 0"/>
                <a:gd name="G58" fmla="+- 131 0 0"/>
                <a:gd name="G59" fmla="+- 150 0 0"/>
                <a:gd name="G60" fmla="+- 164 0 0"/>
                <a:gd name="G61" fmla="+- 174 0 0"/>
                <a:gd name="G62" fmla="+- 176 0 0"/>
                <a:gd name="G63" fmla="+- 172 0 0"/>
                <a:gd name="G64" fmla="+- 160 0 0"/>
                <a:gd name="G65" fmla="+- 141 0 0"/>
                <a:gd name="G66" fmla="+- 114 0 0"/>
                <a:gd name="G67" fmla="+- 89 0 0"/>
                <a:gd name="G68" fmla="+- 56 0 0"/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w 329"/>
                <a:gd name="T67" fmla="*/ 0 h 295"/>
                <a:gd name="T68" fmla="*/ 329 w 329"/>
                <a:gd name="T6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6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599" y="3555"/>
              <a:ext cx="25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D</a:t>
              </a:r>
            </a:p>
          </p:txBody>
        </p:sp>
      </p:grp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1192213" y="1643063"/>
            <a:ext cx="8937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6 PM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549400" y="2228850"/>
            <a:ext cx="3505200" cy="1588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549400" y="2089150"/>
            <a:ext cx="1588" cy="3175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424113" y="165576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7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490913" y="165576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8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506913" y="1655763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>
                <a:latin typeface="Arial" charset="0"/>
              </a:rPr>
              <a:t>9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150813" y="2606675"/>
            <a:ext cx="360362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T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a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s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k</a:t>
            </a:r>
          </a:p>
          <a:p>
            <a:pPr algn="ctr">
              <a:buClrTx/>
              <a:buFontTx/>
              <a:buNone/>
            </a:pPr>
            <a:endParaRPr lang="en-US" altLang="ru-RU" sz="1800" i="1">
              <a:latin typeface="Arial" charset="0"/>
            </a:endParaRP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O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r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d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e</a:t>
            </a:r>
          </a:p>
          <a:p>
            <a:pPr algn="ctr"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r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711200" y="2965450"/>
            <a:ext cx="1588" cy="3048000"/>
          </a:xfrm>
          <a:prstGeom prst="line">
            <a:avLst/>
          </a:prstGeom>
          <a:noFill/>
          <a:ln w="12600" cap="sq">
            <a:solidFill>
              <a:srgbClr val="FF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4202113" y="2193925"/>
            <a:ext cx="6873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800" i="1">
                <a:latin typeface="Arial" charset="0"/>
              </a:rPr>
              <a:t>Time</a:t>
            </a:r>
          </a:p>
        </p:txBody>
      </p: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1549400" y="2559050"/>
            <a:ext cx="3571875" cy="641350"/>
            <a:chOff x="976" y="1612"/>
            <a:chExt cx="2250" cy="404"/>
          </a:xfrm>
        </p:grpSpPr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979" y="1731"/>
              <a:ext cx="3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30</a:t>
              </a: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976" y="1692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1312" y="1612"/>
              <a:ext cx="0" cy="19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0509" name="Group 29"/>
            <p:cNvGrpSpPr>
              <a:grpSpLocks/>
            </p:cNvGrpSpPr>
            <p:nvPr/>
          </p:nvGrpSpPr>
          <p:grpSpPr bwMode="auto">
            <a:xfrm>
              <a:off x="1312" y="1612"/>
              <a:ext cx="399" cy="404"/>
              <a:chOff x="1312" y="1612"/>
              <a:chExt cx="399" cy="404"/>
            </a:xfrm>
          </p:grpSpPr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1312" y="1724"/>
                <a:ext cx="391" cy="0"/>
              </a:xfrm>
              <a:prstGeom prst="line">
                <a:avLst/>
              </a:prstGeom>
              <a:noFill/>
              <a:ln w="50760" cap="sq">
                <a:solidFill>
                  <a:srgbClr val="A2C1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11" name="Rectangle 31"/>
              <p:cNvSpPr>
                <a:spLocks noChangeArrowheads="1"/>
              </p:cNvSpPr>
              <p:nvPr/>
            </p:nvSpPr>
            <p:spPr bwMode="auto">
              <a:xfrm>
                <a:off x="1347" y="1731"/>
                <a:ext cx="32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>
                <a:off x="1712" y="1612"/>
                <a:ext cx="0" cy="19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13" name="Group 33"/>
            <p:cNvGrpSpPr>
              <a:grpSpLocks/>
            </p:cNvGrpSpPr>
            <p:nvPr/>
          </p:nvGrpSpPr>
          <p:grpSpPr bwMode="auto">
            <a:xfrm>
              <a:off x="1720" y="1612"/>
              <a:ext cx="399" cy="404"/>
              <a:chOff x="1720" y="1612"/>
              <a:chExt cx="399" cy="404"/>
            </a:xfrm>
          </p:grpSpPr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>
                <a:off x="1720" y="1724"/>
                <a:ext cx="391" cy="0"/>
              </a:xfrm>
              <a:prstGeom prst="line">
                <a:avLst/>
              </a:prstGeom>
              <a:noFill/>
              <a:ln w="50760" cap="sq">
                <a:solidFill>
                  <a:srgbClr val="A2C1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15" name="Rectangle 35"/>
              <p:cNvSpPr>
                <a:spLocks noChangeArrowheads="1"/>
              </p:cNvSpPr>
              <p:nvPr/>
            </p:nvSpPr>
            <p:spPr bwMode="auto">
              <a:xfrm>
                <a:off x="1755" y="1731"/>
                <a:ext cx="32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>
                <a:off x="2120" y="1612"/>
                <a:ext cx="0" cy="19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17" name="Group 37"/>
            <p:cNvGrpSpPr>
              <a:grpSpLocks/>
            </p:cNvGrpSpPr>
            <p:nvPr/>
          </p:nvGrpSpPr>
          <p:grpSpPr bwMode="auto">
            <a:xfrm>
              <a:off x="2128" y="1612"/>
              <a:ext cx="399" cy="404"/>
              <a:chOff x="2128" y="1612"/>
              <a:chExt cx="399" cy="404"/>
            </a:xfrm>
          </p:grpSpPr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2128" y="1724"/>
                <a:ext cx="391" cy="0"/>
              </a:xfrm>
              <a:prstGeom prst="line">
                <a:avLst/>
              </a:prstGeom>
              <a:noFill/>
              <a:ln w="50760" cap="sq">
                <a:solidFill>
                  <a:srgbClr val="A2C1FE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19" name="Rectangle 39"/>
              <p:cNvSpPr>
                <a:spLocks noChangeArrowheads="1"/>
              </p:cNvSpPr>
              <p:nvPr/>
            </p:nvSpPr>
            <p:spPr bwMode="auto">
              <a:xfrm>
                <a:off x="2163" y="1731"/>
                <a:ext cx="326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ru-RU" b="1">
                    <a:latin typeface="Arial" charset="0"/>
                  </a:rPr>
                  <a:t>40</a:t>
                </a:r>
              </a:p>
            </p:txBody>
          </p:sp>
          <p:sp>
            <p:nvSpPr>
              <p:cNvPr id="20520" name="Line 40"/>
              <p:cNvSpPr>
                <a:spLocks noChangeShapeType="1"/>
              </p:cNvSpPr>
              <p:nvPr/>
            </p:nvSpPr>
            <p:spPr bwMode="auto">
              <a:xfrm>
                <a:off x="2528" y="1612"/>
                <a:ext cx="0" cy="199"/>
              </a:xfrm>
              <a:prstGeom prst="line">
                <a:avLst/>
              </a:prstGeom>
              <a:noFill/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2536" y="1724"/>
              <a:ext cx="391" cy="0"/>
            </a:xfrm>
            <a:prstGeom prst="line">
              <a:avLst/>
            </a:prstGeom>
            <a:noFill/>
            <a:ln w="50760" cap="sq">
              <a:solidFill>
                <a:srgbClr val="A2C1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2936" y="1756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571" y="1731"/>
              <a:ext cx="3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40</a:t>
              </a:r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2899" y="1731"/>
              <a:ext cx="32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ru-RU" b="1">
                  <a:latin typeface="Arial" charset="0"/>
                </a:rPr>
                <a:t>20</a:t>
              </a:r>
            </a:p>
          </p:txBody>
        </p: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>
              <a:off x="2936" y="1612"/>
              <a:ext cx="0" cy="19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>
              <a:off x="3192" y="1612"/>
              <a:ext cx="0" cy="199"/>
            </a:xfrm>
            <a:prstGeom prst="line">
              <a:avLst/>
            </a:prstGeom>
            <a:noFill/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1384" y="1692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>
              <a:off x="1792" y="1692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>
              <a:off x="2200" y="1692"/>
              <a:ext cx="319" cy="0"/>
            </a:xfrm>
            <a:prstGeom prst="line">
              <a:avLst/>
            </a:prstGeom>
            <a:noFill/>
            <a:ln w="50760" cap="sq">
              <a:solidFill>
                <a:srgbClr val="F6BF6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>
              <a:off x="1720" y="1756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2128" y="1756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2536" y="1756"/>
              <a:ext cx="247" cy="0"/>
            </a:xfrm>
            <a:prstGeom prst="line">
              <a:avLst/>
            </a:prstGeom>
            <a:noFill/>
            <a:ln w="507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533" name="Group 53"/>
          <p:cNvGrpSpPr>
            <a:grpSpLocks/>
          </p:cNvGrpSpPr>
          <p:nvPr/>
        </p:nvGrpSpPr>
        <p:grpSpPr bwMode="auto">
          <a:xfrm>
            <a:off x="1593850" y="3136900"/>
            <a:ext cx="482600" cy="709613"/>
            <a:chOff x="1004" y="1976"/>
            <a:chExt cx="304" cy="447"/>
          </a:xfrm>
        </p:grpSpPr>
        <p:grpSp>
          <p:nvGrpSpPr>
            <p:cNvPr id="20534" name="Group 54"/>
            <p:cNvGrpSpPr>
              <a:grpSpLocks/>
            </p:cNvGrpSpPr>
            <p:nvPr/>
          </p:nvGrpSpPr>
          <p:grpSpPr bwMode="auto">
            <a:xfrm>
              <a:off x="1004" y="1976"/>
              <a:ext cx="304" cy="447"/>
              <a:chOff x="1004" y="1976"/>
              <a:chExt cx="304" cy="447"/>
            </a:xfrm>
          </p:grpSpPr>
          <p:sp>
            <p:nvSpPr>
              <p:cNvPr id="20535" name="AutoShape 55"/>
              <p:cNvSpPr>
                <a:spLocks noChangeArrowheads="1"/>
              </p:cNvSpPr>
              <p:nvPr/>
            </p:nvSpPr>
            <p:spPr bwMode="auto">
              <a:xfrm>
                <a:off x="1004" y="2047"/>
                <a:ext cx="304" cy="376"/>
              </a:xfrm>
              <a:prstGeom prst="cube">
                <a:avLst>
                  <a:gd name="adj" fmla="val 24995"/>
                </a:avLst>
              </a:prstGeom>
              <a:solidFill>
                <a:srgbClr val="F6BF69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36" name="AutoShape 56"/>
              <p:cNvSpPr>
                <a:spLocks noChangeArrowheads="1"/>
              </p:cNvSpPr>
              <p:nvPr/>
            </p:nvSpPr>
            <p:spPr bwMode="auto">
              <a:xfrm>
                <a:off x="1074" y="1976"/>
                <a:ext cx="234" cy="77"/>
              </a:xfrm>
              <a:prstGeom prst="cube">
                <a:avLst>
                  <a:gd name="adj" fmla="val 24995"/>
                </a:avLst>
              </a:prstGeom>
              <a:solidFill>
                <a:srgbClr val="F6BF69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537" name="AutoShape 57"/>
            <p:cNvSpPr>
              <a:spLocks noChangeArrowheads="1"/>
            </p:cNvSpPr>
            <p:nvPr/>
          </p:nvSpPr>
          <p:spPr bwMode="auto">
            <a:xfrm>
              <a:off x="1066" y="2080"/>
              <a:ext cx="157" cy="26"/>
            </a:xfrm>
            <a:prstGeom prst="parallelogram">
              <a:avLst>
                <a:gd name="adj" fmla="val 150934"/>
              </a:avLst>
            </a:prstGeom>
            <a:solidFill>
              <a:srgbClr val="F6BF69"/>
            </a:solidFill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538" name="Group 58"/>
          <p:cNvGrpSpPr>
            <a:grpSpLocks/>
          </p:cNvGrpSpPr>
          <p:nvPr/>
        </p:nvGrpSpPr>
        <p:grpSpPr bwMode="auto">
          <a:xfrm>
            <a:off x="2071688" y="3136900"/>
            <a:ext cx="598487" cy="709613"/>
            <a:chOff x="1305" y="1976"/>
            <a:chExt cx="377" cy="447"/>
          </a:xfrm>
        </p:grpSpPr>
        <p:grpSp>
          <p:nvGrpSpPr>
            <p:cNvPr id="20539" name="Group 59"/>
            <p:cNvGrpSpPr>
              <a:grpSpLocks/>
            </p:cNvGrpSpPr>
            <p:nvPr/>
          </p:nvGrpSpPr>
          <p:grpSpPr bwMode="auto">
            <a:xfrm>
              <a:off x="1305" y="1976"/>
              <a:ext cx="377" cy="447"/>
              <a:chOff x="1305" y="1976"/>
              <a:chExt cx="377" cy="447"/>
            </a:xfrm>
          </p:grpSpPr>
          <p:sp>
            <p:nvSpPr>
              <p:cNvPr id="20540" name="AutoShape 60"/>
              <p:cNvSpPr>
                <a:spLocks noChangeArrowheads="1"/>
              </p:cNvSpPr>
              <p:nvPr/>
            </p:nvSpPr>
            <p:spPr bwMode="auto">
              <a:xfrm>
                <a:off x="1305" y="2047"/>
                <a:ext cx="377" cy="376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41" name="AutoShape 61"/>
              <p:cNvSpPr>
                <a:spLocks noChangeArrowheads="1"/>
              </p:cNvSpPr>
              <p:nvPr/>
            </p:nvSpPr>
            <p:spPr bwMode="auto">
              <a:xfrm>
                <a:off x="1391" y="1976"/>
                <a:ext cx="291" cy="77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542" name="Oval 62"/>
            <p:cNvSpPr>
              <a:spLocks noChangeArrowheads="1"/>
            </p:cNvSpPr>
            <p:nvPr/>
          </p:nvSpPr>
          <p:spPr bwMode="auto">
            <a:xfrm>
              <a:off x="1420" y="2012"/>
              <a:ext cx="48" cy="26"/>
            </a:xfrm>
            <a:prstGeom prst="ellipse">
              <a:avLst/>
            </a:prstGeom>
            <a:solidFill>
              <a:srgbClr val="0000FF"/>
            </a:solidFill>
            <a:ln w="126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43" name="AutoShape 63"/>
            <p:cNvSpPr>
              <a:spLocks noChangeArrowheads="1"/>
            </p:cNvSpPr>
            <p:nvPr/>
          </p:nvSpPr>
          <p:spPr bwMode="auto">
            <a:xfrm>
              <a:off x="1352" y="2222"/>
              <a:ext cx="197" cy="83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5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544" name="AutoShape 64"/>
          <p:cNvSpPr>
            <a:spLocks noChangeArrowheads="1"/>
          </p:cNvSpPr>
          <p:nvPr/>
        </p:nvSpPr>
        <p:spPr bwMode="auto">
          <a:xfrm>
            <a:off x="2967038" y="3500438"/>
            <a:ext cx="136525" cy="304800"/>
          </a:xfrm>
          <a:custGeom>
            <a:avLst/>
            <a:gdLst>
              <a:gd name="G0" fmla="+- 1 0 0"/>
              <a:gd name="G1" fmla="+- 1 0 0"/>
              <a:gd name="G2" fmla="+- 1 0 0"/>
              <a:gd name="G3" fmla="*/ 1 16385 2"/>
              <a:gd name="G4" fmla="*/ 1 32768 5"/>
              <a:gd name="T0" fmla="*/ 2147483647 w 86"/>
              <a:gd name="T1" fmla="*/ 0 h 192"/>
              <a:gd name="T2" fmla="*/ 2147483647 w 86"/>
              <a:gd name="T3" fmla="*/ 0 h 192"/>
              <a:gd name="T4" fmla="*/ 2147483647 w 86"/>
              <a:gd name="T5" fmla="*/ 2147483647 h 192"/>
              <a:gd name="T6" fmla="*/ 0 w 86"/>
              <a:gd name="T7" fmla="*/ 2147483647 h 192"/>
              <a:gd name="T8" fmla="*/ 2147483647 w 86"/>
              <a:gd name="T9" fmla="*/ 0 h 192"/>
              <a:gd name="T10" fmla="*/ 0 w 86"/>
              <a:gd name="T11" fmla="*/ 0 h 192"/>
              <a:gd name="T12" fmla="*/ 86 w 86"/>
              <a:gd name="T1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86" h="192">
                <a:moveTo>
                  <a:pt x="62" y="0"/>
                </a:moveTo>
                <a:lnTo>
                  <a:pt x="85" y="0"/>
                </a:lnTo>
                <a:lnTo>
                  <a:pt x="23" y="191"/>
                </a:lnTo>
                <a:lnTo>
                  <a:pt x="0" y="191"/>
                </a:lnTo>
                <a:lnTo>
                  <a:pt x="62" y="0"/>
                </a:lnTo>
              </a:path>
            </a:pathLst>
          </a:cu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2960688" y="3500438"/>
            <a:ext cx="168275" cy="25400"/>
          </a:xfrm>
          <a:prstGeom prst="rect">
            <a:avLst/>
          </a:pr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2971800" y="3629025"/>
            <a:ext cx="130175" cy="25400"/>
          </a:xfrm>
          <a:prstGeom prst="rect">
            <a:avLst/>
          </a:pr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2681288" y="3629025"/>
            <a:ext cx="163512" cy="17463"/>
          </a:xfrm>
          <a:prstGeom prst="rect">
            <a:avLst/>
          </a:pr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0548" name="Group 68"/>
          <p:cNvGrpSpPr>
            <a:grpSpLocks/>
          </p:cNvGrpSpPr>
          <p:nvPr/>
        </p:nvGrpSpPr>
        <p:grpSpPr bwMode="auto">
          <a:xfrm>
            <a:off x="2678113" y="3227388"/>
            <a:ext cx="306387" cy="576262"/>
            <a:chOff x="1687" y="2033"/>
            <a:chExt cx="193" cy="363"/>
          </a:xfrm>
        </p:grpSpPr>
        <p:sp>
          <p:nvSpPr>
            <p:cNvPr id="20549" name="Oval 69"/>
            <p:cNvSpPr>
              <a:spLocks noChangeArrowheads="1"/>
            </p:cNvSpPr>
            <p:nvPr/>
          </p:nvSpPr>
          <p:spPr bwMode="auto">
            <a:xfrm>
              <a:off x="1763" y="2033"/>
              <a:ext cx="47" cy="47"/>
            </a:xfrm>
            <a:prstGeom prst="ellipse">
              <a:avLst/>
            </a:prstGeom>
            <a:solidFill>
              <a:srgbClr val="FC0128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50" name="AutoShape 70"/>
            <p:cNvSpPr>
              <a:spLocks noChangeArrowheads="1"/>
            </p:cNvSpPr>
            <p:nvPr/>
          </p:nvSpPr>
          <p:spPr bwMode="auto">
            <a:xfrm>
              <a:off x="1687" y="2101"/>
              <a:ext cx="193" cy="295"/>
            </a:xfrm>
            <a:custGeom>
              <a:avLst/>
              <a:gdLst>
                <a:gd name="G0" fmla="+- 1 0 0"/>
                <a:gd name="G1" fmla="*/ 1 10569 49664"/>
                <a:gd name="G2" fmla="+- 65533 0 0"/>
                <a:gd name="G3" fmla="+- 65533 0 0"/>
                <a:gd name="G4" fmla="*/ 1 29993 25856"/>
                <a:gd name="G5" fmla="+- 157 0 0"/>
                <a:gd name="G6" fmla="+- 8 0 0"/>
                <a:gd name="T0" fmla="*/ 12 256 1"/>
                <a:gd name="T1" fmla="*/ 0 256 1"/>
                <a:gd name="G7" fmla="+- 0 T0 T1"/>
                <a:gd name="G8" fmla="cos 164 G7"/>
                <a:gd name="G9" fmla="+- 15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1 0 0"/>
                <a:gd name="G79" fmla="*/ 1 35019 51712"/>
                <a:gd name="G80" fmla="+- 1 0 0"/>
                <a:gd name="G81" fmla="+- 136 0 0"/>
                <a:gd name="G82" fmla="+- 140 0 0"/>
                <a:gd name="G83" fmla="+- 145 0 0"/>
                <a:gd name="G84" fmla="+- 148 0 0"/>
                <a:gd name="G85" fmla="+- 151 0 0"/>
                <a:gd name="G86" fmla="+- 151 0 0"/>
                <a:gd name="G87" fmla="+- 151 0 0"/>
                <a:gd name="G88" fmla="+- 149 0 0"/>
                <a:gd name="G89" fmla="+- 145 0 0"/>
                <a:gd name="G90" fmla="+- 40 0 0"/>
                <a:gd name="G91" fmla="+- 136 0 0"/>
                <a:gd name="G92" fmla="+- 65519 0 0"/>
                <a:gd name="G93" fmla="+- 65517 0 0"/>
                <a:gd name="G94" fmla="+- 65518 0 0"/>
                <a:gd name="G95" fmla="+- 65517 0 0"/>
                <a:gd name="G96" fmla="+- 65519 0 0"/>
                <a:gd name="G97" fmla="+- 65522 0 0"/>
                <a:gd name="G98" fmla="+- 65525 0 0"/>
                <a:gd name="G99" fmla="+- 65528 0 0"/>
                <a:gd name="G100" fmla="+- 36 0 0"/>
                <a:gd name="G101" fmla="+- 65432 0 0"/>
                <a:gd name="G102" fmla="+- 65446 0 0"/>
                <a:gd name="G103" fmla="+- 65443 0 0"/>
                <a:gd name="G104" fmla="+- 65438 0 0"/>
                <a:gd name="T2" fmla="*/ 2 w 194"/>
                <a:gd name="T3" fmla="*/ 137 h 296"/>
                <a:gd name="T4" fmla="*/ 1 w 194"/>
                <a:gd name="T5" fmla="*/ 140 h 296"/>
                <a:gd name="T6" fmla="*/ 0 w 194"/>
                <a:gd name="T7" fmla="*/ 145 h 296"/>
                <a:gd name="T8" fmla="*/ 0 w 194"/>
                <a:gd name="T9" fmla="*/ 150 h 296"/>
                <a:gd name="T10" fmla="*/ 2 w 194"/>
                <a:gd name="T11" fmla="*/ 155 h 296"/>
                <a:gd name="T12" fmla="*/ 4 w 194"/>
                <a:gd name="T13" fmla="*/ 159 h 296"/>
                <a:gd name="T14" fmla="*/ 8 w 194"/>
                <a:gd name="T15" fmla="*/ 163 h 296"/>
                <a:gd name="T16" fmla="*/ 12 w 194"/>
                <a:gd name="T17" fmla="*/ 165 h 296"/>
                <a:gd name="T18" fmla="*/ 16 w 194"/>
                <a:gd name="T19" fmla="*/ 166 h 296"/>
                <a:gd name="T20" fmla="*/ 21 w 194"/>
                <a:gd name="T21" fmla="*/ 166 h 296"/>
                <a:gd name="T22" fmla="*/ 126 w 194"/>
                <a:gd name="T23" fmla="*/ 295 h 296"/>
                <a:gd name="T24" fmla="*/ 159 w 194"/>
                <a:gd name="T25" fmla="*/ 142 h 296"/>
                <a:gd name="T26" fmla="*/ 159 w 194"/>
                <a:gd name="T27" fmla="*/ 138 h 296"/>
                <a:gd name="T28" fmla="*/ 157 w 194"/>
                <a:gd name="T29" fmla="*/ 136 h 296"/>
                <a:gd name="T30" fmla="*/ 154 w 194"/>
                <a:gd name="T31" fmla="*/ 133 h 296"/>
                <a:gd name="T32" fmla="*/ 152 w 194"/>
                <a:gd name="T33" fmla="*/ 131 h 296"/>
                <a:gd name="T34" fmla="*/ 148 w 194"/>
                <a:gd name="T35" fmla="*/ 130 h 296"/>
                <a:gd name="T36" fmla="*/ 144 w 194"/>
                <a:gd name="T37" fmla="*/ 129 h 296"/>
                <a:gd name="T38" fmla="*/ 140 w 194"/>
                <a:gd name="T39" fmla="*/ 129 h 296"/>
                <a:gd name="T40" fmla="*/ 137 w 194"/>
                <a:gd name="T41" fmla="*/ 129 h 296"/>
                <a:gd name="T42" fmla="*/ 93 w 194"/>
                <a:gd name="T43" fmla="*/ 75 h 296"/>
                <a:gd name="T44" fmla="*/ 179 w 194"/>
                <a:gd name="T45" fmla="*/ 93 h 296"/>
                <a:gd name="T46" fmla="*/ 183 w 194"/>
                <a:gd name="T47" fmla="*/ 92 h 296"/>
                <a:gd name="T48" fmla="*/ 185 w 194"/>
                <a:gd name="T49" fmla="*/ 91 h 296"/>
                <a:gd name="T50" fmla="*/ 189 w 194"/>
                <a:gd name="T51" fmla="*/ 89 h 296"/>
                <a:gd name="T52" fmla="*/ 191 w 194"/>
                <a:gd name="T53" fmla="*/ 86 h 296"/>
                <a:gd name="T54" fmla="*/ 192 w 194"/>
                <a:gd name="T55" fmla="*/ 83 h 296"/>
                <a:gd name="T56" fmla="*/ 193 w 194"/>
                <a:gd name="T57" fmla="*/ 78 h 296"/>
                <a:gd name="T58" fmla="*/ 192 w 194"/>
                <a:gd name="T59" fmla="*/ 74 h 296"/>
                <a:gd name="T60" fmla="*/ 190 w 194"/>
                <a:gd name="T61" fmla="*/ 70 h 296"/>
                <a:gd name="T62" fmla="*/ 188 w 194"/>
                <a:gd name="T63" fmla="*/ 68 h 296"/>
                <a:gd name="T64" fmla="*/ 184 w 194"/>
                <a:gd name="T65" fmla="*/ 65 h 296"/>
                <a:gd name="T66" fmla="*/ 181 w 194"/>
                <a:gd name="T67" fmla="*/ 64 h 296"/>
                <a:gd name="T68" fmla="*/ 122 w 194"/>
                <a:gd name="T69" fmla="*/ 64 h 296"/>
                <a:gd name="T70" fmla="*/ 112 w 194"/>
                <a:gd name="T71" fmla="*/ 42 h 296"/>
                <a:gd name="T72" fmla="*/ 113 w 194"/>
                <a:gd name="T73" fmla="*/ 37 h 296"/>
                <a:gd name="T74" fmla="*/ 114 w 194"/>
                <a:gd name="T75" fmla="*/ 30 h 296"/>
                <a:gd name="T76" fmla="*/ 114 w 194"/>
                <a:gd name="T77" fmla="*/ 24 h 296"/>
                <a:gd name="T78" fmla="*/ 112 w 194"/>
                <a:gd name="T79" fmla="*/ 19 h 296"/>
                <a:gd name="T80" fmla="*/ 110 w 194"/>
                <a:gd name="T81" fmla="*/ 15 h 296"/>
                <a:gd name="T82" fmla="*/ 107 w 194"/>
                <a:gd name="T83" fmla="*/ 10 h 296"/>
                <a:gd name="T84" fmla="*/ 103 w 194"/>
                <a:gd name="T85" fmla="*/ 7 h 296"/>
                <a:gd name="T86" fmla="*/ 98 w 194"/>
                <a:gd name="T87" fmla="*/ 3 h 296"/>
                <a:gd name="T88" fmla="*/ 93 w 194"/>
                <a:gd name="T89" fmla="*/ 1 h 296"/>
                <a:gd name="T90" fmla="*/ 87 w 194"/>
                <a:gd name="T91" fmla="*/ 0 h 296"/>
                <a:gd name="T92" fmla="*/ 81 w 194"/>
                <a:gd name="T93" fmla="*/ 0 h 296"/>
                <a:gd name="T94" fmla="*/ 75 w 194"/>
                <a:gd name="T95" fmla="*/ 1 h 296"/>
                <a:gd name="T96" fmla="*/ 69 w 194"/>
                <a:gd name="T97" fmla="*/ 3 h 296"/>
                <a:gd name="T98" fmla="*/ 63 w 194"/>
                <a:gd name="T99" fmla="*/ 6 h 296"/>
                <a:gd name="T100" fmla="*/ 59 w 194"/>
                <a:gd name="T101" fmla="*/ 11 h 296"/>
                <a:gd name="T102" fmla="*/ 55 w 194"/>
                <a:gd name="T103" fmla="*/ 17 h 296"/>
                <a:gd name="T104" fmla="*/ 53 w 194"/>
                <a:gd name="T105" fmla="*/ 23 h 296"/>
                <a:gd name="T106" fmla="*/ 0 w 194"/>
                <a:gd name="T107" fmla="*/ 0 h 296"/>
                <a:gd name="T108" fmla="*/ 194 w 194"/>
                <a:gd name="T109" fmla="*/ 296 h 296"/>
              </a:gdLst>
              <a:ahLst/>
              <a:cxnLst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194" h="296">
                  <a:moveTo>
                    <a:pt x="53" y="23"/>
                  </a:moveTo>
                  <a:lnTo>
                    <a:pt x="2" y="137"/>
                  </a:lnTo>
                  <a:lnTo>
                    <a:pt x="1" y="138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0" y="150"/>
                  </a:lnTo>
                  <a:lnTo>
                    <a:pt x="1" y="152"/>
                  </a:lnTo>
                  <a:lnTo>
                    <a:pt x="2" y="155"/>
                  </a:lnTo>
                  <a:lnTo>
                    <a:pt x="3" y="157"/>
                  </a:lnTo>
                  <a:lnTo>
                    <a:pt x="4" y="159"/>
                  </a:lnTo>
                  <a:lnTo>
                    <a:pt x="6" y="161"/>
                  </a:lnTo>
                  <a:lnTo>
                    <a:pt x="8" y="163"/>
                  </a:lnTo>
                  <a:lnTo>
                    <a:pt x="10" y="164"/>
                  </a:lnTo>
                  <a:lnTo>
                    <a:pt x="12" y="165"/>
                  </a:lnTo>
                  <a:lnTo>
                    <a:pt x="14" y="165"/>
                  </a:lnTo>
                  <a:lnTo>
                    <a:pt x="16" y="166"/>
                  </a:lnTo>
                  <a:lnTo>
                    <a:pt x="18" y="166"/>
                  </a:lnTo>
                  <a:lnTo>
                    <a:pt x="21" y="166"/>
                  </a:lnTo>
                  <a:lnTo>
                    <a:pt x="126" y="166"/>
                  </a:lnTo>
                  <a:lnTo>
                    <a:pt x="126" y="295"/>
                  </a:lnTo>
                  <a:lnTo>
                    <a:pt x="159" y="295"/>
                  </a:lnTo>
                  <a:lnTo>
                    <a:pt x="159" y="142"/>
                  </a:lnTo>
                  <a:lnTo>
                    <a:pt x="159" y="140"/>
                  </a:lnTo>
                  <a:lnTo>
                    <a:pt x="159" y="138"/>
                  </a:lnTo>
                  <a:lnTo>
                    <a:pt x="158" y="137"/>
                  </a:lnTo>
                  <a:lnTo>
                    <a:pt x="157" y="136"/>
                  </a:lnTo>
                  <a:lnTo>
                    <a:pt x="156" y="135"/>
                  </a:lnTo>
                  <a:lnTo>
                    <a:pt x="154" y="133"/>
                  </a:lnTo>
                  <a:lnTo>
                    <a:pt x="153" y="132"/>
                  </a:lnTo>
                  <a:lnTo>
                    <a:pt x="152" y="131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6" y="130"/>
                  </a:lnTo>
                  <a:lnTo>
                    <a:pt x="144" y="129"/>
                  </a:lnTo>
                  <a:lnTo>
                    <a:pt x="142" y="129"/>
                  </a:lnTo>
                  <a:lnTo>
                    <a:pt x="140" y="129"/>
                  </a:lnTo>
                  <a:lnTo>
                    <a:pt x="139" y="129"/>
                  </a:lnTo>
                  <a:lnTo>
                    <a:pt x="137" y="129"/>
                  </a:lnTo>
                  <a:lnTo>
                    <a:pt x="76" y="125"/>
                  </a:lnTo>
                  <a:lnTo>
                    <a:pt x="93" y="75"/>
                  </a:lnTo>
                  <a:lnTo>
                    <a:pt x="105" y="93"/>
                  </a:lnTo>
                  <a:lnTo>
                    <a:pt x="179" y="93"/>
                  </a:lnTo>
                  <a:lnTo>
                    <a:pt x="181" y="92"/>
                  </a:lnTo>
                  <a:lnTo>
                    <a:pt x="183" y="92"/>
                  </a:lnTo>
                  <a:lnTo>
                    <a:pt x="184" y="91"/>
                  </a:lnTo>
                  <a:lnTo>
                    <a:pt x="185" y="91"/>
                  </a:lnTo>
                  <a:lnTo>
                    <a:pt x="187" y="90"/>
                  </a:lnTo>
                  <a:lnTo>
                    <a:pt x="189" y="89"/>
                  </a:lnTo>
                  <a:lnTo>
                    <a:pt x="190" y="87"/>
                  </a:lnTo>
                  <a:lnTo>
                    <a:pt x="191" y="86"/>
                  </a:lnTo>
                  <a:lnTo>
                    <a:pt x="192" y="84"/>
                  </a:lnTo>
                  <a:lnTo>
                    <a:pt x="192" y="83"/>
                  </a:lnTo>
                  <a:lnTo>
                    <a:pt x="193" y="81"/>
                  </a:lnTo>
                  <a:lnTo>
                    <a:pt x="193" y="78"/>
                  </a:lnTo>
                  <a:lnTo>
                    <a:pt x="193" y="76"/>
                  </a:lnTo>
                  <a:lnTo>
                    <a:pt x="192" y="74"/>
                  </a:lnTo>
                  <a:lnTo>
                    <a:pt x="191" y="72"/>
                  </a:lnTo>
                  <a:lnTo>
                    <a:pt x="190" y="70"/>
                  </a:lnTo>
                  <a:lnTo>
                    <a:pt x="189" y="69"/>
                  </a:lnTo>
                  <a:lnTo>
                    <a:pt x="188" y="68"/>
                  </a:lnTo>
                  <a:lnTo>
                    <a:pt x="186" y="66"/>
                  </a:lnTo>
                  <a:lnTo>
                    <a:pt x="184" y="65"/>
                  </a:lnTo>
                  <a:lnTo>
                    <a:pt x="184" y="64"/>
                  </a:lnTo>
                  <a:lnTo>
                    <a:pt x="181" y="64"/>
                  </a:lnTo>
                  <a:lnTo>
                    <a:pt x="179" y="64"/>
                  </a:lnTo>
                  <a:lnTo>
                    <a:pt x="122" y="64"/>
                  </a:lnTo>
                  <a:lnTo>
                    <a:pt x="110" y="44"/>
                  </a:lnTo>
                  <a:lnTo>
                    <a:pt x="112" y="42"/>
                  </a:lnTo>
                  <a:lnTo>
                    <a:pt x="113" y="39"/>
                  </a:lnTo>
                  <a:lnTo>
                    <a:pt x="113" y="37"/>
                  </a:lnTo>
                  <a:lnTo>
                    <a:pt x="114" y="34"/>
                  </a:lnTo>
                  <a:lnTo>
                    <a:pt x="114" y="30"/>
                  </a:lnTo>
                  <a:lnTo>
                    <a:pt x="114" y="28"/>
                  </a:lnTo>
                  <a:lnTo>
                    <a:pt x="114" y="24"/>
                  </a:lnTo>
                  <a:lnTo>
                    <a:pt x="113" y="22"/>
                  </a:lnTo>
                  <a:lnTo>
                    <a:pt x="112" y="19"/>
                  </a:lnTo>
                  <a:lnTo>
                    <a:pt x="111" y="17"/>
                  </a:lnTo>
                  <a:lnTo>
                    <a:pt x="110" y="15"/>
                  </a:lnTo>
                  <a:lnTo>
                    <a:pt x="109" y="13"/>
                  </a:lnTo>
                  <a:lnTo>
                    <a:pt x="107" y="10"/>
                  </a:lnTo>
                  <a:lnTo>
                    <a:pt x="105" y="9"/>
                  </a:lnTo>
                  <a:lnTo>
                    <a:pt x="103" y="7"/>
                  </a:lnTo>
                  <a:lnTo>
                    <a:pt x="101" y="5"/>
                  </a:lnTo>
                  <a:lnTo>
                    <a:pt x="98" y="3"/>
                  </a:lnTo>
                  <a:lnTo>
                    <a:pt x="96" y="3"/>
                  </a:lnTo>
                  <a:lnTo>
                    <a:pt x="93" y="1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5" y="1"/>
                  </a:lnTo>
                  <a:lnTo>
                    <a:pt x="72" y="2"/>
                  </a:lnTo>
                  <a:lnTo>
                    <a:pt x="69" y="3"/>
                  </a:lnTo>
                  <a:lnTo>
                    <a:pt x="66" y="4"/>
                  </a:lnTo>
                  <a:lnTo>
                    <a:pt x="63" y="6"/>
                  </a:lnTo>
                  <a:lnTo>
                    <a:pt x="61" y="9"/>
                  </a:lnTo>
                  <a:lnTo>
                    <a:pt x="59" y="11"/>
                  </a:lnTo>
                  <a:lnTo>
                    <a:pt x="57" y="13"/>
                  </a:lnTo>
                  <a:lnTo>
                    <a:pt x="55" y="17"/>
                  </a:lnTo>
                  <a:lnTo>
                    <a:pt x="53" y="19"/>
                  </a:lnTo>
                  <a:lnTo>
                    <a:pt x="53" y="23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551" name="Group 71"/>
          <p:cNvGrpSpPr>
            <a:grpSpLocks/>
          </p:cNvGrpSpPr>
          <p:nvPr/>
        </p:nvGrpSpPr>
        <p:grpSpPr bwMode="auto">
          <a:xfrm>
            <a:off x="2228850" y="3873500"/>
            <a:ext cx="1533525" cy="709613"/>
            <a:chOff x="1404" y="2440"/>
            <a:chExt cx="966" cy="447"/>
          </a:xfrm>
        </p:grpSpPr>
        <p:grpSp>
          <p:nvGrpSpPr>
            <p:cNvPr id="20552" name="Group 72"/>
            <p:cNvGrpSpPr>
              <a:grpSpLocks/>
            </p:cNvGrpSpPr>
            <p:nvPr/>
          </p:nvGrpSpPr>
          <p:grpSpPr bwMode="auto">
            <a:xfrm>
              <a:off x="1404" y="2440"/>
              <a:ext cx="304" cy="447"/>
              <a:chOff x="1404" y="2440"/>
              <a:chExt cx="304" cy="447"/>
            </a:xfrm>
          </p:grpSpPr>
          <p:grpSp>
            <p:nvGrpSpPr>
              <p:cNvPr id="20553" name="Group 73"/>
              <p:cNvGrpSpPr>
                <a:grpSpLocks/>
              </p:cNvGrpSpPr>
              <p:nvPr/>
            </p:nvGrpSpPr>
            <p:grpSpPr bwMode="auto">
              <a:xfrm>
                <a:off x="1404" y="2440"/>
                <a:ext cx="304" cy="447"/>
                <a:chOff x="1404" y="2440"/>
                <a:chExt cx="304" cy="447"/>
              </a:xfrm>
            </p:grpSpPr>
            <p:sp>
              <p:nvSpPr>
                <p:cNvPr id="20554" name="AutoShape 74"/>
                <p:cNvSpPr>
                  <a:spLocks noChangeArrowheads="1"/>
                </p:cNvSpPr>
                <p:nvPr/>
              </p:nvSpPr>
              <p:spPr bwMode="auto">
                <a:xfrm>
                  <a:off x="1404" y="2511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555" name="AutoShape 75"/>
                <p:cNvSpPr>
                  <a:spLocks noChangeArrowheads="1"/>
                </p:cNvSpPr>
                <p:nvPr/>
              </p:nvSpPr>
              <p:spPr bwMode="auto">
                <a:xfrm>
                  <a:off x="1474" y="2440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556" name="AutoShape 76"/>
              <p:cNvSpPr>
                <a:spLocks noChangeArrowheads="1"/>
              </p:cNvSpPr>
              <p:nvPr/>
            </p:nvSpPr>
            <p:spPr bwMode="auto">
              <a:xfrm>
                <a:off x="1466" y="2544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0557" name="Group 77"/>
            <p:cNvGrpSpPr>
              <a:grpSpLocks/>
            </p:cNvGrpSpPr>
            <p:nvPr/>
          </p:nvGrpSpPr>
          <p:grpSpPr bwMode="auto">
            <a:xfrm>
              <a:off x="1705" y="2440"/>
              <a:ext cx="377" cy="447"/>
              <a:chOff x="1705" y="2440"/>
              <a:chExt cx="377" cy="447"/>
            </a:xfrm>
          </p:grpSpPr>
          <p:grpSp>
            <p:nvGrpSpPr>
              <p:cNvPr id="20558" name="Group 78"/>
              <p:cNvGrpSpPr>
                <a:grpSpLocks/>
              </p:cNvGrpSpPr>
              <p:nvPr/>
            </p:nvGrpSpPr>
            <p:grpSpPr bwMode="auto">
              <a:xfrm>
                <a:off x="1705" y="2440"/>
                <a:ext cx="377" cy="447"/>
                <a:chOff x="1705" y="2440"/>
                <a:chExt cx="377" cy="447"/>
              </a:xfrm>
            </p:grpSpPr>
            <p:sp>
              <p:nvSpPr>
                <p:cNvPr id="20559" name="AutoShape 79"/>
                <p:cNvSpPr>
                  <a:spLocks noChangeArrowheads="1"/>
                </p:cNvSpPr>
                <p:nvPr/>
              </p:nvSpPr>
              <p:spPr bwMode="auto">
                <a:xfrm>
                  <a:off x="1705" y="2511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560" name="AutoShape 80"/>
                <p:cNvSpPr>
                  <a:spLocks noChangeArrowheads="1"/>
                </p:cNvSpPr>
                <p:nvPr/>
              </p:nvSpPr>
              <p:spPr bwMode="auto">
                <a:xfrm>
                  <a:off x="1791" y="2440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561" name="Oval 81"/>
              <p:cNvSpPr>
                <a:spLocks noChangeArrowheads="1"/>
              </p:cNvSpPr>
              <p:nvPr/>
            </p:nvSpPr>
            <p:spPr bwMode="auto">
              <a:xfrm>
                <a:off x="1820" y="2476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62" name="AutoShape 82"/>
              <p:cNvSpPr>
                <a:spLocks noChangeArrowheads="1"/>
              </p:cNvSpPr>
              <p:nvPr/>
            </p:nvSpPr>
            <p:spPr bwMode="auto">
              <a:xfrm>
                <a:off x="1752" y="2686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563" name="AutoShape 83"/>
            <p:cNvSpPr>
              <a:spLocks noChangeArrowheads="1"/>
            </p:cNvSpPr>
            <p:nvPr/>
          </p:nvSpPr>
          <p:spPr bwMode="auto">
            <a:xfrm>
              <a:off x="2269" y="2669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64" name="Rectangle 84"/>
            <p:cNvSpPr>
              <a:spLocks noChangeArrowheads="1"/>
            </p:cNvSpPr>
            <p:nvPr/>
          </p:nvSpPr>
          <p:spPr bwMode="auto">
            <a:xfrm>
              <a:off x="2265" y="2669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65" name="Rectangle 85"/>
            <p:cNvSpPr>
              <a:spLocks noChangeArrowheads="1"/>
            </p:cNvSpPr>
            <p:nvPr/>
          </p:nvSpPr>
          <p:spPr bwMode="auto">
            <a:xfrm>
              <a:off x="2272" y="2750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66" name="Rectangle 86"/>
            <p:cNvSpPr>
              <a:spLocks noChangeArrowheads="1"/>
            </p:cNvSpPr>
            <p:nvPr/>
          </p:nvSpPr>
          <p:spPr bwMode="auto">
            <a:xfrm>
              <a:off x="2089" y="2750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0567" name="Group 87"/>
            <p:cNvGrpSpPr>
              <a:grpSpLocks/>
            </p:cNvGrpSpPr>
            <p:nvPr/>
          </p:nvGrpSpPr>
          <p:grpSpPr bwMode="auto">
            <a:xfrm>
              <a:off x="2087" y="2497"/>
              <a:ext cx="193" cy="363"/>
              <a:chOff x="2087" y="2497"/>
              <a:chExt cx="193" cy="363"/>
            </a:xfrm>
          </p:grpSpPr>
          <p:sp>
            <p:nvSpPr>
              <p:cNvPr id="20568" name="Oval 88"/>
              <p:cNvSpPr>
                <a:spLocks noChangeArrowheads="1"/>
              </p:cNvSpPr>
              <p:nvPr/>
            </p:nvSpPr>
            <p:spPr bwMode="auto">
              <a:xfrm>
                <a:off x="2163" y="2497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69" name="AutoShape 89"/>
              <p:cNvSpPr>
                <a:spLocks noChangeArrowheads="1"/>
              </p:cNvSpPr>
              <p:nvPr/>
            </p:nvSpPr>
            <p:spPr bwMode="auto">
              <a:xfrm>
                <a:off x="2087" y="2565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2889250" y="4648200"/>
            <a:ext cx="1533525" cy="709613"/>
            <a:chOff x="1820" y="2928"/>
            <a:chExt cx="966" cy="447"/>
          </a:xfrm>
        </p:grpSpPr>
        <p:grpSp>
          <p:nvGrpSpPr>
            <p:cNvPr id="20571" name="Group 91"/>
            <p:cNvGrpSpPr>
              <a:grpSpLocks/>
            </p:cNvGrpSpPr>
            <p:nvPr/>
          </p:nvGrpSpPr>
          <p:grpSpPr bwMode="auto">
            <a:xfrm>
              <a:off x="1820" y="2928"/>
              <a:ext cx="304" cy="447"/>
              <a:chOff x="1820" y="2928"/>
              <a:chExt cx="304" cy="447"/>
            </a:xfrm>
          </p:grpSpPr>
          <p:grpSp>
            <p:nvGrpSpPr>
              <p:cNvPr id="20572" name="Group 92"/>
              <p:cNvGrpSpPr>
                <a:grpSpLocks/>
              </p:cNvGrpSpPr>
              <p:nvPr/>
            </p:nvGrpSpPr>
            <p:grpSpPr bwMode="auto">
              <a:xfrm>
                <a:off x="1820" y="2928"/>
                <a:ext cx="304" cy="447"/>
                <a:chOff x="1820" y="2928"/>
                <a:chExt cx="304" cy="447"/>
              </a:xfrm>
            </p:grpSpPr>
            <p:sp>
              <p:nvSpPr>
                <p:cNvPr id="20573" name="AutoShape 93"/>
                <p:cNvSpPr>
                  <a:spLocks noChangeArrowheads="1"/>
                </p:cNvSpPr>
                <p:nvPr/>
              </p:nvSpPr>
              <p:spPr bwMode="auto">
                <a:xfrm>
                  <a:off x="1820" y="2999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574" name="AutoShape 94"/>
                <p:cNvSpPr>
                  <a:spLocks noChangeArrowheads="1"/>
                </p:cNvSpPr>
                <p:nvPr/>
              </p:nvSpPr>
              <p:spPr bwMode="auto">
                <a:xfrm>
                  <a:off x="1890" y="2928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575" name="AutoShape 95"/>
              <p:cNvSpPr>
                <a:spLocks noChangeArrowheads="1"/>
              </p:cNvSpPr>
              <p:nvPr/>
            </p:nvSpPr>
            <p:spPr bwMode="auto">
              <a:xfrm>
                <a:off x="1882" y="3032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0576" name="Group 96"/>
            <p:cNvGrpSpPr>
              <a:grpSpLocks/>
            </p:cNvGrpSpPr>
            <p:nvPr/>
          </p:nvGrpSpPr>
          <p:grpSpPr bwMode="auto">
            <a:xfrm>
              <a:off x="2121" y="2928"/>
              <a:ext cx="377" cy="447"/>
              <a:chOff x="2121" y="2928"/>
              <a:chExt cx="377" cy="447"/>
            </a:xfrm>
          </p:grpSpPr>
          <p:grpSp>
            <p:nvGrpSpPr>
              <p:cNvPr id="20577" name="Group 97"/>
              <p:cNvGrpSpPr>
                <a:grpSpLocks/>
              </p:cNvGrpSpPr>
              <p:nvPr/>
            </p:nvGrpSpPr>
            <p:grpSpPr bwMode="auto">
              <a:xfrm>
                <a:off x="2121" y="2928"/>
                <a:ext cx="377" cy="447"/>
                <a:chOff x="2121" y="2928"/>
                <a:chExt cx="377" cy="447"/>
              </a:xfrm>
            </p:grpSpPr>
            <p:sp>
              <p:nvSpPr>
                <p:cNvPr id="20578" name="AutoShape 98"/>
                <p:cNvSpPr>
                  <a:spLocks noChangeArrowheads="1"/>
                </p:cNvSpPr>
                <p:nvPr/>
              </p:nvSpPr>
              <p:spPr bwMode="auto">
                <a:xfrm>
                  <a:off x="2121" y="2999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579" name="AutoShape 99"/>
                <p:cNvSpPr>
                  <a:spLocks noChangeArrowheads="1"/>
                </p:cNvSpPr>
                <p:nvPr/>
              </p:nvSpPr>
              <p:spPr bwMode="auto">
                <a:xfrm>
                  <a:off x="2207" y="2928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580" name="Oval 100"/>
              <p:cNvSpPr>
                <a:spLocks noChangeArrowheads="1"/>
              </p:cNvSpPr>
              <p:nvPr/>
            </p:nvSpPr>
            <p:spPr bwMode="auto">
              <a:xfrm>
                <a:off x="2236" y="2964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81" name="AutoShape 101"/>
              <p:cNvSpPr>
                <a:spLocks noChangeArrowheads="1"/>
              </p:cNvSpPr>
              <p:nvPr/>
            </p:nvSpPr>
            <p:spPr bwMode="auto">
              <a:xfrm>
                <a:off x="2168" y="3174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582" name="AutoShape 102"/>
            <p:cNvSpPr>
              <a:spLocks noChangeArrowheads="1"/>
            </p:cNvSpPr>
            <p:nvPr/>
          </p:nvSpPr>
          <p:spPr bwMode="auto">
            <a:xfrm>
              <a:off x="2685" y="3157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83" name="Rectangle 103"/>
            <p:cNvSpPr>
              <a:spLocks noChangeArrowheads="1"/>
            </p:cNvSpPr>
            <p:nvPr/>
          </p:nvSpPr>
          <p:spPr bwMode="auto">
            <a:xfrm>
              <a:off x="2681" y="3157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84" name="Rectangle 104"/>
            <p:cNvSpPr>
              <a:spLocks noChangeArrowheads="1"/>
            </p:cNvSpPr>
            <p:nvPr/>
          </p:nvSpPr>
          <p:spPr bwMode="auto">
            <a:xfrm>
              <a:off x="2688" y="3238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85" name="Rectangle 105"/>
            <p:cNvSpPr>
              <a:spLocks noChangeArrowheads="1"/>
            </p:cNvSpPr>
            <p:nvPr/>
          </p:nvSpPr>
          <p:spPr bwMode="auto">
            <a:xfrm>
              <a:off x="2505" y="3238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0586" name="Group 106"/>
            <p:cNvGrpSpPr>
              <a:grpSpLocks/>
            </p:cNvGrpSpPr>
            <p:nvPr/>
          </p:nvGrpSpPr>
          <p:grpSpPr bwMode="auto">
            <a:xfrm>
              <a:off x="2503" y="2985"/>
              <a:ext cx="193" cy="363"/>
              <a:chOff x="2503" y="2985"/>
              <a:chExt cx="193" cy="363"/>
            </a:xfrm>
          </p:grpSpPr>
          <p:sp>
            <p:nvSpPr>
              <p:cNvPr id="20587" name="Oval 107"/>
              <p:cNvSpPr>
                <a:spLocks noChangeArrowheads="1"/>
              </p:cNvSpPr>
              <p:nvPr/>
            </p:nvSpPr>
            <p:spPr bwMode="auto">
              <a:xfrm>
                <a:off x="2579" y="2985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588" name="AutoShape 108"/>
              <p:cNvSpPr>
                <a:spLocks noChangeArrowheads="1"/>
              </p:cNvSpPr>
              <p:nvPr/>
            </p:nvSpPr>
            <p:spPr bwMode="auto">
              <a:xfrm>
                <a:off x="2503" y="3053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20589" name="Group 109"/>
          <p:cNvGrpSpPr>
            <a:grpSpLocks/>
          </p:cNvGrpSpPr>
          <p:nvPr/>
        </p:nvGrpSpPr>
        <p:grpSpPr bwMode="auto">
          <a:xfrm>
            <a:off x="3549650" y="5359400"/>
            <a:ext cx="1533525" cy="709613"/>
            <a:chOff x="2236" y="3376"/>
            <a:chExt cx="966" cy="447"/>
          </a:xfrm>
        </p:grpSpPr>
        <p:grpSp>
          <p:nvGrpSpPr>
            <p:cNvPr id="20590" name="Group 110"/>
            <p:cNvGrpSpPr>
              <a:grpSpLocks/>
            </p:cNvGrpSpPr>
            <p:nvPr/>
          </p:nvGrpSpPr>
          <p:grpSpPr bwMode="auto">
            <a:xfrm>
              <a:off x="2236" y="3376"/>
              <a:ext cx="304" cy="447"/>
              <a:chOff x="2236" y="3376"/>
              <a:chExt cx="304" cy="447"/>
            </a:xfrm>
          </p:grpSpPr>
          <p:grpSp>
            <p:nvGrpSpPr>
              <p:cNvPr id="20591" name="Group 111"/>
              <p:cNvGrpSpPr>
                <a:grpSpLocks/>
              </p:cNvGrpSpPr>
              <p:nvPr/>
            </p:nvGrpSpPr>
            <p:grpSpPr bwMode="auto">
              <a:xfrm>
                <a:off x="2236" y="3376"/>
                <a:ext cx="304" cy="447"/>
                <a:chOff x="2236" y="3376"/>
                <a:chExt cx="304" cy="447"/>
              </a:xfrm>
            </p:grpSpPr>
            <p:sp>
              <p:nvSpPr>
                <p:cNvPr id="20592" name="AutoShape 112"/>
                <p:cNvSpPr>
                  <a:spLocks noChangeArrowheads="1"/>
                </p:cNvSpPr>
                <p:nvPr/>
              </p:nvSpPr>
              <p:spPr bwMode="auto">
                <a:xfrm>
                  <a:off x="2236" y="3447"/>
                  <a:ext cx="304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593" name="AutoShape 113"/>
                <p:cNvSpPr>
                  <a:spLocks noChangeArrowheads="1"/>
                </p:cNvSpPr>
                <p:nvPr/>
              </p:nvSpPr>
              <p:spPr bwMode="auto">
                <a:xfrm>
                  <a:off x="2306" y="3376"/>
                  <a:ext cx="234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594" name="AutoShape 114"/>
              <p:cNvSpPr>
                <a:spLocks noChangeArrowheads="1"/>
              </p:cNvSpPr>
              <p:nvPr/>
            </p:nvSpPr>
            <p:spPr bwMode="auto">
              <a:xfrm>
                <a:off x="2298" y="3480"/>
                <a:ext cx="157" cy="26"/>
              </a:xfrm>
              <a:prstGeom prst="parallelogram">
                <a:avLst>
                  <a:gd name="adj" fmla="val 150934"/>
                </a:avLst>
              </a:prstGeom>
              <a:solidFill>
                <a:srgbClr val="F6BF69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0595" name="Group 115"/>
            <p:cNvGrpSpPr>
              <a:grpSpLocks/>
            </p:cNvGrpSpPr>
            <p:nvPr/>
          </p:nvGrpSpPr>
          <p:grpSpPr bwMode="auto">
            <a:xfrm>
              <a:off x="2537" y="3376"/>
              <a:ext cx="377" cy="447"/>
              <a:chOff x="2537" y="3376"/>
              <a:chExt cx="377" cy="447"/>
            </a:xfrm>
          </p:grpSpPr>
          <p:grpSp>
            <p:nvGrpSpPr>
              <p:cNvPr id="20596" name="Group 116"/>
              <p:cNvGrpSpPr>
                <a:grpSpLocks/>
              </p:cNvGrpSpPr>
              <p:nvPr/>
            </p:nvGrpSpPr>
            <p:grpSpPr bwMode="auto">
              <a:xfrm>
                <a:off x="2537" y="3376"/>
                <a:ext cx="377" cy="447"/>
                <a:chOff x="2537" y="3376"/>
                <a:chExt cx="377" cy="447"/>
              </a:xfrm>
            </p:grpSpPr>
            <p:sp>
              <p:nvSpPr>
                <p:cNvPr id="2059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37" y="3447"/>
                  <a:ext cx="377" cy="376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598" name="AutoShape 118"/>
                <p:cNvSpPr>
                  <a:spLocks noChangeArrowheads="1"/>
                </p:cNvSpPr>
                <p:nvPr/>
              </p:nvSpPr>
              <p:spPr bwMode="auto">
                <a:xfrm>
                  <a:off x="2623" y="3376"/>
                  <a:ext cx="291" cy="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6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599" name="Oval 119"/>
              <p:cNvSpPr>
                <a:spLocks noChangeArrowheads="1"/>
              </p:cNvSpPr>
              <p:nvPr/>
            </p:nvSpPr>
            <p:spPr bwMode="auto">
              <a:xfrm>
                <a:off x="2652" y="3412"/>
                <a:ext cx="48" cy="26"/>
              </a:xfrm>
              <a:prstGeom prst="ellipse">
                <a:avLst/>
              </a:prstGeom>
              <a:solidFill>
                <a:srgbClr val="0000FF"/>
              </a:solidFill>
              <a:ln w="126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00" name="AutoShape 120"/>
              <p:cNvSpPr>
                <a:spLocks noChangeArrowheads="1"/>
              </p:cNvSpPr>
              <p:nvPr/>
            </p:nvSpPr>
            <p:spPr bwMode="auto">
              <a:xfrm>
                <a:off x="2584" y="3622"/>
                <a:ext cx="197" cy="83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5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0601" name="AutoShape 121"/>
            <p:cNvSpPr>
              <a:spLocks noChangeArrowheads="1"/>
            </p:cNvSpPr>
            <p:nvPr/>
          </p:nvSpPr>
          <p:spPr bwMode="auto">
            <a:xfrm>
              <a:off x="3101" y="3605"/>
              <a:ext cx="85" cy="19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*/ 1 16385 2"/>
                <a:gd name="G4" fmla="*/ 1 32768 5"/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w 86"/>
                <a:gd name="T11" fmla="*/ 0 h 192"/>
                <a:gd name="T12" fmla="*/ 86 w 86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602" name="Rectangle 122"/>
            <p:cNvSpPr>
              <a:spLocks noChangeArrowheads="1"/>
            </p:cNvSpPr>
            <p:nvPr/>
          </p:nvSpPr>
          <p:spPr bwMode="auto">
            <a:xfrm>
              <a:off x="3097" y="3605"/>
              <a:ext cx="105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603" name="Rectangle 123"/>
            <p:cNvSpPr>
              <a:spLocks noChangeArrowheads="1"/>
            </p:cNvSpPr>
            <p:nvPr/>
          </p:nvSpPr>
          <p:spPr bwMode="auto">
            <a:xfrm>
              <a:off x="3104" y="3686"/>
              <a:ext cx="81" cy="15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604" name="Rectangle 124"/>
            <p:cNvSpPr>
              <a:spLocks noChangeArrowheads="1"/>
            </p:cNvSpPr>
            <p:nvPr/>
          </p:nvSpPr>
          <p:spPr bwMode="auto">
            <a:xfrm>
              <a:off x="2921" y="3686"/>
              <a:ext cx="102" cy="10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20605" name="Group 125"/>
            <p:cNvGrpSpPr>
              <a:grpSpLocks/>
            </p:cNvGrpSpPr>
            <p:nvPr/>
          </p:nvGrpSpPr>
          <p:grpSpPr bwMode="auto">
            <a:xfrm>
              <a:off x="2919" y="3433"/>
              <a:ext cx="193" cy="363"/>
              <a:chOff x="2919" y="3433"/>
              <a:chExt cx="193" cy="363"/>
            </a:xfrm>
          </p:grpSpPr>
          <p:sp>
            <p:nvSpPr>
              <p:cNvPr id="20606" name="Oval 126"/>
              <p:cNvSpPr>
                <a:spLocks noChangeArrowheads="1"/>
              </p:cNvSpPr>
              <p:nvPr/>
            </p:nvSpPr>
            <p:spPr bwMode="auto">
              <a:xfrm>
                <a:off x="2995" y="3433"/>
                <a:ext cx="47" cy="47"/>
              </a:xfrm>
              <a:prstGeom prst="ellipse">
                <a:avLst/>
              </a:prstGeom>
              <a:solidFill>
                <a:srgbClr val="FC0128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607" name="AutoShape 127"/>
              <p:cNvSpPr>
                <a:spLocks noChangeArrowheads="1"/>
              </p:cNvSpPr>
              <p:nvPr/>
            </p:nvSpPr>
            <p:spPr bwMode="auto">
              <a:xfrm>
                <a:off x="2919" y="3501"/>
                <a:ext cx="193" cy="295"/>
              </a:xfrm>
              <a:custGeom>
                <a:avLst/>
                <a:gdLst>
                  <a:gd name="G0" fmla="+- 1 0 0"/>
                  <a:gd name="G1" fmla="*/ 1 10569 49664"/>
                  <a:gd name="G2" fmla="+- 65533 0 0"/>
                  <a:gd name="G3" fmla="+- 65533 0 0"/>
                  <a:gd name="G4" fmla="*/ 1 29993 25856"/>
                  <a:gd name="G5" fmla="+- 157 0 0"/>
                  <a:gd name="G6" fmla="+- 8 0 0"/>
                  <a:gd name="T0" fmla="*/ 12 256 1"/>
                  <a:gd name="T1" fmla="*/ 0 256 1"/>
                  <a:gd name="G7" fmla="+- 0 T0 T1"/>
                  <a:gd name="G8" fmla="cos 164 G7"/>
                  <a:gd name="G9" fmla="+- 15 0 0"/>
                  <a:gd name="G10" fmla="+- 1 0 0"/>
                  <a:gd name="G11" fmla="+- 1 0 0"/>
                  <a:gd name="G12" fmla="+- 1 0 0"/>
                  <a:gd name="G13" fmla="+- 1 0 0"/>
                  <a:gd name="G14" fmla="+- 1 0 0"/>
                  <a:gd name="G15" fmla="+- 1 0 0"/>
                  <a:gd name="G16" fmla="+- 1 0 0"/>
                  <a:gd name="G17" fmla="+- 1 0 0"/>
                  <a:gd name="G18" fmla="+- 1 0 0"/>
                  <a:gd name="G19" fmla="+- 1 0 0"/>
                  <a:gd name="G20" fmla="+- 1 0 0"/>
                  <a:gd name="G21" fmla="+- 1 0 0"/>
                  <a:gd name="G22" fmla="+- 1 0 0"/>
                  <a:gd name="G23" fmla="+- 1 0 0"/>
                  <a:gd name="G24" fmla="+- 1 0 0"/>
                  <a:gd name="G25" fmla="+- 1 0 0"/>
                  <a:gd name="G26" fmla="+- 1 0 0"/>
                  <a:gd name="G27" fmla="+- 1 0 0"/>
                  <a:gd name="G28" fmla="+- 1 0 0"/>
                  <a:gd name="G29" fmla="+- 1 0 0"/>
                  <a:gd name="G30" fmla="+- 1 0 0"/>
                  <a:gd name="G31" fmla="+- 1 0 0"/>
                  <a:gd name="G32" fmla="+- 1 0 0"/>
                  <a:gd name="G33" fmla="+- 1 0 0"/>
                  <a:gd name="G34" fmla="+- 1 0 0"/>
                  <a:gd name="G35" fmla="+- 1 0 0"/>
                  <a:gd name="G36" fmla="+- 1 0 0"/>
                  <a:gd name="G37" fmla="+- 1 0 0"/>
                  <a:gd name="G38" fmla="+- 1 0 0"/>
                  <a:gd name="G39" fmla="+- 1 0 0"/>
                  <a:gd name="G40" fmla="+- 1 0 0"/>
                  <a:gd name="G41" fmla="+- 1 0 0"/>
                  <a:gd name="G42" fmla="+- 1 0 0"/>
                  <a:gd name="G43" fmla="+- 1 0 0"/>
                  <a:gd name="G44" fmla="+- 1 0 0"/>
                  <a:gd name="G45" fmla="+- 1 0 0"/>
                  <a:gd name="G46" fmla="+- 1 0 0"/>
                  <a:gd name="G47" fmla="+- 1 0 0"/>
                  <a:gd name="G48" fmla="+- 1 0 0"/>
                  <a:gd name="G49" fmla="+- 1 0 0"/>
                  <a:gd name="G50" fmla="+- 1 0 0"/>
                  <a:gd name="G51" fmla="+- 1 0 0"/>
                  <a:gd name="G52" fmla="+- 1 0 0"/>
                  <a:gd name="G53" fmla="+- 1 0 0"/>
                  <a:gd name="G54" fmla="+- 1 0 0"/>
                  <a:gd name="G55" fmla="+- 1 0 0"/>
                  <a:gd name="G56" fmla="+- 1 0 0"/>
                  <a:gd name="G57" fmla="+- 1 0 0"/>
                  <a:gd name="G58" fmla="+- 1 0 0"/>
                  <a:gd name="G59" fmla="+- 1 0 0"/>
                  <a:gd name="G60" fmla="+- 1 0 0"/>
                  <a:gd name="G61" fmla="+- 1 0 0"/>
                  <a:gd name="G62" fmla="+- 1 0 0"/>
                  <a:gd name="G63" fmla="+- 1 0 0"/>
                  <a:gd name="G64" fmla="+- 1 0 0"/>
                  <a:gd name="G65" fmla="+- 1 0 0"/>
                  <a:gd name="G66" fmla="+- 1 0 0"/>
                  <a:gd name="G67" fmla="+- 1 0 0"/>
                  <a:gd name="G68" fmla="+- 1 0 0"/>
                  <a:gd name="G69" fmla="+- 1 0 0"/>
                  <a:gd name="G70" fmla="+- 1 0 0"/>
                  <a:gd name="G71" fmla="+- 1 0 0"/>
                  <a:gd name="G72" fmla="+- 1 0 0"/>
                  <a:gd name="G73" fmla="+- 1 0 0"/>
                  <a:gd name="G74" fmla="+- 1 0 0"/>
                  <a:gd name="G75" fmla="+- 1 0 0"/>
                  <a:gd name="G76" fmla="+- 1 0 0"/>
                  <a:gd name="G77" fmla="+- 1 0 0"/>
                  <a:gd name="G78" fmla="+- 1 0 0"/>
                  <a:gd name="G79" fmla="*/ 1 35019 51712"/>
                  <a:gd name="G80" fmla="+- 1 0 0"/>
                  <a:gd name="G81" fmla="+- 136 0 0"/>
                  <a:gd name="G82" fmla="+- 140 0 0"/>
                  <a:gd name="G83" fmla="+- 145 0 0"/>
                  <a:gd name="G84" fmla="+- 148 0 0"/>
                  <a:gd name="G85" fmla="+- 151 0 0"/>
                  <a:gd name="G86" fmla="+- 151 0 0"/>
                  <a:gd name="G87" fmla="+- 151 0 0"/>
                  <a:gd name="G88" fmla="+- 149 0 0"/>
                  <a:gd name="G89" fmla="+- 145 0 0"/>
                  <a:gd name="G90" fmla="+- 40 0 0"/>
                  <a:gd name="G91" fmla="+- 136 0 0"/>
                  <a:gd name="G92" fmla="+- 65519 0 0"/>
                  <a:gd name="G93" fmla="+- 65517 0 0"/>
                  <a:gd name="G94" fmla="+- 65518 0 0"/>
                  <a:gd name="G95" fmla="+- 65517 0 0"/>
                  <a:gd name="G96" fmla="+- 65519 0 0"/>
                  <a:gd name="G97" fmla="+- 65522 0 0"/>
                  <a:gd name="G98" fmla="+- 65525 0 0"/>
                  <a:gd name="G99" fmla="+- 65528 0 0"/>
                  <a:gd name="G100" fmla="+- 36 0 0"/>
                  <a:gd name="G101" fmla="+- 65432 0 0"/>
                  <a:gd name="G102" fmla="+- 65446 0 0"/>
                  <a:gd name="G103" fmla="+- 65443 0 0"/>
                  <a:gd name="G104" fmla="+- 65438 0 0"/>
                  <a:gd name="T2" fmla="*/ 2 w 194"/>
                  <a:gd name="T3" fmla="*/ 137 h 296"/>
                  <a:gd name="T4" fmla="*/ 1 w 194"/>
                  <a:gd name="T5" fmla="*/ 140 h 296"/>
                  <a:gd name="T6" fmla="*/ 0 w 194"/>
                  <a:gd name="T7" fmla="*/ 145 h 296"/>
                  <a:gd name="T8" fmla="*/ 0 w 194"/>
                  <a:gd name="T9" fmla="*/ 150 h 296"/>
                  <a:gd name="T10" fmla="*/ 2 w 194"/>
                  <a:gd name="T11" fmla="*/ 155 h 296"/>
                  <a:gd name="T12" fmla="*/ 4 w 194"/>
                  <a:gd name="T13" fmla="*/ 159 h 296"/>
                  <a:gd name="T14" fmla="*/ 8 w 194"/>
                  <a:gd name="T15" fmla="*/ 163 h 296"/>
                  <a:gd name="T16" fmla="*/ 12 w 194"/>
                  <a:gd name="T17" fmla="*/ 165 h 296"/>
                  <a:gd name="T18" fmla="*/ 16 w 194"/>
                  <a:gd name="T19" fmla="*/ 166 h 296"/>
                  <a:gd name="T20" fmla="*/ 21 w 194"/>
                  <a:gd name="T21" fmla="*/ 166 h 296"/>
                  <a:gd name="T22" fmla="*/ 126 w 194"/>
                  <a:gd name="T23" fmla="*/ 295 h 296"/>
                  <a:gd name="T24" fmla="*/ 159 w 194"/>
                  <a:gd name="T25" fmla="*/ 142 h 296"/>
                  <a:gd name="T26" fmla="*/ 159 w 194"/>
                  <a:gd name="T27" fmla="*/ 138 h 296"/>
                  <a:gd name="T28" fmla="*/ 157 w 194"/>
                  <a:gd name="T29" fmla="*/ 136 h 296"/>
                  <a:gd name="T30" fmla="*/ 154 w 194"/>
                  <a:gd name="T31" fmla="*/ 133 h 296"/>
                  <a:gd name="T32" fmla="*/ 152 w 194"/>
                  <a:gd name="T33" fmla="*/ 131 h 296"/>
                  <a:gd name="T34" fmla="*/ 148 w 194"/>
                  <a:gd name="T35" fmla="*/ 130 h 296"/>
                  <a:gd name="T36" fmla="*/ 144 w 194"/>
                  <a:gd name="T37" fmla="*/ 129 h 296"/>
                  <a:gd name="T38" fmla="*/ 140 w 194"/>
                  <a:gd name="T39" fmla="*/ 129 h 296"/>
                  <a:gd name="T40" fmla="*/ 137 w 194"/>
                  <a:gd name="T41" fmla="*/ 129 h 296"/>
                  <a:gd name="T42" fmla="*/ 93 w 194"/>
                  <a:gd name="T43" fmla="*/ 75 h 296"/>
                  <a:gd name="T44" fmla="*/ 179 w 194"/>
                  <a:gd name="T45" fmla="*/ 93 h 296"/>
                  <a:gd name="T46" fmla="*/ 183 w 194"/>
                  <a:gd name="T47" fmla="*/ 92 h 296"/>
                  <a:gd name="T48" fmla="*/ 185 w 194"/>
                  <a:gd name="T49" fmla="*/ 91 h 296"/>
                  <a:gd name="T50" fmla="*/ 189 w 194"/>
                  <a:gd name="T51" fmla="*/ 89 h 296"/>
                  <a:gd name="T52" fmla="*/ 191 w 194"/>
                  <a:gd name="T53" fmla="*/ 86 h 296"/>
                  <a:gd name="T54" fmla="*/ 192 w 194"/>
                  <a:gd name="T55" fmla="*/ 83 h 296"/>
                  <a:gd name="T56" fmla="*/ 193 w 194"/>
                  <a:gd name="T57" fmla="*/ 78 h 296"/>
                  <a:gd name="T58" fmla="*/ 192 w 194"/>
                  <a:gd name="T59" fmla="*/ 74 h 296"/>
                  <a:gd name="T60" fmla="*/ 190 w 194"/>
                  <a:gd name="T61" fmla="*/ 70 h 296"/>
                  <a:gd name="T62" fmla="*/ 188 w 194"/>
                  <a:gd name="T63" fmla="*/ 68 h 296"/>
                  <a:gd name="T64" fmla="*/ 184 w 194"/>
                  <a:gd name="T65" fmla="*/ 65 h 296"/>
                  <a:gd name="T66" fmla="*/ 181 w 194"/>
                  <a:gd name="T67" fmla="*/ 64 h 296"/>
                  <a:gd name="T68" fmla="*/ 122 w 194"/>
                  <a:gd name="T69" fmla="*/ 64 h 296"/>
                  <a:gd name="T70" fmla="*/ 112 w 194"/>
                  <a:gd name="T71" fmla="*/ 42 h 296"/>
                  <a:gd name="T72" fmla="*/ 113 w 194"/>
                  <a:gd name="T73" fmla="*/ 37 h 296"/>
                  <a:gd name="T74" fmla="*/ 114 w 194"/>
                  <a:gd name="T75" fmla="*/ 30 h 296"/>
                  <a:gd name="T76" fmla="*/ 114 w 194"/>
                  <a:gd name="T77" fmla="*/ 24 h 296"/>
                  <a:gd name="T78" fmla="*/ 112 w 194"/>
                  <a:gd name="T79" fmla="*/ 19 h 296"/>
                  <a:gd name="T80" fmla="*/ 110 w 194"/>
                  <a:gd name="T81" fmla="*/ 15 h 296"/>
                  <a:gd name="T82" fmla="*/ 107 w 194"/>
                  <a:gd name="T83" fmla="*/ 10 h 296"/>
                  <a:gd name="T84" fmla="*/ 103 w 194"/>
                  <a:gd name="T85" fmla="*/ 7 h 296"/>
                  <a:gd name="T86" fmla="*/ 98 w 194"/>
                  <a:gd name="T87" fmla="*/ 3 h 296"/>
                  <a:gd name="T88" fmla="*/ 93 w 194"/>
                  <a:gd name="T89" fmla="*/ 1 h 296"/>
                  <a:gd name="T90" fmla="*/ 87 w 194"/>
                  <a:gd name="T91" fmla="*/ 0 h 296"/>
                  <a:gd name="T92" fmla="*/ 81 w 194"/>
                  <a:gd name="T93" fmla="*/ 0 h 296"/>
                  <a:gd name="T94" fmla="*/ 75 w 194"/>
                  <a:gd name="T95" fmla="*/ 1 h 296"/>
                  <a:gd name="T96" fmla="*/ 69 w 194"/>
                  <a:gd name="T97" fmla="*/ 3 h 296"/>
                  <a:gd name="T98" fmla="*/ 63 w 194"/>
                  <a:gd name="T99" fmla="*/ 6 h 296"/>
                  <a:gd name="T100" fmla="*/ 59 w 194"/>
                  <a:gd name="T101" fmla="*/ 11 h 296"/>
                  <a:gd name="T102" fmla="*/ 55 w 194"/>
                  <a:gd name="T103" fmla="*/ 17 h 296"/>
                  <a:gd name="T104" fmla="*/ 53 w 194"/>
                  <a:gd name="T105" fmla="*/ 23 h 296"/>
                  <a:gd name="T106" fmla="*/ 0 w 194"/>
                  <a:gd name="T107" fmla="*/ 0 h 296"/>
                  <a:gd name="T108" fmla="*/ 194 w 194"/>
                  <a:gd name="T109" fmla="*/ 296 h 296"/>
                </a:gdLst>
                <a:ahLst/>
                <a:cxnLst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T106" t="T107" r="T108" b="T10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7944AAA4-D8B5-4321-B016-CA092BF819E9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7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Конвейеризация </a:t>
            </a:r>
            <a:r>
              <a:rPr lang="en-US" altLang="ru-RU" sz="4000">
                <a:solidFill>
                  <a:srgbClr val="FFFF00"/>
                </a:solidFill>
              </a:rPr>
              <a:t>Pipelining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Необходимы отдельные стадии (задачи) </a:t>
            </a:r>
            <a:r>
              <a:rPr lang="en-US" altLang="ru-RU">
                <a:solidFill>
                  <a:srgbClr val="FFFF00"/>
                </a:solidFill>
              </a:rPr>
              <a:t>Requires separable jobs/stages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Необходимы отдельные ресурсы </a:t>
            </a:r>
            <a:r>
              <a:rPr lang="en-US" altLang="ru-RU">
                <a:solidFill>
                  <a:srgbClr val="FFFF00"/>
                </a:solidFill>
              </a:rPr>
              <a:t>Requires separate resources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Позволяет «параллелить» без размножения аппаратуры  </a:t>
            </a:r>
            <a:r>
              <a:rPr lang="en-US" altLang="ru-RU">
                <a:solidFill>
                  <a:srgbClr val="FFFF00"/>
                </a:solidFill>
              </a:rPr>
              <a:t>Achieves parallelism without replication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Улучшает производительность </a:t>
            </a:r>
            <a:r>
              <a:rPr lang="en-US" altLang="ru-RU">
                <a:solidFill>
                  <a:srgbClr val="FFFF00"/>
                </a:solidFill>
              </a:rPr>
              <a:t>Improves throughput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Часто увеличивает задержку по отдельной задаче </a:t>
            </a:r>
            <a:r>
              <a:rPr lang="en-US" altLang="ru-RU">
                <a:solidFill>
                  <a:srgbClr val="FFFF00"/>
                </a:solidFill>
              </a:rPr>
              <a:t>Often increases single-task (e.g., instruction, laundry load) latency</a:t>
            </a:r>
          </a:p>
          <a:p>
            <a:pPr>
              <a:spcBef>
                <a:spcPts val="600"/>
              </a:spcBef>
              <a:buClr>
                <a:srgbClr val="FFFFFF"/>
              </a:buClr>
              <a:buFont typeface="Tahoma" pitchFamily="32" charset="0"/>
              <a:buChar char="•"/>
            </a:pPr>
            <a:r>
              <a:rPr lang="ru-RU" altLang="ru-RU"/>
              <a:t>Эффективность конвейера критична для производительности </a:t>
            </a:r>
            <a:r>
              <a:rPr lang="en-US" altLang="ru-RU">
                <a:solidFill>
                  <a:srgbClr val="FFFF00"/>
                </a:solidFill>
              </a:rPr>
              <a:t>Pipeline efficiency (keeping the pipeline full) critical to performance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BD29E761-4A8E-41D9-AD69-FA06908CF6BA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8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47750" y="161925"/>
            <a:ext cx="7524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600">
                <a:solidFill>
                  <a:srgbClr val="FFFF00"/>
                </a:solidFill>
              </a:rPr>
              <a:t>Конвейеризация вычислений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4356100"/>
            <a:ext cx="84582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В архитектуре ВМ множество объектов, использующих конвейеризацию (например, АЛУ, память). Наиболее ощутимый результат – конвейеризация этапов машинного цикла.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/>
              <a:t>По способу синхронизации работы ступеней конвейера: синхронные и асинхронные.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Синхронные – ступени рядом, тракты распространения сигналов коротки – перекосов практически нет.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RU" sz="2000">
                <a:solidFill>
                  <a:srgbClr val="FFFF00"/>
                </a:solidFill>
              </a:rPr>
              <a:t>Асинхронные – связь м</a:t>
            </a:r>
            <a:r>
              <a:rPr lang="en-US" altLang="ru-RU" sz="2000">
                <a:solidFill>
                  <a:srgbClr val="FFFF00"/>
                </a:solidFill>
              </a:rPr>
              <a:t>/</a:t>
            </a:r>
            <a:r>
              <a:rPr lang="ru-RU" altLang="ru-RU" sz="2000">
                <a:solidFill>
                  <a:srgbClr val="FFFF00"/>
                </a:solidFill>
              </a:rPr>
              <a:t>у ступенями слабее, тракты длиннее. </a:t>
            </a:r>
            <a:br>
              <a:rPr lang="ru-RU" altLang="ru-RU" sz="2000">
                <a:solidFill>
                  <a:srgbClr val="FFFF00"/>
                </a:solidFill>
              </a:rPr>
            </a:br>
            <a:r>
              <a:rPr lang="ru-RU" altLang="ru-RU" sz="2000">
                <a:solidFill>
                  <a:srgbClr val="FFFF00"/>
                </a:solidFill>
              </a:rPr>
              <a:t>Пример – систолические массивы.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84200" y="1371600"/>
            <a:ext cx="8482013" cy="404813"/>
            <a:chOff x="368" y="864"/>
            <a:chExt cx="5343" cy="255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736" y="864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Рг</a:t>
              </a:r>
              <a:r>
                <a:rPr lang="ru-RU" altLang="ru-RU" sz="1800" baseline="-25000"/>
                <a:t>вх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868" y="864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5000" y="864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Рг</a:t>
              </a:r>
              <a:r>
                <a:rPr lang="ru-RU" altLang="ru-RU" sz="1800" baseline="-25000"/>
                <a:t>вых</a:t>
              </a:r>
            </a:p>
          </p:txBody>
        </p:sp>
        <p:cxnSp>
          <p:nvCxnSpPr>
            <p:cNvPr id="22536" name="AutoShape 8"/>
            <p:cNvCxnSpPr>
              <a:cxnSpLocks noChangeShapeType="1"/>
              <a:stCxn id="22533" idx="3"/>
              <a:endCxn id="22534" idx="1"/>
            </p:cNvCxnSpPr>
            <p:nvPr/>
          </p:nvCxnSpPr>
          <p:spPr bwMode="auto">
            <a:xfrm>
              <a:off x="1080" y="992"/>
              <a:ext cx="1788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37" name="AutoShape 9"/>
            <p:cNvCxnSpPr>
              <a:cxnSpLocks noChangeShapeType="1"/>
              <a:stCxn id="22534" idx="3"/>
              <a:endCxn id="22535" idx="1"/>
            </p:cNvCxnSpPr>
            <p:nvPr/>
          </p:nvCxnSpPr>
          <p:spPr bwMode="auto">
            <a:xfrm>
              <a:off x="3212" y="992"/>
              <a:ext cx="1787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38" name="AutoShape 10"/>
            <p:cNvCxnSpPr>
              <a:cxnSpLocks noChangeShapeType="1"/>
              <a:endCxn id="22533" idx="1"/>
            </p:cNvCxnSpPr>
            <p:nvPr/>
          </p:nvCxnSpPr>
          <p:spPr bwMode="auto">
            <a:xfrm>
              <a:off x="368" y="992"/>
              <a:ext cx="367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39" name="AutoShape 11"/>
            <p:cNvCxnSpPr>
              <a:cxnSpLocks noChangeShapeType="1"/>
            </p:cNvCxnSpPr>
            <p:nvPr/>
          </p:nvCxnSpPr>
          <p:spPr bwMode="auto">
            <a:xfrm>
              <a:off x="5344" y="992"/>
              <a:ext cx="367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596900" y="3606800"/>
            <a:ext cx="8469313" cy="404813"/>
            <a:chOff x="376" y="2272"/>
            <a:chExt cx="5335" cy="255"/>
          </a:xfrm>
        </p:grpSpPr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736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БП</a:t>
              </a:r>
              <a:r>
                <a:rPr lang="ru-RU" altLang="ru-RU" sz="1800" baseline="-25000"/>
                <a:t>вх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868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2</a:t>
              </a: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5000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БП</a:t>
              </a:r>
              <a:r>
                <a:rPr lang="ru-RU" altLang="ru-RU" sz="1800" baseline="-25000"/>
                <a:t>вых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157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БП</a:t>
              </a:r>
              <a:r>
                <a:rPr lang="ru-RU" altLang="ru-RU" sz="1800" baseline="-25000"/>
                <a:t>1</a:t>
              </a: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446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1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578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БП</a:t>
              </a:r>
              <a:r>
                <a:rPr lang="ru-RU" altLang="ru-RU" sz="1800" baseline="-25000"/>
                <a:t>2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4289" y="2272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3</a:t>
              </a:r>
            </a:p>
          </p:txBody>
        </p:sp>
        <p:cxnSp>
          <p:nvCxnSpPr>
            <p:cNvPr id="22548" name="AutoShape 20"/>
            <p:cNvCxnSpPr>
              <a:cxnSpLocks noChangeShapeType="1"/>
              <a:stCxn id="22541" idx="3"/>
              <a:endCxn id="22545" idx="1"/>
            </p:cNvCxnSpPr>
            <p:nvPr/>
          </p:nvCxnSpPr>
          <p:spPr bwMode="auto">
            <a:xfrm>
              <a:off x="1080" y="2400"/>
              <a:ext cx="365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1"/>
            <p:cNvCxnSpPr>
              <a:cxnSpLocks noChangeShapeType="1"/>
              <a:stCxn id="22545" idx="3"/>
              <a:endCxn id="22544" idx="1"/>
            </p:cNvCxnSpPr>
            <p:nvPr/>
          </p:nvCxnSpPr>
          <p:spPr bwMode="auto">
            <a:xfrm>
              <a:off x="1790" y="2400"/>
              <a:ext cx="366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2"/>
            <p:cNvCxnSpPr>
              <a:cxnSpLocks noChangeShapeType="1"/>
              <a:stCxn id="22544" idx="3"/>
              <a:endCxn id="22542" idx="1"/>
            </p:cNvCxnSpPr>
            <p:nvPr/>
          </p:nvCxnSpPr>
          <p:spPr bwMode="auto">
            <a:xfrm>
              <a:off x="2501" y="2400"/>
              <a:ext cx="366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3"/>
            <p:cNvCxnSpPr>
              <a:cxnSpLocks noChangeShapeType="1"/>
              <a:stCxn id="22542" idx="3"/>
              <a:endCxn id="22546" idx="1"/>
            </p:cNvCxnSpPr>
            <p:nvPr/>
          </p:nvCxnSpPr>
          <p:spPr bwMode="auto">
            <a:xfrm>
              <a:off x="3212" y="2400"/>
              <a:ext cx="365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4"/>
            <p:cNvCxnSpPr>
              <a:cxnSpLocks noChangeShapeType="1"/>
              <a:stCxn id="22546" idx="3"/>
              <a:endCxn id="22547" idx="1"/>
            </p:cNvCxnSpPr>
            <p:nvPr/>
          </p:nvCxnSpPr>
          <p:spPr bwMode="auto">
            <a:xfrm>
              <a:off x="3922" y="2400"/>
              <a:ext cx="366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25"/>
            <p:cNvCxnSpPr>
              <a:cxnSpLocks noChangeShapeType="1"/>
              <a:stCxn id="22547" idx="3"/>
              <a:endCxn id="22543" idx="1"/>
            </p:cNvCxnSpPr>
            <p:nvPr/>
          </p:nvCxnSpPr>
          <p:spPr bwMode="auto">
            <a:xfrm>
              <a:off x="4633" y="2400"/>
              <a:ext cx="366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4" name="AutoShape 26"/>
            <p:cNvCxnSpPr>
              <a:cxnSpLocks noChangeShapeType="1"/>
              <a:endCxn id="22541" idx="1"/>
            </p:cNvCxnSpPr>
            <p:nvPr/>
          </p:nvCxnSpPr>
          <p:spPr bwMode="auto">
            <a:xfrm>
              <a:off x="376" y="2400"/>
              <a:ext cx="359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5" name="AutoShape 27"/>
            <p:cNvCxnSpPr>
              <a:cxnSpLocks noChangeShapeType="1"/>
            </p:cNvCxnSpPr>
            <p:nvPr/>
          </p:nvCxnSpPr>
          <p:spPr bwMode="auto">
            <a:xfrm>
              <a:off x="5352" y="2400"/>
              <a:ext cx="360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2556" name="Group 28"/>
            <p:cNvGrpSpPr>
              <a:grpSpLocks/>
            </p:cNvGrpSpPr>
            <p:nvPr/>
          </p:nvGrpSpPr>
          <p:grpSpPr bwMode="auto">
            <a:xfrm>
              <a:off x="736" y="2272"/>
              <a:ext cx="343" cy="255"/>
              <a:chOff x="736" y="2272"/>
              <a:chExt cx="343" cy="255"/>
            </a:xfrm>
          </p:grpSpPr>
          <p:grpSp>
            <p:nvGrpSpPr>
              <p:cNvPr id="22557" name="Group 29"/>
              <p:cNvGrpSpPr>
                <a:grpSpLocks/>
              </p:cNvGrpSpPr>
              <p:nvPr/>
            </p:nvGrpSpPr>
            <p:grpSpPr bwMode="auto">
              <a:xfrm>
                <a:off x="736" y="2272"/>
                <a:ext cx="343" cy="51"/>
                <a:chOff x="736" y="2272"/>
                <a:chExt cx="343" cy="51"/>
              </a:xfrm>
            </p:grpSpPr>
            <p:sp>
              <p:nvSpPr>
                <p:cNvPr id="22558" name="Line 30"/>
                <p:cNvSpPr>
                  <a:spLocks noChangeShapeType="1"/>
                </p:cNvSpPr>
                <p:nvPr/>
              </p:nvSpPr>
              <p:spPr bwMode="auto">
                <a:xfrm>
                  <a:off x="736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59" name="Line 31"/>
                <p:cNvSpPr>
                  <a:spLocks noChangeShapeType="1"/>
                </p:cNvSpPr>
                <p:nvPr/>
              </p:nvSpPr>
              <p:spPr bwMode="auto">
                <a:xfrm>
                  <a:off x="804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0" name="Line 32"/>
                <p:cNvSpPr>
                  <a:spLocks noChangeShapeType="1"/>
                </p:cNvSpPr>
                <p:nvPr/>
              </p:nvSpPr>
              <p:spPr bwMode="auto">
                <a:xfrm>
                  <a:off x="873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1" name="Line 33"/>
                <p:cNvSpPr>
                  <a:spLocks noChangeShapeType="1"/>
                </p:cNvSpPr>
                <p:nvPr/>
              </p:nvSpPr>
              <p:spPr bwMode="auto">
                <a:xfrm>
                  <a:off x="942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2" name="Line 34"/>
                <p:cNvSpPr>
                  <a:spLocks noChangeShapeType="1"/>
                </p:cNvSpPr>
                <p:nvPr/>
              </p:nvSpPr>
              <p:spPr bwMode="auto">
                <a:xfrm>
                  <a:off x="1011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3" name="Line 35"/>
                <p:cNvSpPr>
                  <a:spLocks noChangeShapeType="1"/>
                </p:cNvSpPr>
                <p:nvPr/>
              </p:nvSpPr>
              <p:spPr bwMode="auto">
                <a:xfrm>
                  <a:off x="1080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2564" name="Group 36"/>
              <p:cNvGrpSpPr>
                <a:grpSpLocks/>
              </p:cNvGrpSpPr>
              <p:nvPr/>
            </p:nvGrpSpPr>
            <p:grpSpPr bwMode="auto">
              <a:xfrm>
                <a:off x="736" y="2476"/>
                <a:ext cx="343" cy="51"/>
                <a:chOff x="736" y="2476"/>
                <a:chExt cx="343" cy="51"/>
              </a:xfrm>
            </p:grpSpPr>
            <p:sp>
              <p:nvSpPr>
                <p:cNvPr id="22565" name="Line 37"/>
                <p:cNvSpPr>
                  <a:spLocks noChangeShapeType="1"/>
                </p:cNvSpPr>
                <p:nvPr/>
              </p:nvSpPr>
              <p:spPr bwMode="auto">
                <a:xfrm>
                  <a:off x="736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6" name="Line 38"/>
                <p:cNvSpPr>
                  <a:spLocks noChangeShapeType="1"/>
                </p:cNvSpPr>
                <p:nvPr/>
              </p:nvSpPr>
              <p:spPr bwMode="auto">
                <a:xfrm>
                  <a:off x="804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7" name="Line 39"/>
                <p:cNvSpPr>
                  <a:spLocks noChangeShapeType="1"/>
                </p:cNvSpPr>
                <p:nvPr/>
              </p:nvSpPr>
              <p:spPr bwMode="auto">
                <a:xfrm>
                  <a:off x="873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8" name="Line 40"/>
                <p:cNvSpPr>
                  <a:spLocks noChangeShapeType="1"/>
                </p:cNvSpPr>
                <p:nvPr/>
              </p:nvSpPr>
              <p:spPr bwMode="auto">
                <a:xfrm>
                  <a:off x="942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69" name="Line 41"/>
                <p:cNvSpPr>
                  <a:spLocks noChangeShapeType="1"/>
                </p:cNvSpPr>
                <p:nvPr/>
              </p:nvSpPr>
              <p:spPr bwMode="auto">
                <a:xfrm>
                  <a:off x="1011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70" name="Line 42"/>
                <p:cNvSpPr>
                  <a:spLocks noChangeShapeType="1"/>
                </p:cNvSpPr>
                <p:nvPr/>
              </p:nvSpPr>
              <p:spPr bwMode="auto">
                <a:xfrm>
                  <a:off x="1080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22571" name="Group 43"/>
            <p:cNvGrpSpPr>
              <a:grpSpLocks/>
            </p:cNvGrpSpPr>
            <p:nvPr/>
          </p:nvGrpSpPr>
          <p:grpSpPr bwMode="auto">
            <a:xfrm>
              <a:off x="2156" y="2272"/>
              <a:ext cx="343" cy="255"/>
              <a:chOff x="2156" y="2272"/>
              <a:chExt cx="343" cy="255"/>
            </a:xfrm>
          </p:grpSpPr>
          <p:grpSp>
            <p:nvGrpSpPr>
              <p:cNvPr id="22572" name="Group 44"/>
              <p:cNvGrpSpPr>
                <a:grpSpLocks/>
              </p:cNvGrpSpPr>
              <p:nvPr/>
            </p:nvGrpSpPr>
            <p:grpSpPr bwMode="auto">
              <a:xfrm>
                <a:off x="2156" y="2272"/>
                <a:ext cx="343" cy="51"/>
                <a:chOff x="2156" y="2272"/>
                <a:chExt cx="343" cy="51"/>
              </a:xfrm>
            </p:grpSpPr>
            <p:sp>
              <p:nvSpPr>
                <p:cNvPr id="22573" name="Line 45"/>
                <p:cNvSpPr>
                  <a:spLocks noChangeShapeType="1"/>
                </p:cNvSpPr>
                <p:nvPr/>
              </p:nvSpPr>
              <p:spPr bwMode="auto">
                <a:xfrm>
                  <a:off x="2156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74" name="Line 46"/>
                <p:cNvSpPr>
                  <a:spLocks noChangeShapeType="1"/>
                </p:cNvSpPr>
                <p:nvPr/>
              </p:nvSpPr>
              <p:spPr bwMode="auto">
                <a:xfrm>
                  <a:off x="2224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75" name="Line 47"/>
                <p:cNvSpPr>
                  <a:spLocks noChangeShapeType="1"/>
                </p:cNvSpPr>
                <p:nvPr/>
              </p:nvSpPr>
              <p:spPr bwMode="auto">
                <a:xfrm>
                  <a:off x="2293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76" name="Line 48"/>
                <p:cNvSpPr>
                  <a:spLocks noChangeShapeType="1"/>
                </p:cNvSpPr>
                <p:nvPr/>
              </p:nvSpPr>
              <p:spPr bwMode="auto">
                <a:xfrm>
                  <a:off x="2362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77" name="Line 49"/>
                <p:cNvSpPr>
                  <a:spLocks noChangeShapeType="1"/>
                </p:cNvSpPr>
                <p:nvPr/>
              </p:nvSpPr>
              <p:spPr bwMode="auto">
                <a:xfrm>
                  <a:off x="2431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78" name="Line 50"/>
                <p:cNvSpPr>
                  <a:spLocks noChangeShapeType="1"/>
                </p:cNvSpPr>
                <p:nvPr/>
              </p:nvSpPr>
              <p:spPr bwMode="auto">
                <a:xfrm>
                  <a:off x="2500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2579" name="Group 51"/>
              <p:cNvGrpSpPr>
                <a:grpSpLocks/>
              </p:cNvGrpSpPr>
              <p:nvPr/>
            </p:nvGrpSpPr>
            <p:grpSpPr bwMode="auto">
              <a:xfrm>
                <a:off x="2156" y="2476"/>
                <a:ext cx="343" cy="51"/>
                <a:chOff x="2156" y="2476"/>
                <a:chExt cx="343" cy="51"/>
              </a:xfrm>
            </p:grpSpPr>
            <p:sp>
              <p:nvSpPr>
                <p:cNvPr id="22580" name="Line 52"/>
                <p:cNvSpPr>
                  <a:spLocks noChangeShapeType="1"/>
                </p:cNvSpPr>
                <p:nvPr/>
              </p:nvSpPr>
              <p:spPr bwMode="auto">
                <a:xfrm>
                  <a:off x="2156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81" name="Line 53"/>
                <p:cNvSpPr>
                  <a:spLocks noChangeShapeType="1"/>
                </p:cNvSpPr>
                <p:nvPr/>
              </p:nvSpPr>
              <p:spPr bwMode="auto">
                <a:xfrm>
                  <a:off x="2224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82" name="Line 54"/>
                <p:cNvSpPr>
                  <a:spLocks noChangeShapeType="1"/>
                </p:cNvSpPr>
                <p:nvPr/>
              </p:nvSpPr>
              <p:spPr bwMode="auto">
                <a:xfrm>
                  <a:off x="2293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83" name="Line 55"/>
                <p:cNvSpPr>
                  <a:spLocks noChangeShapeType="1"/>
                </p:cNvSpPr>
                <p:nvPr/>
              </p:nvSpPr>
              <p:spPr bwMode="auto">
                <a:xfrm>
                  <a:off x="2362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84" name="Line 56"/>
                <p:cNvSpPr>
                  <a:spLocks noChangeShapeType="1"/>
                </p:cNvSpPr>
                <p:nvPr/>
              </p:nvSpPr>
              <p:spPr bwMode="auto">
                <a:xfrm>
                  <a:off x="2431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85" name="Line 57"/>
                <p:cNvSpPr>
                  <a:spLocks noChangeShapeType="1"/>
                </p:cNvSpPr>
                <p:nvPr/>
              </p:nvSpPr>
              <p:spPr bwMode="auto">
                <a:xfrm>
                  <a:off x="2500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22586" name="Group 58"/>
            <p:cNvGrpSpPr>
              <a:grpSpLocks/>
            </p:cNvGrpSpPr>
            <p:nvPr/>
          </p:nvGrpSpPr>
          <p:grpSpPr bwMode="auto">
            <a:xfrm>
              <a:off x="3576" y="2272"/>
              <a:ext cx="343" cy="255"/>
              <a:chOff x="3576" y="2272"/>
              <a:chExt cx="343" cy="255"/>
            </a:xfrm>
          </p:grpSpPr>
          <p:grpSp>
            <p:nvGrpSpPr>
              <p:cNvPr id="22587" name="Group 59"/>
              <p:cNvGrpSpPr>
                <a:grpSpLocks/>
              </p:cNvGrpSpPr>
              <p:nvPr/>
            </p:nvGrpSpPr>
            <p:grpSpPr bwMode="auto">
              <a:xfrm>
                <a:off x="3576" y="2272"/>
                <a:ext cx="343" cy="51"/>
                <a:chOff x="3576" y="2272"/>
                <a:chExt cx="343" cy="51"/>
              </a:xfrm>
            </p:grpSpPr>
            <p:sp>
              <p:nvSpPr>
                <p:cNvPr id="22588" name="Line 60"/>
                <p:cNvSpPr>
                  <a:spLocks noChangeShapeType="1"/>
                </p:cNvSpPr>
                <p:nvPr/>
              </p:nvSpPr>
              <p:spPr bwMode="auto">
                <a:xfrm>
                  <a:off x="3576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89" name="Line 61"/>
                <p:cNvSpPr>
                  <a:spLocks noChangeShapeType="1"/>
                </p:cNvSpPr>
                <p:nvPr/>
              </p:nvSpPr>
              <p:spPr bwMode="auto">
                <a:xfrm>
                  <a:off x="3644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0" name="Line 62"/>
                <p:cNvSpPr>
                  <a:spLocks noChangeShapeType="1"/>
                </p:cNvSpPr>
                <p:nvPr/>
              </p:nvSpPr>
              <p:spPr bwMode="auto">
                <a:xfrm>
                  <a:off x="3713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1" name="Line 63"/>
                <p:cNvSpPr>
                  <a:spLocks noChangeShapeType="1"/>
                </p:cNvSpPr>
                <p:nvPr/>
              </p:nvSpPr>
              <p:spPr bwMode="auto">
                <a:xfrm>
                  <a:off x="3782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2" name="Line 64"/>
                <p:cNvSpPr>
                  <a:spLocks noChangeShapeType="1"/>
                </p:cNvSpPr>
                <p:nvPr/>
              </p:nvSpPr>
              <p:spPr bwMode="auto">
                <a:xfrm>
                  <a:off x="3851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3" name="Line 65"/>
                <p:cNvSpPr>
                  <a:spLocks noChangeShapeType="1"/>
                </p:cNvSpPr>
                <p:nvPr/>
              </p:nvSpPr>
              <p:spPr bwMode="auto">
                <a:xfrm>
                  <a:off x="3920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2594" name="Group 66"/>
              <p:cNvGrpSpPr>
                <a:grpSpLocks/>
              </p:cNvGrpSpPr>
              <p:nvPr/>
            </p:nvGrpSpPr>
            <p:grpSpPr bwMode="auto">
              <a:xfrm>
                <a:off x="3576" y="2476"/>
                <a:ext cx="343" cy="51"/>
                <a:chOff x="3576" y="2476"/>
                <a:chExt cx="343" cy="51"/>
              </a:xfrm>
            </p:grpSpPr>
            <p:sp>
              <p:nvSpPr>
                <p:cNvPr id="22595" name="Line 67"/>
                <p:cNvSpPr>
                  <a:spLocks noChangeShapeType="1"/>
                </p:cNvSpPr>
                <p:nvPr/>
              </p:nvSpPr>
              <p:spPr bwMode="auto">
                <a:xfrm>
                  <a:off x="3576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6" name="Line 68"/>
                <p:cNvSpPr>
                  <a:spLocks noChangeShapeType="1"/>
                </p:cNvSpPr>
                <p:nvPr/>
              </p:nvSpPr>
              <p:spPr bwMode="auto">
                <a:xfrm>
                  <a:off x="3644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7" name="Line 69"/>
                <p:cNvSpPr>
                  <a:spLocks noChangeShapeType="1"/>
                </p:cNvSpPr>
                <p:nvPr/>
              </p:nvSpPr>
              <p:spPr bwMode="auto">
                <a:xfrm>
                  <a:off x="3713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8" name="Line 70"/>
                <p:cNvSpPr>
                  <a:spLocks noChangeShapeType="1"/>
                </p:cNvSpPr>
                <p:nvPr/>
              </p:nvSpPr>
              <p:spPr bwMode="auto">
                <a:xfrm>
                  <a:off x="3782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599" name="Line 71"/>
                <p:cNvSpPr>
                  <a:spLocks noChangeShapeType="1"/>
                </p:cNvSpPr>
                <p:nvPr/>
              </p:nvSpPr>
              <p:spPr bwMode="auto">
                <a:xfrm>
                  <a:off x="3851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00" name="Line 72"/>
                <p:cNvSpPr>
                  <a:spLocks noChangeShapeType="1"/>
                </p:cNvSpPr>
                <p:nvPr/>
              </p:nvSpPr>
              <p:spPr bwMode="auto">
                <a:xfrm>
                  <a:off x="3920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22601" name="Group 73"/>
            <p:cNvGrpSpPr>
              <a:grpSpLocks/>
            </p:cNvGrpSpPr>
            <p:nvPr/>
          </p:nvGrpSpPr>
          <p:grpSpPr bwMode="auto">
            <a:xfrm>
              <a:off x="5000" y="2272"/>
              <a:ext cx="343" cy="255"/>
              <a:chOff x="5000" y="2272"/>
              <a:chExt cx="343" cy="255"/>
            </a:xfrm>
          </p:grpSpPr>
          <p:grpSp>
            <p:nvGrpSpPr>
              <p:cNvPr id="22602" name="Group 74"/>
              <p:cNvGrpSpPr>
                <a:grpSpLocks/>
              </p:cNvGrpSpPr>
              <p:nvPr/>
            </p:nvGrpSpPr>
            <p:grpSpPr bwMode="auto">
              <a:xfrm>
                <a:off x="5000" y="2272"/>
                <a:ext cx="343" cy="51"/>
                <a:chOff x="5000" y="2272"/>
                <a:chExt cx="343" cy="51"/>
              </a:xfrm>
            </p:grpSpPr>
            <p:sp>
              <p:nvSpPr>
                <p:cNvPr id="22603" name="Line 75"/>
                <p:cNvSpPr>
                  <a:spLocks noChangeShapeType="1"/>
                </p:cNvSpPr>
                <p:nvPr/>
              </p:nvSpPr>
              <p:spPr bwMode="auto">
                <a:xfrm>
                  <a:off x="5000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04" name="Line 76"/>
                <p:cNvSpPr>
                  <a:spLocks noChangeShapeType="1"/>
                </p:cNvSpPr>
                <p:nvPr/>
              </p:nvSpPr>
              <p:spPr bwMode="auto">
                <a:xfrm>
                  <a:off x="5068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05" name="Line 77"/>
                <p:cNvSpPr>
                  <a:spLocks noChangeShapeType="1"/>
                </p:cNvSpPr>
                <p:nvPr/>
              </p:nvSpPr>
              <p:spPr bwMode="auto">
                <a:xfrm>
                  <a:off x="5137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06" name="Line 78"/>
                <p:cNvSpPr>
                  <a:spLocks noChangeShapeType="1"/>
                </p:cNvSpPr>
                <p:nvPr/>
              </p:nvSpPr>
              <p:spPr bwMode="auto">
                <a:xfrm>
                  <a:off x="5206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07" name="Line 79"/>
                <p:cNvSpPr>
                  <a:spLocks noChangeShapeType="1"/>
                </p:cNvSpPr>
                <p:nvPr/>
              </p:nvSpPr>
              <p:spPr bwMode="auto">
                <a:xfrm>
                  <a:off x="5275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08" name="Line 80"/>
                <p:cNvSpPr>
                  <a:spLocks noChangeShapeType="1"/>
                </p:cNvSpPr>
                <p:nvPr/>
              </p:nvSpPr>
              <p:spPr bwMode="auto">
                <a:xfrm>
                  <a:off x="5344" y="2272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2609" name="Group 81"/>
              <p:cNvGrpSpPr>
                <a:grpSpLocks/>
              </p:cNvGrpSpPr>
              <p:nvPr/>
            </p:nvGrpSpPr>
            <p:grpSpPr bwMode="auto">
              <a:xfrm>
                <a:off x="5000" y="2476"/>
                <a:ext cx="343" cy="51"/>
                <a:chOff x="5000" y="2476"/>
                <a:chExt cx="343" cy="51"/>
              </a:xfrm>
            </p:grpSpPr>
            <p:sp>
              <p:nvSpPr>
                <p:cNvPr id="22610" name="Line 82"/>
                <p:cNvSpPr>
                  <a:spLocks noChangeShapeType="1"/>
                </p:cNvSpPr>
                <p:nvPr/>
              </p:nvSpPr>
              <p:spPr bwMode="auto">
                <a:xfrm>
                  <a:off x="5000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11" name="Line 83"/>
                <p:cNvSpPr>
                  <a:spLocks noChangeShapeType="1"/>
                </p:cNvSpPr>
                <p:nvPr/>
              </p:nvSpPr>
              <p:spPr bwMode="auto">
                <a:xfrm>
                  <a:off x="5068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12" name="Line 84"/>
                <p:cNvSpPr>
                  <a:spLocks noChangeShapeType="1"/>
                </p:cNvSpPr>
                <p:nvPr/>
              </p:nvSpPr>
              <p:spPr bwMode="auto">
                <a:xfrm>
                  <a:off x="5137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13" name="Line 85"/>
                <p:cNvSpPr>
                  <a:spLocks noChangeShapeType="1"/>
                </p:cNvSpPr>
                <p:nvPr/>
              </p:nvSpPr>
              <p:spPr bwMode="auto">
                <a:xfrm>
                  <a:off x="5206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14" name="Line 86"/>
                <p:cNvSpPr>
                  <a:spLocks noChangeShapeType="1"/>
                </p:cNvSpPr>
                <p:nvPr/>
              </p:nvSpPr>
              <p:spPr bwMode="auto">
                <a:xfrm>
                  <a:off x="5275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2615" name="Line 87"/>
                <p:cNvSpPr>
                  <a:spLocks noChangeShapeType="1"/>
                </p:cNvSpPr>
                <p:nvPr/>
              </p:nvSpPr>
              <p:spPr bwMode="auto">
                <a:xfrm>
                  <a:off x="5344" y="2476"/>
                  <a:ext cx="0" cy="51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22616" name="Group 88"/>
          <p:cNvGrpSpPr>
            <a:grpSpLocks/>
          </p:cNvGrpSpPr>
          <p:nvPr/>
        </p:nvGrpSpPr>
        <p:grpSpPr bwMode="auto">
          <a:xfrm>
            <a:off x="596900" y="1776413"/>
            <a:ext cx="8469313" cy="812800"/>
            <a:chOff x="376" y="1119"/>
            <a:chExt cx="5335" cy="512"/>
          </a:xfrm>
        </p:grpSpPr>
        <p:grpSp>
          <p:nvGrpSpPr>
            <p:cNvPr id="22617" name="Group 89"/>
            <p:cNvGrpSpPr>
              <a:grpSpLocks/>
            </p:cNvGrpSpPr>
            <p:nvPr/>
          </p:nvGrpSpPr>
          <p:grpSpPr bwMode="auto">
            <a:xfrm>
              <a:off x="376" y="1376"/>
              <a:ext cx="5335" cy="255"/>
              <a:chOff x="376" y="1376"/>
              <a:chExt cx="5335" cy="255"/>
            </a:xfrm>
          </p:grpSpPr>
          <p:sp>
            <p:nvSpPr>
              <p:cNvPr id="22618" name="Rectangle 90"/>
              <p:cNvSpPr>
                <a:spLocks noChangeArrowheads="1"/>
              </p:cNvSpPr>
              <p:nvPr/>
            </p:nvSpPr>
            <p:spPr bwMode="auto">
              <a:xfrm>
                <a:off x="736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Рг</a:t>
                </a:r>
                <a:r>
                  <a:rPr lang="ru-RU" altLang="ru-RU" sz="1800" baseline="-25000"/>
                  <a:t>вх</a:t>
                </a:r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/>
            </p:nvSpPr>
            <p:spPr bwMode="auto">
              <a:xfrm>
                <a:off x="2868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ФБ</a:t>
                </a:r>
                <a:r>
                  <a:rPr lang="ru-RU" altLang="ru-RU" sz="1800" baseline="-25000"/>
                  <a:t>2</a:t>
                </a:r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5000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Рг</a:t>
                </a:r>
                <a:r>
                  <a:rPr lang="ru-RU" altLang="ru-RU" sz="1800" baseline="-25000"/>
                  <a:t>вых</a:t>
                </a:r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/>
            </p:nvSpPr>
            <p:spPr bwMode="auto">
              <a:xfrm>
                <a:off x="2157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Рг</a:t>
                </a:r>
                <a:r>
                  <a:rPr lang="ru-RU" altLang="ru-RU" sz="1800" baseline="-25000"/>
                  <a:t>1</a:t>
                </a:r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/>
            </p:nvSpPr>
            <p:spPr bwMode="auto">
              <a:xfrm>
                <a:off x="1446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ФБ</a:t>
                </a:r>
                <a:r>
                  <a:rPr lang="ru-RU" altLang="ru-RU" sz="1800" baseline="-25000"/>
                  <a:t>1</a:t>
                </a:r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/>
            </p:nvSpPr>
            <p:spPr bwMode="auto">
              <a:xfrm>
                <a:off x="3578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Рг</a:t>
                </a:r>
                <a:r>
                  <a:rPr lang="ru-RU" altLang="ru-RU" sz="1800" baseline="-25000"/>
                  <a:t>2</a:t>
                </a:r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/>
            </p:nvSpPr>
            <p:spPr bwMode="auto">
              <a:xfrm>
                <a:off x="4289" y="1376"/>
                <a:ext cx="343" cy="255"/>
              </a:xfrm>
              <a:prstGeom prst="rect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FFFFFF"/>
                    </a:solidFill>
                    <a:latin typeface="Tahoma" pitchFamily="32" charset="0"/>
                    <a:ea typeface="Microsoft YaHei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800"/>
                  <a:t>ФБ</a:t>
                </a:r>
                <a:r>
                  <a:rPr lang="ru-RU" altLang="ru-RU" sz="1800" baseline="-25000"/>
                  <a:t>3</a:t>
                </a:r>
              </a:p>
            </p:txBody>
          </p:sp>
          <p:cxnSp>
            <p:nvCxnSpPr>
              <p:cNvPr id="22625" name="AutoShape 97"/>
              <p:cNvCxnSpPr>
                <a:cxnSpLocks noChangeShapeType="1"/>
                <a:stCxn id="22618" idx="3"/>
                <a:endCxn id="22622" idx="1"/>
              </p:cNvCxnSpPr>
              <p:nvPr/>
            </p:nvCxnSpPr>
            <p:spPr bwMode="auto">
              <a:xfrm>
                <a:off x="1080" y="1504"/>
                <a:ext cx="365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26" name="AutoShape 98"/>
              <p:cNvCxnSpPr>
                <a:cxnSpLocks noChangeShapeType="1"/>
                <a:stCxn id="22622" idx="3"/>
                <a:endCxn id="22621" idx="1"/>
              </p:cNvCxnSpPr>
              <p:nvPr/>
            </p:nvCxnSpPr>
            <p:spPr bwMode="auto">
              <a:xfrm>
                <a:off x="1790" y="1504"/>
                <a:ext cx="366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27" name="AutoShape 99"/>
              <p:cNvCxnSpPr>
                <a:cxnSpLocks noChangeShapeType="1"/>
                <a:stCxn id="22621" idx="3"/>
                <a:endCxn id="22619" idx="1"/>
              </p:cNvCxnSpPr>
              <p:nvPr/>
            </p:nvCxnSpPr>
            <p:spPr bwMode="auto">
              <a:xfrm>
                <a:off x="2501" y="1504"/>
                <a:ext cx="366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28" name="AutoShape 100"/>
              <p:cNvCxnSpPr>
                <a:cxnSpLocks noChangeShapeType="1"/>
                <a:stCxn id="22619" idx="3"/>
                <a:endCxn id="22623" idx="1"/>
              </p:cNvCxnSpPr>
              <p:nvPr/>
            </p:nvCxnSpPr>
            <p:spPr bwMode="auto">
              <a:xfrm>
                <a:off x="3212" y="1504"/>
                <a:ext cx="365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29" name="AutoShape 101"/>
              <p:cNvCxnSpPr>
                <a:cxnSpLocks noChangeShapeType="1"/>
                <a:stCxn id="22623" idx="3"/>
                <a:endCxn id="22624" idx="1"/>
              </p:cNvCxnSpPr>
              <p:nvPr/>
            </p:nvCxnSpPr>
            <p:spPr bwMode="auto">
              <a:xfrm>
                <a:off x="3922" y="1504"/>
                <a:ext cx="366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30" name="AutoShape 102"/>
              <p:cNvCxnSpPr>
                <a:cxnSpLocks noChangeShapeType="1"/>
                <a:stCxn id="22624" idx="3"/>
                <a:endCxn id="22620" idx="1"/>
              </p:cNvCxnSpPr>
              <p:nvPr/>
            </p:nvCxnSpPr>
            <p:spPr bwMode="auto">
              <a:xfrm>
                <a:off x="4633" y="1504"/>
                <a:ext cx="366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31" name="AutoShape 103"/>
              <p:cNvCxnSpPr>
                <a:cxnSpLocks noChangeShapeType="1"/>
                <a:endCxn id="22618" idx="1"/>
              </p:cNvCxnSpPr>
              <p:nvPr/>
            </p:nvCxnSpPr>
            <p:spPr bwMode="auto">
              <a:xfrm>
                <a:off x="376" y="1504"/>
                <a:ext cx="359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32" name="AutoShape 104"/>
              <p:cNvCxnSpPr>
                <a:cxnSpLocks noChangeShapeType="1"/>
              </p:cNvCxnSpPr>
              <p:nvPr/>
            </p:nvCxnSpPr>
            <p:spPr bwMode="auto">
              <a:xfrm>
                <a:off x="5352" y="1504"/>
                <a:ext cx="360" cy="0"/>
              </a:xfrm>
              <a:prstGeom prst="straightConnector1">
                <a:avLst/>
              </a:prstGeom>
              <a:noFill/>
              <a:ln w="9360" cap="sq">
                <a:solidFill>
                  <a:srgbClr val="FFFFFF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360" y="1127"/>
              <a:ext cx="48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T</a:t>
              </a:r>
              <a:r>
                <a:rPr lang="en-US" altLang="ru-RU" sz="1800" baseline="-25000"/>
                <a:t>max</a:t>
              </a:r>
              <a:r>
                <a:rPr lang="en-US" altLang="ru-RU" sz="1800"/>
                <a:t>/3</a:t>
              </a:r>
            </a:p>
          </p:txBody>
        </p:sp>
        <p:sp>
          <p:nvSpPr>
            <p:cNvPr id="22634" name="Rectangle 106"/>
            <p:cNvSpPr>
              <a:spLocks noChangeArrowheads="1"/>
            </p:cNvSpPr>
            <p:nvPr/>
          </p:nvSpPr>
          <p:spPr bwMode="auto">
            <a:xfrm>
              <a:off x="2792" y="1135"/>
              <a:ext cx="48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T</a:t>
              </a:r>
              <a:r>
                <a:rPr lang="en-US" altLang="ru-RU" sz="1800" baseline="-25000"/>
                <a:t>max</a:t>
              </a:r>
              <a:r>
                <a:rPr lang="en-US" altLang="ru-RU" sz="1800"/>
                <a:t>/3</a:t>
              </a:r>
            </a:p>
          </p:txBody>
        </p:sp>
        <p:sp>
          <p:nvSpPr>
            <p:cNvPr id="22635" name="Rectangle 107"/>
            <p:cNvSpPr>
              <a:spLocks noChangeArrowheads="1"/>
            </p:cNvSpPr>
            <p:nvPr/>
          </p:nvSpPr>
          <p:spPr bwMode="auto">
            <a:xfrm>
              <a:off x="4200" y="1119"/>
              <a:ext cx="48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T</a:t>
              </a:r>
              <a:r>
                <a:rPr lang="en-US" altLang="ru-RU" sz="1800" baseline="-25000"/>
                <a:t>max</a:t>
              </a:r>
              <a:r>
                <a:rPr lang="en-US" altLang="ru-RU" sz="1800"/>
                <a:t>/3</a:t>
              </a:r>
            </a:p>
          </p:txBody>
        </p:sp>
      </p:grpSp>
      <p:sp>
        <p:nvSpPr>
          <p:cNvPr id="22636" name="Rectangle 108"/>
          <p:cNvSpPr>
            <a:spLocks noChangeArrowheads="1"/>
          </p:cNvSpPr>
          <p:nvPr/>
        </p:nvSpPr>
        <p:spPr bwMode="auto">
          <a:xfrm>
            <a:off x="4483100" y="963613"/>
            <a:ext cx="5619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800"/>
              <a:t>T</a:t>
            </a:r>
            <a:r>
              <a:rPr lang="en-US" altLang="ru-RU" sz="1800" baseline="-25000"/>
              <a:t>max</a:t>
            </a:r>
          </a:p>
        </p:txBody>
      </p:sp>
      <p:sp>
        <p:nvSpPr>
          <p:cNvPr id="22637" name="Rectangle 109"/>
          <p:cNvSpPr>
            <a:spLocks noChangeArrowheads="1"/>
          </p:cNvSpPr>
          <p:nvPr/>
        </p:nvSpPr>
        <p:spPr bwMode="auto">
          <a:xfrm>
            <a:off x="1095375" y="2870200"/>
            <a:ext cx="75628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/>
              <a:t>На практике: равные задержки для всех ФБ</a:t>
            </a:r>
            <a:r>
              <a:rPr lang="en-US" altLang="ru-RU" baseline="-25000"/>
              <a:t>i</a:t>
            </a:r>
            <a:r>
              <a:rPr lang="ru-RU" altLang="ru-RU"/>
              <a:t> редки.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ru-RU" altLang="ru-RU" sz="1200" b="1" i="1">
                <a:latin typeface="Times New Roman" pitchFamily="16" charset="0"/>
              </a:rPr>
              <a:t>Слайд</a:t>
            </a:r>
            <a:r>
              <a:rPr lang="ru-RU" altLang="ru-RU" sz="1400">
                <a:latin typeface="Times New Roman" pitchFamily="16" charset="0"/>
              </a:rPr>
              <a:t> </a:t>
            </a:r>
            <a:fld id="{77E70000-83A1-4E2C-81B6-CB9AF64427AA}" type="slidenum">
              <a:rPr lang="ru-RU" altLang="ru-RU" sz="1400">
                <a:latin typeface="Times New Roman" pitchFamily="16" charset="0"/>
              </a:rPr>
              <a:pPr algn="r">
                <a:buClrTx/>
                <a:buFontTx/>
                <a:buNone/>
              </a:pPr>
              <a:t>9</a:t>
            </a:fld>
            <a:endParaRPr lang="ru-RU" altLang="ru-RU" sz="1400">
              <a:latin typeface="Times New Roman" pitchFamily="16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76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000">
                <a:solidFill>
                  <a:srgbClr val="FFFF00"/>
                </a:solidFill>
              </a:rPr>
              <a:t>Нелинейные конвейеры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36600" y="2413000"/>
            <a:ext cx="53467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FFFFFF"/>
                </a:solidFill>
                <a:latin typeface="Tahoma" pitchFamily="32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ru-RU" sz="1800"/>
              <a:t>В ряде ситуаций выгодно соединять блоки в соответствии с логикой обработки (пропуски, циклы и т.п.). В итоге можно вычислять более одной функции, но если они конфликтуют – то сложности с загрузкой конвейера. 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ru-RU" sz="1800">
                <a:solidFill>
                  <a:srgbClr val="FFFF00"/>
                </a:solidFill>
              </a:rPr>
              <a:t>Необходимо строить диаграммы однократной реализации функции и отслеживать моменты, не пересечения с второй функцией по обращению к одному блоку.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695700" y="5232400"/>
          <a:ext cx="2268538" cy="1011238"/>
        </p:xfrm>
        <a:graphic>
          <a:graphicData uri="http://schemas.openxmlformats.org/drawingml/2006/table">
            <a:tbl>
              <a:tblPr/>
              <a:tblGrid>
                <a:gridCol w="377825"/>
                <a:gridCol w="377825"/>
                <a:gridCol w="379413"/>
                <a:gridCol w="377825"/>
                <a:gridCol w="358775"/>
                <a:gridCol w="396875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620" name="Group 68"/>
          <p:cNvGrpSpPr>
            <a:grpSpLocks/>
          </p:cNvGrpSpPr>
          <p:nvPr/>
        </p:nvGrpSpPr>
        <p:grpSpPr bwMode="auto">
          <a:xfrm>
            <a:off x="2819400" y="1065213"/>
            <a:ext cx="5527675" cy="1333500"/>
            <a:chOff x="1776" y="671"/>
            <a:chExt cx="3482" cy="840"/>
          </a:xfrm>
        </p:grpSpPr>
        <p:sp>
          <p:nvSpPr>
            <p:cNvPr id="23621" name="Rectangle 69"/>
            <p:cNvSpPr>
              <a:spLocks noChangeArrowheads="1"/>
            </p:cNvSpPr>
            <p:nvPr/>
          </p:nvSpPr>
          <p:spPr bwMode="auto">
            <a:xfrm>
              <a:off x="3236" y="964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2</a:t>
              </a:r>
            </a:p>
          </p:txBody>
        </p:sp>
        <p:sp>
          <p:nvSpPr>
            <p:cNvPr id="23622" name="Rectangle 70"/>
            <p:cNvSpPr>
              <a:spLocks noChangeArrowheads="1"/>
            </p:cNvSpPr>
            <p:nvPr/>
          </p:nvSpPr>
          <p:spPr bwMode="auto">
            <a:xfrm>
              <a:off x="2358" y="936"/>
              <a:ext cx="343" cy="311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1</a:t>
              </a:r>
            </a:p>
          </p:txBody>
        </p:sp>
        <p:sp>
          <p:nvSpPr>
            <p:cNvPr id="23623" name="Rectangle 71"/>
            <p:cNvSpPr>
              <a:spLocks noChangeArrowheads="1"/>
            </p:cNvSpPr>
            <p:nvPr/>
          </p:nvSpPr>
          <p:spPr bwMode="auto">
            <a:xfrm>
              <a:off x="4329" y="964"/>
              <a:ext cx="343" cy="255"/>
            </a:xfrm>
            <a:prstGeom prst="rect">
              <a:avLst/>
            </a:prstGeom>
            <a:noFill/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3</a:t>
              </a:r>
            </a:p>
          </p:txBody>
        </p:sp>
        <p:cxnSp>
          <p:nvCxnSpPr>
            <p:cNvPr id="23624" name="AutoShape 72"/>
            <p:cNvCxnSpPr>
              <a:cxnSpLocks noChangeShapeType="1"/>
            </p:cNvCxnSpPr>
            <p:nvPr/>
          </p:nvCxnSpPr>
          <p:spPr bwMode="auto">
            <a:xfrm>
              <a:off x="2032" y="1000"/>
              <a:ext cx="325" cy="3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25" name="AutoShape 73"/>
            <p:cNvCxnSpPr>
              <a:cxnSpLocks noChangeShapeType="1"/>
              <a:stCxn id="23622" idx="3"/>
              <a:endCxn id="23621" idx="1"/>
            </p:cNvCxnSpPr>
            <p:nvPr/>
          </p:nvCxnSpPr>
          <p:spPr bwMode="auto">
            <a:xfrm>
              <a:off x="2702" y="1092"/>
              <a:ext cx="533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26" name="AutoShape 74"/>
            <p:cNvCxnSpPr>
              <a:cxnSpLocks noChangeShapeType="1"/>
              <a:stCxn id="23621" idx="3"/>
              <a:endCxn id="23623" idx="1"/>
            </p:cNvCxnSpPr>
            <p:nvPr/>
          </p:nvCxnSpPr>
          <p:spPr bwMode="auto">
            <a:xfrm>
              <a:off x="3580" y="1092"/>
              <a:ext cx="748" cy="0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27" name="AutoShape 75"/>
            <p:cNvCxnSpPr>
              <a:cxnSpLocks noChangeShapeType="1"/>
              <a:endCxn id="23621" idx="0"/>
            </p:cNvCxnSpPr>
            <p:nvPr/>
          </p:nvCxnSpPr>
          <p:spPr bwMode="auto">
            <a:xfrm rot="16200000" flipV="1">
              <a:off x="4015" y="355"/>
              <a:ext cx="49" cy="1265"/>
            </a:xfrm>
            <a:prstGeom prst="bentConnector3">
              <a:avLst>
                <a:gd name="adj1" fmla="val 403773"/>
              </a:avLst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28" name="AutoShape 76"/>
            <p:cNvCxnSpPr>
              <a:cxnSpLocks noChangeShapeType="1"/>
            </p:cNvCxnSpPr>
            <p:nvPr/>
          </p:nvCxnSpPr>
          <p:spPr bwMode="auto">
            <a:xfrm flipH="1">
              <a:off x="2356" y="1172"/>
              <a:ext cx="2316" cy="0"/>
            </a:xfrm>
            <a:prstGeom prst="bentConnector5">
              <a:avLst>
                <a:gd name="adj1" fmla="val -18005"/>
                <a:gd name="adj2" fmla="val 30000000"/>
                <a:gd name="adj3" fmla="val 106218"/>
              </a:avLst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29" name="AutoShape 77"/>
            <p:cNvCxnSpPr>
              <a:cxnSpLocks noChangeShapeType="1"/>
              <a:endCxn id="23623" idx="2"/>
            </p:cNvCxnSpPr>
            <p:nvPr/>
          </p:nvCxnSpPr>
          <p:spPr bwMode="auto">
            <a:xfrm rot="16200000" flipH="1">
              <a:off x="3569" y="289"/>
              <a:ext cx="63" cy="1798"/>
            </a:xfrm>
            <a:prstGeom prst="bentConnector3">
              <a:avLst>
                <a:gd name="adj1" fmla="val 327657"/>
              </a:avLst>
            </a:prstGeom>
            <a:noFill/>
            <a:ln w="9360" cap="sq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30" name="AutoShape 78"/>
            <p:cNvCxnSpPr>
              <a:cxnSpLocks noChangeShapeType="1"/>
            </p:cNvCxnSpPr>
            <p:nvPr/>
          </p:nvCxnSpPr>
          <p:spPr bwMode="auto">
            <a:xfrm>
              <a:off x="4696" y="1088"/>
              <a:ext cx="325" cy="3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631" name="AutoShape 79"/>
            <p:cNvCxnSpPr>
              <a:cxnSpLocks noChangeShapeType="1"/>
            </p:cNvCxnSpPr>
            <p:nvPr/>
          </p:nvCxnSpPr>
          <p:spPr bwMode="auto">
            <a:xfrm>
              <a:off x="2704" y="968"/>
              <a:ext cx="325" cy="3"/>
            </a:xfrm>
            <a:prstGeom prst="straightConnector1">
              <a:avLst/>
            </a:prstGeom>
            <a:noFill/>
            <a:ln w="9360" cap="sq">
              <a:solidFill>
                <a:srgbClr val="FFFFFF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632" name="Rectangle 80"/>
            <p:cNvSpPr>
              <a:spLocks noChangeArrowheads="1"/>
            </p:cNvSpPr>
            <p:nvPr/>
          </p:nvSpPr>
          <p:spPr bwMode="auto">
            <a:xfrm>
              <a:off x="1776" y="85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800"/>
                <a:t>Вх</a:t>
              </a:r>
            </a:p>
          </p:txBody>
        </p:sp>
        <p:sp>
          <p:nvSpPr>
            <p:cNvPr id="23633" name="Rectangle 81"/>
            <p:cNvSpPr>
              <a:spLocks noChangeArrowheads="1"/>
            </p:cNvSpPr>
            <p:nvPr/>
          </p:nvSpPr>
          <p:spPr bwMode="auto">
            <a:xfrm>
              <a:off x="2712" y="671"/>
              <a:ext cx="33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X</a:t>
              </a:r>
              <a:r>
                <a:rPr lang="ru-RU" altLang="ru-RU" sz="1800" baseline="-25000"/>
                <a:t>вых</a:t>
              </a:r>
            </a:p>
          </p:txBody>
        </p:sp>
        <p:sp>
          <p:nvSpPr>
            <p:cNvPr id="23634" name="Rectangle 82"/>
            <p:cNvSpPr>
              <a:spLocks noChangeArrowheads="1"/>
            </p:cNvSpPr>
            <p:nvPr/>
          </p:nvSpPr>
          <p:spPr bwMode="auto">
            <a:xfrm>
              <a:off x="4920" y="791"/>
              <a:ext cx="33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ru-RU" sz="1800"/>
                <a:t>Y</a:t>
              </a:r>
              <a:r>
                <a:rPr lang="ru-RU" altLang="ru-RU" sz="1800" baseline="-25000"/>
                <a:t>вых</a:t>
              </a:r>
            </a:p>
          </p:txBody>
        </p:sp>
      </p:grpSp>
      <p:grpSp>
        <p:nvGrpSpPr>
          <p:cNvPr id="23635" name="Group 83"/>
          <p:cNvGrpSpPr>
            <a:grpSpLocks/>
          </p:cNvGrpSpPr>
          <p:nvPr/>
        </p:nvGrpSpPr>
        <p:grpSpPr bwMode="auto">
          <a:xfrm>
            <a:off x="188913" y="5141913"/>
            <a:ext cx="568325" cy="1179512"/>
            <a:chOff x="119" y="3239"/>
            <a:chExt cx="358" cy="743"/>
          </a:xfrm>
        </p:grpSpPr>
        <p:sp>
          <p:nvSpPr>
            <p:cNvPr id="23636" name="Rectangle 84"/>
            <p:cNvSpPr>
              <a:spLocks noChangeArrowheads="1"/>
            </p:cNvSpPr>
            <p:nvPr/>
          </p:nvSpPr>
          <p:spPr bwMode="auto">
            <a:xfrm>
              <a:off x="119" y="3239"/>
              <a:ext cx="35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ru-RU" altLang="ru-RU" sz="1800" baseline="-25000"/>
                <a:t>1</a:t>
              </a:r>
            </a:p>
          </p:txBody>
        </p:sp>
        <p:sp>
          <p:nvSpPr>
            <p:cNvPr id="23637" name="Rectangle 85"/>
            <p:cNvSpPr>
              <a:spLocks noChangeArrowheads="1"/>
            </p:cNvSpPr>
            <p:nvPr/>
          </p:nvSpPr>
          <p:spPr bwMode="auto">
            <a:xfrm>
              <a:off x="127" y="3487"/>
              <a:ext cx="35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en-US" altLang="ru-RU" sz="1800" baseline="-25000"/>
                <a:t>2</a:t>
              </a:r>
            </a:p>
          </p:txBody>
        </p:sp>
        <p:sp>
          <p:nvSpPr>
            <p:cNvPr id="23638" name="Rectangle 86"/>
            <p:cNvSpPr>
              <a:spLocks noChangeArrowheads="1"/>
            </p:cNvSpPr>
            <p:nvPr/>
          </p:nvSpPr>
          <p:spPr bwMode="auto">
            <a:xfrm>
              <a:off x="119" y="3727"/>
              <a:ext cx="35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ahoma" pitchFamily="32" charset="0"/>
                  <a:ea typeface="Microsoft YaHei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 sz="1800"/>
                <a:t>ФБ</a:t>
              </a:r>
              <a:r>
                <a:rPr lang="en-US" altLang="ru-RU" sz="1800" baseline="-25000"/>
                <a:t>3</a:t>
              </a:r>
            </a:p>
          </p:txBody>
        </p:sp>
      </p:grpSp>
      <p:graphicFrame>
        <p:nvGraphicFramePr>
          <p:cNvPr id="23639" name="Group 87"/>
          <p:cNvGraphicFramePr>
            <a:graphicFrameLocks noGrp="1"/>
          </p:cNvGraphicFramePr>
          <p:nvPr/>
        </p:nvGraphicFramePr>
        <p:xfrm>
          <a:off x="838200" y="5245100"/>
          <a:ext cx="2554288" cy="1011238"/>
        </p:xfrm>
        <a:graphic>
          <a:graphicData uri="http://schemas.openxmlformats.org/drawingml/2006/table">
            <a:tbl>
              <a:tblPr/>
              <a:tblGrid>
                <a:gridCol w="319088"/>
                <a:gridCol w="319087"/>
                <a:gridCol w="319088"/>
                <a:gridCol w="320675"/>
                <a:gridCol w="303212"/>
                <a:gridCol w="334963"/>
                <a:gridCol w="319087"/>
                <a:gridCol w="319088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 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23" name="Group 171"/>
          <p:cNvGraphicFramePr>
            <a:graphicFrameLocks noGrp="1"/>
          </p:cNvGraphicFramePr>
          <p:nvPr/>
        </p:nvGraphicFramePr>
        <p:xfrm>
          <a:off x="6819900" y="3860800"/>
          <a:ext cx="1912938" cy="1011238"/>
        </p:xfrm>
        <a:graphic>
          <a:graphicData uri="http://schemas.openxmlformats.org/drawingml/2006/table">
            <a:tbl>
              <a:tblPr/>
              <a:tblGrid>
                <a:gridCol w="319088"/>
                <a:gridCol w="317500"/>
                <a:gridCol w="320675"/>
                <a:gridCol w="319087"/>
                <a:gridCol w="301625"/>
                <a:gridCol w="334963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87" name="Group 235"/>
          <p:cNvGraphicFramePr>
            <a:graphicFrameLocks noGrp="1"/>
          </p:cNvGraphicFramePr>
          <p:nvPr/>
        </p:nvGraphicFramePr>
        <p:xfrm>
          <a:off x="6489700" y="3873500"/>
          <a:ext cx="2554288" cy="1011238"/>
        </p:xfrm>
        <a:graphic>
          <a:graphicData uri="http://schemas.openxmlformats.org/drawingml/2006/table">
            <a:tbl>
              <a:tblPr/>
              <a:tblGrid>
                <a:gridCol w="319088"/>
                <a:gridCol w="319087"/>
                <a:gridCol w="319088"/>
                <a:gridCol w="320675"/>
                <a:gridCol w="303212"/>
                <a:gridCol w="334963"/>
                <a:gridCol w="319087"/>
                <a:gridCol w="319088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 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871" name="Group 319"/>
          <p:cNvGraphicFramePr>
            <a:graphicFrameLocks noGrp="1"/>
          </p:cNvGraphicFramePr>
          <p:nvPr/>
        </p:nvGraphicFramePr>
        <p:xfrm>
          <a:off x="6832600" y="5181600"/>
          <a:ext cx="1912938" cy="1011238"/>
        </p:xfrm>
        <a:graphic>
          <a:graphicData uri="http://schemas.openxmlformats.org/drawingml/2006/table">
            <a:tbl>
              <a:tblPr/>
              <a:tblGrid>
                <a:gridCol w="319088"/>
                <a:gridCol w="317500"/>
                <a:gridCol w="320675"/>
                <a:gridCol w="319087"/>
                <a:gridCol w="301625"/>
                <a:gridCol w="334963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35" name="Group 383"/>
          <p:cNvGraphicFramePr>
            <a:graphicFrameLocks noGrp="1"/>
          </p:cNvGraphicFramePr>
          <p:nvPr/>
        </p:nvGraphicFramePr>
        <p:xfrm>
          <a:off x="6210300" y="5194300"/>
          <a:ext cx="2554288" cy="1011238"/>
        </p:xfrm>
        <a:graphic>
          <a:graphicData uri="http://schemas.openxmlformats.org/drawingml/2006/table">
            <a:tbl>
              <a:tblPr/>
              <a:tblGrid>
                <a:gridCol w="319088"/>
                <a:gridCol w="319087"/>
                <a:gridCol w="319088"/>
                <a:gridCol w="320675"/>
                <a:gridCol w="303212"/>
                <a:gridCol w="334963"/>
                <a:gridCol w="319087"/>
                <a:gridCol w="319088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2" charset="0"/>
                          <a:ea typeface="Microsoft YaHei" charset="-122"/>
                        </a:rPr>
                        <a:t>X </a:t>
                      </a: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FFFFFF"/>
                          </a:solidFill>
                          <a:latin typeface="Tahoma" pitchFamily="32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2" charset="0"/>
                        <a:ea typeface="Microsoft YaHei" charset="-122"/>
                      </a:endParaRPr>
                    </a:p>
                  </a:txBody>
                  <a:tcPr marL="90000" marR="90000" marT="46800" marB="46800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ahoma"/>
        <a:ea typeface="Microsoft YaHei"/>
        <a:cs typeface=""/>
      </a:majorFont>
      <a:minorFont>
        <a:latin typeface="Tahoma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2136</Words>
  <Application>Microsoft Office PowerPoint</Application>
  <PresentationFormat>Экран (4:3)</PresentationFormat>
  <Paragraphs>867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13</vt:i4>
      </vt:variant>
      <vt:variant>
        <vt:lpstr>Заголовки слайдов</vt:lpstr>
      </vt:variant>
      <vt:variant>
        <vt:i4>35</vt:i4>
      </vt:variant>
    </vt:vector>
  </HeadingPairs>
  <TitlesOfParts>
    <vt:vector size="56" baseType="lpstr">
      <vt:lpstr>Times New Roman</vt:lpstr>
      <vt:lpstr>Tahoma</vt:lpstr>
      <vt:lpstr>Microsoft YaHei</vt:lpstr>
      <vt:lpstr>Lucida Sans Unicode</vt:lpstr>
      <vt:lpstr>Arial</vt:lpstr>
      <vt:lpstr>Comic Sans MS</vt:lpstr>
      <vt:lpstr>Symbol</vt:lpstr>
      <vt:lpstr>Garamond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обработка сигналов и изображений</dc:title>
  <dc:creator>D. Morgan</dc:creator>
  <cp:lastModifiedBy>admin</cp:lastModifiedBy>
  <cp:revision>603</cp:revision>
  <cp:lastPrinted>2006-09-12T08:22:20Z</cp:lastPrinted>
  <dcterms:created xsi:type="dcterms:W3CDTF">2006-06-12T08:57:41Z</dcterms:created>
  <dcterms:modified xsi:type="dcterms:W3CDTF">2018-11-29T16:01:08Z</dcterms:modified>
</cp:coreProperties>
</file>