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B815D-BA20-4A4A-B4DE-E02955167EB2}" type="datetimeFigureOut">
              <a:rPr lang="en-US"/>
              <a:t>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16D62-27EF-4B6F-8948-E5719B472A0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1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16D62-27EF-4B6F-8948-E5719B472A0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67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16D62-27EF-4B6F-8948-E5719B472A0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24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16D62-27EF-4B6F-8948-E5719B472A0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18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16D62-27EF-4B6F-8948-E5719B472A0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6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16D62-27EF-4B6F-8948-E5719B472A0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89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16D62-27EF-4B6F-8948-E5719B472A0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4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16D62-27EF-4B6F-8948-E5719B472A0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79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16D62-27EF-4B6F-8948-E5719B472A0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23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16D62-27EF-4B6F-8948-E5719B472A0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47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16D62-27EF-4B6F-8948-E5719B472A0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33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16D62-27EF-4B6F-8948-E5719B472A0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55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16D62-27EF-4B6F-8948-E5719B472A0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4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NANS </a:t>
            </a:r>
            <a:r>
              <a:rPr lang="en-US" dirty="0" err="1"/>
              <a:t>Projekat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2D </a:t>
            </a:r>
            <a:r>
              <a:rPr lang="en-US" dirty="0" err="1"/>
              <a:t>simulacija</a:t>
            </a:r>
            <a:r>
              <a:rPr lang="en-US" dirty="0"/>
              <a:t> </a:t>
            </a:r>
            <a:r>
              <a:rPr lang="en-US" dirty="0" err="1"/>
              <a:t>slobodnog</a:t>
            </a:r>
            <a:r>
              <a:rPr lang="en-US" dirty="0"/>
              <a:t> </a:t>
            </a:r>
            <a:r>
              <a:rPr lang="en-US" dirty="0" err="1"/>
              <a:t>bacanja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Rešavanje</a:t>
            </a:r>
            <a:r>
              <a:rPr lang="en-US" dirty="0"/>
              <a:t> </a:t>
            </a:r>
            <a:r>
              <a:rPr lang="en-US" dirty="0" err="1"/>
              <a:t>kolizije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Ako</a:t>
            </a:r>
            <a:r>
              <a:rPr lang="en-US" dirty="0"/>
              <a:t> se </a:t>
            </a:r>
            <a:r>
              <a:rPr lang="en-US" dirty="0" err="1"/>
              <a:t>uvede</a:t>
            </a:r>
            <a:r>
              <a:rPr lang="en-US" dirty="0"/>
              <a:t> </a:t>
            </a:r>
            <a:r>
              <a:rPr lang="en-US" dirty="0" err="1"/>
              <a:t>rotaciono</a:t>
            </a:r>
            <a:r>
              <a:rPr lang="en-US" dirty="0"/>
              <a:t> </a:t>
            </a:r>
            <a:r>
              <a:rPr lang="en-US" dirty="0" err="1"/>
              <a:t>kretanje</a:t>
            </a:r>
            <a:r>
              <a:rPr lang="en-US" dirty="0"/>
              <a:t> </a:t>
            </a:r>
          </a:p>
          <a:p>
            <a:pPr lvl="1"/>
            <a:r>
              <a:rPr lang="en-US" dirty="0" err="1"/>
              <a:t>Rotaciona</a:t>
            </a:r>
            <a:r>
              <a:rPr lang="en-US" dirty="0"/>
              <a:t> </a:t>
            </a:r>
            <a:r>
              <a:rPr lang="en-US" dirty="0" err="1"/>
              <a:t>sila</a:t>
            </a:r>
            <a:r>
              <a:rPr lang="en-US" dirty="0"/>
              <a:t>: </a:t>
            </a:r>
            <a:r>
              <a:rPr lang="en-US" dirty="0">
                <a:solidFill>
                  <a:srgbClr val="3A3A3A"/>
                </a:solidFill>
              </a:rPr>
              <a:t>T = </a:t>
            </a:r>
            <a:r>
              <a:rPr lang="en-US" dirty="0" err="1">
                <a:solidFill>
                  <a:srgbClr val="3A3A3A"/>
                </a:solidFill>
              </a:rPr>
              <a:t>r×ω</a:t>
            </a:r>
            <a:r>
              <a:rPr lang="en-US" dirty="0">
                <a:solidFill>
                  <a:srgbClr val="3A3A3A"/>
                </a:solidFill>
              </a:rPr>
              <a:t>  </a:t>
            </a:r>
          </a:p>
          <a:p>
            <a:pPr lvl="1"/>
            <a:r>
              <a:rPr lang="en-US" dirty="0" err="1">
                <a:solidFill>
                  <a:srgbClr val="3A3A3A"/>
                </a:solidFill>
              </a:rPr>
              <a:t>Ugaona</a:t>
            </a:r>
            <a:r>
              <a:rPr lang="en-US" dirty="0">
                <a:solidFill>
                  <a:srgbClr val="3A3A3A"/>
                </a:solidFill>
              </a:rPr>
              <a:t> </a:t>
            </a:r>
            <a:r>
              <a:rPr lang="en-US" dirty="0" err="1">
                <a:solidFill>
                  <a:srgbClr val="3A3A3A"/>
                </a:solidFill>
              </a:rPr>
              <a:t>brzina</a:t>
            </a:r>
            <a:r>
              <a:rPr lang="en-US" dirty="0">
                <a:solidFill>
                  <a:srgbClr val="3A3A3A"/>
                </a:solidFill>
              </a:rPr>
              <a:t> ω = </a:t>
            </a:r>
            <a:r>
              <a:rPr lang="en-US" dirty="0" err="1">
                <a:solidFill>
                  <a:srgbClr val="3A3A3A"/>
                </a:solidFill>
              </a:rPr>
              <a:t>r×v</a:t>
            </a:r>
          </a:p>
          <a:p>
            <a:pPr lvl="1"/>
            <a:r>
              <a:rPr lang="en-US" dirty="0" err="1">
                <a:solidFill>
                  <a:srgbClr val="3A3A3A"/>
                </a:solidFill>
              </a:rPr>
              <a:t>Linearna</a:t>
            </a:r>
            <a:r>
              <a:rPr lang="en-US" dirty="0">
                <a:solidFill>
                  <a:srgbClr val="3A3A3A"/>
                </a:solidFill>
              </a:rPr>
              <a:t> </a:t>
            </a:r>
            <a:r>
              <a:rPr lang="en-US" dirty="0" err="1">
                <a:solidFill>
                  <a:srgbClr val="3A3A3A"/>
                </a:solidFill>
              </a:rPr>
              <a:t>brzina</a:t>
            </a:r>
            <a:r>
              <a:rPr lang="en-US" dirty="0">
                <a:solidFill>
                  <a:srgbClr val="3A3A3A"/>
                </a:solidFill>
              </a:rPr>
              <a:t> </a:t>
            </a:r>
            <a:r>
              <a:rPr lang="en-US" dirty="0" err="1">
                <a:solidFill>
                  <a:srgbClr val="3A3A3A"/>
                </a:solidFill>
              </a:rPr>
              <a:t>izrazena</a:t>
            </a:r>
            <a:r>
              <a:rPr lang="en-US" dirty="0">
                <a:solidFill>
                  <a:srgbClr val="3A3A3A"/>
                </a:solidFill>
              </a:rPr>
              <a:t> </a:t>
            </a:r>
            <a:r>
              <a:rPr lang="en-US" dirty="0" err="1">
                <a:solidFill>
                  <a:srgbClr val="3A3A3A"/>
                </a:solidFill>
              </a:rPr>
              <a:t>preko</a:t>
            </a:r>
            <a:r>
              <a:rPr lang="en-US" dirty="0">
                <a:solidFill>
                  <a:srgbClr val="3A3A3A"/>
                </a:solidFill>
              </a:rPr>
              <a:t> </a:t>
            </a:r>
            <a:r>
              <a:rPr lang="en-US" dirty="0" err="1">
                <a:solidFill>
                  <a:srgbClr val="3A3A3A"/>
                </a:solidFill>
              </a:rPr>
              <a:t>ugaone</a:t>
            </a:r>
            <a:r>
              <a:rPr lang="en-US" dirty="0">
                <a:solidFill>
                  <a:srgbClr val="3A3A3A"/>
                </a:solidFill>
              </a:rPr>
              <a:t> v=</a:t>
            </a:r>
            <a:r>
              <a:rPr lang="en-US" dirty="0" err="1">
                <a:solidFill>
                  <a:srgbClr val="3A3A3A"/>
                </a:solidFill>
              </a:rPr>
              <a:t>ω×r</a:t>
            </a:r>
          </a:p>
          <a:p>
            <a:r>
              <a:rPr lang="en-US" dirty="0" err="1"/>
              <a:t>Ako</a:t>
            </a:r>
            <a:r>
              <a:rPr lang="en-US" dirty="0"/>
              <a:t> se </a:t>
            </a:r>
            <a:r>
              <a:rPr lang="en-US" dirty="0" err="1"/>
              <a:t>uvrsti</a:t>
            </a:r>
            <a:r>
              <a:rPr lang="en-US" dirty="0"/>
              <a:t> u </a:t>
            </a:r>
            <a:r>
              <a:rPr lang="en-US" dirty="0" err="1"/>
              <a:t>prethodne</a:t>
            </a:r>
            <a:r>
              <a:rPr lang="en-US" dirty="0"/>
              <a:t> </a:t>
            </a:r>
            <a:r>
              <a:rPr lang="en-US" dirty="0" err="1"/>
              <a:t>jednacine</a:t>
            </a:r>
          </a:p>
          <a:p>
            <a:pPr lvl="1"/>
            <a:r>
              <a:rPr lang="en-US" dirty="0"/>
              <a:t>V' = V + </a:t>
            </a:r>
            <a:r>
              <a:rPr lang="en-US" dirty="0" err="1">
                <a:solidFill>
                  <a:srgbClr val="3A3A3A"/>
                </a:solidFill>
              </a:rPr>
              <a:t>ω×r</a:t>
            </a:r>
          </a:p>
          <a:p>
            <a:pPr lvl="1"/>
            <a:r>
              <a:rPr lang="en-US" dirty="0">
                <a:solidFill>
                  <a:srgbClr val="3A3A3A"/>
                </a:solidFill>
              </a:rPr>
              <a:t>J = -(1+e)((VB−VA)⋅n) / (1/</a:t>
            </a:r>
            <a:r>
              <a:rPr lang="en-US" dirty="0" err="1">
                <a:solidFill>
                  <a:srgbClr val="3A3A3A"/>
                </a:solidFill>
              </a:rPr>
              <a:t>massA</a:t>
            </a:r>
            <a:r>
              <a:rPr lang="en-US" dirty="0">
                <a:solidFill>
                  <a:srgbClr val="3A3A3A"/>
                </a:solidFill>
              </a:rPr>
              <a:t> + 1/</a:t>
            </a:r>
            <a:r>
              <a:rPr lang="en-US" dirty="0" err="1">
                <a:solidFill>
                  <a:srgbClr val="3A3A3A"/>
                </a:solidFill>
              </a:rPr>
              <a:t>massB</a:t>
            </a:r>
            <a:r>
              <a:rPr lang="en-US" dirty="0">
                <a:solidFill>
                  <a:srgbClr val="3A3A3A"/>
                </a:solidFill>
              </a:rPr>
              <a:t> + (</a:t>
            </a:r>
            <a:r>
              <a:rPr lang="en-US" dirty="0" err="1">
                <a:solidFill>
                  <a:srgbClr val="3A3A3A"/>
                </a:solidFill>
              </a:rPr>
              <a:t>rA×n</a:t>
            </a:r>
            <a:r>
              <a:rPr lang="en-US" dirty="0">
                <a:solidFill>
                  <a:srgbClr val="3A3A3A"/>
                </a:solidFill>
              </a:rPr>
              <a:t>)^2/IA + (</a:t>
            </a:r>
            <a:r>
              <a:rPr lang="en-US" dirty="0" err="1">
                <a:solidFill>
                  <a:srgbClr val="3A3A3A"/>
                </a:solidFill>
              </a:rPr>
              <a:t>rB×n</a:t>
            </a:r>
            <a:r>
              <a:rPr lang="en-US" dirty="0">
                <a:solidFill>
                  <a:srgbClr val="3A3A3A"/>
                </a:solidFill>
              </a:rPr>
              <a:t>)^2/IB)</a:t>
            </a:r>
          </a:p>
          <a:p>
            <a:pPr lvl="1"/>
            <a:r>
              <a:rPr lang="en-US" dirty="0" err="1">
                <a:solidFill>
                  <a:srgbClr val="3A3A3A"/>
                </a:solidFill>
              </a:rPr>
              <a:t>Gde</a:t>
            </a:r>
            <a:r>
              <a:rPr lang="en-US" dirty="0">
                <a:solidFill>
                  <a:srgbClr val="3A3A3A"/>
                </a:solidFill>
              </a:rPr>
              <a:t> </a:t>
            </a:r>
            <a:r>
              <a:rPr lang="en-US" dirty="0" err="1">
                <a:solidFill>
                  <a:srgbClr val="3A3A3A"/>
                </a:solidFill>
              </a:rPr>
              <a:t>su</a:t>
            </a:r>
            <a:r>
              <a:rPr lang="en-US" dirty="0">
                <a:solidFill>
                  <a:srgbClr val="3A3A3A"/>
                </a:solidFill>
              </a:rPr>
              <a:t> IA I IB </a:t>
            </a:r>
            <a:r>
              <a:rPr lang="en-US" dirty="0" err="1">
                <a:solidFill>
                  <a:srgbClr val="3A3A3A"/>
                </a:solidFill>
              </a:rPr>
              <a:t>inercije</a:t>
            </a:r>
            <a:r>
              <a:rPr lang="en-US" dirty="0">
                <a:solidFill>
                  <a:srgbClr val="3A3A3A"/>
                </a:solidFill>
              </a:rPr>
              <a:t> </a:t>
            </a:r>
            <a:r>
              <a:rPr lang="en-US" dirty="0" err="1">
                <a:solidFill>
                  <a:srgbClr val="3A3A3A"/>
                </a:solidFill>
              </a:rPr>
              <a:t>tela</a:t>
            </a:r>
            <a:r>
              <a:rPr lang="en-US" dirty="0">
                <a:solidFill>
                  <a:srgbClr val="3A3A3A"/>
                </a:solidFill>
              </a:rPr>
              <a:t> A I </a:t>
            </a:r>
            <a:r>
              <a:rPr lang="en-US">
                <a:solidFill>
                  <a:srgbClr val="3A3A3A"/>
                </a:solidFill>
              </a:rPr>
              <a:t>B</a:t>
            </a:r>
            <a:r>
              <a:rPr lang="en-US" dirty="0">
                <a:solidFill>
                  <a:srgbClr val="3A3A3A"/>
                </a:solidFill>
              </a:rPr>
              <a:t>, a n </a:t>
            </a:r>
            <a:r>
              <a:rPr lang="en-US" dirty="0" err="1">
                <a:solidFill>
                  <a:srgbClr val="3A3A3A"/>
                </a:solidFill>
              </a:rPr>
              <a:t>normala</a:t>
            </a:r>
            <a:r>
              <a:rPr lang="en-US" dirty="0">
                <a:solidFill>
                  <a:srgbClr val="3A3A3A"/>
                </a:solidFill>
              </a:rPr>
              <a:t>.</a:t>
            </a:r>
          </a:p>
          <a:p>
            <a:pPr lvl="1"/>
            <a:endParaRPr lang="en-US" dirty="0">
              <a:solidFill>
                <a:srgbClr val="3A3A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584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Calibri Light"/>
              </a:rPr>
              <a:t>Rešavanje</a:t>
            </a:r>
            <a:r>
              <a:rPr lang="en-US" dirty="0">
                <a:solidFill>
                  <a:srgbClr val="000000"/>
                </a:solidFill>
                <a:latin typeface="Calibri Light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 Light"/>
              </a:rPr>
              <a:t>kolizije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 err="1">
                <a:solidFill>
                  <a:srgbClr val="3A3A3A"/>
                </a:solidFill>
                <a:latin typeface="Calibri"/>
              </a:rPr>
              <a:t>Korekcija</a:t>
            </a:r>
            <a:r>
              <a:rPr lang="en-US" dirty="0">
                <a:solidFill>
                  <a:srgbClr val="3A3A3A"/>
                </a:solidFill>
                <a:latin typeface="Calibri"/>
              </a:rPr>
              <a:t> </a:t>
            </a:r>
            <a:r>
              <a:rPr lang="en-US" dirty="0" err="1">
                <a:solidFill>
                  <a:srgbClr val="3A3A3A"/>
                </a:solidFill>
                <a:latin typeface="Calibri"/>
              </a:rPr>
              <a:t>pozicije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 </a:t>
            </a:r>
            <a:endParaRPr lang="en-US" dirty="0">
              <a:latin typeface="Calibri"/>
            </a:endParaRPr>
          </a:p>
          <a:p>
            <a:r>
              <a:rPr lang="en-US" dirty="0" err="1">
                <a:solidFill>
                  <a:srgbClr val="3A3A3A"/>
                </a:solidFill>
                <a:latin typeface="Calibri"/>
              </a:rPr>
              <a:t>Nakon</a:t>
            </a:r>
            <a:r>
              <a:rPr lang="en-US" dirty="0">
                <a:solidFill>
                  <a:srgbClr val="3A3A3A"/>
                </a:solidFill>
                <a:latin typeface="Calibri"/>
              </a:rPr>
              <a:t> </a:t>
            </a:r>
            <a:r>
              <a:rPr lang="en-US" dirty="0" err="1">
                <a:solidFill>
                  <a:srgbClr val="3A3A3A"/>
                </a:solidFill>
                <a:latin typeface="Calibri"/>
              </a:rPr>
              <a:t>sudara</a:t>
            </a:r>
            <a:r>
              <a:rPr lang="en-US" dirty="0">
                <a:solidFill>
                  <a:srgbClr val="3A3A3A"/>
                </a:solidFill>
                <a:latin typeface="Calibri"/>
              </a:rPr>
              <a:t> </a:t>
            </a:r>
            <a:r>
              <a:rPr lang="en-US" dirty="0" err="1">
                <a:solidFill>
                  <a:srgbClr val="3A3A3A"/>
                </a:solidFill>
                <a:latin typeface="Calibri"/>
              </a:rPr>
              <a:t>vrši</a:t>
            </a:r>
            <a:r>
              <a:rPr lang="en-US" dirty="0">
                <a:solidFill>
                  <a:srgbClr val="3A3A3A"/>
                </a:solidFill>
                <a:latin typeface="Calibri"/>
              </a:rPr>
              <a:t> se </a:t>
            </a:r>
            <a:r>
              <a:rPr lang="en-US" dirty="0" err="1">
                <a:solidFill>
                  <a:srgbClr val="3A3A3A"/>
                </a:solidFill>
                <a:latin typeface="Calibri"/>
              </a:rPr>
              <a:t>korekcija</a:t>
            </a:r>
            <a:r>
              <a:rPr lang="en-US" dirty="0">
                <a:solidFill>
                  <a:srgbClr val="3A3A3A"/>
                </a:solidFill>
                <a:latin typeface="Calibri"/>
              </a:rPr>
              <a:t> </a:t>
            </a:r>
            <a:r>
              <a:rPr lang="en-US" dirty="0" err="1">
                <a:solidFill>
                  <a:srgbClr val="3A3A3A"/>
                </a:solidFill>
                <a:latin typeface="Calibri"/>
              </a:rPr>
              <a:t>pozicije</a:t>
            </a:r>
            <a:r>
              <a:rPr lang="en-US" dirty="0">
                <a:solidFill>
                  <a:srgbClr val="3A3A3A"/>
                </a:solidFill>
                <a:latin typeface="Calibri"/>
              </a:rPr>
              <a:t>, </a:t>
            </a:r>
            <a:r>
              <a:rPr lang="en-US" dirty="0" err="1">
                <a:solidFill>
                  <a:srgbClr val="3A3A3A"/>
                </a:solidFill>
                <a:latin typeface="Calibri"/>
              </a:rPr>
              <a:t>zog</a:t>
            </a:r>
            <a:r>
              <a:rPr lang="en-US" dirty="0">
                <a:solidFill>
                  <a:srgbClr val="3A3A3A"/>
                </a:solidFill>
                <a:latin typeface="Calibri"/>
              </a:rPr>
              <a:t> </a:t>
            </a:r>
            <a:r>
              <a:rPr lang="en-US" dirty="0" err="1">
                <a:solidFill>
                  <a:srgbClr val="3A3A3A"/>
                </a:solidFill>
                <a:latin typeface="Calibri"/>
              </a:rPr>
              <a:t>delovanja</a:t>
            </a:r>
            <a:r>
              <a:rPr lang="en-US" dirty="0">
                <a:solidFill>
                  <a:srgbClr val="3A3A3A"/>
                </a:solidFill>
                <a:latin typeface="Calibri"/>
              </a:rPr>
              <a:t> </a:t>
            </a:r>
            <a:r>
              <a:rPr lang="en-US" dirty="0" err="1">
                <a:solidFill>
                  <a:srgbClr val="3A3A3A"/>
                </a:solidFill>
                <a:latin typeface="Calibri"/>
              </a:rPr>
              <a:t>gravitacije</a:t>
            </a:r>
            <a:r>
              <a:rPr lang="en-US" dirty="0">
                <a:solidFill>
                  <a:srgbClr val="3A3A3A"/>
                </a:solidFill>
                <a:latin typeface="Calibri"/>
              </a:rPr>
              <a:t> </a:t>
            </a:r>
            <a:r>
              <a:rPr lang="en-US" dirty="0" err="1">
                <a:solidFill>
                  <a:srgbClr val="3A3A3A"/>
                </a:solidFill>
                <a:latin typeface="Calibri"/>
              </a:rPr>
              <a:t>tela</a:t>
            </a:r>
            <a:r>
              <a:rPr lang="en-US" dirty="0">
                <a:solidFill>
                  <a:srgbClr val="3A3A3A"/>
                </a:solidFill>
                <a:latin typeface="Calibri"/>
              </a:rPr>
              <a:t> </a:t>
            </a:r>
            <a:r>
              <a:rPr lang="en-US" dirty="0" err="1">
                <a:solidFill>
                  <a:srgbClr val="3A3A3A"/>
                </a:solidFill>
                <a:latin typeface="Calibri"/>
              </a:rPr>
              <a:t>koja</a:t>
            </a:r>
            <a:r>
              <a:rPr lang="en-US" dirty="0">
                <a:solidFill>
                  <a:srgbClr val="3A3A3A"/>
                </a:solidFill>
                <a:latin typeface="Calibri"/>
              </a:rPr>
              <a:t> </a:t>
            </a:r>
            <a:r>
              <a:rPr lang="en-US" dirty="0" err="1">
                <a:solidFill>
                  <a:srgbClr val="3A3A3A"/>
                </a:solidFill>
                <a:latin typeface="Calibri"/>
              </a:rPr>
              <a:t>miruju</a:t>
            </a:r>
            <a:r>
              <a:rPr lang="en-US" dirty="0">
                <a:solidFill>
                  <a:srgbClr val="3A3A3A"/>
                </a:solidFill>
                <a:latin typeface="Calibri"/>
              </a:rPr>
              <a:t> </a:t>
            </a:r>
            <a:r>
              <a:rPr lang="en-US" dirty="0" err="1">
                <a:solidFill>
                  <a:srgbClr val="3A3A3A"/>
                </a:solidFill>
                <a:latin typeface="Calibri"/>
              </a:rPr>
              <a:t>tonu</a:t>
            </a:r>
            <a:r>
              <a:rPr lang="en-US" dirty="0">
                <a:solidFill>
                  <a:srgbClr val="3A3A3A"/>
                </a:solidFill>
                <a:latin typeface="Calibri"/>
              </a:rPr>
              <a:t> </a:t>
            </a:r>
            <a:r>
              <a:rPr lang="en-US" dirty="0" err="1">
                <a:solidFill>
                  <a:srgbClr val="3A3A3A"/>
                </a:solidFill>
                <a:latin typeface="Calibri"/>
              </a:rPr>
              <a:t>utela</a:t>
            </a:r>
            <a:r>
              <a:rPr lang="en-US" dirty="0">
                <a:solidFill>
                  <a:srgbClr val="3A3A3A"/>
                </a:solidFill>
                <a:latin typeface="Calibri"/>
              </a:rPr>
              <a:t> </a:t>
            </a:r>
            <a:r>
              <a:rPr lang="en-US" dirty="0" err="1">
                <a:solidFill>
                  <a:srgbClr val="3A3A3A"/>
                </a:solidFill>
                <a:latin typeface="Calibri"/>
              </a:rPr>
              <a:t>koja</a:t>
            </a:r>
            <a:r>
              <a:rPr lang="en-US" dirty="0">
                <a:solidFill>
                  <a:srgbClr val="3A3A3A"/>
                </a:solidFill>
                <a:latin typeface="Calibri"/>
              </a:rPr>
              <a:t> </a:t>
            </a:r>
            <a:r>
              <a:rPr lang="en-US" dirty="0" err="1">
                <a:solidFill>
                  <a:srgbClr val="3A3A3A"/>
                </a:solidFill>
                <a:latin typeface="Calibri"/>
              </a:rPr>
              <a:t>su</a:t>
            </a:r>
            <a:r>
              <a:rPr lang="en-US" dirty="0">
                <a:solidFill>
                  <a:srgbClr val="3A3A3A"/>
                </a:solidFill>
                <a:latin typeface="Calibri"/>
              </a:rPr>
              <a:t> </a:t>
            </a:r>
            <a:r>
              <a:rPr lang="en-US" dirty="0" err="1">
                <a:solidFill>
                  <a:srgbClr val="3A3A3A"/>
                </a:solidFill>
                <a:latin typeface="Calibri"/>
              </a:rPr>
              <a:t>statička</a:t>
            </a:r>
            <a:r>
              <a:rPr lang="en-US" dirty="0">
                <a:solidFill>
                  <a:srgbClr val="3A3A3A"/>
                </a:solidFill>
                <a:latin typeface="Calibri"/>
              </a:rPr>
              <a:t>(</a:t>
            </a:r>
            <a:r>
              <a:rPr lang="en-US" dirty="0" err="1">
                <a:solidFill>
                  <a:srgbClr val="3A3A3A"/>
                </a:solidFill>
                <a:latin typeface="Calibri"/>
              </a:rPr>
              <a:t>predstavljena</a:t>
            </a:r>
            <a:r>
              <a:rPr lang="en-US" dirty="0">
                <a:solidFill>
                  <a:srgbClr val="3A3A3A"/>
                </a:solidFill>
                <a:latin typeface="Calibri"/>
              </a:rPr>
              <a:t> </a:t>
            </a:r>
            <a:r>
              <a:rPr lang="en-US" dirty="0" err="1">
                <a:solidFill>
                  <a:srgbClr val="3A3A3A"/>
                </a:solidFill>
                <a:latin typeface="Calibri"/>
              </a:rPr>
              <a:t>beskoncanom</a:t>
            </a:r>
            <a:r>
              <a:rPr lang="en-US" dirty="0">
                <a:solidFill>
                  <a:srgbClr val="3A3A3A"/>
                </a:solidFill>
                <a:latin typeface="Calibri"/>
              </a:rPr>
              <a:t> </a:t>
            </a:r>
            <a:r>
              <a:rPr lang="en-US" dirty="0" err="1">
                <a:solidFill>
                  <a:srgbClr val="3A3A3A"/>
                </a:solidFill>
                <a:latin typeface="Calibri"/>
              </a:rPr>
              <a:t>masom</a:t>
            </a:r>
            <a:r>
              <a:rPr lang="en-US" dirty="0">
                <a:solidFill>
                  <a:srgbClr val="3A3A3A"/>
                </a:solidFill>
                <a:latin typeface="Calibri"/>
              </a:rPr>
              <a:t>)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 </a:t>
            </a:r>
            <a:endParaRPr lang="en-US" dirty="0">
              <a:latin typeface="Calibri"/>
            </a:endParaRPr>
          </a:p>
          <a:p>
            <a:r>
              <a:rPr lang="en-US" dirty="0">
                <a:solidFill>
                  <a:srgbClr val="3A3A3A"/>
                </a:solidFill>
                <a:latin typeface="Consolas"/>
              </a:rPr>
              <a:t>  </a:t>
            </a:r>
            <a:r>
              <a:rPr lang="en-US" sz="2000" dirty="0">
                <a:latin typeface="Consolas"/>
              </a:rPr>
              <a:t>correction = penetration / (</a:t>
            </a:r>
            <a:r>
              <a:rPr lang="en-US" sz="2000" dirty="0" err="1">
                <a:latin typeface="Consolas"/>
              </a:rPr>
              <a:t>A.inv_mass</a:t>
            </a:r>
            <a:r>
              <a:rPr lang="en-US" sz="2000" dirty="0">
                <a:latin typeface="Consolas"/>
              </a:rPr>
              <a:t> + B.inv_mass)*percent*n </a:t>
            </a:r>
          </a:p>
          <a:p>
            <a:r>
              <a:rPr lang="en-US" sz="2000" dirty="0">
                <a:solidFill>
                  <a:srgbClr val="3A3A3A"/>
                </a:solidFill>
                <a:latin typeface="Consolas"/>
              </a:rPr>
              <a:t>  </a:t>
            </a:r>
            <a:r>
              <a:rPr lang="en-US" sz="2000" dirty="0" err="1">
                <a:latin typeface="Consolas"/>
              </a:rPr>
              <a:t>A.position</a:t>
            </a:r>
            <a:r>
              <a:rPr lang="en-US" sz="2000" dirty="0">
                <a:latin typeface="Consolas"/>
              </a:rPr>
              <a:t> -= A.inv_mass * correction </a:t>
            </a:r>
          </a:p>
          <a:p>
            <a:r>
              <a:rPr lang="en-US" sz="2000" dirty="0">
                <a:solidFill>
                  <a:srgbClr val="3A3A3A"/>
                </a:solidFill>
                <a:latin typeface="Consolas"/>
              </a:rPr>
              <a:t>  </a:t>
            </a:r>
            <a:r>
              <a:rPr lang="en-US" sz="2000" dirty="0" err="1">
                <a:latin typeface="Consolas"/>
              </a:rPr>
              <a:t>B.position</a:t>
            </a:r>
            <a:r>
              <a:rPr lang="en-US" sz="2000" dirty="0">
                <a:latin typeface="Consolas"/>
              </a:rPr>
              <a:t> += B.inv_mass * correction </a:t>
            </a:r>
          </a:p>
          <a:p>
            <a:r>
              <a:rPr lang="en-US" dirty="0">
                <a:latin typeface="Consolas"/>
              </a:rPr>
              <a:t>Na </a:t>
            </a:r>
            <a:r>
              <a:rPr lang="en-US" dirty="0" err="1">
                <a:latin typeface="Consolas"/>
              </a:rPr>
              <a:t>ovaj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način</a:t>
            </a:r>
            <a:r>
              <a:rPr lang="en-US" dirty="0">
                <a:latin typeface="Consolas"/>
              </a:rPr>
              <a:t> </a:t>
            </a:r>
            <a:r>
              <a:rPr lang="en-US" dirty="0" err="1">
                <a:latin typeface="Consolas"/>
              </a:rPr>
              <a:t>ako</a:t>
            </a:r>
            <a:r>
              <a:rPr lang="en-US" dirty="0">
                <a:latin typeface="Consolas"/>
              </a:rPr>
              <a:t> se </a:t>
            </a:r>
            <a:r>
              <a:rPr lang="en-US" dirty="0" err="1">
                <a:latin typeface="Consolas"/>
              </a:rPr>
              <a:t>sudare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dva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tela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sa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velikom</a:t>
            </a:r>
            <a:r>
              <a:rPr lang="en-US" dirty="0">
                <a:latin typeface="Consolas"/>
              </a:rPr>
              <a:t> I </a:t>
            </a:r>
            <a:r>
              <a:rPr lang="en-US" dirty="0" err="1">
                <a:latin typeface="Consolas"/>
              </a:rPr>
              <a:t>malom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masom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telo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sa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većom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masom</a:t>
            </a:r>
            <a:r>
              <a:rPr lang="en-US" dirty="0">
                <a:latin typeface="Consolas"/>
              </a:rPr>
              <a:t> </a:t>
            </a:r>
            <a:r>
              <a:rPr lang="en-US" dirty="0" err="1">
                <a:latin typeface="Consolas"/>
              </a:rPr>
              <a:t>će</a:t>
            </a:r>
            <a:r>
              <a:rPr lang="en-US" dirty="0">
                <a:latin typeface="Consolas"/>
              </a:rPr>
              <a:t> se "</a:t>
            </a:r>
            <a:r>
              <a:rPr lang="en-US" dirty="0" err="1">
                <a:latin typeface="Consolas"/>
              </a:rPr>
              <a:t>manje</a:t>
            </a:r>
            <a:r>
              <a:rPr lang="en-US" dirty="0">
                <a:latin typeface="Consolas"/>
              </a:rPr>
              <a:t>" </a:t>
            </a:r>
            <a:r>
              <a:rPr lang="en-US" dirty="0" err="1">
                <a:latin typeface="Consolas"/>
              </a:rPr>
              <a:t>odbiti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dok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telo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sa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beskonačnom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masom</a:t>
            </a:r>
            <a:r>
              <a:rPr lang="en-US" dirty="0">
                <a:latin typeface="Consolas"/>
              </a:rPr>
              <a:t> se </a:t>
            </a:r>
            <a:r>
              <a:rPr lang="en-US" dirty="0" err="1">
                <a:latin typeface="Consolas"/>
              </a:rPr>
              <a:t>neće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uopšte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odbiti</a:t>
            </a:r>
          </a:p>
          <a:p>
            <a:r>
              <a:rPr lang="en-US" dirty="0" err="1">
                <a:latin typeface="Consolas"/>
              </a:rPr>
              <a:t>Tela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predstavljena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beskonačnom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masom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imaju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inverznu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masu</a:t>
            </a:r>
            <a:r>
              <a:rPr lang="en-US" dirty="0">
                <a:latin typeface="Consolas"/>
              </a:rPr>
              <a:t> 0</a:t>
            </a:r>
          </a:p>
          <a:p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160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Rešavanje</a:t>
            </a:r>
            <a:r>
              <a:rPr lang="en-US" dirty="0"/>
              <a:t> </a:t>
            </a:r>
            <a:r>
              <a:rPr lang="en-US" dirty="0" err="1"/>
              <a:t>kolizije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3A3A3A"/>
                </a:solidFill>
                <a:latin typeface="Calibri"/>
              </a:rPr>
              <a:t>Trenje</a:t>
            </a:r>
            <a:r>
              <a:rPr lang="en-US" dirty="0">
                <a:solidFill>
                  <a:srgbClr val="3A3A3A"/>
                </a:solidFill>
                <a:latin typeface="Calibri"/>
              </a:rPr>
              <a:t> se </a:t>
            </a:r>
            <a:r>
              <a:rPr lang="en-US" dirty="0" err="1">
                <a:solidFill>
                  <a:srgbClr val="3A3A3A"/>
                </a:solidFill>
                <a:latin typeface="Calibri"/>
              </a:rPr>
              <a:t>realizuje</a:t>
            </a:r>
            <a:r>
              <a:rPr lang="en-US" dirty="0">
                <a:solidFill>
                  <a:srgbClr val="3A3A3A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3A3A3A"/>
                </a:solidFill>
                <a:latin typeface="Calibri"/>
              </a:rPr>
              <a:t>na</a:t>
            </a:r>
            <a:r>
              <a:rPr lang="en-US" dirty="0">
                <a:solidFill>
                  <a:srgbClr val="3A3A3A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3A3A3A"/>
                </a:solidFill>
                <a:latin typeface="Calibri"/>
              </a:rPr>
              <a:t>isti</a:t>
            </a:r>
            <a:r>
              <a:rPr lang="en-US" dirty="0">
                <a:solidFill>
                  <a:srgbClr val="3A3A3A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3A3A3A"/>
                </a:solidFill>
                <a:latin typeface="Calibri"/>
              </a:rPr>
              <a:t>nacin</a:t>
            </a:r>
            <a:r>
              <a:rPr lang="en-US" dirty="0">
                <a:solidFill>
                  <a:srgbClr val="3A3A3A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3A3A3A"/>
                </a:solidFill>
                <a:latin typeface="Calibri"/>
              </a:rPr>
              <a:t>samo</a:t>
            </a:r>
            <a:r>
              <a:rPr lang="en-US" dirty="0">
                <a:solidFill>
                  <a:srgbClr val="3A3A3A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3A3A3A"/>
                </a:solidFill>
                <a:latin typeface="Calibri"/>
              </a:rPr>
              <a:t>sto</a:t>
            </a:r>
            <a:r>
              <a:rPr lang="en-US" dirty="0">
                <a:solidFill>
                  <a:srgbClr val="3A3A3A"/>
                </a:solidFill>
                <a:latin typeface="Calibri"/>
              </a:rPr>
              <a:t> se </a:t>
            </a:r>
            <a:r>
              <a:rPr lang="en-US" dirty="0" err="1">
                <a:solidFill>
                  <a:srgbClr val="3A3A3A"/>
                </a:solidFill>
                <a:latin typeface="Calibri"/>
              </a:rPr>
              <a:t>umesto</a:t>
            </a:r>
            <a:r>
              <a:rPr lang="en-US" dirty="0">
                <a:solidFill>
                  <a:srgbClr val="3A3A3A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3A3A3A"/>
                </a:solidFill>
                <a:latin typeface="Calibri"/>
              </a:rPr>
              <a:t>normale</a:t>
            </a:r>
            <a:r>
              <a:rPr lang="en-US" dirty="0">
                <a:solidFill>
                  <a:srgbClr val="3A3A3A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3A3A3A"/>
                </a:solidFill>
                <a:latin typeface="Calibri"/>
              </a:rPr>
              <a:t>koristi</a:t>
            </a:r>
            <a:r>
              <a:rPr lang="en-US" dirty="0">
                <a:solidFill>
                  <a:srgbClr val="3A3A3A"/>
                </a:solidFill>
                <a:latin typeface="Calibri"/>
              </a:rPr>
              <a:t> </a:t>
            </a:r>
            <a:r>
              <a:rPr lang="en-US" dirty="0" err="1">
                <a:solidFill>
                  <a:srgbClr val="3A3A3A"/>
                </a:solidFill>
                <a:latin typeface="Calibri"/>
              </a:rPr>
              <a:t>vektor</a:t>
            </a:r>
            <a:r>
              <a:rPr lang="en-US" dirty="0">
                <a:solidFill>
                  <a:srgbClr val="3A3A3A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3A3A3A"/>
                </a:solidFill>
                <a:latin typeface="Calibri"/>
              </a:rPr>
              <a:t>tangente</a:t>
            </a:r>
            <a:r>
              <a:rPr lang="en-US" dirty="0">
                <a:solidFill>
                  <a:srgbClr val="3A3A3A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3A3A3A"/>
                </a:solidFill>
                <a:latin typeface="Calibri"/>
              </a:rPr>
              <a:t>koji</a:t>
            </a:r>
            <a:r>
              <a:rPr lang="en-US" dirty="0">
                <a:solidFill>
                  <a:srgbClr val="3A3A3A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3A3A3A"/>
                </a:solidFill>
                <a:latin typeface="Calibri"/>
              </a:rPr>
              <a:t>je</a:t>
            </a:r>
            <a:r>
              <a:rPr lang="en-US" dirty="0">
                <a:solidFill>
                  <a:srgbClr val="3A3A3A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3A3A3A"/>
                </a:solidFill>
                <a:latin typeface="Calibri"/>
              </a:rPr>
              <a:t>vektor</a:t>
            </a:r>
            <a:r>
              <a:rPr lang="en-US" dirty="0">
                <a:solidFill>
                  <a:srgbClr val="3A3A3A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3A3A3A"/>
                </a:solidFill>
                <a:latin typeface="Calibri"/>
              </a:rPr>
              <a:t>normalan</a:t>
            </a:r>
            <a:r>
              <a:rPr lang="en-US" dirty="0">
                <a:solidFill>
                  <a:srgbClr val="3A3A3A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3A3A3A"/>
                </a:solidFill>
                <a:latin typeface="Calibri"/>
              </a:rPr>
              <a:t>na</a:t>
            </a:r>
            <a:r>
              <a:rPr lang="en-US" dirty="0">
                <a:solidFill>
                  <a:srgbClr val="3A3A3A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3A3A3A"/>
                </a:solidFill>
                <a:latin typeface="Calibri"/>
              </a:rPr>
              <a:t>normalu</a:t>
            </a:r>
            <a:r>
              <a:rPr lang="en-US" dirty="0">
                <a:solidFill>
                  <a:srgbClr val="3A3A3A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3A3A3A"/>
                </a:solidFill>
                <a:latin typeface="Calibri"/>
              </a:rPr>
              <a:t>sudara</a:t>
            </a:r>
          </a:p>
          <a:p>
            <a:pPr lvl="1"/>
            <a:r>
              <a:rPr lang="en-US" dirty="0">
                <a:solidFill>
                  <a:srgbClr val="3A3A3A"/>
                </a:solidFill>
                <a:latin typeface="Calibri"/>
              </a:rPr>
              <a:t>VR=VB−VA</a:t>
            </a:r>
          </a:p>
          <a:p>
            <a:pPr lvl="1"/>
            <a:r>
              <a:rPr lang="en-US" dirty="0">
                <a:solidFill>
                  <a:srgbClr val="3A3A3A"/>
                </a:solidFill>
                <a:latin typeface="Calibri"/>
              </a:rPr>
              <a:t>t=VR−(</a:t>
            </a:r>
            <a:r>
              <a:rPr lang="en-US" dirty="0" err="1">
                <a:solidFill>
                  <a:srgbClr val="3A3A3A"/>
                </a:solidFill>
                <a:latin typeface="Calibri"/>
              </a:rPr>
              <a:t>VR⋅n</a:t>
            </a:r>
            <a:r>
              <a:rPr lang="en-US" dirty="0">
                <a:solidFill>
                  <a:srgbClr val="3A3A3A"/>
                </a:solidFill>
                <a:latin typeface="Calibri"/>
              </a:rPr>
              <a:t>)∗n</a:t>
            </a:r>
          </a:p>
          <a:p>
            <a:pPr lvl="1"/>
            <a:endParaRPr lang="en-US" dirty="0">
              <a:solidFill>
                <a:srgbClr val="3A3A3A"/>
              </a:solidFill>
              <a:latin typeface="Calibri"/>
            </a:endParaRPr>
          </a:p>
          <a:p>
            <a:pPr lvl="1"/>
            <a:endParaRPr lang="en-US" dirty="0">
              <a:solidFill>
                <a:srgbClr val="3A3A3A"/>
              </a:solidFill>
              <a:latin typeface="Calibri"/>
            </a:endParaRPr>
          </a:p>
          <a:p>
            <a:pPr lvl="1"/>
            <a:endParaRPr lang="en-US" dirty="0">
              <a:solidFill>
                <a:srgbClr val="3A3A3A"/>
              </a:solidFill>
              <a:latin typeface="Calibri"/>
            </a:endParaRPr>
          </a:p>
          <a:p>
            <a:pPr marL="457200" lvl="1" indent="0">
              <a:buNone/>
            </a:pPr>
            <a:endParaRPr lang="en-US" dirty="0">
              <a:solidFill>
                <a:srgbClr val="3A3A3A"/>
              </a:solidFill>
              <a:latin typeface="Calibri"/>
            </a:endParaRPr>
          </a:p>
          <a:p>
            <a:pPr lvl="1"/>
            <a:endParaRPr lang="en-US" dirty="0">
              <a:solidFill>
                <a:srgbClr val="3A3A3A"/>
              </a:solidFill>
              <a:latin typeface="Calibri"/>
            </a:endParaRPr>
          </a:p>
          <a:p>
            <a:pPr lvl="1"/>
            <a:endParaRPr lang="en-US" dirty="0">
              <a:solidFill>
                <a:srgbClr val="3A3A3A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4857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Da </a:t>
            </a:r>
            <a:r>
              <a:rPr lang="en-US" dirty="0" err="1"/>
              <a:t>bih</a:t>
            </a:r>
            <a:r>
              <a:rPr lang="en-US" dirty="0"/>
              <a:t> </a:t>
            </a:r>
            <a:r>
              <a:rPr lang="en-US" dirty="0" err="1"/>
              <a:t>simulirao</a:t>
            </a:r>
            <a:r>
              <a:rPr lang="en-US" dirty="0"/>
              <a:t> </a:t>
            </a:r>
            <a:r>
              <a:rPr lang="en-US" dirty="0" err="1"/>
              <a:t>kretanje</a:t>
            </a:r>
            <a:r>
              <a:rPr lang="en-US" dirty="0"/>
              <a:t> </a:t>
            </a:r>
            <a:r>
              <a:rPr lang="en-US" dirty="0" err="1"/>
              <a:t>mrežice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košu</a:t>
            </a:r>
            <a:r>
              <a:rPr lang="en-US" dirty="0"/>
              <a:t> </a:t>
            </a:r>
            <a:r>
              <a:rPr lang="en-US" dirty="0" err="1"/>
              <a:t>koristio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/>
              <a:t> Constraint-ove</a:t>
            </a:r>
          </a:p>
          <a:p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povezana</a:t>
            </a:r>
            <a:r>
              <a:rPr lang="en-US" dirty="0"/>
              <a:t> "</a:t>
            </a:r>
            <a:r>
              <a:rPr lang="en-US" dirty="0" err="1"/>
              <a:t>Constraintom</a:t>
            </a:r>
            <a:r>
              <a:rPr lang="en-US" dirty="0"/>
              <a:t>" </a:t>
            </a:r>
            <a:r>
              <a:rPr lang="en-US" dirty="0" err="1"/>
              <a:t>kreću</a:t>
            </a:r>
            <a:r>
              <a:rPr lang="en-US" dirty="0"/>
              <a:t> se </a:t>
            </a:r>
            <a:r>
              <a:rPr lang="en-US" dirty="0" err="1"/>
              <a:t>ograničeno</a:t>
            </a:r>
            <a:r>
              <a:rPr lang="en-US" dirty="0"/>
              <a:t> </a:t>
            </a:r>
            <a:r>
              <a:rPr lang="en-US" dirty="0" err="1"/>
              <a:t>zavisno</a:t>
            </a:r>
            <a:r>
              <a:rPr lang="en-US" dirty="0"/>
              <a:t> </a:t>
            </a:r>
            <a:r>
              <a:rPr lang="en-US" dirty="0" err="1"/>
              <a:t>jedna</a:t>
            </a:r>
            <a:r>
              <a:rPr lang="en-US"/>
              <a:t> od drugog</a:t>
            </a:r>
          </a:p>
          <a:p>
            <a:r>
              <a:rPr lang="en-US" dirty="0"/>
              <a:t>U </a:t>
            </a:r>
            <a:r>
              <a:rPr lang="en-US" dirty="0" err="1"/>
              <a:t>ovoj</a:t>
            </a:r>
            <a:r>
              <a:rPr lang="en-US" dirty="0"/>
              <a:t> </a:t>
            </a:r>
            <a:r>
              <a:rPr lang="en-US" dirty="0" err="1"/>
              <a:t>simulaciji</a:t>
            </a:r>
            <a:r>
              <a:rPr lang="en-US" dirty="0"/>
              <a:t> </a:t>
            </a:r>
            <a:r>
              <a:rPr lang="en-US" dirty="0" err="1"/>
              <a:t>implementiran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Distance Constraint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ograničava</a:t>
            </a:r>
            <a:r>
              <a:rPr lang="en-US" dirty="0"/>
              <a:t> </a:t>
            </a:r>
            <a:r>
              <a:rPr lang="en-US" dirty="0" err="1"/>
              <a:t>udaljenost</a:t>
            </a:r>
            <a:r>
              <a:rPr lang="en-US" dirty="0"/>
              <a:t> </a:t>
            </a:r>
            <a:r>
              <a:rPr lang="en-US" dirty="0" err="1"/>
              <a:t>izmedju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/>
              <a:t>tela</a:t>
            </a:r>
          </a:p>
          <a:p>
            <a:r>
              <a:rPr lang="en-US" dirty="0" err="1"/>
              <a:t>Realizuje</a:t>
            </a:r>
            <a:r>
              <a:rPr lang="en-US" dirty="0"/>
              <a:t> se </a:t>
            </a:r>
            <a:r>
              <a:rPr lang="en-US" dirty="0" err="1"/>
              <a:t>tako</a:t>
            </a:r>
            <a:r>
              <a:rPr lang="en-US" dirty="0"/>
              <a:t> </a:t>
            </a:r>
            <a:r>
              <a:rPr lang="en-US" dirty="0" err="1"/>
              <a:t>što</a:t>
            </a:r>
            <a:r>
              <a:rPr lang="en-US" dirty="0"/>
              <a:t> se </a:t>
            </a:r>
            <a:r>
              <a:rPr lang="en-US" dirty="0" err="1"/>
              <a:t>odredi</a:t>
            </a:r>
            <a:r>
              <a:rPr lang="en-US" dirty="0"/>
              <a:t> </a:t>
            </a:r>
            <a:r>
              <a:rPr lang="en-US" dirty="0" err="1"/>
              <a:t>distanca</a:t>
            </a:r>
            <a:r>
              <a:rPr lang="en-US" dirty="0"/>
              <a:t> </a:t>
            </a:r>
            <a:r>
              <a:rPr lang="en-US" dirty="0" err="1"/>
              <a:t>izmedju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, </a:t>
            </a:r>
            <a:r>
              <a:rPr lang="en-US" dirty="0" err="1"/>
              <a:t>odredi</a:t>
            </a:r>
            <a:r>
              <a:rPr lang="en-US" dirty="0"/>
              <a:t> se </a:t>
            </a:r>
            <a:r>
              <a:rPr lang="en-US" dirty="0" err="1"/>
              <a:t>relativna</a:t>
            </a:r>
            <a:r>
              <a:rPr lang="en-US" dirty="0"/>
              <a:t> </a:t>
            </a:r>
            <a:r>
              <a:rPr lang="en-US" dirty="0" err="1"/>
              <a:t>distanca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razlika</a:t>
            </a:r>
            <a:r>
              <a:rPr lang="en-US" dirty="0"/>
              <a:t> </a:t>
            </a:r>
            <a:r>
              <a:rPr lang="en-US" dirty="0" err="1"/>
              <a:t>poželjne</a:t>
            </a:r>
            <a:r>
              <a:rPr lang="en-US" dirty="0"/>
              <a:t> I </a:t>
            </a:r>
            <a:r>
              <a:rPr lang="en-US" dirty="0" err="1"/>
              <a:t>trenutne</a:t>
            </a:r>
            <a:r>
              <a:rPr lang="en-US" dirty="0"/>
              <a:t> distance, </a:t>
            </a:r>
            <a:r>
              <a:rPr lang="en-US" err="1"/>
              <a:t>zatim</a:t>
            </a:r>
            <a:r>
              <a:rPr lang="en-US" dirty="0"/>
              <a:t> se </a:t>
            </a:r>
            <a:r>
              <a:rPr lang="en-US" dirty="0" err="1"/>
              <a:t>odredi</a:t>
            </a:r>
            <a:r>
              <a:rPr lang="en-US" dirty="0"/>
              <a:t> </a:t>
            </a:r>
            <a:r>
              <a:rPr lang="en-US" err="1"/>
              <a:t>brzina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/>
              <a:t> treba da se oduzme </a:t>
            </a:r>
            <a:endParaRPr lang="en-US" dirty="0"/>
          </a:p>
          <a:p>
            <a:pPr lvl="1"/>
            <a:r>
              <a:rPr lang="en-US"/>
              <a:t>removingVelo = relVelocity+ relDist/dt</a:t>
            </a:r>
            <a:endParaRPr lang="en-US" sz="2000"/>
          </a:p>
          <a:p>
            <a:r>
              <a:rPr lang="en-US">
                <a:latin typeface="Calibri"/>
              </a:rPr>
              <a:t>A zatim se ta brzina primeni preko impulsa kao</a:t>
            </a:r>
            <a:endParaRPr lang="en-US" dirty="0">
              <a:latin typeface="Calibri"/>
            </a:endParaRPr>
          </a:p>
          <a:p>
            <a:pPr lvl="1"/>
            <a:r>
              <a:rPr lang="en-US">
                <a:latin typeface="Calibri"/>
              </a:rPr>
              <a:t>remove</a:t>
            </a:r>
          </a:p>
          <a:p>
            <a:pPr lvl="1"/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95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U </a:t>
            </a:r>
            <a:r>
              <a:rPr lang="en-US" dirty="0" err="1"/>
              <a:t>ovoj</a:t>
            </a:r>
            <a:r>
              <a:rPr lang="en-US" dirty="0"/>
              <a:t> </a:t>
            </a:r>
            <a:r>
              <a:rPr lang="en-US" dirty="0" err="1"/>
              <a:t>simulaciji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predstavljena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 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ne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deformisati</a:t>
            </a:r>
          </a:p>
          <a:p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 </a:t>
            </a:r>
            <a:r>
              <a:rPr lang="en-US" dirty="0" err="1"/>
              <a:t>predstavljena</a:t>
            </a:r>
            <a:r>
              <a:rPr lang="en-US" dirty="0"/>
              <a:t> </a:t>
            </a:r>
            <a:r>
              <a:rPr lang="en-US" dirty="0" err="1"/>
              <a:t>klasom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svoje</a:t>
            </a:r>
            <a:r>
              <a:rPr lang="en-US" dirty="0"/>
              <a:t> </a:t>
            </a:r>
            <a:r>
              <a:rPr lang="en-US" dirty="0" err="1"/>
              <a:t>osobine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fizičke</a:t>
            </a:r>
            <a:r>
              <a:rPr lang="en-US" dirty="0"/>
              <a:t> </a:t>
            </a:r>
            <a:r>
              <a:rPr lang="en-US" dirty="0" err="1"/>
              <a:t>veličine</a:t>
            </a:r>
            <a:r>
              <a:rPr lang="en-US" dirty="0"/>
              <a:t> u 2D </a:t>
            </a:r>
            <a:r>
              <a:rPr lang="en-US" dirty="0" err="1"/>
              <a:t>prostoru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/>
              <a:t>poziciju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brzinu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ugaonu</a:t>
            </a:r>
            <a:r>
              <a:rPr lang="en-US" dirty="0"/>
              <a:t> </a:t>
            </a:r>
            <a:r>
              <a:rPr lang="en-US" dirty="0" err="1"/>
              <a:t>brzinu</a:t>
            </a:r>
            <a:r>
              <a:rPr lang="en-US" dirty="0"/>
              <a:t> 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orijentacioni</a:t>
            </a:r>
            <a:r>
              <a:rPr lang="en-US" dirty="0"/>
              <a:t> </a:t>
            </a:r>
            <a:r>
              <a:rPr lang="en-US" dirty="0" err="1"/>
              <a:t>ugao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 </a:t>
            </a:r>
            <a:r>
              <a:rPr lang="en-US" dirty="0" err="1"/>
              <a:t>koef</a:t>
            </a:r>
            <a:r>
              <a:rPr lang="en-US" dirty="0"/>
              <a:t>. </a:t>
            </a:r>
            <a:r>
              <a:rPr lang="en-US" dirty="0" err="1"/>
              <a:t>Elasticnosti</a:t>
            </a:r>
            <a:r>
              <a:rPr lang="en-US" dirty="0"/>
              <a:t>,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masu</a:t>
            </a:r>
            <a:r>
              <a:rPr lang="en-US" dirty="0"/>
              <a:t>, </a:t>
            </a:r>
            <a:r>
              <a:rPr lang="en-US" dirty="0" err="1"/>
              <a:t>inerciju</a:t>
            </a:r>
            <a:r>
              <a:rPr lang="en-US" dirty="0"/>
              <a:t> 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kao</a:t>
            </a:r>
            <a:r>
              <a:rPr lang="en-US" dirty="0"/>
              <a:t> I </a:t>
            </a:r>
            <a:r>
              <a:rPr lang="en-US" dirty="0" err="1"/>
              <a:t>oblik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definisan</a:t>
            </a:r>
            <a:r>
              <a:rPr lang="en-US" dirty="0"/>
              <a:t> </a:t>
            </a:r>
            <a:r>
              <a:rPr lang="en-US" dirty="0" err="1"/>
              <a:t>klasom</a:t>
            </a:r>
            <a:r>
              <a:rPr lang="en-US" dirty="0"/>
              <a:t> u java </a:t>
            </a:r>
            <a:r>
              <a:rPr lang="en-US" dirty="0" err="1"/>
              <a:t>programskom</a:t>
            </a:r>
            <a:r>
              <a:rPr lang="en-US" dirty="0"/>
              <a:t> </a:t>
            </a:r>
            <a:r>
              <a:rPr lang="en-US" dirty="0" err="1"/>
              <a:t>jeziku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1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Detekcija</a:t>
            </a:r>
            <a:r>
              <a:rPr lang="en-US" dirty="0"/>
              <a:t> </a:t>
            </a:r>
            <a:r>
              <a:rPr lang="en-US" dirty="0" err="1"/>
              <a:t>kolizije</a:t>
            </a:r>
            <a:endParaRPr lang="en-US" dirty="0"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/>
              </a:rPr>
              <a:t>Detekcija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kolizije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je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Calibri"/>
              </a:rPr>
              <a:t>aposteriori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odnosno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u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diskretnim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vremenskim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trenucima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se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proverava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da li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je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došlo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do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sudara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I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nakon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sudara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se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kolizija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rešava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r>
              <a:rPr lang="en-US" dirty="0" err="1">
                <a:solidFill>
                  <a:srgbClr val="000000"/>
                </a:solidFill>
                <a:latin typeface="Calibri"/>
              </a:rPr>
              <a:t>Simulacija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podržava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interakciju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izmedju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oblika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tipa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alibri"/>
              </a:rPr>
              <a:t>Kružnice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I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pravougaonika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koji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se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može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rotirati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.</a:t>
            </a:r>
            <a:endParaRPr lang="en-US" dirty="0">
              <a:latin typeface="Calibri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alibri"/>
              </a:rPr>
              <a:t>Kružnice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I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kružnice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U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trenutku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sudara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se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formira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instanca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klase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 "Manifold"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koja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sadrži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informacije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o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vektoru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normale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sudara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dubini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probijanja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tela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, I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tački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kontakta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dva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tela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485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Detekcija</a:t>
            </a:r>
            <a:r>
              <a:rPr lang="en-US" dirty="0"/>
              <a:t> </a:t>
            </a:r>
            <a:r>
              <a:rPr lang="en-US" dirty="0" err="1"/>
              <a:t>kolizije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Kružnica</a:t>
            </a:r>
            <a:r>
              <a:rPr lang="en-US" dirty="0"/>
              <a:t> I </a:t>
            </a:r>
            <a:r>
              <a:rPr lang="en-US" dirty="0" err="1"/>
              <a:t>kružnica</a:t>
            </a:r>
          </a:p>
          <a:p>
            <a:pPr lvl="1"/>
            <a:r>
              <a:rPr lang="en-US" dirty="0"/>
              <a:t>U </a:t>
            </a:r>
            <a:r>
              <a:rPr lang="en-US" dirty="0" err="1"/>
              <a:t>diskretnim</a:t>
            </a:r>
            <a:r>
              <a:rPr lang="en-US" dirty="0"/>
              <a:t> </a:t>
            </a:r>
            <a:r>
              <a:rPr lang="en-US" dirty="0" err="1"/>
              <a:t>vremenskim</a:t>
            </a:r>
            <a:r>
              <a:rPr lang="en-US" dirty="0"/>
              <a:t> </a:t>
            </a:r>
            <a:r>
              <a:rPr lang="en-US" dirty="0" err="1"/>
              <a:t>trenucima</a:t>
            </a:r>
            <a:r>
              <a:rPr lang="en-US" dirty="0"/>
              <a:t> </a:t>
            </a:r>
            <a:r>
              <a:rPr lang="en-US" dirty="0" err="1"/>
              <a:t>proverava</a:t>
            </a:r>
            <a:r>
              <a:rPr lang="en-US" dirty="0"/>
              <a:t> se </a:t>
            </a:r>
            <a:r>
              <a:rPr lang="en-US" dirty="0" err="1"/>
              <a:t>rastojanje</a:t>
            </a:r>
            <a:r>
              <a:rPr lang="en-US" dirty="0"/>
              <a:t> </a:t>
            </a:r>
            <a:r>
              <a:rPr lang="en-US" dirty="0" err="1"/>
              <a:t>izmedju</a:t>
            </a:r>
            <a:r>
              <a:rPr lang="en-US" dirty="0"/>
              <a:t> </a:t>
            </a:r>
            <a:r>
              <a:rPr lang="en-US" dirty="0" err="1"/>
              <a:t>centara</a:t>
            </a:r>
            <a:r>
              <a:rPr lang="en-US" dirty="0"/>
              <a:t> 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kružnice</a:t>
            </a:r>
            <a:r>
              <a:rPr lang="en-US" dirty="0"/>
              <a:t> I </a:t>
            </a:r>
            <a:r>
              <a:rPr lang="en-US" dirty="0" err="1"/>
              <a:t>uporedjuje</a:t>
            </a:r>
            <a:r>
              <a:rPr lang="en-US" dirty="0"/>
              <a:t> se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zbirom</a:t>
            </a:r>
            <a:r>
              <a:rPr lang="en-US" dirty="0"/>
              <a:t> </a:t>
            </a:r>
            <a:r>
              <a:rPr lang="en-US" dirty="0" err="1"/>
              <a:t>poluprečnika</a:t>
            </a:r>
          </a:p>
          <a:p>
            <a:pPr lvl="1"/>
            <a:r>
              <a:rPr lang="en-US" dirty="0"/>
              <a:t> 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rastojanje</a:t>
            </a:r>
            <a:r>
              <a:rPr lang="en-US" dirty="0"/>
              <a:t> </a:t>
            </a:r>
            <a:r>
              <a:rPr lang="en-US" dirty="0" err="1"/>
              <a:t>manje</a:t>
            </a:r>
            <a:r>
              <a:rPr lang="en-US" dirty="0"/>
              <a:t> od </a:t>
            </a:r>
            <a:r>
              <a:rPr lang="en-US" dirty="0" err="1"/>
              <a:t>zbira</a:t>
            </a:r>
            <a:r>
              <a:rPr lang="en-US" dirty="0"/>
              <a:t> </a:t>
            </a:r>
            <a:r>
              <a:rPr lang="en-US" dirty="0" err="1"/>
              <a:t>poluprečnika</a:t>
            </a:r>
            <a:r>
              <a:rPr lang="en-US" dirty="0"/>
              <a:t> </a:t>
            </a:r>
            <a:r>
              <a:rPr lang="en-US" dirty="0" err="1"/>
              <a:t>dolazi</a:t>
            </a:r>
            <a:r>
              <a:rPr lang="en-US" dirty="0"/>
              <a:t> do </a:t>
            </a:r>
            <a:r>
              <a:rPr lang="en-US" dirty="0" err="1"/>
              <a:t>sudara</a:t>
            </a:r>
          </a:p>
          <a:p>
            <a:pPr lvl="1"/>
            <a:r>
              <a:rPr lang="en-US" dirty="0" err="1"/>
              <a:t>Normala</a:t>
            </a:r>
            <a:r>
              <a:rPr lang="en-US" dirty="0"/>
              <a:t> </a:t>
            </a:r>
            <a:r>
              <a:rPr lang="en-US" dirty="0" err="1"/>
              <a:t>sudara</a:t>
            </a:r>
            <a:r>
              <a:rPr lang="en-US" dirty="0"/>
              <a:t>  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normalizovan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udaljenosti</a:t>
            </a:r>
            <a:r>
              <a:rPr lang="en-US" dirty="0"/>
              <a:t> </a:t>
            </a:r>
            <a:r>
              <a:rPr lang="en-US" dirty="0" err="1"/>
              <a:t>izmedju</a:t>
            </a:r>
            <a:r>
              <a:rPr lang="en-US" dirty="0"/>
              <a:t> </a:t>
            </a:r>
            <a:r>
              <a:rPr lang="en-US" dirty="0" err="1"/>
              <a:t>centara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tela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4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Detekcija</a:t>
            </a:r>
            <a:r>
              <a:rPr lang="en-US" dirty="0"/>
              <a:t> </a:t>
            </a:r>
            <a:r>
              <a:rPr lang="en-US" dirty="0" err="1"/>
              <a:t>kolizije</a:t>
            </a:r>
            <a:endParaRPr lang="en-US" dirty="0" err="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Kružnica</a:t>
            </a:r>
            <a:r>
              <a:rPr lang="en-US" dirty="0"/>
              <a:t> I </a:t>
            </a:r>
            <a:r>
              <a:rPr lang="en-US" dirty="0" err="1"/>
              <a:t>pravougaonik</a:t>
            </a:r>
            <a:r>
              <a:rPr lang="en-US" dirty="0"/>
              <a:t> </a:t>
            </a:r>
          </a:p>
          <a:p>
            <a:pPr lvl="1"/>
            <a:r>
              <a:rPr lang="en-US" dirty="0" err="1"/>
              <a:t>Vektor</a:t>
            </a:r>
            <a:r>
              <a:rPr lang="en-US" dirty="0"/>
              <a:t> </a:t>
            </a:r>
            <a:r>
              <a:rPr lang="en-US" dirty="0" err="1"/>
              <a:t>centra</a:t>
            </a:r>
            <a:r>
              <a:rPr lang="en-US" dirty="0"/>
              <a:t> </a:t>
            </a:r>
            <a:r>
              <a:rPr lang="en-US" dirty="0" err="1"/>
              <a:t>kružnice</a:t>
            </a:r>
            <a:r>
              <a:rPr lang="en-US" dirty="0"/>
              <a:t> se </a:t>
            </a:r>
            <a:r>
              <a:rPr lang="en-US" dirty="0" err="1"/>
              <a:t>rotira</a:t>
            </a:r>
            <a:r>
              <a:rPr lang="en-US" dirty="0"/>
              <a:t> </a:t>
            </a:r>
            <a:r>
              <a:rPr lang="en-US" dirty="0" err="1"/>
              <a:t>tako</a:t>
            </a:r>
            <a:r>
              <a:rPr lang="en-US" dirty="0"/>
              <a:t> da se problem </a:t>
            </a:r>
            <a:r>
              <a:rPr lang="en-US" dirty="0" err="1"/>
              <a:t>sveda</a:t>
            </a:r>
            <a:r>
              <a:rPr lang="en-US" dirty="0"/>
              <a:t> </a:t>
            </a:r>
            <a:r>
              <a:rPr lang="en-US" dirty="0" err="1"/>
              <a:t>na</a:t>
            </a:r>
            <a:r>
              <a:rPr lang="en-US" dirty="0"/>
              <a:t> problem </a:t>
            </a:r>
            <a:r>
              <a:rPr lang="en-US" dirty="0" err="1"/>
              <a:t>kada</a:t>
            </a:r>
            <a:r>
              <a:rPr lang="en-US" dirty="0"/>
              <a:t> se </a:t>
            </a:r>
            <a:r>
              <a:rPr lang="en-US" dirty="0" err="1"/>
              <a:t>traži</a:t>
            </a:r>
            <a:r>
              <a:rPr lang="en-US" dirty="0"/>
              <a:t> </a:t>
            </a:r>
            <a:r>
              <a:rPr lang="en-US" dirty="0" err="1"/>
              <a:t>kolizija</a:t>
            </a:r>
            <a:r>
              <a:rPr lang="en-US" dirty="0"/>
              <a:t> </a:t>
            </a:r>
            <a:r>
              <a:rPr lang="en-US" dirty="0" err="1"/>
              <a:t>izmedju</a:t>
            </a:r>
            <a:r>
              <a:rPr lang="en-US" dirty="0"/>
              <a:t> </a:t>
            </a:r>
            <a:r>
              <a:rPr lang="en-US" dirty="0" err="1"/>
              <a:t>kružnice</a:t>
            </a:r>
            <a:r>
              <a:rPr lang="en-US" dirty="0"/>
              <a:t> I ne </a:t>
            </a:r>
            <a:r>
              <a:rPr lang="en-US" dirty="0" err="1"/>
              <a:t>rotriranog</a:t>
            </a:r>
            <a:r>
              <a:rPr lang="en-US" dirty="0"/>
              <a:t> </a:t>
            </a:r>
            <a:r>
              <a:rPr lang="en-US" dirty="0" err="1"/>
              <a:t>pravougaonika</a:t>
            </a:r>
            <a:r>
              <a:rPr lang="en-US" dirty="0"/>
              <a:t> </a:t>
            </a:r>
          </a:p>
          <a:p>
            <a:pPr lvl="1"/>
            <a:r>
              <a:rPr lang="en-US" dirty="0" err="1"/>
              <a:t>Formira</a:t>
            </a:r>
            <a:r>
              <a:rPr lang="en-US" dirty="0"/>
              <a:t> se </a:t>
            </a:r>
            <a:r>
              <a:rPr lang="en-US" dirty="0" err="1"/>
              <a:t>vektor</a:t>
            </a:r>
            <a:r>
              <a:rPr lang="en-US" dirty="0"/>
              <a:t> (V) </a:t>
            </a:r>
            <a:r>
              <a:rPr lang="en-US" dirty="0" err="1"/>
              <a:t>izmedju</a:t>
            </a:r>
            <a:r>
              <a:rPr lang="en-US" dirty="0"/>
              <a:t> </a:t>
            </a:r>
            <a:r>
              <a:rPr lang="en-US" dirty="0" err="1"/>
              <a:t>centara</a:t>
            </a:r>
            <a:r>
              <a:rPr lang="en-US" dirty="0"/>
              <a:t> </a:t>
            </a:r>
            <a:r>
              <a:rPr lang="en-US" dirty="0" err="1"/>
              <a:t>kružnice</a:t>
            </a:r>
            <a:r>
              <a:rPr lang="en-US" dirty="0"/>
              <a:t> I </a:t>
            </a:r>
            <a:r>
              <a:rPr lang="en-US" dirty="0" err="1"/>
              <a:t>pravougaonika</a:t>
            </a:r>
            <a:r>
              <a:rPr lang="en-US" dirty="0"/>
              <a:t> 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zatim</a:t>
            </a:r>
            <a:r>
              <a:rPr lang="en-US" dirty="0"/>
              <a:t> </a:t>
            </a:r>
            <a:r>
              <a:rPr lang="en-US" dirty="0" err="1"/>
              <a:t>ograniči</a:t>
            </a:r>
            <a:r>
              <a:rPr lang="en-US" dirty="0"/>
              <a:t> se </a:t>
            </a:r>
            <a:r>
              <a:rPr lang="en-US" dirty="0" err="1"/>
              <a:t>na</a:t>
            </a:r>
            <a:r>
              <a:rPr lang="en-US" dirty="0"/>
              <a:t> </a:t>
            </a:r>
            <a:r>
              <a:rPr lang="en-US" dirty="0" err="1"/>
              <a:t>ivicu</a:t>
            </a:r>
            <a:r>
              <a:rPr lang="en-US" dirty="0"/>
              <a:t> </a:t>
            </a:r>
            <a:r>
              <a:rPr lang="en-US" dirty="0" err="1"/>
              <a:t>pravougaonika</a:t>
            </a:r>
            <a:r>
              <a:rPr lang="en-US" dirty="0"/>
              <a:t> (</a:t>
            </a:r>
            <a:r>
              <a:rPr lang="en-US" dirty="0" err="1"/>
              <a:t>Bc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 </a:t>
            </a:r>
            <a:r>
              <a:rPr lang="en-US" dirty="0" err="1"/>
              <a:t>onda</a:t>
            </a:r>
            <a:r>
              <a:rPr lang="en-US" dirty="0"/>
              <a:t> se problem </a:t>
            </a:r>
            <a:r>
              <a:rPr lang="en-US" dirty="0" err="1"/>
              <a:t>svodi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onaj</a:t>
            </a:r>
            <a:r>
              <a:rPr lang="en-US" dirty="0"/>
              <a:t> </a:t>
            </a:r>
            <a:r>
              <a:rPr lang="en-US" dirty="0" err="1"/>
              <a:t>sličan</a:t>
            </a:r>
            <a:r>
              <a:rPr lang="en-US" dirty="0"/>
              <a:t> </a:t>
            </a:r>
          </a:p>
          <a:p>
            <a:pPr marL="457200" lvl="1" indent="0">
              <a:buNone/>
            </a:pPr>
            <a:r>
              <a:rPr lang="en-US" dirty="0"/>
              <a:t>   </a:t>
            </a:r>
            <a:r>
              <a:rPr lang="en-US" dirty="0" err="1"/>
              <a:t>problemu</a:t>
            </a:r>
            <a:r>
              <a:rPr lang="en-US" dirty="0"/>
              <a:t> </a:t>
            </a:r>
            <a:r>
              <a:rPr lang="en-US" dirty="0" err="1"/>
              <a:t>kružnice</a:t>
            </a:r>
            <a:r>
              <a:rPr lang="en-US" dirty="0"/>
              <a:t> I </a:t>
            </a:r>
            <a:r>
              <a:rPr lang="en-US" dirty="0" err="1"/>
              <a:t>kružnice</a:t>
            </a:r>
            <a:endParaRPr lang="en-US" dirty="0"/>
          </a:p>
          <a:p>
            <a:pPr lvl="1"/>
            <a:r>
              <a:rPr lang="en-US" dirty="0" err="1"/>
              <a:t>Udaljenost</a:t>
            </a:r>
            <a:r>
              <a:rPr lang="en-US" dirty="0"/>
              <a:t> se </a:t>
            </a:r>
            <a:r>
              <a:rPr lang="en-US" dirty="0" err="1"/>
              <a:t>nadje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 </a:t>
            </a:r>
            <a:r>
              <a:rPr lang="en-US" dirty="0" err="1"/>
              <a:t>Bc</a:t>
            </a:r>
            <a:r>
              <a:rPr lang="en-US" dirty="0"/>
              <a:t> -r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fig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00" y="4003795"/>
            <a:ext cx="2708030" cy="267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6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Kretanje</a:t>
            </a:r>
            <a:r>
              <a:rPr lang="en-US" dirty="0"/>
              <a:t> </a:t>
            </a:r>
            <a:r>
              <a:rPr lang="en-US" dirty="0" err="1"/>
              <a:t>tela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Za</a:t>
            </a:r>
            <a:r>
              <a:rPr lang="en-US" dirty="0"/>
              <a:t> </a:t>
            </a:r>
            <a:r>
              <a:rPr lang="en-US" dirty="0" err="1"/>
              <a:t>aproksimiranje</a:t>
            </a:r>
            <a:r>
              <a:rPr lang="en-US" dirty="0"/>
              <a:t> </a:t>
            </a:r>
            <a:r>
              <a:rPr lang="en-US" dirty="0" err="1"/>
              <a:t>brzine</a:t>
            </a:r>
            <a:r>
              <a:rPr lang="en-US" dirty="0"/>
              <a:t> I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 </a:t>
            </a:r>
            <a:r>
              <a:rPr lang="en-US" dirty="0" err="1"/>
              <a:t>koristi</a:t>
            </a:r>
            <a:r>
              <a:rPr lang="en-US" dirty="0"/>
              <a:t> se </a:t>
            </a:r>
            <a:r>
              <a:rPr lang="en-US" dirty="0" err="1"/>
              <a:t>Ojlerov</a:t>
            </a:r>
            <a:r>
              <a:rPr lang="en-US" dirty="0"/>
              <a:t> </a:t>
            </a:r>
            <a:r>
              <a:rPr lang="en-US" dirty="0" err="1"/>
              <a:t>metod</a:t>
            </a:r>
          </a:p>
          <a:p>
            <a:r>
              <a:rPr lang="en-US" dirty="0" err="1">
                <a:solidFill>
                  <a:srgbClr val="000000"/>
                </a:solidFill>
                <a:latin typeface="Calibri"/>
              </a:rPr>
              <a:t>Prvo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se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aproksimira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brzina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u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sledecem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trenutku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pa se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na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osnovu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aproksimacije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brzine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aproksimira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I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pozicija</a:t>
            </a: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U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ovoj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simulaciji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na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tela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utiče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konstantna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gravitaciona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sila</a:t>
            </a: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figur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3495675"/>
            <a:ext cx="5282292" cy="148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Rešavanje</a:t>
            </a:r>
            <a:r>
              <a:rPr lang="en-US" dirty="0"/>
              <a:t> </a:t>
            </a:r>
            <a:r>
              <a:rPr lang="en-US" dirty="0" err="1"/>
              <a:t>kolizije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 </a:t>
            </a:r>
            <a:r>
              <a:rPr lang="en-US" dirty="0" err="1"/>
              <a:t>ovoj</a:t>
            </a:r>
            <a:r>
              <a:rPr lang="en-US" dirty="0"/>
              <a:t> </a:t>
            </a:r>
            <a:r>
              <a:rPr lang="en-US" dirty="0" err="1"/>
              <a:t>simulaciji</a:t>
            </a:r>
            <a:r>
              <a:rPr lang="en-US" dirty="0"/>
              <a:t> </a:t>
            </a:r>
            <a:r>
              <a:rPr lang="en-US" dirty="0" err="1"/>
              <a:t>rešavanje</a:t>
            </a:r>
            <a:r>
              <a:rPr lang="en-US" dirty="0"/>
              <a:t> </a:t>
            </a:r>
            <a:r>
              <a:rPr lang="en-US" dirty="0" err="1"/>
              <a:t>kolizije</a:t>
            </a:r>
            <a:r>
              <a:rPr lang="en-US" dirty="0"/>
              <a:t> 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bazirano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modelu</a:t>
            </a:r>
            <a:r>
              <a:rPr lang="en-US" dirty="0"/>
              <a:t> </a:t>
            </a:r>
            <a:r>
              <a:rPr lang="en-US" dirty="0" err="1"/>
              <a:t>impulsa</a:t>
            </a:r>
          </a:p>
          <a:p>
            <a:r>
              <a:rPr lang="en-US" dirty="0" err="1"/>
              <a:t>Što</a:t>
            </a:r>
            <a:r>
              <a:rPr lang="en-US" dirty="0"/>
              <a:t> </a:t>
            </a:r>
            <a:r>
              <a:rPr lang="en-US" dirty="0" err="1"/>
              <a:t>znači</a:t>
            </a:r>
            <a:r>
              <a:rPr lang="en-US" dirty="0"/>
              <a:t> da se u </a:t>
            </a:r>
            <a:r>
              <a:rPr lang="en-US" dirty="0" err="1"/>
              <a:t>trenutku</a:t>
            </a:r>
            <a:r>
              <a:rPr lang="en-US" dirty="0"/>
              <a:t> </a:t>
            </a:r>
            <a:r>
              <a:rPr lang="en-US" dirty="0" err="1"/>
              <a:t>sudara</a:t>
            </a:r>
            <a:r>
              <a:rPr lang="en-US" dirty="0"/>
              <a:t> </a:t>
            </a:r>
            <a:r>
              <a:rPr lang="en-US" dirty="0" err="1"/>
              <a:t>brzine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modifikuju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da se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sudara</a:t>
            </a:r>
            <a:r>
              <a:rPr lang="en-US" dirty="0"/>
              <a:t> </a:t>
            </a:r>
            <a:r>
              <a:rPr lang="en-US" dirty="0" err="1"/>
              <a:t>njihove</a:t>
            </a:r>
            <a:r>
              <a:rPr lang="en-US" dirty="0"/>
              <a:t> </a:t>
            </a:r>
            <a:r>
              <a:rPr lang="en-US" dirty="0" err="1"/>
              <a:t>putanje</a:t>
            </a:r>
            <a:r>
              <a:rPr lang="en-US" dirty="0"/>
              <a:t> </a:t>
            </a:r>
            <a:r>
              <a:rPr lang="en-US" dirty="0" err="1"/>
              <a:t>rastave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Prvo</a:t>
            </a:r>
            <a:r>
              <a:rPr lang="en-US" dirty="0"/>
              <a:t> se </a:t>
            </a:r>
            <a:r>
              <a:rPr lang="en-US" dirty="0" err="1"/>
              <a:t>odredi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 </a:t>
            </a:r>
            <a:r>
              <a:rPr lang="en-US" dirty="0" err="1"/>
              <a:t>relativne</a:t>
            </a:r>
            <a:r>
              <a:rPr lang="en-US" dirty="0"/>
              <a:t> </a:t>
            </a:r>
            <a:r>
              <a:rPr lang="en-US" dirty="0" err="1"/>
              <a:t>brzine</a:t>
            </a:r>
            <a:r>
              <a:rPr lang="en-US" dirty="0"/>
              <a:t> </a:t>
            </a:r>
            <a:r>
              <a:rPr lang="en-US" dirty="0" err="1"/>
              <a:t>izmedju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tela</a:t>
            </a:r>
          </a:p>
          <a:p>
            <a:pPr lvl="1"/>
            <a:r>
              <a:rPr lang="en-US" dirty="0">
                <a:solidFill>
                  <a:srgbClr val="3A3A3A"/>
                </a:solidFill>
              </a:rPr>
              <a:t>VAB = VB−VA</a:t>
            </a:r>
          </a:p>
          <a:p>
            <a:r>
              <a:rPr lang="en-US" dirty="0" err="1">
                <a:solidFill>
                  <a:srgbClr val="3A3A3A"/>
                </a:solidFill>
              </a:rPr>
              <a:t>Zatim</a:t>
            </a:r>
            <a:r>
              <a:rPr lang="en-US" dirty="0">
                <a:solidFill>
                  <a:srgbClr val="3A3A3A"/>
                </a:solidFill>
              </a:rPr>
              <a:t> se </a:t>
            </a:r>
            <a:r>
              <a:rPr lang="en-US" dirty="0" err="1">
                <a:solidFill>
                  <a:srgbClr val="3A3A3A"/>
                </a:solidFill>
              </a:rPr>
              <a:t>taj</a:t>
            </a:r>
            <a:r>
              <a:rPr lang="en-US" dirty="0">
                <a:solidFill>
                  <a:srgbClr val="3A3A3A"/>
                </a:solidFill>
              </a:rPr>
              <a:t> </a:t>
            </a:r>
            <a:r>
              <a:rPr lang="en-US" dirty="0" err="1">
                <a:solidFill>
                  <a:srgbClr val="3A3A3A"/>
                </a:solidFill>
              </a:rPr>
              <a:t>vektor</a:t>
            </a:r>
            <a:r>
              <a:rPr lang="en-US" dirty="0">
                <a:solidFill>
                  <a:srgbClr val="3A3A3A"/>
                </a:solidFill>
              </a:rPr>
              <a:t> </a:t>
            </a:r>
            <a:r>
              <a:rPr lang="en-US" dirty="0" err="1">
                <a:solidFill>
                  <a:srgbClr val="3A3A3A"/>
                </a:solidFill>
              </a:rPr>
              <a:t>projektuje</a:t>
            </a:r>
            <a:r>
              <a:rPr lang="en-US" dirty="0">
                <a:solidFill>
                  <a:srgbClr val="3A3A3A"/>
                </a:solidFill>
              </a:rPr>
              <a:t> </a:t>
            </a:r>
            <a:r>
              <a:rPr lang="en-US" dirty="0" err="1">
                <a:solidFill>
                  <a:srgbClr val="3A3A3A"/>
                </a:solidFill>
              </a:rPr>
              <a:t>na</a:t>
            </a:r>
            <a:r>
              <a:rPr lang="en-US" dirty="0">
                <a:solidFill>
                  <a:srgbClr val="3A3A3A"/>
                </a:solidFill>
              </a:rPr>
              <a:t> </a:t>
            </a:r>
            <a:r>
              <a:rPr lang="en-US" dirty="0" err="1">
                <a:solidFill>
                  <a:srgbClr val="3A3A3A"/>
                </a:solidFill>
              </a:rPr>
              <a:t>normalu</a:t>
            </a:r>
            <a:r>
              <a:rPr lang="en-US" dirty="0">
                <a:solidFill>
                  <a:srgbClr val="3A3A3A"/>
                </a:solidFill>
              </a:rPr>
              <a:t> </a:t>
            </a:r>
            <a:r>
              <a:rPr lang="en-US" dirty="0" err="1">
                <a:solidFill>
                  <a:srgbClr val="3A3A3A"/>
                </a:solidFill>
              </a:rPr>
              <a:t>koja</a:t>
            </a:r>
            <a:r>
              <a:rPr lang="en-US" dirty="0">
                <a:solidFill>
                  <a:srgbClr val="3A3A3A"/>
                </a:solidFill>
              </a:rPr>
              <a:t> </a:t>
            </a:r>
            <a:r>
              <a:rPr lang="en-US" dirty="0" err="1">
                <a:solidFill>
                  <a:srgbClr val="3A3A3A"/>
                </a:solidFill>
              </a:rPr>
              <a:t>je</a:t>
            </a:r>
            <a:r>
              <a:rPr lang="en-US" dirty="0">
                <a:solidFill>
                  <a:srgbClr val="3A3A3A"/>
                </a:solidFill>
              </a:rPr>
              <a:t> </a:t>
            </a:r>
            <a:r>
              <a:rPr lang="en-US" dirty="0" err="1">
                <a:solidFill>
                  <a:srgbClr val="3A3A3A"/>
                </a:solidFill>
              </a:rPr>
              <a:t>izračunata</a:t>
            </a:r>
            <a:r>
              <a:rPr lang="en-US" dirty="0">
                <a:solidFill>
                  <a:srgbClr val="3A3A3A"/>
                </a:solidFill>
              </a:rPr>
              <a:t> u </a:t>
            </a:r>
            <a:r>
              <a:rPr lang="en-US" dirty="0" err="1">
                <a:solidFill>
                  <a:srgbClr val="3A3A3A"/>
                </a:solidFill>
              </a:rPr>
              <a:t>trenutku</a:t>
            </a:r>
            <a:r>
              <a:rPr lang="en-US" dirty="0">
                <a:solidFill>
                  <a:srgbClr val="3A3A3A"/>
                </a:solidFill>
              </a:rPr>
              <a:t> </a:t>
            </a:r>
            <a:r>
              <a:rPr lang="en-US" dirty="0" err="1">
                <a:solidFill>
                  <a:srgbClr val="3A3A3A"/>
                </a:solidFill>
              </a:rPr>
              <a:t>sudara</a:t>
            </a:r>
            <a:r>
              <a:rPr lang="en-US" dirty="0">
                <a:solidFill>
                  <a:srgbClr val="3A3A3A"/>
                </a:solidFill>
              </a:rPr>
              <a:t> ( ⋅ </a:t>
            </a:r>
            <a:r>
              <a:rPr lang="en-US" dirty="0" err="1">
                <a:solidFill>
                  <a:srgbClr val="3A3A3A"/>
                </a:solidFill>
              </a:rPr>
              <a:t>označava</a:t>
            </a:r>
            <a:r>
              <a:rPr lang="en-US" dirty="0">
                <a:solidFill>
                  <a:srgbClr val="3A3A3A"/>
                </a:solidFill>
              </a:rPr>
              <a:t> </a:t>
            </a:r>
            <a:r>
              <a:rPr lang="en-US" dirty="0" err="1">
                <a:solidFill>
                  <a:srgbClr val="3A3A3A"/>
                </a:solidFill>
              </a:rPr>
              <a:t>skalarni</a:t>
            </a:r>
            <a:r>
              <a:rPr lang="en-US" dirty="0">
                <a:solidFill>
                  <a:srgbClr val="3A3A3A"/>
                </a:solidFill>
              </a:rPr>
              <a:t> </a:t>
            </a:r>
            <a:r>
              <a:rPr lang="en-US" dirty="0" err="1">
                <a:solidFill>
                  <a:srgbClr val="3A3A3A"/>
                </a:solidFill>
              </a:rPr>
              <a:t>proizvod</a:t>
            </a:r>
            <a:r>
              <a:rPr lang="en-US" dirty="0">
                <a:solidFill>
                  <a:srgbClr val="3A3A3A"/>
                </a:solidFill>
              </a:rPr>
              <a:t>)  </a:t>
            </a:r>
          </a:p>
          <a:p>
            <a:pPr lvl="1"/>
            <a:r>
              <a:rPr lang="en-US" dirty="0" err="1">
                <a:solidFill>
                  <a:srgbClr val="3A3A3A"/>
                </a:solidFill>
              </a:rPr>
              <a:t>VAB⋅n</a:t>
            </a:r>
            <a:r>
              <a:rPr lang="en-US" dirty="0">
                <a:solidFill>
                  <a:srgbClr val="3A3A3A"/>
                </a:solidFill>
              </a:rPr>
              <a:t> = (VB−VA)⋅n</a:t>
            </a:r>
          </a:p>
        </p:txBody>
      </p:sp>
    </p:spTree>
    <p:extLst>
      <p:ext uri="{BB962C8B-B14F-4D97-AF65-F5344CB8AC3E}">
        <p14:creationId xmlns:p14="http://schemas.microsoft.com/office/powerpoint/2010/main" val="221715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Rešavanje</a:t>
            </a:r>
            <a:r>
              <a:rPr lang="en-US" dirty="0"/>
              <a:t> </a:t>
            </a:r>
            <a:r>
              <a:rPr lang="en-US" dirty="0" err="1"/>
              <a:t>kolizije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/>
              <a:t>Koeficijent</a:t>
            </a:r>
            <a:r>
              <a:rPr lang="en-US" dirty="0"/>
              <a:t> </a:t>
            </a:r>
            <a:r>
              <a:rPr lang="en-US" dirty="0" err="1"/>
              <a:t>elasticnosti</a:t>
            </a:r>
          </a:p>
          <a:p>
            <a:pPr lvl="1"/>
            <a:r>
              <a:rPr lang="en-US" dirty="0">
                <a:solidFill>
                  <a:srgbClr val="3A3A3A"/>
                </a:solidFill>
              </a:rPr>
              <a:t>e= V'/V =&gt; V′=</a:t>
            </a:r>
            <a:r>
              <a:rPr lang="en-US" dirty="0" err="1">
                <a:solidFill>
                  <a:srgbClr val="3A3A3A"/>
                </a:solidFill>
              </a:rPr>
              <a:t>e∗V</a:t>
            </a:r>
          </a:p>
          <a:p>
            <a:r>
              <a:rPr lang="en-US" dirty="0" err="1">
                <a:solidFill>
                  <a:srgbClr val="3A3A3A"/>
                </a:solidFill>
              </a:rPr>
              <a:t>Iz</a:t>
            </a:r>
            <a:r>
              <a:rPr lang="en-US" dirty="0">
                <a:solidFill>
                  <a:srgbClr val="3A3A3A"/>
                </a:solidFill>
              </a:rPr>
              <a:t> </a:t>
            </a:r>
            <a:r>
              <a:rPr lang="en-US" dirty="0" err="1">
                <a:solidFill>
                  <a:srgbClr val="3A3A3A"/>
                </a:solidFill>
              </a:rPr>
              <a:t>prethodnih</a:t>
            </a:r>
            <a:r>
              <a:rPr lang="en-US" dirty="0">
                <a:solidFill>
                  <a:srgbClr val="3A3A3A"/>
                </a:solidFill>
              </a:rPr>
              <a:t> </a:t>
            </a:r>
            <a:r>
              <a:rPr lang="en-US" dirty="0" err="1">
                <a:solidFill>
                  <a:srgbClr val="3A3A3A"/>
                </a:solidFill>
              </a:rPr>
              <a:t>jednacina</a:t>
            </a:r>
            <a:r>
              <a:rPr lang="en-US" dirty="0">
                <a:solidFill>
                  <a:srgbClr val="3A3A3A"/>
                </a:solidFill>
              </a:rPr>
              <a:t> </a:t>
            </a:r>
            <a:r>
              <a:rPr lang="en-US" dirty="0" err="1">
                <a:solidFill>
                  <a:srgbClr val="3A3A3A"/>
                </a:solidFill>
              </a:rPr>
              <a:t>sledi</a:t>
            </a:r>
            <a:r>
              <a:rPr lang="en-US" dirty="0">
                <a:solidFill>
                  <a:srgbClr val="3A3A3A"/>
                </a:solidFill>
              </a:rPr>
              <a:t>:</a:t>
            </a:r>
          </a:p>
          <a:p>
            <a:pPr lvl="1"/>
            <a:r>
              <a:rPr lang="en-US" dirty="0" err="1">
                <a:solidFill>
                  <a:srgbClr val="3A3A3A"/>
                </a:solidFill>
              </a:rPr>
              <a:t>VAB⋅n</a:t>
            </a:r>
            <a:r>
              <a:rPr lang="en-US" dirty="0">
                <a:solidFill>
                  <a:srgbClr val="3A3A3A"/>
                </a:solidFill>
              </a:rPr>
              <a:t> = −e∗(VB−VA)⋅n</a:t>
            </a:r>
          </a:p>
          <a:p>
            <a:pPr lvl="1"/>
            <a:r>
              <a:rPr lang="en-US" dirty="0" err="1">
                <a:solidFill>
                  <a:srgbClr val="3A3A3A"/>
                </a:solidFill>
              </a:rPr>
              <a:t>Uvodi</a:t>
            </a:r>
            <a:r>
              <a:rPr lang="en-US" dirty="0">
                <a:solidFill>
                  <a:srgbClr val="3A3A3A"/>
                </a:solidFill>
              </a:rPr>
              <a:t> se </a:t>
            </a:r>
            <a:r>
              <a:rPr lang="en-US" dirty="0" err="1">
                <a:solidFill>
                  <a:srgbClr val="3A3A3A"/>
                </a:solidFill>
              </a:rPr>
              <a:t>negativan</a:t>
            </a:r>
            <a:r>
              <a:rPr lang="en-US" dirty="0">
                <a:solidFill>
                  <a:srgbClr val="3A3A3A"/>
                </a:solidFill>
              </a:rPr>
              <a:t> </a:t>
            </a:r>
            <a:r>
              <a:rPr lang="en-US" dirty="0" err="1">
                <a:solidFill>
                  <a:srgbClr val="3A3A3A"/>
                </a:solidFill>
              </a:rPr>
              <a:t>znak</a:t>
            </a:r>
            <a:r>
              <a:rPr lang="en-US" dirty="0">
                <a:solidFill>
                  <a:srgbClr val="3A3A3A"/>
                </a:solidFill>
              </a:rPr>
              <a:t> </a:t>
            </a:r>
            <a:r>
              <a:rPr lang="en-US" dirty="0" err="1">
                <a:solidFill>
                  <a:srgbClr val="3A3A3A"/>
                </a:solidFill>
              </a:rPr>
              <a:t>zato</a:t>
            </a:r>
            <a:r>
              <a:rPr lang="en-US" dirty="0">
                <a:solidFill>
                  <a:srgbClr val="3A3A3A"/>
                </a:solidFill>
              </a:rPr>
              <a:t> </a:t>
            </a:r>
            <a:r>
              <a:rPr lang="en-US" dirty="0" err="1">
                <a:solidFill>
                  <a:srgbClr val="3A3A3A"/>
                </a:solidFill>
              </a:rPr>
              <a:t>što</a:t>
            </a:r>
            <a:r>
              <a:rPr lang="en-US" dirty="0">
                <a:solidFill>
                  <a:srgbClr val="3A3A3A"/>
                </a:solidFill>
              </a:rPr>
              <a:t> se </a:t>
            </a:r>
            <a:r>
              <a:rPr lang="en-US" dirty="0" err="1">
                <a:solidFill>
                  <a:srgbClr val="3A3A3A"/>
                </a:solidFill>
              </a:rPr>
              <a:t>nakon</a:t>
            </a:r>
            <a:r>
              <a:rPr lang="en-US" dirty="0">
                <a:solidFill>
                  <a:srgbClr val="3A3A3A"/>
                </a:solidFill>
              </a:rPr>
              <a:t> </a:t>
            </a:r>
            <a:r>
              <a:rPr lang="en-US" dirty="0" err="1">
                <a:solidFill>
                  <a:srgbClr val="3A3A3A"/>
                </a:solidFill>
              </a:rPr>
              <a:t>sudara</a:t>
            </a:r>
            <a:r>
              <a:rPr lang="en-US" dirty="0">
                <a:solidFill>
                  <a:srgbClr val="3A3A3A"/>
                </a:solidFill>
              </a:rPr>
              <a:t> </a:t>
            </a:r>
            <a:r>
              <a:rPr lang="en-US" dirty="0" err="1">
                <a:solidFill>
                  <a:srgbClr val="3A3A3A"/>
                </a:solidFill>
              </a:rPr>
              <a:t>tela</a:t>
            </a:r>
            <a:r>
              <a:rPr lang="en-US" dirty="0">
                <a:solidFill>
                  <a:srgbClr val="3A3A3A"/>
                </a:solidFill>
              </a:rPr>
              <a:t> </a:t>
            </a:r>
            <a:r>
              <a:rPr lang="en-US" dirty="0" err="1">
                <a:solidFill>
                  <a:srgbClr val="3A3A3A"/>
                </a:solidFill>
              </a:rPr>
              <a:t>kreću</a:t>
            </a:r>
            <a:r>
              <a:rPr lang="en-US" dirty="0">
                <a:solidFill>
                  <a:srgbClr val="3A3A3A"/>
                </a:solidFill>
              </a:rPr>
              <a:t> u </a:t>
            </a:r>
            <a:r>
              <a:rPr lang="en-US" dirty="0" err="1">
                <a:solidFill>
                  <a:srgbClr val="3A3A3A"/>
                </a:solidFill>
              </a:rPr>
              <a:t>suprotnom</a:t>
            </a:r>
            <a:r>
              <a:rPr lang="en-US" dirty="0">
                <a:solidFill>
                  <a:srgbClr val="3A3A3A"/>
                </a:solidFill>
              </a:rPr>
              <a:t> </a:t>
            </a:r>
            <a:r>
              <a:rPr lang="en-US" dirty="0" err="1">
                <a:solidFill>
                  <a:srgbClr val="3A3A3A"/>
                </a:solidFill>
              </a:rPr>
              <a:t>smeru</a:t>
            </a:r>
          </a:p>
          <a:p>
            <a:r>
              <a:rPr lang="en-US" dirty="0" err="1">
                <a:solidFill>
                  <a:srgbClr val="3A3A3A"/>
                </a:solidFill>
              </a:rPr>
              <a:t>Vektor</a:t>
            </a:r>
            <a:r>
              <a:rPr lang="en-US" dirty="0">
                <a:solidFill>
                  <a:srgbClr val="3A3A3A"/>
                </a:solidFill>
              </a:rPr>
              <a:t> </a:t>
            </a:r>
            <a:r>
              <a:rPr lang="en-US" dirty="0" err="1">
                <a:solidFill>
                  <a:srgbClr val="3A3A3A"/>
                </a:solidFill>
              </a:rPr>
              <a:t>brzine</a:t>
            </a:r>
            <a:r>
              <a:rPr lang="en-US" dirty="0">
                <a:solidFill>
                  <a:srgbClr val="3A3A3A"/>
                </a:solidFill>
              </a:rPr>
              <a:t> se </a:t>
            </a:r>
            <a:r>
              <a:rPr lang="en-US" dirty="0" err="1">
                <a:solidFill>
                  <a:srgbClr val="3A3A3A"/>
                </a:solidFill>
              </a:rPr>
              <a:t>modifikuje</a:t>
            </a:r>
            <a:r>
              <a:rPr lang="en-US" dirty="0">
                <a:solidFill>
                  <a:srgbClr val="3A3A3A"/>
                </a:solidFill>
              </a:rPr>
              <a:t> </a:t>
            </a:r>
            <a:r>
              <a:rPr lang="en-US" dirty="0" err="1">
                <a:solidFill>
                  <a:srgbClr val="3A3A3A"/>
                </a:solidFill>
              </a:rPr>
              <a:t>preko</a:t>
            </a:r>
            <a:r>
              <a:rPr lang="en-US" dirty="0">
                <a:solidFill>
                  <a:srgbClr val="3A3A3A"/>
                </a:solidFill>
              </a:rPr>
              <a:t> </a:t>
            </a:r>
            <a:r>
              <a:rPr lang="en-US" dirty="0" err="1">
                <a:solidFill>
                  <a:srgbClr val="3A3A3A"/>
                </a:solidFill>
              </a:rPr>
              <a:t>impulsa</a:t>
            </a:r>
            <a:r>
              <a:rPr lang="en-US" dirty="0">
                <a:solidFill>
                  <a:srgbClr val="3A3A3A"/>
                </a:solidFill>
              </a:rPr>
              <a:t> j </a:t>
            </a:r>
            <a:r>
              <a:rPr lang="en-US" dirty="0" err="1">
                <a:solidFill>
                  <a:srgbClr val="3A3A3A"/>
                </a:solidFill>
              </a:rPr>
              <a:t>koji</a:t>
            </a:r>
            <a:r>
              <a:rPr lang="en-US" dirty="0">
                <a:solidFill>
                  <a:srgbClr val="3A3A3A"/>
                </a:solidFill>
              </a:rPr>
              <a:t> </a:t>
            </a:r>
            <a:r>
              <a:rPr lang="en-US" dirty="0" err="1">
                <a:solidFill>
                  <a:srgbClr val="3A3A3A"/>
                </a:solidFill>
              </a:rPr>
              <a:t>skalarno</a:t>
            </a:r>
            <a:r>
              <a:rPr lang="en-US" dirty="0">
                <a:solidFill>
                  <a:srgbClr val="3A3A3A"/>
                </a:solidFill>
              </a:rPr>
              <a:t> </a:t>
            </a:r>
            <a:r>
              <a:rPr lang="en-US" dirty="0" err="1">
                <a:solidFill>
                  <a:srgbClr val="3A3A3A"/>
                </a:solidFill>
              </a:rPr>
              <a:t>ima</a:t>
            </a:r>
            <a:r>
              <a:rPr lang="en-US" dirty="0">
                <a:solidFill>
                  <a:srgbClr val="3A3A3A"/>
                </a:solidFill>
              </a:rPr>
              <a:t> </a:t>
            </a:r>
            <a:r>
              <a:rPr lang="en-US" dirty="0" err="1">
                <a:solidFill>
                  <a:srgbClr val="3A3A3A"/>
                </a:solidFill>
              </a:rPr>
              <a:t>vrednost</a:t>
            </a:r>
            <a:r>
              <a:rPr lang="en-US" dirty="0">
                <a:solidFill>
                  <a:srgbClr val="3A3A3A"/>
                </a:solidFill>
              </a:rPr>
              <a:t> j*n</a:t>
            </a:r>
          </a:p>
          <a:p>
            <a:pPr lvl="1"/>
            <a:r>
              <a:rPr lang="en-US" dirty="0">
                <a:solidFill>
                  <a:srgbClr val="3A3A3A"/>
                </a:solidFill>
              </a:rPr>
              <a:t>V′=V+ ( j/mass )∗n</a:t>
            </a:r>
          </a:p>
          <a:p>
            <a:pPr lvl="1"/>
            <a:r>
              <a:rPr lang="en-US" dirty="0">
                <a:solidFill>
                  <a:srgbClr val="3A3A3A"/>
                </a:solidFill>
              </a:rPr>
              <a:t>V′A=VA+(</a:t>
            </a:r>
            <a:r>
              <a:rPr lang="en-US" dirty="0" err="1">
                <a:solidFill>
                  <a:srgbClr val="3A3A3A"/>
                </a:solidFill>
              </a:rPr>
              <a:t>j∗n</a:t>
            </a:r>
            <a:r>
              <a:rPr lang="en-US" dirty="0">
                <a:solidFill>
                  <a:srgbClr val="3A3A3A"/>
                </a:solidFill>
              </a:rPr>
              <a:t>)/</a:t>
            </a:r>
            <a:r>
              <a:rPr lang="en-US" dirty="0" err="1">
                <a:solidFill>
                  <a:srgbClr val="3A3A3A"/>
                </a:solidFill>
              </a:rPr>
              <a:t>massA</a:t>
            </a:r>
          </a:p>
          <a:p>
            <a:pPr lvl="1"/>
            <a:r>
              <a:rPr lang="en-US" dirty="0">
                <a:solidFill>
                  <a:srgbClr val="3A3A3A"/>
                </a:solidFill>
              </a:rPr>
              <a:t>V′B=VB-(</a:t>
            </a:r>
            <a:r>
              <a:rPr lang="en-US" dirty="0" err="1">
                <a:solidFill>
                  <a:srgbClr val="3A3A3A"/>
                </a:solidFill>
              </a:rPr>
              <a:t>j∗n</a:t>
            </a:r>
            <a:r>
              <a:rPr lang="en-US" dirty="0">
                <a:solidFill>
                  <a:srgbClr val="3A3A3A"/>
                </a:solidFill>
              </a:rPr>
              <a:t>)/</a:t>
            </a:r>
            <a:r>
              <a:rPr lang="en-US" dirty="0" err="1">
                <a:solidFill>
                  <a:srgbClr val="3A3A3A"/>
                </a:solidFill>
              </a:rPr>
              <a:t>massB</a:t>
            </a:r>
          </a:p>
        </p:txBody>
      </p:sp>
    </p:spTree>
    <p:extLst>
      <p:ext uri="{BB962C8B-B14F-4D97-AF65-F5344CB8AC3E}">
        <p14:creationId xmlns:p14="http://schemas.microsoft.com/office/powerpoint/2010/main" val="207605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Rešavanje</a:t>
            </a:r>
            <a:r>
              <a:rPr lang="en-US" dirty="0"/>
              <a:t> </a:t>
            </a:r>
            <a:r>
              <a:rPr lang="en-US" dirty="0" err="1"/>
              <a:t>kolizije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>
                <a:solidFill>
                  <a:srgbClr val="3A3A3A"/>
                </a:solidFill>
              </a:rPr>
              <a:t>Rešavanjem</a:t>
            </a:r>
            <a:r>
              <a:rPr lang="en-US" dirty="0">
                <a:solidFill>
                  <a:srgbClr val="3A3A3A"/>
                </a:solidFill>
              </a:rPr>
              <a:t> </a:t>
            </a:r>
            <a:r>
              <a:rPr lang="en-US" dirty="0" err="1">
                <a:solidFill>
                  <a:srgbClr val="3A3A3A"/>
                </a:solidFill>
              </a:rPr>
              <a:t>jednacine</a:t>
            </a:r>
            <a:r>
              <a:rPr lang="en-US" dirty="0">
                <a:solidFill>
                  <a:srgbClr val="3A3A3A"/>
                </a:solidFill>
              </a:rPr>
              <a:t> </a:t>
            </a:r>
            <a:r>
              <a:rPr lang="en-US" dirty="0" err="1">
                <a:solidFill>
                  <a:srgbClr val="3A3A3A"/>
                </a:solidFill>
              </a:rPr>
              <a:t>sledi</a:t>
            </a:r>
            <a:r>
              <a:rPr lang="en-US" dirty="0">
                <a:solidFill>
                  <a:srgbClr val="3A3A3A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rgbClr val="3A3A3A"/>
                </a:solidFill>
              </a:rPr>
              <a:t>(VA−VB+(</a:t>
            </a:r>
            <a:r>
              <a:rPr lang="en-US" dirty="0" err="1">
                <a:solidFill>
                  <a:srgbClr val="3A3A3A"/>
                </a:solidFill>
              </a:rPr>
              <a:t>j∗n</a:t>
            </a:r>
            <a:r>
              <a:rPr lang="en-US" dirty="0">
                <a:solidFill>
                  <a:srgbClr val="3A3A3A"/>
                </a:solidFill>
              </a:rPr>
              <a:t>)/</a:t>
            </a:r>
            <a:r>
              <a:rPr lang="en-US" dirty="0" err="1">
                <a:solidFill>
                  <a:srgbClr val="3A3A3A"/>
                </a:solidFill>
              </a:rPr>
              <a:t>massA</a:t>
            </a:r>
            <a:r>
              <a:rPr lang="en-US" dirty="0">
                <a:solidFill>
                  <a:srgbClr val="3A3A3A"/>
                </a:solidFill>
              </a:rPr>
              <a:t>+(</a:t>
            </a:r>
            <a:r>
              <a:rPr lang="en-US" dirty="0" err="1">
                <a:solidFill>
                  <a:srgbClr val="3A3A3A"/>
                </a:solidFill>
              </a:rPr>
              <a:t>j∗n</a:t>
            </a:r>
            <a:r>
              <a:rPr lang="en-US" dirty="0">
                <a:solidFill>
                  <a:srgbClr val="3A3A3A"/>
                </a:solidFill>
              </a:rPr>
              <a:t>)/</a:t>
            </a:r>
            <a:r>
              <a:rPr lang="en-US" dirty="0" err="1">
                <a:solidFill>
                  <a:srgbClr val="3A3A3A"/>
                </a:solidFill>
              </a:rPr>
              <a:t>massB</a:t>
            </a:r>
            <a:r>
              <a:rPr lang="en-US" dirty="0">
                <a:solidFill>
                  <a:srgbClr val="3A3A3A"/>
                </a:solidFill>
              </a:rPr>
              <a:t>)∗n=−e∗(VB−VA)⋅n</a:t>
            </a:r>
          </a:p>
          <a:p>
            <a:pPr lvl="1"/>
            <a:r>
              <a:rPr lang="en-US" dirty="0">
                <a:solidFill>
                  <a:srgbClr val="3A3A3A"/>
                </a:solidFill>
              </a:rPr>
              <a:t>(VA−VB+(</a:t>
            </a:r>
            <a:r>
              <a:rPr lang="en-US" dirty="0" err="1">
                <a:solidFill>
                  <a:srgbClr val="3A3A3A"/>
                </a:solidFill>
              </a:rPr>
              <a:t>j∗n</a:t>
            </a:r>
            <a:r>
              <a:rPr lang="en-US" dirty="0">
                <a:solidFill>
                  <a:srgbClr val="3A3A3A"/>
                </a:solidFill>
              </a:rPr>
              <a:t>)/</a:t>
            </a:r>
            <a:r>
              <a:rPr lang="en-US" dirty="0" err="1">
                <a:solidFill>
                  <a:srgbClr val="3A3A3A"/>
                </a:solidFill>
              </a:rPr>
              <a:t>massA</a:t>
            </a:r>
            <a:r>
              <a:rPr lang="en-US" dirty="0">
                <a:solidFill>
                  <a:srgbClr val="3A3A3A"/>
                </a:solidFill>
              </a:rPr>
              <a:t>+(</a:t>
            </a:r>
            <a:r>
              <a:rPr lang="en-US" dirty="0" err="1">
                <a:solidFill>
                  <a:srgbClr val="3A3A3A"/>
                </a:solidFill>
              </a:rPr>
              <a:t>j∗n</a:t>
            </a:r>
            <a:r>
              <a:rPr lang="en-US" dirty="0">
                <a:solidFill>
                  <a:srgbClr val="3A3A3A"/>
                </a:solidFill>
              </a:rPr>
              <a:t>)/</a:t>
            </a:r>
            <a:r>
              <a:rPr lang="en-US" dirty="0" err="1">
                <a:solidFill>
                  <a:srgbClr val="3A3A3A"/>
                </a:solidFill>
              </a:rPr>
              <a:t>massB</a:t>
            </a:r>
            <a:r>
              <a:rPr lang="en-US" dirty="0">
                <a:solidFill>
                  <a:srgbClr val="3A3A3A"/>
                </a:solidFill>
              </a:rPr>
              <a:t>)∗n + e∗(VB−VA)⋅n = 0</a:t>
            </a:r>
          </a:p>
          <a:p>
            <a:r>
              <a:rPr lang="en-US" dirty="0" err="1">
                <a:solidFill>
                  <a:srgbClr val="3A3A3A"/>
                </a:solidFill>
              </a:rPr>
              <a:t>Izrazi</a:t>
            </a:r>
            <a:r>
              <a:rPr lang="en-US" dirty="0">
                <a:solidFill>
                  <a:srgbClr val="3A3A3A"/>
                </a:solidFill>
              </a:rPr>
              <a:t> se </a:t>
            </a:r>
            <a:r>
              <a:rPr lang="en-US" dirty="0" err="1">
                <a:solidFill>
                  <a:srgbClr val="3A3A3A"/>
                </a:solidFill>
              </a:rPr>
              <a:t>tražen</a:t>
            </a:r>
            <a:r>
              <a:rPr lang="en-US" dirty="0">
                <a:solidFill>
                  <a:srgbClr val="3A3A3A"/>
                </a:solidFill>
              </a:rPr>
              <a:t> </a:t>
            </a:r>
            <a:r>
              <a:rPr lang="en-US" dirty="0" err="1">
                <a:solidFill>
                  <a:srgbClr val="3A3A3A"/>
                </a:solidFill>
              </a:rPr>
              <a:t>skalar</a:t>
            </a:r>
            <a:r>
              <a:rPr lang="en-US" dirty="0">
                <a:solidFill>
                  <a:srgbClr val="3A3A3A"/>
                </a:solidFill>
              </a:rPr>
              <a:t> j:</a:t>
            </a:r>
          </a:p>
          <a:p>
            <a:pPr lvl="1"/>
            <a:r>
              <a:rPr lang="en-US" dirty="0">
                <a:solidFill>
                  <a:srgbClr val="3A3A3A"/>
                </a:solidFill>
              </a:rPr>
              <a:t>J = -(1+e)((VB−VA)⋅n) / (1/</a:t>
            </a:r>
            <a:r>
              <a:rPr lang="en-US" dirty="0" err="1">
                <a:solidFill>
                  <a:srgbClr val="3A3A3A"/>
                </a:solidFill>
              </a:rPr>
              <a:t>massA</a:t>
            </a:r>
            <a:r>
              <a:rPr lang="en-US" dirty="0">
                <a:solidFill>
                  <a:srgbClr val="3A3A3A"/>
                </a:solidFill>
              </a:rPr>
              <a:t> + 1/</a:t>
            </a:r>
            <a:r>
              <a:rPr lang="en-US" dirty="0" err="1">
                <a:solidFill>
                  <a:srgbClr val="3A3A3A"/>
                </a:solidFill>
              </a:rPr>
              <a:t>massB</a:t>
            </a:r>
            <a:r>
              <a:rPr lang="en-US" dirty="0">
                <a:solidFill>
                  <a:srgbClr val="3A3A3A"/>
                </a:solidFill>
              </a:rPr>
              <a:t>)</a:t>
            </a:r>
          </a:p>
          <a:p>
            <a:r>
              <a:rPr lang="en-US" dirty="0">
                <a:solidFill>
                  <a:srgbClr val="3A3A3A"/>
                </a:solidFill>
              </a:rPr>
              <a:t>Na </a:t>
            </a:r>
            <a:r>
              <a:rPr lang="en-US" dirty="0" err="1">
                <a:solidFill>
                  <a:srgbClr val="3A3A3A"/>
                </a:solidFill>
              </a:rPr>
              <a:t>kraju</a:t>
            </a:r>
            <a:r>
              <a:rPr lang="en-US" dirty="0">
                <a:solidFill>
                  <a:srgbClr val="3A3A3A"/>
                </a:solidFill>
              </a:rPr>
              <a:t> se </a:t>
            </a:r>
            <a:r>
              <a:rPr lang="en-US" dirty="0" err="1">
                <a:solidFill>
                  <a:srgbClr val="3A3A3A"/>
                </a:solidFill>
              </a:rPr>
              <a:t>vektor</a:t>
            </a:r>
            <a:r>
              <a:rPr lang="en-US" dirty="0">
                <a:solidFill>
                  <a:srgbClr val="3A3A3A"/>
                </a:solidFill>
              </a:rPr>
              <a:t> </a:t>
            </a:r>
            <a:r>
              <a:rPr lang="en-US" dirty="0" err="1">
                <a:solidFill>
                  <a:srgbClr val="3A3A3A"/>
                </a:solidFill>
              </a:rPr>
              <a:t>impulsa</a:t>
            </a:r>
            <a:r>
              <a:rPr lang="en-US" dirty="0">
                <a:solidFill>
                  <a:srgbClr val="3A3A3A"/>
                </a:solidFill>
              </a:rPr>
              <a:t> </a:t>
            </a:r>
            <a:r>
              <a:rPr lang="en-US" dirty="0" err="1">
                <a:solidFill>
                  <a:srgbClr val="3A3A3A"/>
                </a:solidFill>
              </a:rPr>
              <a:t>dobija</a:t>
            </a:r>
            <a:r>
              <a:rPr lang="en-US" dirty="0">
                <a:solidFill>
                  <a:srgbClr val="3A3A3A"/>
                </a:solidFill>
              </a:rPr>
              <a:t> </a:t>
            </a:r>
            <a:r>
              <a:rPr lang="en-US" dirty="0" err="1">
                <a:solidFill>
                  <a:srgbClr val="3A3A3A"/>
                </a:solidFill>
              </a:rPr>
              <a:t>kao</a:t>
            </a:r>
          </a:p>
          <a:p>
            <a:pPr lvl="1"/>
            <a:r>
              <a:rPr lang="en-US" dirty="0">
                <a:solidFill>
                  <a:srgbClr val="3A3A3A"/>
                </a:solidFill>
              </a:rPr>
              <a:t>I = j*n</a:t>
            </a:r>
          </a:p>
          <a:p>
            <a:r>
              <a:rPr lang="en-US" dirty="0" err="1"/>
              <a:t>Promena</a:t>
            </a:r>
            <a:r>
              <a:rPr lang="en-US" dirty="0"/>
              <a:t> </a:t>
            </a:r>
            <a:r>
              <a:rPr lang="en-US" dirty="0" err="1"/>
              <a:t>brzina</a:t>
            </a:r>
          </a:p>
          <a:p>
            <a:pPr lvl="1"/>
            <a:r>
              <a:rPr lang="en-US" dirty="0">
                <a:solidFill>
                  <a:srgbClr val="3A3A3A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3A3A3A"/>
                </a:solidFill>
                <a:latin typeface="Consolas"/>
              </a:rPr>
              <a:t>Va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+=</a:t>
            </a:r>
            <a:r>
              <a:rPr lang="en-US" dirty="0">
                <a:latin typeface="Consolas"/>
              </a:rPr>
              <a:t> 1 / A.mass * I</a:t>
            </a:r>
          </a:p>
          <a:p>
            <a:pPr lvl="1"/>
            <a:r>
              <a:rPr lang="en-US" dirty="0">
                <a:solidFill>
                  <a:srgbClr val="3A3A3A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3A3A3A"/>
                </a:solidFill>
                <a:latin typeface="Consolas"/>
              </a:rPr>
              <a:t>Vb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-=</a:t>
            </a:r>
            <a:r>
              <a:rPr lang="en-US" dirty="0">
                <a:latin typeface="Consolas"/>
              </a:rPr>
              <a:t> 1 / B.mass * 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08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NANS Projekat</vt:lpstr>
      <vt:lpstr>Uvod</vt:lpstr>
      <vt:lpstr>Detekcija kolizije</vt:lpstr>
      <vt:lpstr>Detekcija kolizije</vt:lpstr>
      <vt:lpstr>Detekcija kolizije</vt:lpstr>
      <vt:lpstr>Kretanje tela</vt:lpstr>
      <vt:lpstr>Rešavanje kolizije</vt:lpstr>
      <vt:lpstr>Rešavanje kolizije</vt:lpstr>
      <vt:lpstr>Rešavanje kolizije</vt:lpstr>
      <vt:lpstr>Rešavanje kolizije</vt:lpstr>
      <vt:lpstr>Rešavanje kolizije</vt:lpstr>
      <vt:lpstr>Rešavanje kolizije</vt:lpstr>
      <vt:lpstr>Constraint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6</cp:revision>
  <dcterms:created xsi:type="dcterms:W3CDTF">2013-07-15T20:26:40Z</dcterms:created>
  <dcterms:modified xsi:type="dcterms:W3CDTF">2017-02-13T21:28:00Z</dcterms:modified>
</cp:coreProperties>
</file>