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6" r:id="rId1"/>
  </p:sldMasterIdLst>
  <p:notesMasterIdLst>
    <p:notesMasterId r:id="rId21"/>
  </p:notesMasterIdLst>
  <p:handoutMasterIdLst>
    <p:handoutMasterId r:id="rId22"/>
  </p:handoutMasterIdLst>
  <p:sldIdLst>
    <p:sldId id="670" r:id="rId2"/>
    <p:sldId id="671" r:id="rId3"/>
    <p:sldId id="672" r:id="rId4"/>
    <p:sldId id="692" r:id="rId5"/>
    <p:sldId id="693" r:id="rId6"/>
    <p:sldId id="696" r:id="rId7"/>
    <p:sldId id="697" r:id="rId8"/>
    <p:sldId id="698" r:id="rId9"/>
    <p:sldId id="699" r:id="rId10"/>
    <p:sldId id="700" r:id="rId11"/>
    <p:sldId id="701" r:id="rId12"/>
    <p:sldId id="702" r:id="rId13"/>
    <p:sldId id="703" r:id="rId14"/>
    <p:sldId id="685" r:id="rId15"/>
    <p:sldId id="686" r:id="rId16"/>
    <p:sldId id="717" r:id="rId17"/>
    <p:sldId id="688" r:id="rId18"/>
    <p:sldId id="715" r:id="rId19"/>
    <p:sldId id="716" r:id="rId20"/>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Arial" charset="0"/>
        <a:ea typeface="+mn-ea"/>
        <a:cs typeface="Arial" charset="0"/>
      </a:defRPr>
    </a:lvl1pPr>
    <a:lvl2pPr marL="457200" algn="l" rtl="0" fontAlgn="base">
      <a:spcBef>
        <a:spcPct val="0"/>
      </a:spcBef>
      <a:spcAft>
        <a:spcPct val="0"/>
      </a:spcAft>
      <a:defRPr sz="2800" kern="1200">
        <a:solidFill>
          <a:schemeClr val="tx1"/>
        </a:solidFill>
        <a:latin typeface="Arial" charset="0"/>
        <a:ea typeface="+mn-ea"/>
        <a:cs typeface="Arial" charset="0"/>
      </a:defRPr>
    </a:lvl2pPr>
    <a:lvl3pPr marL="914400" algn="l" rtl="0" fontAlgn="base">
      <a:spcBef>
        <a:spcPct val="0"/>
      </a:spcBef>
      <a:spcAft>
        <a:spcPct val="0"/>
      </a:spcAft>
      <a:defRPr sz="2800" kern="1200">
        <a:solidFill>
          <a:schemeClr val="tx1"/>
        </a:solidFill>
        <a:latin typeface="Arial" charset="0"/>
        <a:ea typeface="+mn-ea"/>
        <a:cs typeface="Arial" charset="0"/>
      </a:defRPr>
    </a:lvl3pPr>
    <a:lvl4pPr marL="1371600" algn="l" rtl="0" fontAlgn="base">
      <a:spcBef>
        <a:spcPct val="0"/>
      </a:spcBef>
      <a:spcAft>
        <a:spcPct val="0"/>
      </a:spcAft>
      <a:defRPr sz="2800" kern="1200">
        <a:solidFill>
          <a:schemeClr val="tx1"/>
        </a:solidFill>
        <a:latin typeface="Arial" charset="0"/>
        <a:ea typeface="+mn-ea"/>
        <a:cs typeface="Arial" charset="0"/>
      </a:defRPr>
    </a:lvl4pPr>
    <a:lvl5pPr marL="1828800" algn="l" rtl="0" fontAlgn="base">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CED8DF"/>
    <a:srgbClr val="DFCDB6"/>
    <a:srgbClr val="A9BBBB"/>
    <a:srgbClr val="99CCFF"/>
    <a:srgbClr val="81D5FF"/>
    <a:srgbClr val="ABE3FF"/>
    <a:srgbClr val="6EEDFE"/>
    <a:srgbClr val="03D1ED"/>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8889" autoAdjust="0"/>
  </p:normalViewPr>
  <p:slideViewPr>
    <p:cSldViewPr>
      <p:cViewPr>
        <p:scale>
          <a:sx n="70" d="100"/>
          <a:sy n="70" d="100"/>
        </p:scale>
        <p:origin x="-2814" y="-8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Our score</c:v>
                </c:pt>
              </c:strCache>
            </c:strRef>
          </c:tx>
          <c:invertIfNegative val="0"/>
          <c:cat>
            <c:strRef>
              <c:f>Sheet1!$A$2:$A$7</c:f>
              <c:strCache>
                <c:ptCount val="6"/>
                <c:pt idx="0">
                  <c:v>Parachute</c:v>
                </c:pt>
                <c:pt idx="1">
                  <c:v>Girl</c:v>
                </c:pt>
                <c:pt idx="2">
                  <c:v>Monkeydog</c:v>
                </c:pt>
                <c:pt idx="3">
                  <c:v>Penguin</c:v>
                </c:pt>
                <c:pt idx="4">
                  <c:v>Birdfall</c:v>
                </c:pt>
                <c:pt idx="5">
                  <c:v>Cheetah</c:v>
                </c:pt>
              </c:strCache>
            </c:strRef>
          </c:cat>
          <c:val>
            <c:numRef>
              <c:f>Sheet1!$B$2:$B$7</c:f>
              <c:numCache>
                <c:formatCode>General</c:formatCode>
                <c:ptCount val="6"/>
                <c:pt idx="0">
                  <c:v>235</c:v>
                </c:pt>
                <c:pt idx="1">
                  <c:v>1304</c:v>
                </c:pt>
                <c:pt idx="2">
                  <c:v>563</c:v>
                </c:pt>
                <c:pt idx="3">
                  <c:v>1705</c:v>
                </c:pt>
                <c:pt idx="4">
                  <c:v>252</c:v>
                </c:pt>
                <c:pt idx="5">
                  <c:v>1142</c:v>
                </c:pt>
              </c:numCache>
            </c:numRef>
          </c:val>
        </c:ser>
        <c:ser>
          <c:idx val="1"/>
          <c:order val="1"/>
          <c:tx>
            <c:strRef>
              <c:f>Sheet1!$C$1</c:f>
              <c:strCache>
                <c:ptCount val="1"/>
                <c:pt idx="0">
                  <c:v>Chockalingam et al ICCV'09</c:v>
                </c:pt>
              </c:strCache>
            </c:strRef>
          </c:tx>
          <c:invertIfNegative val="0"/>
          <c:cat>
            <c:strRef>
              <c:f>Sheet1!$A$2:$A$7</c:f>
              <c:strCache>
                <c:ptCount val="6"/>
                <c:pt idx="0">
                  <c:v>Parachute</c:v>
                </c:pt>
                <c:pt idx="1">
                  <c:v>Girl</c:v>
                </c:pt>
                <c:pt idx="2">
                  <c:v>Monkeydog</c:v>
                </c:pt>
                <c:pt idx="3">
                  <c:v>Penguin</c:v>
                </c:pt>
                <c:pt idx="4">
                  <c:v>Birdfall</c:v>
                </c:pt>
                <c:pt idx="5">
                  <c:v>Cheetah</c:v>
                </c:pt>
              </c:strCache>
            </c:strRef>
          </c:cat>
          <c:val>
            <c:numRef>
              <c:f>Sheet1!$C$2:$C$7</c:f>
              <c:numCache>
                <c:formatCode>General</c:formatCode>
                <c:ptCount val="6"/>
                <c:pt idx="0">
                  <c:v>502</c:v>
                </c:pt>
                <c:pt idx="1">
                  <c:v>1755</c:v>
                </c:pt>
                <c:pt idx="2">
                  <c:v>683</c:v>
                </c:pt>
                <c:pt idx="3">
                  <c:v>6627</c:v>
                </c:pt>
                <c:pt idx="4">
                  <c:v>454</c:v>
                </c:pt>
                <c:pt idx="5">
                  <c:v>1217</c:v>
                </c:pt>
              </c:numCache>
            </c:numRef>
          </c:val>
        </c:ser>
        <c:dLbls>
          <c:showLegendKey val="0"/>
          <c:showVal val="0"/>
          <c:showCatName val="0"/>
          <c:showSerName val="0"/>
          <c:showPercent val="0"/>
          <c:showBubbleSize val="0"/>
        </c:dLbls>
        <c:gapWidth val="150"/>
        <c:shape val="box"/>
        <c:axId val="121746944"/>
        <c:axId val="53552832"/>
        <c:axId val="0"/>
      </c:bar3DChart>
      <c:catAx>
        <c:axId val="121746944"/>
        <c:scaling>
          <c:orientation val="minMax"/>
        </c:scaling>
        <c:delete val="0"/>
        <c:axPos val="b"/>
        <c:majorTickMark val="out"/>
        <c:minorTickMark val="none"/>
        <c:tickLblPos val="nextTo"/>
        <c:crossAx val="53552832"/>
        <c:crosses val="autoZero"/>
        <c:auto val="1"/>
        <c:lblAlgn val="ctr"/>
        <c:lblOffset val="100"/>
        <c:noMultiLvlLbl val="0"/>
      </c:catAx>
      <c:valAx>
        <c:axId val="53552832"/>
        <c:scaling>
          <c:orientation val="minMax"/>
        </c:scaling>
        <c:delete val="0"/>
        <c:axPos val="l"/>
        <c:majorGridlines/>
        <c:numFmt formatCode="General" sourceLinked="1"/>
        <c:majorTickMark val="out"/>
        <c:minorTickMark val="none"/>
        <c:tickLblPos val="nextTo"/>
        <c:crossAx val="1217469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6D4B581-2D1D-4E9F-AEA8-12D7D2CFEE98}" type="slidenum">
              <a:rPr lang="en-US"/>
              <a:pPr/>
              <a:t>‹#›</a:t>
            </a:fld>
            <a:endParaRPr lang="en-US"/>
          </a:p>
        </p:txBody>
      </p:sp>
    </p:spTree>
    <p:extLst>
      <p:ext uri="{BB962C8B-B14F-4D97-AF65-F5344CB8AC3E}">
        <p14:creationId xmlns:p14="http://schemas.microsoft.com/office/powerpoint/2010/main" val="1808850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98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98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98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E645A20-9819-4736-B7FE-6773A3746032}" type="slidenum">
              <a:rPr lang="en-US"/>
              <a:pPr/>
              <a:t>‹#›</a:t>
            </a:fld>
            <a:endParaRPr lang="en-US"/>
          </a:p>
        </p:txBody>
      </p:sp>
    </p:spTree>
    <p:extLst>
      <p:ext uri="{BB962C8B-B14F-4D97-AF65-F5344CB8AC3E}">
        <p14:creationId xmlns:p14="http://schemas.microsoft.com/office/powerpoint/2010/main" val="3098315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’re interested in tracking a wide range of animals to help biologists collect behavioral data. Due to the great range of animal morphologies, our focus is on segmenting the animal over time. This segmentation can serve as the basis for specific behavioral measurements. The </a:t>
            </a:r>
            <a:r>
              <a:rPr lang="en-US" baseline="0" dirty="0" err="1" smtClean="0"/>
              <a:t>kinetrack</a:t>
            </a:r>
            <a:r>
              <a:rPr lang="en-US" baseline="0" dirty="0" smtClean="0"/>
              <a:t> website maintained by my collaborator Tucker Balch describes some of our on-going collaborations with biologists.</a:t>
            </a:r>
            <a:endParaRPr lang="en-US" dirty="0" smtClean="0"/>
          </a:p>
          <a:p>
            <a:endParaRPr lang="en-US" dirty="0" smtClean="0"/>
          </a:p>
          <a:p>
            <a:r>
              <a:rPr lang="en-US" dirty="0" smtClean="0"/>
              <a:t>The bird is a </a:t>
            </a:r>
            <a:r>
              <a:rPr lang="en-US" dirty="0" err="1" smtClean="0"/>
              <a:t>Capercallie</a:t>
            </a:r>
            <a:r>
              <a:rPr lang="en-US" dirty="0" smtClean="0"/>
              <a:t>, the animal is a Thompson’s gazelle</a:t>
            </a:r>
            <a:endParaRPr lang="en-US" dirty="0"/>
          </a:p>
        </p:txBody>
      </p:sp>
      <p:sp>
        <p:nvSpPr>
          <p:cNvPr id="4" name="Slide Number Placeholder 3"/>
          <p:cNvSpPr>
            <a:spLocks noGrp="1"/>
          </p:cNvSpPr>
          <p:nvPr>
            <p:ph type="sldNum" sz="quarter" idx="10"/>
          </p:nvPr>
        </p:nvSpPr>
        <p:spPr/>
        <p:txBody>
          <a:bodyPr/>
          <a:lstStyle/>
          <a:p>
            <a:fld id="{ABBDB479-DC8A-4EC5-A0BF-AFA3F991E96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want something </a:t>
            </a:r>
            <a:r>
              <a:rPr lang="en-US" baseline="0" dirty="0" err="1" smtClean="0"/>
              <a:t>inbetween</a:t>
            </a:r>
            <a:r>
              <a:rPr lang="en-US" baseline="0" dirty="0" smtClean="0"/>
              <a:t> these concerns</a:t>
            </a:r>
            <a:endParaRPr lang="en-US" dirty="0"/>
          </a:p>
        </p:txBody>
      </p:sp>
      <p:sp>
        <p:nvSpPr>
          <p:cNvPr id="4" name="Slide Number Placeholder 3"/>
          <p:cNvSpPr>
            <a:spLocks noGrp="1"/>
          </p:cNvSpPr>
          <p:nvPr>
            <p:ph type="sldNum" sz="quarter" idx="10"/>
          </p:nvPr>
        </p:nvSpPr>
        <p:spPr/>
        <p:txBody>
          <a:bodyPr/>
          <a:lstStyle/>
          <a:p>
            <a:fld id="{BE645A20-9819-4736-B7FE-6773A37460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BDB479-DC8A-4EC5-A0BF-AFA3F991E96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645A20-9819-4736-B7FE-6773A37460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7975"/>
            <a:ext cx="7772400" cy="1470025"/>
          </a:xfrm>
          <a:noFill/>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3528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EF577-3E76-4688-95AB-AD2DD63FFA23}" type="slidenum">
              <a:rPr lang="en-US" smtClean="0"/>
              <a:pPr/>
              <a:t>‹#›</a:t>
            </a:fld>
            <a:endParaRPr lang="en-US"/>
          </a:p>
        </p:txBody>
      </p:sp>
      <p:sp>
        <p:nvSpPr>
          <p:cNvPr id="7" name="Rectangle 6"/>
          <p:cNvSpPr/>
          <p:nvPr userDrawn="1"/>
        </p:nvSpPr>
        <p:spPr>
          <a:xfrm>
            <a:off x="0" y="0"/>
            <a:ext cx="9144000" cy="12192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5641848"/>
            <a:ext cx="9144000" cy="1216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C0BE-1805-4869-B99E-5C6D62D34B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D5AD-3D4A-4173-8891-D9F53A27DB4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ko-KR" smtClean="0"/>
              <a:t>Click to edit Master title style</a:t>
            </a:r>
            <a:endParaRPr lang="ko-KR" altLang="en-US"/>
          </a:p>
        </p:txBody>
      </p:sp>
      <p:sp>
        <p:nvSpPr>
          <p:cNvPr id="3" name="Table Placeholder 2"/>
          <p:cNvSpPr>
            <a:spLocks noGrp="1"/>
          </p:cNvSpPr>
          <p:nvPr>
            <p:ph type="tbl" idx="1"/>
          </p:nvPr>
        </p:nvSpPr>
        <p:spPr>
          <a:xfrm>
            <a:off x="457200" y="1600200"/>
            <a:ext cx="8229600" cy="4525963"/>
          </a:xfrm>
        </p:spPr>
        <p:txBody>
          <a:bodyPr/>
          <a:lstStyle/>
          <a:p>
            <a:pPr lvl="0"/>
            <a:endParaRPr lang="ko-KR"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ABBBF288-7B9F-E147-ABF6-85D1DC8A1A48}" type="datetime1">
              <a:rPr lang="en-US" altLang="ko-KR" smtClean="0"/>
              <a:pPr>
                <a:defRPr/>
              </a:pPr>
              <a:t>12/7/2017</a:t>
            </a:fld>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1589642-A262-4AD1-98FD-A00E3B7EA1BA}"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http://www.cc.gatech.edu/cpl/projects/socialgames</a:t>
            </a:r>
          </a:p>
          <a:p>
            <a:endParaRPr lang="en-US"/>
          </a:p>
        </p:txBody>
      </p:sp>
      <p:sp>
        <p:nvSpPr>
          <p:cNvPr id="6" name="Slide Number Placeholder 5"/>
          <p:cNvSpPr>
            <a:spLocks noGrp="1"/>
          </p:cNvSpPr>
          <p:nvPr>
            <p:ph type="sldNum" sz="quarter" idx="12"/>
          </p:nvPr>
        </p:nvSpPr>
        <p:spPr/>
        <p:txBody>
          <a:bodyPr/>
          <a:lstStyle/>
          <a:p>
            <a:fld id="{984EEC3A-AFFC-4655-AC9A-A5EF839465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CAC9-1269-4410-9C69-197A2227D1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CAC7-57EC-4DF6-86BE-F338B37A93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19E68-B68E-4C4D-B5F8-E8EE22B980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294EA-7A81-445C-9235-DD5284119F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9DA34-0C4B-4E69-8B73-CFEE6B7780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230-9C6D-4337-A57C-189985E27B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31CAC-9825-4F3F-BB5E-2F77904180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a:solidFill>
            <a:srgbClr val="99CCFF"/>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Computational Perception Lab</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05238-80F1-40D5-99C9-2D759849AE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3.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13.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ideo" Target="file:///C:\usr\My%20Dropbox\Work\Publications\Graphcut%20Tracking\BMVC%2010\Talk\full_video.wmv"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9.wmf"/><Relationship Id="rId12"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09650" y="1219200"/>
            <a:ext cx="7239000" cy="1828800"/>
          </a:xfrm>
        </p:spPr>
        <p:txBody>
          <a:bodyPr>
            <a:noAutofit/>
          </a:bodyPr>
          <a:lstStyle/>
          <a:p>
            <a:r>
              <a:rPr lang="en-US" dirty="0" smtClean="0"/>
              <a:t>Motion Coherent Tracking with </a:t>
            </a:r>
            <a:br>
              <a:rPr lang="en-US" dirty="0" smtClean="0"/>
            </a:br>
            <a:r>
              <a:rPr lang="en-US" dirty="0" smtClean="0"/>
              <a:t>Multi-Label MRF Optimization</a:t>
            </a:r>
            <a:endParaRPr lang="en-US" dirty="0"/>
          </a:p>
        </p:txBody>
      </p:sp>
      <p:sp>
        <p:nvSpPr>
          <p:cNvPr id="6" name="Subtitle 5"/>
          <p:cNvSpPr>
            <a:spLocks noGrp="1"/>
          </p:cNvSpPr>
          <p:nvPr>
            <p:ph type="subTitle" idx="1"/>
          </p:nvPr>
        </p:nvSpPr>
        <p:spPr>
          <a:xfrm>
            <a:off x="800100" y="3276600"/>
            <a:ext cx="7658100" cy="2209800"/>
          </a:xfrm>
        </p:spPr>
        <p:txBody>
          <a:bodyPr>
            <a:normAutofit fontScale="77500" lnSpcReduction="20000"/>
          </a:bodyPr>
          <a:lstStyle/>
          <a:p>
            <a:r>
              <a:rPr lang="en-US" sz="3800" dirty="0" smtClean="0"/>
              <a:t>David Tsai         Matthew Flagg         James M. Rehg</a:t>
            </a:r>
          </a:p>
          <a:p>
            <a:endParaRPr lang="en-US" sz="4100" dirty="0" smtClean="0"/>
          </a:p>
          <a:p>
            <a:r>
              <a:rPr lang="en-US" sz="3100" dirty="0" smtClean="0"/>
              <a:t>Computational Perception Lab</a:t>
            </a:r>
          </a:p>
          <a:p>
            <a:r>
              <a:rPr lang="en-US" sz="3100" dirty="0" smtClean="0"/>
              <a:t>School of Interactive Computing</a:t>
            </a:r>
          </a:p>
          <a:p>
            <a:r>
              <a:rPr lang="en-US" sz="3100" dirty="0" smtClean="0"/>
              <a:t>Georgia Institute of Technology</a:t>
            </a:r>
          </a:p>
          <a:p>
            <a:endParaRPr lang="en-US" dirty="0"/>
          </a:p>
        </p:txBody>
      </p:sp>
      <p:pic>
        <p:nvPicPr>
          <p:cNvPr id="8" name="Picture 7" descr="TechLogo.png"/>
          <p:cNvPicPr>
            <a:picLocks noChangeAspect="1"/>
          </p:cNvPicPr>
          <p:nvPr/>
        </p:nvPicPr>
        <p:blipFill>
          <a:blip r:embed="rId3" cstate="print"/>
          <a:stretch>
            <a:fillRect/>
          </a:stretch>
        </p:blipFill>
        <p:spPr>
          <a:xfrm>
            <a:off x="7391400" y="6019800"/>
            <a:ext cx="1415238" cy="5238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24400" y="1447800"/>
            <a:ext cx="2743200" cy="11430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Smoothness Term</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10</a:t>
            </a:fld>
            <a:endParaRPr lang="en-US"/>
          </a:p>
        </p:txBody>
      </p:sp>
      <p:graphicFrame>
        <p:nvGraphicFramePr>
          <p:cNvPr id="5" name="Object 4"/>
          <p:cNvGraphicFramePr>
            <a:graphicFrameLocks noChangeAspect="1"/>
          </p:cNvGraphicFramePr>
          <p:nvPr/>
        </p:nvGraphicFramePr>
        <p:xfrm>
          <a:off x="1711960" y="1600200"/>
          <a:ext cx="5679440" cy="990600"/>
        </p:xfrm>
        <a:graphic>
          <a:graphicData uri="http://schemas.openxmlformats.org/presentationml/2006/ole">
            <mc:AlternateContent xmlns:mc="http://schemas.openxmlformats.org/markup-compatibility/2006">
              <mc:Choice xmlns:v="urn:schemas-microsoft-com:vml" Requires="v">
                <p:oleObj spid="_x0000_s1570822" name="Equation" r:id="rId4" imgW="2184120" imgH="380880" progId="Equation.3">
                  <p:embed/>
                </p:oleObj>
              </mc:Choice>
              <mc:Fallback>
                <p:oleObj name="Equation" r:id="rId4" imgW="2184120" imgH="3808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1600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5021580" y="58160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8" name="Flowchart: Connector 27"/>
          <p:cNvSpPr>
            <a:spLocks noChangeAspect="1"/>
          </p:cNvSpPr>
          <p:nvPr/>
        </p:nvSpPr>
        <p:spPr>
          <a:xfrm>
            <a:off x="315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a:spLocks noChangeAspect="1"/>
          </p:cNvSpPr>
          <p:nvPr/>
        </p:nvSpPr>
        <p:spPr>
          <a:xfrm>
            <a:off x="5059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a:spLocks noChangeAspect="1"/>
          </p:cNvSpPr>
          <p:nvPr/>
        </p:nvSpPr>
        <p:spPr>
          <a:xfrm>
            <a:off x="40690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a:spLocks noChangeAspect="1"/>
          </p:cNvSpPr>
          <p:nvPr/>
        </p:nvSpPr>
        <p:spPr>
          <a:xfrm>
            <a:off x="60502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a:spLocks noChangeAspect="1"/>
          </p:cNvSpPr>
          <p:nvPr/>
        </p:nvSpPr>
        <p:spPr>
          <a:xfrm>
            <a:off x="696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a:spLocks noChangeAspect="1"/>
          </p:cNvSpPr>
          <p:nvPr/>
        </p:nvSpPr>
        <p:spPr>
          <a:xfrm>
            <a:off x="5059680" y="5587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a:endCxn id="32" idx="4"/>
          </p:cNvCxnSpPr>
          <p:nvPr/>
        </p:nvCxnSpPr>
        <p:spPr>
          <a:xfrm rot="5400000" flipH="1" flipV="1">
            <a:off x="5257800" y="46577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a:spLocks noChangeAspect="1"/>
          </p:cNvSpPr>
          <p:nvPr/>
        </p:nvSpPr>
        <p:spPr>
          <a:xfrm>
            <a:off x="40690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a:spLocks noChangeAspect="1"/>
          </p:cNvSpPr>
          <p:nvPr/>
        </p:nvSpPr>
        <p:spPr>
          <a:xfrm>
            <a:off x="60502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8" idx="6"/>
            <a:endCxn id="36" idx="2"/>
          </p:cNvCxnSpPr>
          <p:nvPr/>
        </p:nvCxnSpPr>
        <p:spPr>
          <a:xfrm>
            <a:off x="43434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6"/>
            <a:endCxn id="39" idx="2"/>
          </p:cNvCxnSpPr>
          <p:nvPr/>
        </p:nvCxnSpPr>
        <p:spPr>
          <a:xfrm>
            <a:off x="53340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64080" y="42158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43" name="TextBox 42"/>
          <p:cNvSpPr txBox="1"/>
          <p:nvPr/>
        </p:nvSpPr>
        <p:spPr>
          <a:xfrm>
            <a:off x="2316480" y="52826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sp>
        <p:nvSpPr>
          <p:cNvPr id="46" name="TextBox 45"/>
          <p:cNvSpPr txBox="1"/>
          <p:nvPr/>
        </p:nvSpPr>
        <p:spPr>
          <a:xfrm>
            <a:off x="304800" y="2971800"/>
            <a:ext cx="2188420" cy="1077218"/>
          </a:xfrm>
          <a:prstGeom prst="rect">
            <a:avLst/>
          </a:prstGeom>
          <a:noFill/>
        </p:spPr>
        <p:txBody>
          <a:bodyPr wrap="none" rtlCol="0">
            <a:spAutoFit/>
          </a:bodyPr>
          <a:lstStyle/>
          <a:p>
            <a:r>
              <a:rPr lang="en-US" sz="3200" dirty="0" smtClean="0"/>
              <a:t>Attribute</a:t>
            </a:r>
          </a:p>
          <a:p>
            <a:r>
              <a:rPr lang="en-US" sz="3200" dirty="0" smtClean="0"/>
              <a:t>Coherence</a:t>
            </a:r>
            <a:endParaRPr lang="en-US" sz="3200" dirty="0"/>
          </a:p>
        </p:txBody>
      </p:sp>
      <p:graphicFrame>
        <p:nvGraphicFramePr>
          <p:cNvPr id="47" name="Object 3"/>
          <p:cNvGraphicFramePr>
            <a:graphicFrameLocks noChangeAspect="1"/>
          </p:cNvGraphicFramePr>
          <p:nvPr/>
        </p:nvGraphicFramePr>
        <p:xfrm>
          <a:off x="2787650" y="3200400"/>
          <a:ext cx="3006725" cy="627063"/>
        </p:xfrm>
        <a:graphic>
          <a:graphicData uri="http://schemas.openxmlformats.org/presentationml/2006/ole">
            <mc:AlternateContent xmlns:mc="http://schemas.openxmlformats.org/markup-compatibility/2006">
              <mc:Choice xmlns:v="urn:schemas-microsoft-com:vml" Requires="v">
                <p:oleObj spid="_x0000_s1570823" name="Equation" r:id="rId6" imgW="1155600" imgH="241200" progId="Equation.3">
                  <p:embed/>
                </p:oleObj>
              </mc:Choice>
              <mc:Fallback>
                <p:oleObj name="Equation" r:id="rId6" imgW="11556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7650" y="3200400"/>
                        <a:ext cx="30067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24400" y="1447800"/>
            <a:ext cx="2743200" cy="11430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Smoothness Term</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11</a:t>
            </a:fld>
            <a:endParaRPr lang="en-US"/>
          </a:p>
        </p:txBody>
      </p:sp>
      <p:graphicFrame>
        <p:nvGraphicFramePr>
          <p:cNvPr id="5" name="Object 4"/>
          <p:cNvGraphicFramePr>
            <a:graphicFrameLocks noChangeAspect="1"/>
          </p:cNvGraphicFramePr>
          <p:nvPr/>
        </p:nvGraphicFramePr>
        <p:xfrm>
          <a:off x="1711960" y="1600200"/>
          <a:ext cx="5679440" cy="990600"/>
        </p:xfrm>
        <a:graphic>
          <a:graphicData uri="http://schemas.openxmlformats.org/presentationml/2006/ole">
            <mc:AlternateContent xmlns:mc="http://schemas.openxmlformats.org/markup-compatibility/2006">
              <mc:Choice xmlns:v="urn:schemas-microsoft-com:vml" Requires="v">
                <p:oleObj spid="_x0000_s1571844" name="Equation" r:id="rId4" imgW="2184120" imgH="380880" progId="Equation.3">
                  <p:embed/>
                </p:oleObj>
              </mc:Choice>
              <mc:Fallback>
                <p:oleObj name="Equation" r:id="rId4" imgW="2184120" imgH="3808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1600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304800" y="2971800"/>
            <a:ext cx="2188420" cy="1077218"/>
          </a:xfrm>
          <a:prstGeom prst="rect">
            <a:avLst/>
          </a:prstGeom>
          <a:noFill/>
        </p:spPr>
        <p:txBody>
          <a:bodyPr wrap="none" rtlCol="0">
            <a:spAutoFit/>
          </a:bodyPr>
          <a:lstStyle/>
          <a:p>
            <a:r>
              <a:rPr lang="en-US" sz="3200" dirty="0" smtClean="0"/>
              <a:t>Attribute</a:t>
            </a:r>
          </a:p>
          <a:p>
            <a:r>
              <a:rPr lang="en-US" sz="3200" dirty="0" smtClean="0"/>
              <a:t>Coherence</a:t>
            </a:r>
            <a:endParaRPr lang="en-US" sz="3200" dirty="0"/>
          </a:p>
        </p:txBody>
      </p:sp>
      <p:sp>
        <p:nvSpPr>
          <p:cNvPr id="27" name="TextBox 26"/>
          <p:cNvSpPr txBox="1"/>
          <p:nvPr/>
        </p:nvSpPr>
        <p:spPr>
          <a:xfrm>
            <a:off x="5021580" y="58160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8" name="Flowchart: Connector 27"/>
          <p:cNvSpPr>
            <a:spLocks noChangeAspect="1"/>
          </p:cNvSpPr>
          <p:nvPr/>
        </p:nvSpPr>
        <p:spPr>
          <a:xfrm>
            <a:off x="315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a:spLocks noChangeAspect="1"/>
          </p:cNvSpPr>
          <p:nvPr/>
        </p:nvSpPr>
        <p:spPr>
          <a:xfrm>
            <a:off x="5059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a:spLocks noChangeAspect="1"/>
          </p:cNvSpPr>
          <p:nvPr/>
        </p:nvSpPr>
        <p:spPr>
          <a:xfrm>
            <a:off x="40690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a:spLocks noChangeAspect="1"/>
          </p:cNvSpPr>
          <p:nvPr/>
        </p:nvSpPr>
        <p:spPr>
          <a:xfrm>
            <a:off x="6050280" y="4444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a:spLocks noChangeAspect="1"/>
          </p:cNvSpPr>
          <p:nvPr/>
        </p:nvSpPr>
        <p:spPr>
          <a:xfrm>
            <a:off x="696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a:spLocks noChangeAspect="1"/>
          </p:cNvSpPr>
          <p:nvPr/>
        </p:nvSpPr>
        <p:spPr>
          <a:xfrm>
            <a:off x="5059680" y="5587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a:endCxn id="32" idx="4"/>
          </p:cNvCxnSpPr>
          <p:nvPr/>
        </p:nvCxnSpPr>
        <p:spPr>
          <a:xfrm rot="5400000" flipH="1" flipV="1">
            <a:off x="5257800" y="46577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a:spLocks noChangeAspect="1"/>
          </p:cNvSpPr>
          <p:nvPr/>
        </p:nvSpPr>
        <p:spPr>
          <a:xfrm>
            <a:off x="4069080" y="5587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a:spLocks noChangeAspect="1"/>
          </p:cNvSpPr>
          <p:nvPr/>
        </p:nvSpPr>
        <p:spPr>
          <a:xfrm>
            <a:off x="6050280" y="5587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8" idx="6"/>
            <a:endCxn id="36" idx="2"/>
          </p:cNvCxnSpPr>
          <p:nvPr/>
        </p:nvCxnSpPr>
        <p:spPr>
          <a:xfrm>
            <a:off x="43434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6"/>
            <a:endCxn id="39" idx="2"/>
          </p:cNvCxnSpPr>
          <p:nvPr/>
        </p:nvCxnSpPr>
        <p:spPr>
          <a:xfrm>
            <a:off x="53340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64080" y="42158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43" name="TextBox 42"/>
          <p:cNvSpPr txBox="1"/>
          <p:nvPr/>
        </p:nvSpPr>
        <p:spPr>
          <a:xfrm>
            <a:off x="2316480" y="52826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graphicFrame>
        <p:nvGraphicFramePr>
          <p:cNvPr id="1570819" name="Object 3"/>
          <p:cNvGraphicFramePr>
            <a:graphicFrameLocks noChangeAspect="1"/>
          </p:cNvGraphicFramePr>
          <p:nvPr/>
        </p:nvGraphicFramePr>
        <p:xfrm>
          <a:off x="2787650" y="3200400"/>
          <a:ext cx="3006725" cy="627063"/>
        </p:xfrm>
        <a:graphic>
          <a:graphicData uri="http://schemas.openxmlformats.org/presentationml/2006/ole">
            <mc:AlternateContent xmlns:mc="http://schemas.openxmlformats.org/markup-compatibility/2006">
              <mc:Choice xmlns:v="urn:schemas-microsoft-com:vml" Requires="v">
                <p:oleObj spid="_x0000_s1571845" name="Equation" r:id="rId6" imgW="1155600" imgH="241200" progId="Equation.3">
                  <p:embed/>
                </p:oleObj>
              </mc:Choice>
              <mc:Fallback>
                <p:oleObj name="Equation" r:id="rId6" imgW="115560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7650" y="3200400"/>
                        <a:ext cx="30067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781800" y="5181600"/>
            <a:ext cx="1919115" cy="1384995"/>
          </a:xfrm>
          <a:prstGeom prst="rect">
            <a:avLst/>
          </a:prstGeom>
          <a:noFill/>
        </p:spPr>
        <p:txBody>
          <a:bodyPr wrap="none" rtlCol="0">
            <a:spAutoFit/>
          </a:bodyPr>
          <a:lstStyle/>
          <a:p>
            <a:r>
              <a:rPr lang="en-US" b="1" i="1" dirty="0" smtClean="0">
                <a:latin typeface="Times New Roman" pitchFamily="18" charset="0"/>
                <a:cs typeface="Times New Roman" pitchFamily="18" charset="0"/>
              </a:rPr>
              <a:t>Lowest</a:t>
            </a:r>
          </a:p>
          <a:p>
            <a:r>
              <a:rPr lang="en-US" b="1" i="1" dirty="0" smtClean="0">
                <a:latin typeface="Times New Roman" pitchFamily="18" charset="0"/>
                <a:cs typeface="Times New Roman" pitchFamily="18" charset="0"/>
              </a:rPr>
              <a:t>Cost</a:t>
            </a:r>
          </a:p>
          <a:p>
            <a:r>
              <a:rPr lang="en-US" b="1" i="1" dirty="0" smtClean="0">
                <a:latin typeface="Times New Roman" pitchFamily="18" charset="0"/>
                <a:cs typeface="Times New Roman" pitchFamily="18" charset="0"/>
              </a:rPr>
              <a:t>Assignment</a:t>
            </a:r>
            <a:endParaRPr lang="en-US"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24400" y="1447800"/>
            <a:ext cx="2743200" cy="11430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Smoothness Term</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12</a:t>
            </a:fld>
            <a:endParaRPr lang="en-US"/>
          </a:p>
        </p:txBody>
      </p:sp>
      <p:graphicFrame>
        <p:nvGraphicFramePr>
          <p:cNvPr id="5" name="Object 4"/>
          <p:cNvGraphicFramePr>
            <a:graphicFrameLocks noChangeAspect="1"/>
          </p:cNvGraphicFramePr>
          <p:nvPr/>
        </p:nvGraphicFramePr>
        <p:xfrm>
          <a:off x="1711960" y="1600200"/>
          <a:ext cx="5679440" cy="990600"/>
        </p:xfrm>
        <a:graphic>
          <a:graphicData uri="http://schemas.openxmlformats.org/presentationml/2006/ole">
            <mc:AlternateContent xmlns:mc="http://schemas.openxmlformats.org/markup-compatibility/2006">
              <mc:Choice xmlns:v="urn:schemas-microsoft-com:vml" Requires="v">
                <p:oleObj spid="_x0000_s1572869" name="Equation" r:id="rId4" imgW="2184120" imgH="380880" progId="Equation.3">
                  <p:embed/>
                </p:oleObj>
              </mc:Choice>
              <mc:Fallback>
                <p:oleObj name="Equation" r:id="rId4" imgW="2184120" imgH="3808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1600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5021580" y="58160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8" name="Flowchart: Connector 27"/>
          <p:cNvSpPr>
            <a:spLocks noChangeAspect="1"/>
          </p:cNvSpPr>
          <p:nvPr/>
        </p:nvSpPr>
        <p:spPr>
          <a:xfrm>
            <a:off x="315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a:spLocks noChangeAspect="1"/>
          </p:cNvSpPr>
          <p:nvPr/>
        </p:nvSpPr>
        <p:spPr>
          <a:xfrm>
            <a:off x="5059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a:spLocks noChangeAspect="1"/>
          </p:cNvSpPr>
          <p:nvPr/>
        </p:nvSpPr>
        <p:spPr>
          <a:xfrm>
            <a:off x="40690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a:spLocks noChangeAspect="1"/>
          </p:cNvSpPr>
          <p:nvPr/>
        </p:nvSpPr>
        <p:spPr>
          <a:xfrm>
            <a:off x="60502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a:spLocks noChangeAspect="1"/>
          </p:cNvSpPr>
          <p:nvPr/>
        </p:nvSpPr>
        <p:spPr>
          <a:xfrm>
            <a:off x="696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a:spLocks noChangeAspect="1"/>
          </p:cNvSpPr>
          <p:nvPr/>
        </p:nvSpPr>
        <p:spPr>
          <a:xfrm>
            <a:off x="5059680" y="55874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a:endCxn id="32" idx="4"/>
          </p:cNvCxnSpPr>
          <p:nvPr/>
        </p:nvCxnSpPr>
        <p:spPr>
          <a:xfrm rot="5400000" flipH="1" flipV="1">
            <a:off x="5257800" y="46577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a:spLocks noChangeAspect="1"/>
          </p:cNvSpPr>
          <p:nvPr/>
        </p:nvSpPr>
        <p:spPr>
          <a:xfrm>
            <a:off x="40690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a:spLocks noChangeAspect="1"/>
          </p:cNvSpPr>
          <p:nvPr/>
        </p:nvSpPr>
        <p:spPr>
          <a:xfrm>
            <a:off x="60502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8" idx="6"/>
            <a:endCxn id="36" idx="2"/>
          </p:cNvCxnSpPr>
          <p:nvPr/>
        </p:nvCxnSpPr>
        <p:spPr>
          <a:xfrm>
            <a:off x="43434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6"/>
            <a:endCxn id="39" idx="2"/>
          </p:cNvCxnSpPr>
          <p:nvPr/>
        </p:nvCxnSpPr>
        <p:spPr>
          <a:xfrm>
            <a:off x="53340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64080" y="42158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43" name="TextBox 42"/>
          <p:cNvSpPr txBox="1"/>
          <p:nvPr/>
        </p:nvSpPr>
        <p:spPr>
          <a:xfrm>
            <a:off x="2316480" y="52826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sp>
        <p:nvSpPr>
          <p:cNvPr id="23" name="TextBox 22"/>
          <p:cNvSpPr txBox="1"/>
          <p:nvPr/>
        </p:nvSpPr>
        <p:spPr>
          <a:xfrm>
            <a:off x="304800" y="2971800"/>
            <a:ext cx="2188420" cy="1077218"/>
          </a:xfrm>
          <a:prstGeom prst="rect">
            <a:avLst/>
          </a:prstGeom>
          <a:noFill/>
        </p:spPr>
        <p:txBody>
          <a:bodyPr wrap="none" rtlCol="0">
            <a:spAutoFit/>
          </a:bodyPr>
          <a:lstStyle/>
          <a:p>
            <a:r>
              <a:rPr lang="en-US" sz="3200" dirty="0" smtClean="0"/>
              <a:t>Motion</a:t>
            </a:r>
          </a:p>
          <a:p>
            <a:r>
              <a:rPr lang="en-US" sz="3200" dirty="0" smtClean="0"/>
              <a:t>Coherence</a:t>
            </a:r>
            <a:endParaRPr lang="en-US" sz="3200" dirty="0"/>
          </a:p>
        </p:txBody>
      </p:sp>
      <p:graphicFrame>
        <p:nvGraphicFramePr>
          <p:cNvPr id="24" name="Object 3"/>
          <p:cNvGraphicFramePr>
            <a:graphicFrameLocks noChangeAspect="1"/>
          </p:cNvGraphicFramePr>
          <p:nvPr/>
        </p:nvGraphicFramePr>
        <p:xfrm>
          <a:off x="2886075" y="3151188"/>
          <a:ext cx="2808288" cy="727075"/>
        </p:xfrm>
        <a:graphic>
          <a:graphicData uri="http://schemas.openxmlformats.org/presentationml/2006/ole">
            <mc:AlternateContent xmlns:mc="http://schemas.openxmlformats.org/markup-compatibility/2006">
              <mc:Choice xmlns:v="urn:schemas-microsoft-com:vml" Requires="v">
                <p:oleObj spid="_x0000_s1572870" name="Equation" r:id="rId6" imgW="1079280" imgH="279360" progId="Equation.3">
                  <p:embed/>
                </p:oleObj>
              </mc:Choice>
              <mc:Fallback>
                <p:oleObj name="Equation" r:id="rId6" imgW="1079280" imgH="2793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075" y="3151188"/>
                        <a:ext cx="2808288"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24400" y="1447800"/>
            <a:ext cx="2743200" cy="11430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Smoothness Term</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13</a:t>
            </a:fld>
            <a:endParaRPr lang="en-US"/>
          </a:p>
        </p:txBody>
      </p:sp>
      <p:graphicFrame>
        <p:nvGraphicFramePr>
          <p:cNvPr id="5" name="Object 4"/>
          <p:cNvGraphicFramePr>
            <a:graphicFrameLocks noChangeAspect="1"/>
          </p:cNvGraphicFramePr>
          <p:nvPr/>
        </p:nvGraphicFramePr>
        <p:xfrm>
          <a:off x="1711960" y="1600200"/>
          <a:ext cx="5679440" cy="990600"/>
        </p:xfrm>
        <a:graphic>
          <a:graphicData uri="http://schemas.openxmlformats.org/presentationml/2006/ole">
            <mc:AlternateContent xmlns:mc="http://schemas.openxmlformats.org/markup-compatibility/2006">
              <mc:Choice xmlns:v="urn:schemas-microsoft-com:vml" Requires="v">
                <p:oleObj spid="_x0000_s1573892" name="Equation" r:id="rId4" imgW="2184120" imgH="380880" progId="Equation.3">
                  <p:embed/>
                </p:oleObj>
              </mc:Choice>
              <mc:Fallback>
                <p:oleObj name="Equation" r:id="rId4" imgW="2184120" imgH="3808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1600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5021580" y="58160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8" name="Flowchart: Connector 27"/>
          <p:cNvSpPr>
            <a:spLocks noChangeAspect="1"/>
          </p:cNvSpPr>
          <p:nvPr/>
        </p:nvSpPr>
        <p:spPr>
          <a:xfrm>
            <a:off x="315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a:spLocks noChangeAspect="1"/>
          </p:cNvSpPr>
          <p:nvPr/>
        </p:nvSpPr>
        <p:spPr>
          <a:xfrm>
            <a:off x="5059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a:spLocks noChangeAspect="1"/>
          </p:cNvSpPr>
          <p:nvPr/>
        </p:nvSpPr>
        <p:spPr>
          <a:xfrm>
            <a:off x="40690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a:spLocks noChangeAspect="1"/>
          </p:cNvSpPr>
          <p:nvPr/>
        </p:nvSpPr>
        <p:spPr>
          <a:xfrm>
            <a:off x="60502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a:spLocks noChangeAspect="1"/>
          </p:cNvSpPr>
          <p:nvPr/>
        </p:nvSpPr>
        <p:spPr>
          <a:xfrm>
            <a:off x="6964680" y="44444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a:spLocks noChangeAspect="1"/>
          </p:cNvSpPr>
          <p:nvPr/>
        </p:nvSpPr>
        <p:spPr>
          <a:xfrm>
            <a:off x="5059680" y="5587425"/>
            <a:ext cx="274320" cy="274320"/>
          </a:xfrm>
          <a:prstGeom prst="flowChartConnec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a:endCxn id="32" idx="4"/>
          </p:cNvCxnSpPr>
          <p:nvPr/>
        </p:nvCxnSpPr>
        <p:spPr>
          <a:xfrm rot="5400000" flipH="1" flipV="1">
            <a:off x="5257800" y="46577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a:spLocks noChangeAspect="1"/>
          </p:cNvSpPr>
          <p:nvPr/>
        </p:nvSpPr>
        <p:spPr>
          <a:xfrm>
            <a:off x="40690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a:spLocks noChangeAspect="1"/>
          </p:cNvSpPr>
          <p:nvPr/>
        </p:nvSpPr>
        <p:spPr>
          <a:xfrm>
            <a:off x="6050280" y="55874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8" idx="6"/>
            <a:endCxn id="36" idx="2"/>
          </p:cNvCxnSpPr>
          <p:nvPr/>
        </p:nvCxnSpPr>
        <p:spPr>
          <a:xfrm>
            <a:off x="43434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6"/>
            <a:endCxn id="39" idx="2"/>
          </p:cNvCxnSpPr>
          <p:nvPr/>
        </p:nvCxnSpPr>
        <p:spPr>
          <a:xfrm>
            <a:off x="5334000" y="57245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64080" y="42158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43" name="TextBox 42"/>
          <p:cNvSpPr txBox="1"/>
          <p:nvPr/>
        </p:nvSpPr>
        <p:spPr>
          <a:xfrm>
            <a:off x="2316480" y="52826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sp>
        <p:nvSpPr>
          <p:cNvPr id="23" name="TextBox 22"/>
          <p:cNvSpPr txBox="1"/>
          <p:nvPr/>
        </p:nvSpPr>
        <p:spPr>
          <a:xfrm>
            <a:off x="304800" y="2971800"/>
            <a:ext cx="2188420" cy="1077218"/>
          </a:xfrm>
          <a:prstGeom prst="rect">
            <a:avLst/>
          </a:prstGeom>
          <a:noFill/>
        </p:spPr>
        <p:txBody>
          <a:bodyPr wrap="none" rtlCol="0">
            <a:spAutoFit/>
          </a:bodyPr>
          <a:lstStyle/>
          <a:p>
            <a:r>
              <a:rPr lang="en-US" sz="3200" dirty="0" smtClean="0"/>
              <a:t>Motion</a:t>
            </a:r>
          </a:p>
          <a:p>
            <a:r>
              <a:rPr lang="en-US" sz="3200" dirty="0" smtClean="0"/>
              <a:t>Coherence</a:t>
            </a:r>
            <a:endParaRPr lang="en-US" sz="3200" dirty="0"/>
          </a:p>
        </p:txBody>
      </p:sp>
      <p:graphicFrame>
        <p:nvGraphicFramePr>
          <p:cNvPr id="24" name="Object 3"/>
          <p:cNvGraphicFramePr>
            <a:graphicFrameLocks noChangeAspect="1"/>
          </p:cNvGraphicFramePr>
          <p:nvPr/>
        </p:nvGraphicFramePr>
        <p:xfrm>
          <a:off x="2886075" y="3151188"/>
          <a:ext cx="2808288" cy="727075"/>
        </p:xfrm>
        <a:graphic>
          <a:graphicData uri="http://schemas.openxmlformats.org/presentationml/2006/ole">
            <mc:AlternateContent xmlns:mc="http://schemas.openxmlformats.org/markup-compatibility/2006">
              <mc:Choice xmlns:v="urn:schemas-microsoft-com:vml" Requires="v">
                <p:oleObj spid="_x0000_s1573893" name="Equation" r:id="rId6" imgW="1079280" imgH="279360" progId="Equation.3">
                  <p:embed/>
                </p:oleObj>
              </mc:Choice>
              <mc:Fallback>
                <p:oleObj name="Equation" r:id="rId6" imgW="1079280" imgH="27936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075" y="3151188"/>
                        <a:ext cx="2808288"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Straight Arrow Connector 25"/>
          <p:cNvCxnSpPr>
            <a:stCxn id="38" idx="0"/>
            <a:endCxn id="29" idx="4"/>
          </p:cNvCxnSpPr>
          <p:nvPr/>
        </p:nvCxnSpPr>
        <p:spPr>
          <a:xfrm rot="5400000" flipH="1" flipV="1">
            <a:off x="4267200" y="4657785"/>
            <a:ext cx="868680" cy="99060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9" idx="0"/>
            <a:endCxn id="33" idx="4"/>
          </p:cNvCxnSpPr>
          <p:nvPr/>
        </p:nvCxnSpPr>
        <p:spPr>
          <a:xfrm rot="5400000" flipH="1" flipV="1">
            <a:off x="6210300" y="4695885"/>
            <a:ext cx="868680" cy="91440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6233160" y="3520440"/>
            <a:ext cx="868680" cy="99060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81800" y="5181600"/>
            <a:ext cx="1919115" cy="1384995"/>
          </a:xfrm>
          <a:prstGeom prst="rect">
            <a:avLst/>
          </a:prstGeom>
          <a:noFill/>
        </p:spPr>
        <p:txBody>
          <a:bodyPr wrap="none" rtlCol="0">
            <a:spAutoFit/>
          </a:bodyPr>
          <a:lstStyle/>
          <a:p>
            <a:r>
              <a:rPr lang="en-US" b="1" i="1" dirty="0" smtClean="0">
                <a:latin typeface="Times New Roman" pitchFamily="18" charset="0"/>
                <a:cs typeface="Times New Roman" pitchFamily="18" charset="0"/>
              </a:rPr>
              <a:t>Lowest</a:t>
            </a:r>
          </a:p>
          <a:p>
            <a:r>
              <a:rPr lang="en-US" b="1" i="1" dirty="0" smtClean="0">
                <a:latin typeface="Times New Roman" pitchFamily="18" charset="0"/>
                <a:cs typeface="Times New Roman" pitchFamily="18" charset="0"/>
              </a:rPr>
              <a:t>Cost</a:t>
            </a:r>
          </a:p>
          <a:p>
            <a:r>
              <a:rPr lang="en-US" b="1" i="1" dirty="0" smtClean="0">
                <a:latin typeface="Times New Roman" pitchFamily="18" charset="0"/>
                <a:cs typeface="Times New Roman" pitchFamily="18" charset="0"/>
              </a:rPr>
              <a:t>Assignment</a:t>
            </a:r>
            <a:endParaRPr lang="en-US"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Optimization</a:t>
            </a:r>
            <a:endParaRPr lang="en-US" dirty="0"/>
          </a:p>
        </p:txBody>
      </p:sp>
      <p:sp>
        <p:nvSpPr>
          <p:cNvPr id="12" name="Inhaltsplatzhalter 11"/>
          <p:cNvSpPr>
            <a:spLocks noGrp="1"/>
          </p:cNvSpPr>
          <p:nvPr>
            <p:ph sz="quarter" idx="1"/>
          </p:nvPr>
        </p:nvSpPr>
        <p:spPr>
          <a:xfrm>
            <a:off x="457200" y="1219200"/>
            <a:ext cx="8229600" cy="5410200"/>
          </a:xfrm>
        </p:spPr>
        <p:txBody>
          <a:bodyPr>
            <a:normAutofit/>
          </a:bodyPr>
          <a:lstStyle/>
          <a:p>
            <a:pPr lvl="0">
              <a:defRPr/>
            </a:pPr>
            <a:r>
              <a:rPr lang="en-US" dirty="0" smtClean="0"/>
              <a:t>Challenge: </a:t>
            </a:r>
            <a:r>
              <a:rPr lang="en-US" dirty="0" err="1" smtClean="0"/>
              <a:t>Combinatorics</a:t>
            </a:r>
            <a:r>
              <a:rPr lang="en-US" dirty="0" smtClean="0"/>
              <a:t> of label space</a:t>
            </a:r>
          </a:p>
          <a:p>
            <a:pPr lvl="1">
              <a:defRPr/>
            </a:pPr>
            <a:r>
              <a:rPr lang="en-US" dirty="0" smtClean="0"/>
              <a:t>162 labels/pixel =&gt; 19.4M labels/frame</a:t>
            </a:r>
          </a:p>
          <a:p>
            <a:pPr>
              <a:defRPr/>
            </a:pPr>
            <a:r>
              <a:rPr lang="en-US" dirty="0" smtClean="0"/>
              <a:t>Solution:</a:t>
            </a:r>
          </a:p>
          <a:p>
            <a:pPr lvl="1">
              <a:defRPr/>
            </a:pPr>
            <a:r>
              <a:rPr lang="en-US" dirty="0" smtClean="0"/>
              <a:t>Process video in </a:t>
            </a:r>
            <a:r>
              <a:rPr lang="en-US" dirty="0" err="1" smtClean="0"/>
              <a:t>subvolumes</a:t>
            </a:r>
            <a:r>
              <a:rPr lang="en-US" dirty="0" smtClean="0"/>
              <a:t>, constrain the solution across the boundaries</a:t>
            </a:r>
          </a:p>
          <a:p>
            <a:pPr lvl="1">
              <a:defRPr/>
            </a:pPr>
            <a:r>
              <a:rPr lang="en-US" dirty="0" smtClean="0"/>
              <a:t>Spatial </a:t>
            </a:r>
            <a:r>
              <a:rPr lang="en-US" dirty="0" err="1" smtClean="0"/>
              <a:t>mult</a:t>
            </a:r>
            <a:r>
              <a:rPr lang="en-US" dirty="0" smtClean="0"/>
              <a:t>-grid (factor of 16 savings)</a:t>
            </a:r>
          </a:p>
          <a:p>
            <a:pPr lvl="1">
              <a:defRPr/>
            </a:pPr>
            <a:r>
              <a:rPr lang="en-US" dirty="0" smtClean="0"/>
              <a:t>Use </a:t>
            </a:r>
            <a:r>
              <a:rPr lang="en-US" i="1" dirty="0" smtClean="0"/>
              <a:t>Fast-PD</a:t>
            </a:r>
            <a:r>
              <a:rPr lang="en-US" dirty="0" smtClean="0"/>
              <a:t> by </a:t>
            </a:r>
            <a:r>
              <a:rPr lang="en-US" dirty="0" err="1" smtClean="0"/>
              <a:t>Komodakis</a:t>
            </a:r>
            <a:r>
              <a:rPr lang="en-US" dirty="0" smtClean="0"/>
              <a:t> et.al. </a:t>
            </a:r>
          </a:p>
          <a:p>
            <a:pPr>
              <a:defRPr/>
            </a:pPr>
            <a:r>
              <a:rPr lang="en-US" dirty="0" smtClean="0"/>
              <a:t>We have found Fast-PD to converge significantly faster than </a:t>
            </a:r>
            <a:r>
              <a:rPr lang="en-US" dirty="0" err="1" smtClean="0"/>
              <a:t>graphcut</a:t>
            </a:r>
            <a:endParaRPr lang="en-US" dirty="0" smtClean="0"/>
          </a:p>
          <a:p>
            <a:pPr lvl="1">
              <a:defRPr/>
            </a:pPr>
            <a:r>
              <a:rPr lang="en-US" dirty="0" smtClean="0"/>
              <a:t>20 seconds/frame for 300 x 400 image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SegTrack Database</a:t>
            </a:r>
            <a:endParaRPr lang="en-US" dirty="0"/>
          </a:p>
        </p:txBody>
      </p:sp>
      <p:sp>
        <p:nvSpPr>
          <p:cNvPr id="12" name="Inhaltsplatzhalter 11"/>
          <p:cNvSpPr>
            <a:spLocks noGrp="1"/>
          </p:cNvSpPr>
          <p:nvPr>
            <p:ph sz="quarter" idx="1"/>
          </p:nvPr>
        </p:nvSpPr>
        <p:spPr>
          <a:xfrm>
            <a:off x="457200" y="1219200"/>
            <a:ext cx="8229600" cy="3276600"/>
          </a:xfrm>
        </p:spPr>
        <p:txBody>
          <a:bodyPr>
            <a:normAutofit/>
          </a:bodyPr>
          <a:lstStyle/>
          <a:p>
            <a:pPr lvl="0">
              <a:defRPr/>
            </a:pPr>
            <a:r>
              <a:rPr lang="en-US" dirty="0" smtClean="0"/>
              <a:t>A new database for video segmentation </a:t>
            </a:r>
            <a:r>
              <a:rPr lang="en-US" b="1" i="1" dirty="0" smtClean="0"/>
              <a:t>with ground truth</a:t>
            </a:r>
          </a:p>
          <a:p>
            <a:pPr lvl="0">
              <a:defRPr/>
            </a:pPr>
            <a:r>
              <a:rPr lang="en-US" dirty="0" smtClean="0"/>
              <a:t>Three attributes that impact performance:</a:t>
            </a:r>
          </a:p>
          <a:p>
            <a:pPr lvl="1">
              <a:defRPr/>
            </a:pPr>
            <a:r>
              <a:rPr lang="en-US" dirty="0" smtClean="0"/>
              <a:t>Color overlap between target and background</a:t>
            </a:r>
          </a:p>
          <a:p>
            <a:pPr lvl="1">
              <a:defRPr/>
            </a:pPr>
            <a:r>
              <a:rPr lang="en-US" dirty="0" err="1" smtClean="0"/>
              <a:t>Interframe</a:t>
            </a:r>
            <a:r>
              <a:rPr lang="en-US" dirty="0" smtClean="0"/>
              <a:t> motion</a:t>
            </a:r>
          </a:p>
          <a:p>
            <a:pPr lvl="1">
              <a:defRPr/>
            </a:pPr>
            <a:r>
              <a:rPr lang="en-US" dirty="0" smtClean="0"/>
              <a:t>Change in target shape</a:t>
            </a:r>
          </a:p>
          <a:p>
            <a:pPr lvl="1">
              <a:defRPr/>
            </a:pPr>
            <a:endParaRPr lang="en-US" dirty="0" smtClean="0"/>
          </a:p>
          <a:p>
            <a:pPr lvl="0">
              <a:buNone/>
              <a:defRPr/>
            </a:pPr>
            <a:endParaRPr lang="en-US" dirty="0" smtClean="0"/>
          </a:p>
          <a:p>
            <a:pPr lvl="0">
              <a:buNone/>
              <a:defRPr/>
            </a:pPr>
            <a:endParaRPr lang="en-US" dirty="0"/>
          </a:p>
        </p:txBody>
      </p:sp>
      <p:pic>
        <p:nvPicPr>
          <p:cNvPr id="111618" name="Picture 2" descr="E:\Database\VideoGraphCut\DB\girl\5117-8_70164.bmp"/>
          <p:cNvPicPr>
            <a:picLocks noChangeAspect="1" noChangeArrowheads="1"/>
          </p:cNvPicPr>
          <p:nvPr/>
        </p:nvPicPr>
        <p:blipFill>
          <a:blip r:embed="rId3" cstate="print"/>
          <a:srcRect/>
          <a:stretch>
            <a:fillRect/>
          </a:stretch>
        </p:blipFill>
        <p:spPr bwMode="auto">
          <a:xfrm>
            <a:off x="533399" y="4876800"/>
            <a:ext cx="1810929" cy="1447800"/>
          </a:xfrm>
          <a:prstGeom prst="rect">
            <a:avLst/>
          </a:prstGeom>
          <a:noFill/>
        </p:spPr>
      </p:pic>
      <p:pic>
        <p:nvPicPr>
          <p:cNvPr id="111619" name="Picture 3" descr="E:\Database\VideoGraphCut\DB\parachute\parachute_00019.png"/>
          <p:cNvPicPr>
            <a:picLocks noChangeAspect="1" noChangeArrowheads="1"/>
          </p:cNvPicPr>
          <p:nvPr/>
        </p:nvPicPr>
        <p:blipFill>
          <a:blip r:embed="rId4" cstate="print"/>
          <a:srcRect/>
          <a:stretch>
            <a:fillRect/>
          </a:stretch>
        </p:blipFill>
        <p:spPr bwMode="auto">
          <a:xfrm>
            <a:off x="2438400" y="4876800"/>
            <a:ext cx="1702811" cy="1447800"/>
          </a:xfrm>
          <a:prstGeom prst="rect">
            <a:avLst/>
          </a:prstGeom>
          <a:noFill/>
        </p:spPr>
      </p:pic>
      <p:pic>
        <p:nvPicPr>
          <p:cNvPr id="111620" name="Picture 4" descr="E:\Database\VideoGraphCut\DB\cheetah\chasedeer_frame_0020.bmp"/>
          <p:cNvPicPr>
            <a:picLocks noChangeAspect="1" noChangeArrowheads="1"/>
          </p:cNvPicPr>
          <p:nvPr/>
        </p:nvPicPr>
        <p:blipFill>
          <a:blip r:embed="rId5" cstate="print"/>
          <a:srcRect/>
          <a:stretch>
            <a:fillRect/>
          </a:stretch>
        </p:blipFill>
        <p:spPr bwMode="auto">
          <a:xfrm>
            <a:off x="4267200" y="4876800"/>
            <a:ext cx="1931154" cy="1447800"/>
          </a:xfrm>
          <a:prstGeom prst="rect">
            <a:avLst/>
          </a:prstGeom>
          <a:noFill/>
        </p:spPr>
      </p:pic>
      <p:pic>
        <p:nvPicPr>
          <p:cNvPr id="111621" name="Picture 5" descr="E:\Database\VideoGraphCut\DB\Penguin100\penguin_00000.bmp"/>
          <p:cNvPicPr>
            <a:picLocks noChangeAspect="1" noChangeArrowheads="1"/>
          </p:cNvPicPr>
          <p:nvPr/>
        </p:nvPicPr>
        <p:blipFill>
          <a:blip r:embed="rId6" cstate="print"/>
          <a:srcRect/>
          <a:stretch>
            <a:fillRect/>
          </a:stretch>
        </p:blipFill>
        <p:spPr bwMode="auto">
          <a:xfrm>
            <a:off x="6324599" y="4876800"/>
            <a:ext cx="2622431" cy="1447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Experiment</a:t>
            </a:r>
            <a:endParaRPr lang="en-US" dirty="0"/>
          </a:p>
        </p:txBody>
      </p:sp>
      <p:sp>
        <p:nvSpPr>
          <p:cNvPr id="12" name="Inhaltsplatzhalter 11"/>
          <p:cNvSpPr>
            <a:spLocks noGrp="1"/>
          </p:cNvSpPr>
          <p:nvPr>
            <p:ph sz="quarter" idx="1"/>
          </p:nvPr>
        </p:nvSpPr>
        <p:spPr>
          <a:xfrm>
            <a:off x="457200" y="1143000"/>
            <a:ext cx="8229600" cy="762000"/>
          </a:xfrm>
        </p:spPr>
        <p:txBody>
          <a:bodyPr>
            <a:normAutofit fontScale="92500"/>
          </a:bodyPr>
          <a:lstStyle/>
          <a:p>
            <a:pPr lvl="0">
              <a:defRPr/>
            </a:pPr>
            <a:r>
              <a:rPr lang="en-US" sz="2600" dirty="0" smtClean="0"/>
              <a:t>Quantitative Comparison with </a:t>
            </a:r>
            <a:r>
              <a:rPr lang="en-US" sz="2600" dirty="0" err="1" smtClean="0"/>
              <a:t>Chockalingam</a:t>
            </a:r>
            <a:r>
              <a:rPr lang="en-US" sz="2600" dirty="0" smtClean="0"/>
              <a:t> et.al ICCV’09</a:t>
            </a:r>
          </a:p>
          <a:p>
            <a:pPr lvl="0">
              <a:defRPr/>
            </a:pPr>
            <a:endParaRPr lang="en-US" dirty="0" smtClean="0"/>
          </a:p>
          <a:p>
            <a:pPr lvl="0">
              <a:defRPr/>
            </a:pPr>
            <a:endParaRPr lang="en-US" dirty="0" smtClean="0"/>
          </a:p>
          <a:p>
            <a:pPr lvl="0">
              <a:buNone/>
              <a:defRPr/>
            </a:pPr>
            <a:endParaRPr lang="en-US" dirty="0"/>
          </a:p>
        </p:txBody>
      </p:sp>
      <p:graphicFrame>
        <p:nvGraphicFramePr>
          <p:cNvPr id="7" name="Chart 6"/>
          <p:cNvGraphicFramePr/>
          <p:nvPr/>
        </p:nvGraphicFramePr>
        <p:xfrm>
          <a:off x="1143000" y="1828800"/>
          <a:ext cx="697230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Quantitative Comparison</a:t>
            </a:r>
            <a:endParaRPr lang="en-US" dirty="0"/>
          </a:p>
        </p:txBody>
      </p:sp>
      <p:sp>
        <p:nvSpPr>
          <p:cNvPr id="12" name="Inhaltsplatzhalter 11"/>
          <p:cNvSpPr>
            <a:spLocks noGrp="1"/>
          </p:cNvSpPr>
          <p:nvPr>
            <p:ph sz="quarter" idx="1"/>
          </p:nvPr>
        </p:nvSpPr>
        <p:spPr>
          <a:xfrm>
            <a:off x="457200" y="1219200"/>
            <a:ext cx="8229600" cy="762000"/>
          </a:xfrm>
        </p:spPr>
        <p:txBody>
          <a:bodyPr>
            <a:normAutofit/>
          </a:bodyPr>
          <a:lstStyle/>
          <a:p>
            <a:pPr lvl="0">
              <a:defRPr/>
            </a:pPr>
            <a:r>
              <a:rPr lang="en-US" dirty="0" smtClean="0"/>
              <a:t>Comparison with Birchfield et.al ICCV 2009</a:t>
            </a:r>
          </a:p>
          <a:p>
            <a:pPr lvl="0">
              <a:defRPr/>
            </a:pPr>
            <a:endParaRPr lang="en-US" dirty="0" smtClean="0"/>
          </a:p>
          <a:p>
            <a:pPr lvl="0">
              <a:defRPr/>
            </a:pPr>
            <a:endParaRPr lang="en-US" dirty="0" smtClean="0"/>
          </a:p>
          <a:p>
            <a:pPr lvl="0">
              <a:buNone/>
              <a:defRPr/>
            </a:pPr>
            <a:endParaRPr lang="en-US" dirty="0"/>
          </a:p>
        </p:txBody>
      </p:sp>
      <p:graphicFrame>
        <p:nvGraphicFramePr>
          <p:cNvPr id="6" name="Table 5"/>
          <p:cNvGraphicFramePr>
            <a:graphicFrameLocks noGrp="1"/>
          </p:cNvGraphicFramePr>
          <p:nvPr/>
        </p:nvGraphicFramePr>
        <p:xfrm>
          <a:off x="685800" y="2133600"/>
          <a:ext cx="7848600" cy="259588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tblGrid>
              <a:tr h="370840">
                <a:tc>
                  <a:txBody>
                    <a:bodyPr/>
                    <a:lstStyle/>
                    <a:p>
                      <a:r>
                        <a:rPr lang="en-US" dirty="0" smtClean="0"/>
                        <a:t>Sequence</a:t>
                      </a:r>
                      <a:endParaRPr lang="en-US" dirty="0"/>
                    </a:p>
                  </a:txBody>
                  <a:tcPr/>
                </a:tc>
                <a:tc>
                  <a:txBody>
                    <a:bodyPr/>
                    <a:lstStyle/>
                    <a:p>
                      <a:r>
                        <a:rPr lang="en-US" dirty="0" smtClean="0"/>
                        <a:t>Color</a:t>
                      </a:r>
                      <a:endParaRPr lang="en-US" dirty="0"/>
                    </a:p>
                  </a:txBody>
                  <a:tcPr/>
                </a:tc>
                <a:tc>
                  <a:txBody>
                    <a:bodyPr/>
                    <a:lstStyle/>
                    <a:p>
                      <a:r>
                        <a:rPr lang="en-US" dirty="0" smtClean="0"/>
                        <a:t>Motion</a:t>
                      </a:r>
                      <a:endParaRPr lang="en-US" dirty="0"/>
                    </a:p>
                  </a:txBody>
                  <a:tcPr/>
                </a:tc>
                <a:tc>
                  <a:txBody>
                    <a:bodyPr/>
                    <a:lstStyle/>
                    <a:p>
                      <a:r>
                        <a:rPr lang="en-US" dirty="0" smtClean="0"/>
                        <a:t>Shape</a:t>
                      </a:r>
                      <a:endParaRPr lang="en-US" dirty="0"/>
                    </a:p>
                  </a:txBody>
                  <a:tcPr/>
                </a:tc>
                <a:tc>
                  <a:txBody>
                    <a:bodyPr/>
                    <a:lstStyle/>
                    <a:p>
                      <a:r>
                        <a:rPr lang="en-US" dirty="0" smtClean="0"/>
                        <a:t>Our Score</a:t>
                      </a:r>
                      <a:endParaRPr lang="en-US" dirty="0"/>
                    </a:p>
                  </a:txBody>
                  <a:tcPr/>
                </a:tc>
                <a:tc>
                  <a:txBody>
                    <a:bodyPr/>
                    <a:lstStyle/>
                    <a:p>
                      <a:r>
                        <a:rPr lang="en-US" dirty="0" err="1" smtClean="0"/>
                        <a:t>Birchfield</a:t>
                      </a:r>
                      <a:endParaRPr lang="en-US" dirty="0"/>
                    </a:p>
                  </a:txBody>
                  <a:tcPr/>
                </a:tc>
              </a:tr>
              <a:tr h="370840">
                <a:tc>
                  <a:txBody>
                    <a:bodyPr/>
                    <a:lstStyle/>
                    <a:p>
                      <a:r>
                        <a:rPr lang="en-US" dirty="0" smtClean="0"/>
                        <a:t>Parachute</a:t>
                      </a:r>
                      <a:endParaRPr lang="en-US" dirty="0"/>
                    </a:p>
                  </a:txBody>
                  <a:tcPr/>
                </a:tc>
                <a:tc>
                  <a:txBody>
                    <a:bodyPr/>
                    <a:lstStyle/>
                    <a:p>
                      <a:r>
                        <a:rPr lang="en-US" dirty="0" smtClean="0"/>
                        <a:t>0.038</a:t>
                      </a:r>
                      <a:endParaRPr lang="en-US" dirty="0"/>
                    </a:p>
                  </a:txBody>
                  <a:tcPr/>
                </a:tc>
                <a:tc>
                  <a:txBody>
                    <a:bodyPr/>
                    <a:lstStyle/>
                    <a:p>
                      <a:r>
                        <a:rPr lang="en-US" dirty="0" smtClean="0"/>
                        <a:t>0.119</a:t>
                      </a:r>
                      <a:endParaRPr lang="en-US" dirty="0"/>
                    </a:p>
                  </a:txBody>
                  <a:tcPr/>
                </a:tc>
                <a:tc>
                  <a:txBody>
                    <a:bodyPr/>
                    <a:lstStyle/>
                    <a:p>
                      <a:r>
                        <a:rPr lang="en-US" dirty="0" smtClean="0"/>
                        <a:t>0.024</a:t>
                      </a:r>
                      <a:endParaRPr lang="en-US" dirty="0"/>
                    </a:p>
                  </a:txBody>
                  <a:tcPr/>
                </a:tc>
                <a:tc>
                  <a:txBody>
                    <a:bodyPr/>
                    <a:lstStyle/>
                    <a:p>
                      <a:r>
                        <a:rPr lang="en-US" dirty="0" smtClean="0"/>
                        <a:t>235</a:t>
                      </a:r>
                      <a:endParaRPr lang="en-US" dirty="0"/>
                    </a:p>
                  </a:txBody>
                  <a:tcPr/>
                </a:tc>
                <a:tc>
                  <a:txBody>
                    <a:bodyPr/>
                    <a:lstStyle/>
                    <a:p>
                      <a:r>
                        <a:rPr lang="en-US" dirty="0" smtClean="0"/>
                        <a:t>502</a:t>
                      </a:r>
                      <a:endParaRPr lang="en-US" dirty="0"/>
                    </a:p>
                  </a:txBody>
                  <a:tcPr/>
                </a:tc>
              </a:tr>
              <a:tr h="370840">
                <a:tc>
                  <a:txBody>
                    <a:bodyPr/>
                    <a:lstStyle/>
                    <a:p>
                      <a:r>
                        <a:rPr lang="en-US" dirty="0" smtClean="0"/>
                        <a:t>Girl</a:t>
                      </a:r>
                      <a:endParaRPr lang="en-US" dirty="0"/>
                    </a:p>
                  </a:txBody>
                  <a:tcPr/>
                </a:tc>
                <a:tc>
                  <a:txBody>
                    <a:bodyPr/>
                    <a:lstStyle/>
                    <a:p>
                      <a:r>
                        <a:rPr lang="en-US" dirty="0" smtClean="0"/>
                        <a:t>0.205</a:t>
                      </a:r>
                      <a:endParaRPr lang="en-US" dirty="0"/>
                    </a:p>
                  </a:txBody>
                  <a:tcPr/>
                </a:tc>
                <a:tc>
                  <a:txBody>
                    <a:bodyPr/>
                    <a:lstStyle/>
                    <a:p>
                      <a:r>
                        <a:rPr lang="en-US" dirty="0" smtClean="0"/>
                        <a:t>0.145</a:t>
                      </a:r>
                      <a:endParaRPr lang="en-US" dirty="0"/>
                    </a:p>
                  </a:txBody>
                  <a:tcPr/>
                </a:tc>
                <a:tc>
                  <a:txBody>
                    <a:bodyPr/>
                    <a:lstStyle/>
                    <a:p>
                      <a:r>
                        <a:rPr lang="en-US" dirty="0" smtClean="0"/>
                        <a:t>0.147</a:t>
                      </a:r>
                      <a:endParaRPr lang="en-US" dirty="0"/>
                    </a:p>
                  </a:txBody>
                  <a:tcPr/>
                </a:tc>
                <a:tc>
                  <a:txBody>
                    <a:bodyPr/>
                    <a:lstStyle/>
                    <a:p>
                      <a:r>
                        <a:rPr lang="en-US" dirty="0" smtClean="0"/>
                        <a:t>1304</a:t>
                      </a:r>
                      <a:endParaRPr lang="en-US" dirty="0"/>
                    </a:p>
                  </a:txBody>
                  <a:tcPr/>
                </a:tc>
                <a:tc>
                  <a:txBody>
                    <a:bodyPr/>
                    <a:lstStyle/>
                    <a:p>
                      <a:r>
                        <a:rPr lang="en-US" dirty="0" smtClean="0"/>
                        <a:t>1755</a:t>
                      </a:r>
                      <a:endParaRPr lang="en-US" dirty="0"/>
                    </a:p>
                  </a:txBody>
                  <a:tcPr/>
                </a:tc>
              </a:tr>
              <a:tr h="370840">
                <a:tc>
                  <a:txBody>
                    <a:bodyPr/>
                    <a:lstStyle/>
                    <a:p>
                      <a:r>
                        <a:rPr lang="en-US" dirty="0" err="1" smtClean="0"/>
                        <a:t>Monkeydog</a:t>
                      </a:r>
                      <a:endParaRPr lang="en-US" dirty="0"/>
                    </a:p>
                  </a:txBody>
                  <a:tcPr/>
                </a:tc>
                <a:tc>
                  <a:txBody>
                    <a:bodyPr/>
                    <a:lstStyle/>
                    <a:p>
                      <a:r>
                        <a:rPr lang="en-US" dirty="0" smtClean="0"/>
                        <a:t>0.299</a:t>
                      </a:r>
                      <a:endParaRPr lang="en-US" dirty="0"/>
                    </a:p>
                  </a:txBody>
                  <a:tcPr/>
                </a:tc>
                <a:tc>
                  <a:txBody>
                    <a:bodyPr/>
                    <a:lstStyle/>
                    <a:p>
                      <a:r>
                        <a:rPr lang="en-US" dirty="0" smtClean="0"/>
                        <a:t>0.243</a:t>
                      </a:r>
                      <a:endParaRPr lang="en-US" dirty="0"/>
                    </a:p>
                  </a:txBody>
                  <a:tcPr/>
                </a:tc>
                <a:tc>
                  <a:txBody>
                    <a:bodyPr/>
                    <a:lstStyle/>
                    <a:p>
                      <a:r>
                        <a:rPr lang="en-US" dirty="0" smtClean="0"/>
                        <a:t>0.132</a:t>
                      </a:r>
                      <a:endParaRPr lang="en-US" dirty="0"/>
                    </a:p>
                  </a:txBody>
                  <a:tcPr/>
                </a:tc>
                <a:tc>
                  <a:txBody>
                    <a:bodyPr/>
                    <a:lstStyle/>
                    <a:p>
                      <a:r>
                        <a:rPr lang="en-US" dirty="0" smtClean="0"/>
                        <a:t>563</a:t>
                      </a:r>
                      <a:endParaRPr lang="en-US" dirty="0"/>
                    </a:p>
                  </a:txBody>
                  <a:tcPr/>
                </a:tc>
                <a:tc>
                  <a:txBody>
                    <a:bodyPr/>
                    <a:lstStyle/>
                    <a:p>
                      <a:r>
                        <a:rPr lang="en-US" dirty="0" smtClean="0"/>
                        <a:t>683</a:t>
                      </a:r>
                      <a:endParaRPr lang="en-US" dirty="0"/>
                    </a:p>
                  </a:txBody>
                  <a:tcPr/>
                </a:tc>
              </a:tr>
              <a:tr h="370840">
                <a:tc>
                  <a:txBody>
                    <a:bodyPr/>
                    <a:lstStyle/>
                    <a:p>
                      <a:r>
                        <a:rPr lang="en-US" dirty="0" smtClean="0"/>
                        <a:t>Penguin</a:t>
                      </a:r>
                      <a:endParaRPr lang="en-US" dirty="0"/>
                    </a:p>
                  </a:txBody>
                  <a:tcPr/>
                </a:tc>
                <a:tc>
                  <a:txBody>
                    <a:bodyPr/>
                    <a:lstStyle/>
                    <a:p>
                      <a:r>
                        <a:rPr lang="en-US" dirty="0" smtClean="0"/>
                        <a:t>1.02</a:t>
                      </a:r>
                      <a:endParaRPr lang="en-US" dirty="0"/>
                    </a:p>
                  </a:txBody>
                  <a:tcPr/>
                </a:tc>
                <a:tc>
                  <a:txBody>
                    <a:bodyPr/>
                    <a:lstStyle/>
                    <a:p>
                      <a:r>
                        <a:rPr lang="en-US" dirty="0" smtClean="0"/>
                        <a:t>0.016</a:t>
                      </a:r>
                      <a:endParaRPr lang="en-US" dirty="0"/>
                    </a:p>
                  </a:txBody>
                  <a:tcPr/>
                </a:tc>
                <a:tc>
                  <a:txBody>
                    <a:bodyPr/>
                    <a:lstStyle/>
                    <a:p>
                      <a:r>
                        <a:rPr lang="en-US" dirty="0" smtClean="0"/>
                        <a:t>0.013</a:t>
                      </a:r>
                      <a:endParaRPr lang="en-US" dirty="0"/>
                    </a:p>
                  </a:txBody>
                  <a:tcPr/>
                </a:tc>
                <a:tc>
                  <a:txBody>
                    <a:bodyPr/>
                    <a:lstStyle/>
                    <a:p>
                      <a:r>
                        <a:rPr lang="en-US" dirty="0" smtClean="0"/>
                        <a:t>1705</a:t>
                      </a:r>
                      <a:endParaRPr lang="en-US" dirty="0"/>
                    </a:p>
                  </a:txBody>
                  <a:tcPr/>
                </a:tc>
                <a:tc>
                  <a:txBody>
                    <a:bodyPr/>
                    <a:lstStyle/>
                    <a:p>
                      <a:r>
                        <a:rPr lang="en-US" dirty="0" smtClean="0"/>
                        <a:t>6627</a:t>
                      </a:r>
                      <a:endParaRPr lang="en-US" dirty="0"/>
                    </a:p>
                  </a:txBody>
                  <a:tcPr/>
                </a:tc>
              </a:tr>
              <a:tr h="370840">
                <a:tc>
                  <a:txBody>
                    <a:bodyPr/>
                    <a:lstStyle/>
                    <a:p>
                      <a:r>
                        <a:rPr lang="en-US" dirty="0" err="1" smtClean="0"/>
                        <a:t>Birdfall</a:t>
                      </a:r>
                      <a:endParaRPr lang="en-US" dirty="0"/>
                    </a:p>
                  </a:txBody>
                  <a:tcPr/>
                </a:tc>
                <a:tc>
                  <a:txBody>
                    <a:bodyPr/>
                    <a:lstStyle/>
                    <a:p>
                      <a:r>
                        <a:rPr lang="en-US" dirty="0" smtClean="0"/>
                        <a:t>0.466</a:t>
                      </a:r>
                      <a:endParaRPr lang="en-US" dirty="0"/>
                    </a:p>
                  </a:txBody>
                  <a:tcPr/>
                </a:tc>
                <a:tc>
                  <a:txBody>
                    <a:bodyPr/>
                    <a:lstStyle/>
                    <a:p>
                      <a:r>
                        <a:rPr lang="en-US" dirty="0" smtClean="0"/>
                        <a:t>0.283</a:t>
                      </a:r>
                      <a:endParaRPr lang="en-US" dirty="0"/>
                    </a:p>
                  </a:txBody>
                  <a:tcPr/>
                </a:tc>
                <a:tc>
                  <a:txBody>
                    <a:bodyPr/>
                    <a:lstStyle/>
                    <a:p>
                      <a:r>
                        <a:rPr lang="en-US" dirty="0" smtClean="0"/>
                        <a:t>0.070</a:t>
                      </a:r>
                      <a:endParaRPr lang="en-US" dirty="0"/>
                    </a:p>
                  </a:txBody>
                  <a:tcPr/>
                </a:tc>
                <a:tc>
                  <a:txBody>
                    <a:bodyPr/>
                    <a:lstStyle/>
                    <a:p>
                      <a:r>
                        <a:rPr lang="en-US" dirty="0" smtClean="0"/>
                        <a:t>252</a:t>
                      </a:r>
                      <a:endParaRPr lang="en-US" dirty="0"/>
                    </a:p>
                  </a:txBody>
                  <a:tcPr/>
                </a:tc>
                <a:tc>
                  <a:txBody>
                    <a:bodyPr/>
                    <a:lstStyle/>
                    <a:p>
                      <a:r>
                        <a:rPr lang="en-US" dirty="0" smtClean="0"/>
                        <a:t>454</a:t>
                      </a:r>
                      <a:endParaRPr lang="en-US" dirty="0"/>
                    </a:p>
                  </a:txBody>
                  <a:tcPr/>
                </a:tc>
              </a:tr>
              <a:tr h="370840">
                <a:tc>
                  <a:txBody>
                    <a:bodyPr/>
                    <a:lstStyle/>
                    <a:p>
                      <a:r>
                        <a:rPr lang="en-US" dirty="0" smtClean="0"/>
                        <a:t>Cheetah</a:t>
                      </a:r>
                      <a:endParaRPr lang="en-US" dirty="0"/>
                    </a:p>
                  </a:txBody>
                  <a:tcPr/>
                </a:tc>
                <a:tc>
                  <a:txBody>
                    <a:bodyPr/>
                    <a:lstStyle/>
                    <a:p>
                      <a:r>
                        <a:rPr lang="en-US" dirty="0" smtClean="0"/>
                        <a:t>0.760</a:t>
                      </a:r>
                      <a:endParaRPr lang="en-US" dirty="0"/>
                    </a:p>
                  </a:txBody>
                  <a:tcPr/>
                </a:tc>
                <a:tc>
                  <a:txBody>
                    <a:bodyPr/>
                    <a:lstStyle/>
                    <a:p>
                      <a:r>
                        <a:rPr lang="en-US" dirty="0" smtClean="0"/>
                        <a:t>0.273</a:t>
                      </a:r>
                      <a:endParaRPr lang="en-US" dirty="0"/>
                    </a:p>
                  </a:txBody>
                  <a:tcPr/>
                </a:tc>
                <a:tc>
                  <a:txBody>
                    <a:bodyPr/>
                    <a:lstStyle/>
                    <a:p>
                      <a:r>
                        <a:rPr lang="en-US" dirty="0" smtClean="0"/>
                        <a:t>0.187</a:t>
                      </a:r>
                      <a:endParaRPr lang="en-US" dirty="0"/>
                    </a:p>
                  </a:txBody>
                  <a:tcPr/>
                </a:tc>
                <a:tc>
                  <a:txBody>
                    <a:bodyPr/>
                    <a:lstStyle/>
                    <a:p>
                      <a:r>
                        <a:rPr lang="en-US" dirty="0" smtClean="0"/>
                        <a:t>1142</a:t>
                      </a:r>
                      <a:endParaRPr lang="en-US" dirty="0"/>
                    </a:p>
                  </a:txBody>
                  <a:tcPr/>
                </a:tc>
                <a:tc>
                  <a:txBody>
                    <a:bodyPr/>
                    <a:lstStyle/>
                    <a:p>
                      <a:r>
                        <a:rPr lang="en-US" dirty="0" smtClean="0"/>
                        <a:t>1217</a:t>
                      </a:r>
                      <a:endParaRPr lang="en-US" dirty="0"/>
                    </a:p>
                  </a:txBody>
                  <a:tcPr/>
                </a:tc>
              </a:tr>
            </a:tbl>
          </a:graphicData>
        </a:graphic>
      </p:graphicFrame>
      <p:sp>
        <p:nvSpPr>
          <p:cNvPr id="8" name="TextBox 7"/>
          <p:cNvSpPr txBox="1"/>
          <p:nvPr/>
        </p:nvSpPr>
        <p:spPr>
          <a:xfrm>
            <a:off x="2590800" y="5029200"/>
            <a:ext cx="4114800" cy="369332"/>
          </a:xfrm>
          <a:prstGeom prst="rect">
            <a:avLst/>
          </a:prstGeom>
          <a:noFill/>
        </p:spPr>
        <p:txBody>
          <a:bodyPr wrap="square" rtlCol="0">
            <a:spAutoFit/>
          </a:bodyPr>
          <a:lstStyle/>
          <a:p>
            <a:r>
              <a:rPr lang="en-US" dirty="0" smtClean="0"/>
              <a:t>SegTrack Database metrics and scores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Results</a:t>
            </a:r>
            <a:endParaRPr lang="en-US" dirty="0"/>
          </a:p>
        </p:txBody>
      </p:sp>
      <p:sp>
        <p:nvSpPr>
          <p:cNvPr id="4" name="Slide Number Placeholder 3"/>
          <p:cNvSpPr>
            <a:spLocks noGrp="1"/>
          </p:cNvSpPr>
          <p:nvPr>
            <p:ph type="sldNum" sz="quarter" idx="12"/>
          </p:nvPr>
        </p:nvSpPr>
        <p:spPr/>
        <p:txBody>
          <a:bodyPr/>
          <a:lstStyle/>
          <a:p>
            <a:fld id="{984EEC3A-AFFC-4655-AC9A-A5EF83946563}" type="slidenum">
              <a:rPr lang="en-US" smtClean="0"/>
              <a:pPr/>
              <a:t>18</a:t>
            </a:fld>
            <a:endParaRPr lang="en-US"/>
          </a:p>
        </p:txBody>
      </p:sp>
      <p:pic>
        <p:nvPicPr>
          <p:cNvPr id="6" name="full_video.wmv">
            <a:hlinkClick r:id="" action="ppaction://media"/>
          </p:cNvPr>
          <p:cNvPicPr>
            <a:picLocks noRot="1" noChangeAspect="1"/>
          </p:cNvPicPr>
          <p:nvPr>
            <a:videoFile r:link="rId1"/>
          </p:nvPr>
        </p:nvPicPr>
        <p:blipFill>
          <a:blip r:embed="rId4"/>
          <a:stretch>
            <a:fillRect/>
          </a:stretch>
        </p:blipFill>
        <p:spPr>
          <a:xfrm>
            <a:off x="1219200" y="1447800"/>
            <a:ext cx="68580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598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smtClean="0"/>
              <a:t>New approach to video object cut-out based on temporally-coherent MRF</a:t>
            </a:r>
          </a:p>
          <a:p>
            <a:r>
              <a:rPr lang="en-US" dirty="0" smtClean="0"/>
              <a:t>New </a:t>
            </a:r>
            <a:r>
              <a:rPr lang="en-US" dirty="0" err="1" smtClean="0"/>
              <a:t>SegTrack</a:t>
            </a:r>
            <a:r>
              <a:rPr lang="en-US" dirty="0" smtClean="0"/>
              <a:t> dataset to facilitate quantitative evaluations of segmentation performance</a:t>
            </a:r>
          </a:p>
          <a:p>
            <a:r>
              <a:rPr lang="en-US" dirty="0" smtClean="0"/>
              <a:t>Promising experimental results, including  comparison to two recent methods</a:t>
            </a:r>
          </a:p>
          <a:p>
            <a:endParaRPr lang="en-US" dirty="0" smtClean="0"/>
          </a:p>
        </p:txBody>
      </p:sp>
      <p:sp>
        <p:nvSpPr>
          <p:cNvPr id="3" name="Slide Number Placeholder 2"/>
          <p:cNvSpPr>
            <a:spLocks noGrp="1"/>
          </p:cNvSpPr>
          <p:nvPr>
            <p:ph type="sldNum" sz="quarter" idx="12"/>
          </p:nvPr>
        </p:nvSpPr>
        <p:spPr/>
        <p:txBody>
          <a:bodyPr/>
          <a:lstStyle/>
          <a:p>
            <a:fld id="{039294EA-7A81-445C-9235-DD5284119FF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Tracking Animals for Behavior Analysis</a:t>
            </a:r>
            <a:endParaRPr lang="en-US" dirty="0"/>
          </a:p>
        </p:txBody>
      </p:sp>
      <p:sp>
        <p:nvSpPr>
          <p:cNvPr id="10" name="Content Placeholder 9"/>
          <p:cNvSpPr>
            <a:spLocks noGrp="1"/>
          </p:cNvSpPr>
          <p:nvPr>
            <p:ph idx="1"/>
          </p:nvPr>
        </p:nvSpPr>
        <p:spPr>
          <a:xfrm>
            <a:off x="457200" y="4876800"/>
            <a:ext cx="8229600" cy="1828800"/>
          </a:xfrm>
        </p:spPr>
        <p:txBody>
          <a:bodyPr>
            <a:normAutofit fontScale="92500" lnSpcReduction="20000"/>
          </a:bodyPr>
          <a:lstStyle/>
          <a:p>
            <a:r>
              <a:rPr lang="en-US" dirty="0" smtClean="0"/>
              <a:t>Wide range of animal morphologies and biological questions</a:t>
            </a:r>
          </a:p>
          <a:p>
            <a:r>
              <a:rPr lang="en-US" dirty="0" smtClean="0"/>
              <a:t>“Tracking” via segmentation </a:t>
            </a:r>
            <a:r>
              <a:rPr lang="en-US" smtClean="0"/>
              <a:t>of the animal</a:t>
            </a:r>
            <a:endParaRPr lang="en-US" dirty="0" smtClean="0"/>
          </a:p>
          <a:p>
            <a:r>
              <a:rPr lang="en-US" dirty="0" smtClean="0"/>
              <a:t>http://www.kinetrack.org</a:t>
            </a:r>
            <a:endParaRPr lang="en-US" dirty="0"/>
          </a:p>
        </p:txBody>
      </p:sp>
      <p:sp>
        <p:nvSpPr>
          <p:cNvPr id="4" name="Slide Number Placeholder 3"/>
          <p:cNvSpPr>
            <a:spLocks noGrp="1"/>
          </p:cNvSpPr>
          <p:nvPr>
            <p:ph type="sldNum" sz="quarter" idx="12"/>
          </p:nvPr>
        </p:nvSpPr>
        <p:spPr/>
        <p:txBody>
          <a:bodyPr/>
          <a:lstStyle/>
          <a:p>
            <a:fld id="{D9C10ED2-A50D-4BD7-B8F0-8C8F87797C7F}" type="slidenum">
              <a:rPr lang="en-US" noProof="0" smtClean="0"/>
              <a:pPr/>
              <a:t>2</a:t>
            </a:fld>
            <a:endParaRPr lang="en-US" noProof="0" dirty="0"/>
          </a:p>
        </p:txBody>
      </p:sp>
      <p:pic>
        <p:nvPicPr>
          <p:cNvPr id="1489921" name="Picture 1" descr="C:\usr\My Dropbox\Work\Publications\Graphcut Tracking\BMVC 10\Talk\Capercaillie_Lomvi_2004_lekking.jpg"/>
          <p:cNvPicPr>
            <a:picLocks noChangeAspect="1" noChangeArrowheads="1"/>
          </p:cNvPicPr>
          <p:nvPr/>
        </p:nvPicPr>
        <p:blipFill>
          <a:blip r:embed="rId3" cstate="print"/>
          <a:srcRect/>
          <a:stretch>
            <a:fillRect/>
          </a:stretch>
        </p:blipFill>
        <p:spPr bwMode="auto">
          <a:xfrm>
            <a:off x="457200" y="1752600"/>
            <a:ext cx="3425825" cy="2890540"/>
          </a:xfrm>
          <a:prstGeom prst="rect">
            <a:avLst/>
          </a:prstGeom>
          <a:noFill/>
          <a:ln>
            <a:solidFill>
              <a:schemeClr val="tx1">
                <a:lumMod val="75000"/>
                <a:lumOff val="25000"/>
              </a:schemeClr>
            </a:solidFill>
          </a:ln>
        </p:spPr>
      </p:pic>
      <p:pic>
        <p:nvPicPr>
          <p:cNvPr id="1489922" name="Picture 2" descr="C:\usr\My Dropbox\Work\Publications\Graphcut Tracking\BMVC 10\Talk\Stotting_gazelle.jpg"/>
          <p:cNvPicPr>
            <a:picLocks noChangeAspect="1" noChangeArrowheads="1"/>
          </p:cNvPicPr>
          <p:nvPr/>
        </p:nvPicPr>
        <p:blipFill>
          <a:blip r:embed="rId4" cstate="print"/>
          <a:srcRect/>
          <a:stretch>
            <a:fillRect/>
          </a:stretch>
        </p:blipFill>
        <p:spPr bwMode="auto">
          <a:xfrm>
            <a:off x="4343401" y="1752600"/>
            <a:ext cx="4276496" cy="2895600"/>
          </a:xfrm>
          <a:prstGeom prst="rect">
            <a:avLst/>
          </a:prstGeom>
          <a:noFill/>
          <a:ln>
            <a:solidFill>
              <a:schemeClr val="tx1">
                <a:lumMod val="75000"/>
                <a:lumOff val="25000"/>
              </a:schemeClr>
            </a:solidFill>
          </a:ln>
        </p:spPr>
      </p:pic>
      <p:sp>
        <p:nvSpPr>
          <p:cNvPr id="8" name="TextBox 7"/>
          <p:cNvSpPr txBox="1"/>
          <p:nvPr/>
        </p:nvSpPr>
        <p:spPr>
          <a:xfrm>
            <a:off x="1060185" y="1290935"/>
            <a:ext cx="2292615" cy="461665"/>
          </a:xfrm>
          <a:prstGeom prst="rect">
            <a:avLst/>
          </a:prstGeom>
          <a:noFill/>
        </p:spPr>
        <p:txBody>
          <a:bodyPr wrap="none" rtlCol="0">
            <a:spAutoFit/>
          </a:bodyPr>
          <a:lstStyle/>
          <a:p>
            <a:r>
              <a:rPr lang="en-US" sz="2400" dirty="0" err="1" smtClean="0"/>
              <a:t>Lekking</a:t>
            </a:r>
            <a:r>
              <a:rPr lang="en-US" sz="2400" dirty="0" smtClean="0"/>
              <a:t> display</a:t>
            </a:r>
            <a:endParaRPr lang="en-US" sz="2400" dirty="0"/>
          </a:p>
        </p:txBody>
      </p:sp>
      <p:sp>
        <p:nvSpPr>
          <p:cNvPr id="9" name="TextBox 8"/>
          <p:cNvSpPr txBox="1"/>
          <p:nvPr/>
        </p:nvSpPr>
        <p:spPr>
          <a:xfrm>
            <a:off x="5174985" y="1290935"/>
            <a:ext cx="2496196" cy="461665"/>
          </a:xfrm>
          <a:prstGeom prst="rect">
            <a:avLst/>
          </a:prstGeom>
          <a:noFill/>
        </p:spPr>
        <p:txBody>
          <a:bodyPr wrap="none" rtlCol="0">
            <a:spAutoFit/>
          </a:bodyPr>
          <a:lstStyle/>
          <a:p>
            <a:r>
              <a:rPr lang="en-US" sz="2400" dirty="0" err="1" smtClean="0"/>
              <a:t>Stotting</a:t>
            </a:r>
            <a:r>
              <a:rPr lang="en-US" sz="2400" dirty="0" smtClean="0"/>
              <a:t> behavior</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Goal</a:t>
            </a:r>
            <a:endParaRPr lang="en-US" dirty="0"/>
          </a:p>
        </p:txBody>
      </p:sp>
      <p:sp>
        <p:nvSpPr>
          <p:cNvPr id="12" name="Inhaltsplatzhalter 11"/>
          <p:cNvSpPr>
            <a:spLocks noGrp="1"/>
          </p:cNvSpPr>
          <p:nvPr>
            <p:ph sz="quarter" idx="1"/>
          </p:nvPr>
        </p:nvSpPr>
        <p:spPr>
          <a:xfrm>
            <a:off x="457200" y="5105400"/>
            <a:ext cx="8229600" cy="1524000"/>
          </a:xfrm>
        </p:spPr>
        <p:txBody>
          <a:bodyPr>
            <a:normAutofit fontScale="92500" lnSpcReduction="10000"/>
          </a:bodyPr>
          <a:lstStyle/>
          <a:p>
            <a:pPr lvl="0">
              <a:defRPr/>
            </a:pPr>
            <a:r>
              <a:rPr lang="en-US" dirty="0" smtClean="0"/>
              <a:t>Automatic video object cut-out</a:t>
            </a:r>
          </a:p>
          <a:p>
            <a:pPr lvl="0">
              <a:defRPr/>
            </a:pPr>
            <a:r>
              <a:rPr lang="en-US" dirty="0" smtClean="0"/>
              <a:t>Offline analysis with minimum user input</a:t>
            </a:r>
          </a:p>
          <a:p>
            <a:pPr lvl="0">
              <a:defRPr/>
            </a:pPr>
            <a:r>
              <a:rPr lang="en-US" dirty="0" smtClean="0"/>
              <a:t>Behavior analysis via post-processing</a:t>
            </a:r>
          </a:p>
          <a:p>
            <a:pPr lvl="0">
              <a:buNone/>
              <a:defRPr/>
            </a:pPr>
            <a:endParaRPr lang="en-US" dirty="0" smtClean="0"/>
          </a:p>
          <a:p>
            <a:pPr lvl="0">
              <a:defRPr/>
            </a:pPr>
            <a:endParaRPr lang="en-US" dirty="0" smtClean="0"/>
          </a:p>
          <a:p>
            <a:pPr lvl="0">
              <a:buNone/>
              <a:defRPr/>
            </a:pPr>
            <a:endParaRPr lang="en-US" dirty="0"/>
          </a:p>
        </p:txBody>
      </p:sp>
      <p:pic>
        <p:nvPicPr>
          <p:cNvPr id="79874" name="Picture 2" descr="E:\Paper\BMVC2010\Figure\qualitative\girl\girl168.png"/>
          <p:cNvPicPr>
            <a:picLocks noChangeAspect="1" noChangeArrowheads="1"/>
          </p:cNvPicPr>
          <p:nvPr/>
        </p:nvPicPr>
        <p:blipFill>
          <a:blip r:embed="rId3" cstate="print"/>
          <a:srcRect/>
          <a:stretch>
            <a:fillRect/>
          </a:stretch>
        </p:blipFill>
        <p:spPr bwMode="auto">
          <a:xfrm>
            <a:off x="4724400" y="1828800"/>
            <a:ext cx="3886200" cy="3108960"/>
          </a:xfrm>
          <a:prstGeom prst="rect">
            <a:avLst/>
          </a:prstGeom>
          <a:noFill/>
        </p:spPr>
      </p:pic>
      <p:pic>
        <p:nvPicPr>
          <p:cNvPr id="79875" name="Picture 3" descr="E:\Database\VideoGraphCut\DB\girl\5117-8_70168.bmp"/>
          <p:cNvPicPr>
            <a:picLocks noChangeAspect="1" noChangeArrowheads="1"/>
          </p:cNvPicPr>
          <p:nvPr/>
        </p:nvPicPr>
        <p:blipFill>
          <a:blip r:embed="rId4" cstate="print"/>
          <a:srcRect/>
          <a:stretch>
            <a:fillRect/>
          </a:stretch>
        </p:blipFill>
        <p:spPr bwMode="auto">
          <a:xfrm>
            <a:off x="457200" y="1828800"/>
            <a:ext cx="3886200" cy="3106936"/>
          </a:xfrm>
          <a:prstGeom prst="rect">
            <a:avLst/>
          </a:prstGeom>
          <a:noFill/>
        </p:spPr>
      </p:pic>
      <p:sp>
        <p:nvSpPr>
          <p:cNvPr id="6" name="TextBox 5"/>
          <p:cNvSpPr txBox="1"/>
          <p:nvPr/>
        </p:nvSpPr>
        <p:spPr>
          <a:xfrm>
            <a:off x="1508911" y="1367135"/>
            <a:ext cx="1691489" cy="461665"/>
          </a:xfrm>
          <a:prstGeom prst="rect">
            <a:avLst/>
          </a:prstGeom>
          <a:noFill/>
        </p:spPr>
        <p:txBody>
          <a:bodyPr wrap="none" rtlCol="0">
            <a:spAutoFit/>
          </a:bodyPr>
          <a:lstStyle/>
          <a:p>
            <a:r>
              <a:rPr lang="en-US" sz="2400" dirty="0" smtClean="0"/>
              <a:t>Input video</a:t>
            </a:r>
            <a:endParaRPr lang="en-US" sz="2400" dirty="0"/>
          </a:p>
        </p:txBody>
      </p:sp>
      <p:sp>
        <p:nvSpPr>
          <p:cNvPr id="7" name="TextBox 6"/>
          <p:cNvSpPr txBox="1"/>
          <p:nvPr/>
        </p:nvSpPr>
        <p:spPr>
          <a:xfrm>
            <a:off x="6172200" y="1371600"/>
            <a:ext cx="1107996" cy="461665"/>
          </a:xfrm>
          <a:prstGeom prst="rect">
            <a:avLst/>
          </a:prstGeom>
          <a:noFill/>
        </p:spPr>
        <p:txBody>
          <a:bodyPr wrap="none" rtlCol="0">
            <a:spAutoFit/>
          </a:bodyPr>
          <a:lstStyle/>
          <a:p>
            <a:r>
              <a:rPr lang="en-US" sz="2400" dirty="0" smtClean="0"/>
              <a:t>Output</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pic>
        <p:nvPicPr>
          <p:cNvPr id="1489922" name="Picture 2"/>
          <p:cNvPicPr>
            <a:picLocks noChangeAspect="1" noChangeArrowheads="1"/>
          </p:cNvPicPr>
          <p:nvPr/>
        </p:nvPicPr>
        <p:blipFill>
          <a:blip r:embed="rId3" cstate="print"/>
          <a:srcRect/>
          <a:stretch>
            <a:fillRect/>
          </a:stretch>
        </p:blipFill>
        <p:spPr bwMode="auto">
          <a:xfrm>
            <a:off x="304800" y="2133600"/>
            <a:ext cx="3886200" cy="2938939"/>
          </a:xfrm>
          <a:prstGeom prst="rect">
            <a:avLst/>
          </a:prstGeom>
          <a:noFill/>
          <a:ln w="9525">
            <a:noFill/>
            <a:miter lim="800000"/>
            <a:headEnd/>
            <a:tailEnd/>
          </a:ln>
        </p:spPr>
      </p:pic>
      <p:sp>
        <p:nvSpPr>
          <p:cNvPr id="6" name="TextBox 5"/>
          <p:cNvSpPr txBox="1"/>
          <p:nvPr/>
        </p:nvSpPr>
        <p:spPr>
          <a:xfrm>
            <a:off x="457200" y="1600200"/>
            <a:ext cx="3733800" cy="523220"/>
          </a:xfrm>
          <a:prstGeom prst="rect">
            <a:avLst/>
          </a:prstGeom>
          <a:noFill/>
        </p:spPr>
        <p:txBody>
          <a:bodyPr wrap="square" rtlCol="0">
            <a:spAutoFit/>
          </a:bodyPr>
          <a:lstStyle/>
          <a:p>
            <a:r>
              <a:rPr lang="en-US" dirty="0" err="1" smtClean="0"/>
              <a:t>Bibby</a:t>
            </a:r>
            <a:r>
              <a:rPr lang="en-US" dirty="0" smtClean="0"/>
              <a:t> et al. ECCV’08</a:t>
            </a:r>
            <a:endParaRPr lang="en-US" dirty="0"/>
          </a:p>
        </p:txBody>
      </p:sp>
      <p:sp>
        <p:nvSpPr>
          <p:cNvPr id="8" name="TextBox 7"/>
          <p:cNvSpPr txBox="1"/>
          <p:nvPr/>
        </p:nvSpPr>
        <p:spPr>
          <a:xfrm>
            <a:off x="4800600" y="1600200"/>
            <a:ext cx="4114800" cy="523220"/>
          </a:xfrm>
          <a:prstGeom prst="rect">
            <a:avLst/>
          </a:prstGeom>
          <a:noFill/>
        </p:spPr>
        <p:txBody>
          <a:bodyPr wrap="square" rtlCol="0">
            <a:spAutoFit/>
          </a:bodyPr>
          <a:lstStyle/>
          <a:p>
            <a:r>
              <a:rPr lang="en-US" dirty="0" err="1" smtClean="0"/>
              <a:t>Bai</a:t>
            </a:r>
            <a:r>
              <a:rPr lang="en-US" dirty="0" smtClean="0"/>
              <a:t> et al. SIGGRAPH’09</a:t>
            </a:r>
            <a:endParaRPr lang="en-US" dirty="0"/>
          </a:p>
        </p:txBody>
      </p:sp>
      <p:pic>
        <p:nvPicPr>
          <p:cNvPr id="7" name="Picture 3"/>
          <p:cNvPicPr>
            <a:picLocks noChangeAspect="1" noChangeArrowheads="1"/>
          </p:cNvPicPr>
          <p:nvPr/>
        </p:nvPicPr>
        <p:blipFill>
          <a:blip r:embed="rId4" cstate="print"/>
          <a:srcRect/>
          <a:stretch>
            <a:fillRect/>
          </a:stretch>
        </p:blipFill>
        <p:spPr bwMode="auto">
          <a:xfrm>
            <a:off x="4724400" y="2133600"/>
            <a:ext cx="4158081" cy="2895600"/>
          </a:xfrm>
          <a:prstGeom prst="rect">
            <a:avLst/>
          </a:prstGeom>
          <a:noFill/>
          <a:ln w="9525">
            <a:noFill/>
            <a:miter lim="800000"/>
            <a:headEnd/>
            <a:tailEnd/>
          </a:ln>
        </p:spPr>
      </p:pic>
      <p:sp>
        <p:nvSpPr>
          <p:cNvPr id="9" name="TextBox 8"/>
          <p:cNvSpPr txBox="1"/>
          <p:nvPr/>
        </p:nvSpPr>
        <p:spPr>
          <a:xfrm>
            <a:off x="381000" y="5181600"/>
            <a:ext cx="3722494" cy="1384995"/>
          </a:xfrm>
          <a:prstGeom prst="rect">
            <a:avLst/>
          </a:prstGeom>
          <a:noFill/>
        </p:spPr>
        <p:txBody>
          <a:bodyPr wrap="none" rtlCol="0">
            <a:spAutoFit/>
          </a:bodyPr>
          <a:lstStyle/>
          <a:p>
            <a:r>
              <a:rPr lang="en-US" dirty="0" smtClean="0"/>
              <a:t>* Real-time, automatic</a:t>
            </a:r>
          </a:p>
          <a:p>
            <a:r>
              <a:rPr lang="en-US" dirty="0" smtClean="0"/>
              <a:t>* Not focused on</a:t>
            </a:r>
          </a:p>
          <a:p>
            <a:r>
              <a:rPr lang="en-US" dirty="0" smtClean="0"/>
              <a:t>      segmentation</a:t>
            </a:r>
            <a:endParaRPr lang="en-US" dirty="0"/>
          </a:p>
        </p:txBody>
      </p:sp>
      <p:sp>
        <p:nvSpPr>
          <p:cNvPr id="10" name="TextBox 9"/>
          <p:cNvSpPr txBox="1"/>
          <p:nvPr/>
        </p:nvSpPr>
        <p:spPr>
          <a:xfrm>
            <a:off x="4559091" y="5257800"/>
            <a:ext cx="4584909" cy="1384995"/>
          </a:xfrm>
          <a:prstGeom prst="rect">
            <a:avLst/>
          </a:prstGeom>
          <a:noFill/>
        </p:spPr>
        <p:txBody>
          <a:bodyPr wrap="none" rtlCol="0">
            <a:spAutoFit/>
          </a:bodyPr>
          <a:lstStyle/>
          <a:p>
            <a:r>
              <a:rPr lang="en-US" dirty="0" smtClean="0"/>
              <a:t>* High-quality segmentation</a:t>
            </a:r>
          </a:p>
          <a:p>
            <a:r>
              <a:rPr lang="en-US" dirty="0" smtClean="0"/>
              <a:t>* Significant manual effort</a:t>
            </a:r>
          </a:p>
          <a:p>
            <a:r>
              <a:rPr lang="en-US" dirty="0" smtClean="0"/>
              <a:t>     is required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Content Placeholder 3"/>
          <p:cNvSpPr>
            <a:spLocks noGrp="1"/>
          </p:cNvSpPr>
          <p:nvPr>
            <p:ph idx="1"/>
          </p:nvPr>
        </p:nvSpPr>
        <p:spPr/>
        <p:txBody>
          <a:bodyPr>
            <a:normAutofit/>
          </a:bodyPr>
          <a:lstStyle/>
          <a:p>
            <a:r>
              <a:rPr lang="en-US" dirty="0" smtClean="0"/>
              <a:t>Segmentation in video volume MRF</a:t>
            </a:r>
          </a:p>
          <a:p>
            <a:pPr lvl="1"/>
            <a:r>
              <a:rPr lang="en-US" dirty="0" smtClean="0"/>
              <a:t>Formulate as joint label assignment</a:t>
            </a:r>
          </a:p>
          <a:p>
            <a:pPr lvl="1"/>
            <a:r>
              <a:rPr lang="en-US" dirty="0" smtClean="0"/>
              <a:t>No shape priors, adaptation, etc.</a:t>
            </a:r>
          </a:p>
          <a:p>
            <a:r>
              <a:rPr lang="en-US" dirty="0" smtClean="0"/>
              <a:t>Joint label space encodes per-pixel segmentation and motion</a:t>
            </a:r>
          </a:p>
          <a:p>
            <a:pPr lvl="1"/>
            <a:r>
              <a:rPr lang="en-US" dirty="0" smtClean="0"/>
              <a:t>Enforce motion coherence</a:t>
            </a:r>
          </a:p>
          <a:p>
            <a:r>
              <a:rPr lang="en-US" i="1" dirty="0" err="1" smtClean="0"/>
              <a:t>SegTrack</a:t>
            </a:r>
            <a:r>
              <a:rPr lang="en-US" dirty="0" smtClean="0"/>
              <a:t> database with video segmentation ground truth</a:t>
            </a:r>
          </a:p>
          <a:p>
            <a:pPr lvl="1"/>
            <a:r>
              <a:rPr lang="en-US" dirty="0" smtClean="0"/>
              <a:t>Comparison to existing methods</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4326736" y="34538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 name="Titel 1"/>
          <p:cNvSpPr>
            <a:spLocks noGrp="1"/>
          </p:cNvSpPr>
          <p:nvPr>
            <p:ph type="title"/>
          </p:nvPr>
        </p:nvSpPr>
        <p:spPr/>
        <p:txBody>
          <a:bodyPr/>
          <a:lstStyle/>
          <a:p>
            <a:r>
              <a:rPr lang="en-US" dirty="0" smtClean="0"/>
              <a:t>MRF Multi-Label Space</a:t>
            </a:r>
            <a:endParaRPr lang="en-US" dirty="0"/>
          </a:p>
        </p:txBody>
      </p:sp>
      <p:sp>
        <p:nvSpPr>
          <p:cNvPr id="61" name="TextBox 60"/>
          <p:cNvSpPr txBox="1"/>
          <p:nvPr/>
        </p:nvSpPr>
        <p:spPr>
          <a:xfrm>
            <a:off x="1469236" y="18536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62" name="TextBox 61"/>
          <p:cNvSpPr txBox="1"/>
          <p:nvPr/>
        </p:nvSpPr>
        <p:spPr>
          <a:xfrm>
            <a:off x="1621636" y="29204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sp>
        <p:nvSpPr>
          <p:cNvPr id="63" name="TextBox 62"/>
          <p:cNvSpPr txBox="1"/>
          <p:nvPr/>
        </p:nvSpPr>
        <p:spPr>
          <a:xfrm>
            <a:off x="7031836" y="1929825"/>
            <a:ext cx="1197764" cy="646331"/>
          </a:xfrm>
          <a:prstGeom prst="rect">
            <a:avLst/>
          </a:prstGeom>
          <a:noFill/>
        </p:spPr>
        <p:txBody>
          <a:bodyPr wrap="none" rtlCol="0">
            <a:spAutoFit/>
          </a:bodyPr>
          <a:lstStyle/>
          <a:p>
            <a:r>
              <a:rPr lang="en-US" sz="1800" dirty="0" smtClean="0">
                <a:solidFill>
                  <a:schemeClr val="accent4">
                    <a:lumMod val="50000"/>
                  </a:schemeClr>
                </a:solidFill>
              </a:rPr>
              <a:t>Temporal</a:t>
            </a:r>
          </a:p>
          <a:p>
            <a:r>
              <a:rPr lang="en-US" sz="1800" dirty="0" smtClean="0">
                <a:solidFill>
                  <a:schemeClr val="accent4">
                    <a:lumMod val="50000"/>
                  </a:schemeClr>
                </a:solidFill>
              </a:rPr>
              <a:t>neighbors</a:t>
            </a:r>
            <a:endParaRPr lang="en-US" sz="1800" dirty="0">
              <a:solidFill>
                <a:schemeClr val="accent4">
                  <a:lumMod val="50000"/>
                </a:schemeClr>
              </a:solidFill>
            </a:endParaRPr>
          </a:p>
        </p:txBody>
      </p:sp>
      <p:sp>
        <p:nvSpPr>
          <p:cNvPr id="64" name="TextBox 63"/>
          <p:cNvSpPr txBox="1"/>
          <p:nvPr/>
        </p:nvSpPr>
        <p:spPr>
          <a:xfrm>
            <a:off x="7031836" y="2996625"/>
            <a:ext cx="1197764" cy="646331"/>
          </a:xfrm>
          <a:prstGeom prst="rect">
            <a:avLst/>
          </a:prstGeom>
          <a:noFill/>
        </p:spPr>
        <p:txBody>
          <a:bodyPr wrap="none" rtlCol="0">
            <a:spAutoFit/>
          </a:bodyPr>
          <a:lstStyle/>
          <a:p>
            <a:r>
              <a:rPr lang="en-US" sz="1800" dirty="0" smtClean="0">
                <a:solidFill>
                  <a:schemeClr val="accent2">
                    <a:lumMod val="50000"/>
                  </a:schemeClr>
                </a:solidFill>
              </a:rPr>
              <a:t>Spatial</a:t>
            </a:r>
          </a:p>
          <a:p>
            <a:r>
              <a:rPr lang="en-US" sz="1800" dirty="0" smtClean="0">
                <a:solidFill>
                  <a:schemeClr val="accent2">
                    <a:lumMod val="50000"/>
                  </a:schemeClr>
                </a:solidFill>
              </a:rPr>
              <a:t>neighbors</a:t>
            </a:r>
            <a:endParaRPr lang="en-US" sz="1800" dirty="0">
              <a:solidFill>
                <a:schemeClr val="accent2">
                  <a:lumMod val="50000"/>
                </a:schemeClr>
              </a:solidFill>
            </a:endParaRPr>
          </a:p>
        </p:txBody>
      </p:sp>
      <p:grpSp>
        <p:nvGrpSpPr>
          <p:cNvPr id="46" name="Group 45"/>
          <p:cNvGrpSpPr/>
          <p:nvPr/>
        </p:nvGrpSpPr>
        <p:grpSpPr>
          <a:xfrm>
            <a:off x="1828800" y="4419600"/>
            <a:ext cx="5193252" cy="628650"/>
            <a:chOff x="2185325" y="4419600"/>
            <a:chExt cx="5193252" cy="628650"/>
          </a:xfrm>
        </p:grpSpPr>
        <p:graphicFrame>
          <p:nvGraphicFramePr>
            <p:cNvPr id="1536003" name="Object 3"/>
            <p:cNvGraphicFramePr>
              <a:graphicFrameLocks noChangeAspect="1"/>
            </p:cNvGraphicFramePr>
            <p:nvPr/>
          </p:nvGraphicFramePr>
          <p:xfrm>
            <a:off x="2185325" y="4419600"/>
            <a:ext cx="727075" cy="628650"/>
          </p:xfrm>
          <a:graphic>
            <a:graphicData uri="http://schemas.openxmlformats.org/presentationml/2006/ole">
              <mc:AlternateContent xmlns:mc="http://schemas.openxmlformats.org/markup-compatibility/2006">
                <mc:Choice xmlns:v="urn:schemas-microsoft-com:vml" Requires="v">
                  <p:oleObj spid="_x0000_s1537030" name="Equation" r:id="rId4" imgW="279360" imgH="241200" progId="Equation.3">
                    <p:embed/>
                  </p:oleObj>
                </mc:Choice>
                <mc:Fallback>
                  <p:oleObj name="Equation" r:id="rId4" imgW="27936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325" y="4419600"/>
                          <a:ext cx="7270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Group 44"/>
            <p:cNvGrpSpPr/>
            <p:nvPr/>
          </p:nvGrpSpPr>
          <p:grpSpPr>
            <a:xfrm>
              <a:off x="2871125" y="4420255"/>
              <a:ext cx="4507452" cy="523220"/>
              <a:chOff x="2871125" y="4420255"/>
              <a:chExt cx="4507452" cy="523220"/>
            </a:xfrm>
          </p:grpSpPr>
          <p:sp>
            <p:nvSpPr>
              <p:cNvPr id="65" name="TextBox 64"/>
              <p:cNvSpPr txBox="1"/>
              <p:nvPr/>
            </p:nvSpPr>
            <p:spPr>
              <a:xfrm>
                <a:off x="2871125" y="4420255"/>
                <a:ext cx="4507452" cy="523220"/>
              </a:xfrm>
              <a:prstGeom prst="rect">
                <a:avLst/>
              </a:prstGeom>
              <a:noFill/>
            </p:spPr>
            <p:txBody>
              <a:bodyPr wrap="none" rtlCol="0">
                <a:spAutoFit/>
              </a:bodyPr>
              <a:lstStyle/>
              <a:p>
                <a:r>
                  <a:rPr lang="en-US" dirty="0" smtClean="0">
                    <a:latin typeface="Times New Roman" pitchFamily="18" charset="0"/>
                    <a:cs typeface="Times New Roman" pitchFamily="18" charset="0"/>
                  </a:rPr>
                  <a:t>{    ,    }  </a:t>
                </a:r>
                <a:r>
                  <a:rPr lang="en-US" dirty="0" smtClean="0">
                    <a:latin typeface="Arial" pitchFamily="34" charset="0"/>
                    <a:cs typeface="Arial" pitchFamily="34" charset="0"/>
                  </a:rPr>
                  <a:t>X</a:t>
                </a:r>
                <a:r>
                  <a:rPr lang="en-US" dirty="0" smtClean="0">
                    <a:latin typeface="Times New Roman" pitchFamily="18" charset="0"/>
                    <a:cs typeface="Times New Roman" pitchFamily="18" charset="0"/>
                  </a:rPr>
                  <a:t>  {-2, -1, 0, +1, +2}</a:t>
                </a:r>
                <a:endParaRPr lang="en-US" dirty="0">
                  <a:latin typeface="Times New Roman" pitchFamily="18" charset="0"/>
                  <a:cs typeface="Times New Roman" pitchFamily="18" charset="0"/>
                </a:endParaRPr>
              </a:p>
            </p:txBody>
          </p:sp>
          <p:sp>
            <p:nvSpPr>
              <p:cNvPr id="66" name="Flowchart: Connector 65"/>
              <p:cNvSpPr>
                <a:spLocks noChangeAspect="1"/>
              </p:cNvSpPr>
              <p:nvPr/>
            </p:nvSpPr>
            <p:spPr>
              <a:xfrm>
                <a:off x="3175925" y="457265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a:spLocks noChangeAspect="1"/>
              </p:cNvSpPr>
              <p:nvPr/>
            </p:nvSpPr>
            <p:spPr>
              <a:xfrm>
                <a:off x="3625505" y="4572655"/>
                <a:ext cx="274320" cy="2743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1536004" name="Object 4"/>
          <p:cNvGraphicFramePr>
            <a:graphicFrameLocks noChangeAspect="1"/>
          </p:cNvGraphicFramePr>
          <p:nvPr/>
        </p:nvGraphicFramePr>
        <p:xfrm>
          <a:off x="2698750" y="5095875"/>
          <a:ext cx="958850" cy="628650"/>
        </p:xfrm>
        <a:graphic>
          <a:graphicData uri="http://schemas.openxmlformats.org/presentationml/2006/ole">
            <mc:AlternateContent xmlns:mc="http://schemas.openxmlformats.org/markup-compatibility/2006">
              <mc:Choice xmlns:v="urn:schemas-microsoft-com:vml" Requires="v">
                <p:oleObj spid="_x0000_s1537031" name="Equation" r:id="rId6" imgW="368280" imgH="241200" progId="Equation.3">
                  <p:embed/>
                </p:oleObj>
              </mc:Choice>
              <mc:Fallback>
                <p:oleObj name="Equation" r:id="rId6" imgW="36828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0" y="5095875"/>
                        <a:ext cx="9588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05" name="Object 5"/>
          <p:cNvGraphicFramePr>
            <a:graphicFrameLocks noChangeAspect="1"/>
          </p:cNvGraphicFramePr>
          <p:nvPr/>
        </p:nvGraphicFramePr>
        <p:xfrm>
          <a:off x="5070475" y="5095875"/>
          <a:ext cx="1025525" cy="628650"/>
        </p:xfrm>
        <a:graphic>
          <a:graphicData uri="http://schemas.openxmlformats.org/presentationml/2006/ole">
            <mc:AlternateContent xmlns:mc="http://schemas.openxmlformats.org/markup-compatibility/2006">
              <mc:Choice xmlns:v="urn:schemas-microsoft-com:vml" Requires="v">
                <p:oleObj spid="_x0000_s1537032" name="Equation" r:id="rId8" imgW="393480" imgH="241200" progId="Equation.3">
                  <p:embed/>
                </p:oleObj>
              </mc:Choice>
              <mc:Fallback>
                <p:oleObj name="Equation" r:id="rId8" imgW="393480" imgH="241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0475" y="5095875"/>
                        <a:ext cx="10255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06" name="Object 6"/>
          <p:cNvGraphicFramePr>
            <a:graphicFrameLocks noChangeAspect="1"/>
          </p:cNvGraphicFramePr>
          <p:nvPr/>
        </p:nvGraphicFramePr>
        <p:xfrm>
          <a:off x="1828800" y="5943600"/>
          <a:ext cx="5743575" cy="582412"/>
        </p:xfrm>
        <a:graphic>
          <a:graphicData uri="http://schemas.openxmlformats.org/presentationml/2006/ole">
            <mc:AlternateContent xmlns:mc="http://schemas.openxmlformats.org/markup-compatibility/2006">
              <mc:Choice xmlns:v="urn:schemas-microsoft-com:vml" Requires="v">
                <p:oleObj spid="_x0000_s1537033" name="Equation" r:id="rId10" imgW="2260440" imgH="228600" progId="Equation.3">
                  <p:embed/>
                </p:oleObj>
              </mc:Choice>
              <mc:Fallback>
                <p:oleObj name="Equation" r:id="rId10" imgW="226044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5943600"/>
                        <a:ext cx="5743575" cy="58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Arrow Connector 48"/>
          <p:cNvCxnSpPr>
            <a:stCxn id="56" idx="0"/>
            <a:endCxn id="52" idx="4"/>
          </p:cNvCxnSpPr>
          <p:nvPr/>
        </p:nvCxnSpPr>
        <p:spPr>
          <a:xfrm rot="5400000" flipH="1" flipV="1">
            <a:off x="4067656" y="2790885"/>
            <a:ext cx="86868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Flowchart: Connector 50"/>
          <p:cNvSpPr>
            <a:spLocks noChangeAspect="1"/>
          </p:cNvSpPr>
          <p:nvPr/>
        </p:nvSpPr>
        <p:spPr>
          <a:xfrm>
            <a:off x="2459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a:spLocks noChangeAspect="1"/>
          </p:cNvSpPr>
          <p:nvPr/>
        </p:nvSpPr>
        <p:spPr>
          <a:xfrm>
            <a:off x="4364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a:spLocks noChangeAspect="1"/>
          </p:cNvSpPr>
          <p:nvPr/>
        </p:nvSpPr>
        <p:spPr>
          <a:xfrm>
            <a:off x="33742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a:spLocks noChangeAspect="1"/>
          </p:cNvSpPr>
          <p:nvPr/>
        </p:nvSpPr>
        <p:spPr>
          <a:xfrm>
            <a:off x="53554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a:spLocks noChangeAspect="1"/>
          </p:cNvSpPr>
          <p:nvPr/>
        </p:nvSpPr>
        <p:spPr>
          <a:xfrm>
            <a:off x="6269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a:spLocks noChangeAspect="1"/>
          </p:cNvSpPr>
          <p:nvPr/>
        </p:nvSpPr>
        <p:spPr>
          <a:xfrm>
            <a:off x="4364836" y="3225225"/>
            <a:ext cx="274320" cy="274320"/>
          </a:xfrm>
          <a:prstGeom prst="flowChartConnec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6" idx="0"/>
            <a:endCxn id="51" idx="4"/>
          </p:cNvCxnSpPr>
          <p:nvPr/>
        </p:nvCxnSpPr>
        <p:spPr>
          <a:xfrm rot="16200000" flipV="1">
            <a:off x="3115156" y="1838385"/>
            <a:ext cx="868680" cy="1905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0"/>
            <a:endCxn id="53" idx="4"/>
          </p:cNvCxnSpPr>
          <p:nvPr/>
        </p:nvCxnSpPr>
        <p:spPr>
          <a:xfrm rot="16200000" flipV="1">
            <a:off x="3572356" y="22955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6" idx="0"/>
            <a:endCxn id="54" idx="4"/>
          </p:cNvCxnSpPr>
          <p:nvPr/>
        </p:nvCxnSpPr>
        <p:spPr>
          <a:xfrm rot="5400000" flipH="1" flipV="1">
            <a:off x="4562956" y="22955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0"/>
            <a:endCxn id="55" idx="4"/>
          </p:cNvCxnSpPr>
          <p:nvPr/>
        </p:nvCxnSpPr>
        <p:spPr>
          <a:xfrm rot="5400000" flipH="1" flipV="1">
            <a:off x="5020156" y="1838385"/>
            <a:ext cx="868680" cy="1905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Flowchart: Connector 69"/>
          <p:cNvSpPr>
            <a:spLocks noChangeAspect="1"/>
          </p:cNvSpPr>
          <p:nvPr/>
        </p:nvSpPr>
        <p:spPr>
          <a:xfrm>
            <a:off x="3374236" y="32252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a:spLocks noChangeAspect="1"/>
          </p:cNvSpPr>
          <p:nvPr/>
        </p:nvSpPr>
        <p:spPr>
          <a:xfrm>
            <a:off x="5355436" y="32252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70" idx="6"/>
            <a:endCxn id="56" idx="2"/>
          </p:cNvCxnSpPr>
          <p:nvPr/>
        </p:nvCxnSpPr>
        <p:spPr>
          <a:xfrm>
            <a:off x="3648556" y="33623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6" idx="6"/>
            <a:endCxn id="71" idx="2"/>
          </p:cNvCxnSpPr>
          <p:nvPr/>
        </p:nvCxnSpPr>
        <p:spPr>
          <a:xfrm>
            <a:off x="4639156" y="33623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4326736" y="3453825"/>
            <a:ext cx="389850" cy="584775"/>
          </a:xfrm>
          <a:prstGeom prst="rect">
            <a:avLst/>
          </a:prstGeom>
          <a:noFill/>
        </p:spPr>
        <p:txBody>
          <a:bodyPr wrap="none" rtlCol="0">
            <a:spAutoFit/>
          </a:bodyPr>
          <a:lstStyle/>
          <a:p>
            <a:r>
              <a:rPr lang="en-US" sz="3200" i="1" dirty="0" smtClean="0">
                <a:latin typeface="Times New Roman" pitchFamily="18" charset="0"/>
                <a:cs typeface="Times New Roman" pitchFamily="18" charset="0"/>
              </a:rPr>
              <a:t>p</a:t>
            </a:r>
            <a:endParaRPr lang="en-US" sz="3200" i="1" dirty="0">
              <a:latin typeface="Times New Roman" pitchFamily="18" charset="0"/>
              <a:cs typeface="Times New Roman" pitchFamily="18" charset="0"/>
            </a:endParaRPr>
          </a:p>
        </p:txBody>
      </p:sp>
      <p:sp>
        <p:nvSpPr>
          <p:cNvPr id="2" name="Titel 1"/>
          <p:cNvSpPr>
            <a:spLocks noGrp="1"/>
          </p:cNvSpPr>
          <p:nvPr>
            <p:ph type="title"/>
          </p:nvPr>
        </p:nvSpPr>
        <p:spPr/>
        <p:txBody>
          <a:bodyPr/>
          <a:lstStyle/>
          <a:p>
            <a:r>
              <a:rPr lang="en-US" dirty="0" smtClean="0"/>
              <a:t>MRF Multi-Label Space</a:t>
            </a:r>
            <a:endParaRPr lang="en-US" dirty="0"/>
          </a:p>
        </p:txBody>
      </p:sp>
      <p:sp>
        <p:nvSpPr>
          <p:cNvPr id="29" name="Flowchart: Connector 28"/>
          <p:cNvSpPr>
            <a:spLocks noChangeAspect="1"/>
          </p:cNvSpPr>
          <p:nvPr/>
        </p:nvSpPr>
        <p:spPr>
          <a:xfrm>
            <a:off x="2459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a:spLocks noChangeAspect="1"/>
          </p:cNvSpPr>
          <p:nvPr/>
        </p:nvSpPr>
        <p:spPr>
          <a:xfrm>
            <a:off x="4364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a:spLocks noChangeAspect="1"/>
          </p:cNvSpPr>
          <p:nvPr/>
        </p:nvSpPr>
        <p:spPr>
          <a:xfrm>
            <a:off x="33742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a:spLocks noChangeAspect="1"/>
          </p:cNvSpPr>
          <p:nvPr/>
        </p:nvSpPr>
        <p:spPr>
          <a:xfrm>
            <a:off x="53554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a:spLocks noChangeAspect="1"/>
          </p:cNvSpPr>
          <p:nvPr/>
        </p:nvSpPr>
        <p:spPr>
          <a:xfrm>
            <a:off x="6269836" y="2082225"/>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a:spLocks noChangeAspect="1"/>
          </p:cNvSpPr>
          <p:nvPr/>
        </p:nvSpPr>
        <p:spPr>
          <a:xfrm>
            <a:off x="4364836" y="322522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7" idx="0"/>
            <a:endCxn id="34" idx="4"/>
          </p:cNvCxnSpPr>
          <p:nvPr/>
        </p:nvCxnSpPr>
        <p:spPr>
          <a:xfrm rot="5400000" flipH="1" flipV="1">
            <a:off x="4562956" y="2295585"/>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Flowchart: Connector 46"/>
          <p:cNvSpPr>
            <a:spLocks noChangeAspect="1"/>
          </p:cNvSpPr>
          <p:nvPr/>
        </p:nvSpPr>
        <p:spPr>
          <a:xfrm>
            <a:off x="3374236" y="32252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a:spLocks noChangeAspect="1"/>
          </p:cNvSpPr>
          <p:nvPr/>
        </p:nvSpPr>
        <p:spPr>
          <a:xfrm>
            <a:off x="5355436" y="3225225"/>
            <a:ext cx="274320" cy="274320"/>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7" idx="6"/>
            <a:endCxn id="37" idx="2"/>
          </p:cNvCxnSpPr>
          <p:nvPr/>
        </p:nvCxnSpPr>
        <p:spPr>
          <a:xfrm>
            <a:off x="3648556" y="33623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7" idx="6"/>
            <a:endCxn id="48" idx="2"/>
          </p:cNvCxnSpPr>
          <p:nvPr/>
        </p:nvCxnSpPr>
        <p:spPr>
          <a:xfrm>
            <a:off x="4639156" y="3362385"/>
            <a:ext cx="71628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69236" y="1853625"/>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62" name="TextBox 61"/>
          <p:cNvSpPr txBox="1"/>
          <p:nvPr/>
        </p:nvSpPr>
        <p:spPr>
          <a:xfrm>
            <a:off x="1621636" y="2920425"/>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sp>
        <p:nvSpPr>
          <p:cNvPr id="63" name="TextBox 62"/>
          <p:cNvSpPr txBox="1"/>
          <p:nvPr/>
        </p:nvSpPr>
        <p:spPr>
          <a:xfrm>
            <a:off x="7031836" y="1929825"/>
            <a:ext cx="1197764" cy="646331"/>
          </a:xfrm>
          <a:prstGeom prst="rect">
            <a:avLst/>
          </a:prstGeom>
          <a:noFill/>
        </p:spPr>
        <p:txBody>
          <a:bodyPr wrap="none" rtlCol="0">
            <a:spAutoFit/>
          </a:bodyPr>
          <a:lstStyle/>
          <a:p>
            <a:r>
              <a:rPr lang="en-US" sz="1800" dirty="0" smtClean="0">
                <a:solidFill>
                  <a:schemeClr val="accent4">
                    <a:lumMod val="50000"/>
                  </a:schemeClr>
                </a:solidFill>
              </a:rPr>
              <a:t>Temporal</a:t>
            </a:r>
          </a:p>
          <a:p>
            <a:r>
              <a:rPr lang="en-US" sz="1800" dirty="0" smtClean="0">
                <a:solidFill>
                  <a:schemeClr val="accent4">
                    <a:lumMod val="50000"/>
                  </a:schemeClr>
                </a:solidFill>
              </a:rPr>
              <a:t>neighbors</a:t>
            </a:r>
            <a:endParaRPr lang="en-US" sz="1800" dirty="0">
              <a:solidFill>
                <a:schemeClr val="accent4">
                  <a:lumMod val="50000"/>
                </a:schemeClr>
              </a:solidFill>
            </a:endParaRPr>
          </a:p>
        </p:txBody>
      </p:sp>
      <p:sp>
        <p:nvSpPr>
          <p:cNvPr id="64" name="TextBox 63"/>
          <p:cNvSpPr txBox="1"/>
          <p:nvPr/>
        </p:nvSpPr>
        <p:spPr>
          <a:xfrm>
            <a:off x="7031836" y="2996625"/>
            <a:ext cx="1197764" cy="646331"/>
          </a:xfrm>
          <a:prstGeom prst="rect">
            <a:avLst/>
          </a:prstGeom>
          <a:noFill/>
        </p:spPr>
        <p:txBody>
          <a:bodyPr wrap="none" rtlCol="0">
            <a:spAutoFit/>
          </a:bodyPr>
          <a:lstStyle/>
          <a:p>
            <a:r>
              <a:rPr lang="en-US" sz="1800" dirty="0" smtClean="0">
                <a:solidFill>
                  <a:schemeClr val="accent2">
                    <a:lumMod val="50000"/>
                  </a:schemeClr>
                </a:solidFill>
              </a:rPr>
              <a:t>Spatial</a:t>
            </a:r>
          </a:p>
          <a:p>
            <a:r>
              <a:rPr lang="en-US" sz="1800" dirty="0" smtClean="0">
                <a:solidFill>
                  <a:schemeClr val="accent2">
                    <a:lumMod val="50000"/>
                  </a:schemeClr>
                </a:solidFill>
              </a:rPr>
              <a:t>neighbors</a:t>
            </a:r>
            <a:endParaRPr lang="en-US" sz="1800" dirty="0">
              <a:solidFill>
                <a:schemeClr val="accent2">
                  <a:lumMod val="50000"/>
                </a:schemeClr>
              </a:solidFill>
            </a:endParaRPr>
          </a:p>
        </p:txBody>
      </p:sp>
      <p:grpSp>
        <p:nvGrpSpPr>
          <p:cNvPr id="3" name="Group 45"/>
          <p:cNvGrpSpPr/>
          <p:nvPr/>
        </p:nvGrpSpPr>
        <p:grpSpPr>
          <a:xfrm>
            <a:off x="1828800" y="4419600"/>
            <a:ext cx="5193252" cy="628650"/>
            <a:chOff x="2185325" y="4419600"/>
            <a:chExt cx="5193252" cy="628650"/>
          </a:xfrm>
        </p:grpSpPr>
        <p:graphicFrame>
          <p:nvGraphicFramePr>
            <p:cNvPr id="1536003" name="Object 3"/>
            <p:cNvGraphicFramePr>
              <a:graphicFrameLocks noChangeAspect="1"/>
            </p:cNvGraphicFramePr>
            <p:nvPr/>
          </p:nvGraphicFramePr>
          <p:xfrm>
            <a:off x="2185325" y="4419600"/>
            <a:ext cx="727075" cy="628650"/>
          </p:xfrm>
          <a:graphic>
            <a:graphicData uri="http://schemas.openxmlformats.org/presentationml/2006/ole">
              <mc:AlternateContent xmlns:mc="http://schemas.openxmlformats.org/markup-compatibility/2006">
                <mc:Choice xmlns:v="urn:schemas-microsoft-com:vml" Requires="v">
                  <p:oleObj spid="_x0000_s1538055" name="Equation" r:id="rId4" imgW="279360" imgH="241200" progId="Equation.3">
                    <p:embed/>
                  </p:oleObj>
                </mc:Choice>
                <mc:Fallback>
                  <p:oleObj name="Equation" r:id="rId4" imgW="27936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325" y="4419600"/>
                          <a:ext cx="7270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4"/>
            <p:cNvGrpSpPr/>
            <p:nvPr/>
          </p:nvGrpSpPr>
          <p:grpSpPr>
            <a:xfrm>
              <a:off x="2871125" y="4420255"/>
              <a:ext cx="4507452" cy="523220"/>
              <a:chOff x="2871125" y="4420255"/>
              <a:chExt cx="4507452" cy="523220"/>
            </a:xfrm>
          </p:grpSpPr>
          <p:sp>
            <p:nvSpPr>
              <p:cNvPr id="65" name="TextBox 64"/>
              <p:cNvSpPr txBox="1"/>
              <p:nvPr/>
            </p:nvSpPr>
            <p:spPr>
              <a:xfrm>
                <a:off x="2871125" y="4420255"/>
                <a:ext cx="4507452" cy="523220"/>
              </a:xfrm>
              <a:prstGeom prst="rect">
                <a:avLst/>
              </a:prstGeom>
              <a:noFill/>
            </p:spPr>
            <p:txBody>
              <a:bodyPr wrap="none" rtlCol="0">
                <a:spAutoFit/>
              </a:bodyPr>
              <a:lstStyle/>
              <a:p>
                <a:r>
                  <a:rPr lang="en-US" dirty="0" smtClean="0">
                    <a:latin typeface="Times New Roman" pitchFamily="18" charset="0"/>
                    <a:cs typeface="Times New Roman" pitchFamily="18" charset="0"/>
                  </a:rPr>
                  <a:t>{    ,    }  </a:t>
                </a:r>
                <a:r>
                  <a:rPr lang="en-US" dirty="0" smtClean="0">
                    <a:latin typeface="Arial" pitchFamily="34" charset="0"/>
                    <a:cs typeface="Arial" pitchFamily="34" charset="0"/>
                  </a:rPr>
                  <a:t>X</a:t>
                </a:r>
                <a:r>
                  <a:rPr lang="en-US" dirty="0" smtClean="0">
                    <a:latin typeface="Times New Roman" pitchFamily="18" charset="0"/>
                    <a:cs typeface="Times New Roman" pitchFamily="18" charset="0"/>
                  </a:rPr>
                  <a:t>  {-2, -1, 0, +1, +2}</a:t>
                </a:r>
                <a:endParaRPr lang="en-US" dirty="0">
                  <a:latin typeface="Times New Roman" pitchFamily="18" charset="0"/>
                  <a:cs typeface="Times New Roman" pitchFamily="18" charset="0"/>
                </a:endParaRPr>
              </a:p>
            </p:txBody>
          </p:sp>
          <p:sp>
            <p:nvSpPr>
              <p:cNvPr id="66" name="Flowchart: Connector 65"/>
              <p:cNvSpPr>
                <a:spLocks noChangeAspect="1"/>
              </p:cNvSpPr>
              <p:nvPr/>
            </p:nvSpPr>
            <p:spPr>
              <a:xfrm>
                <a:off x="3175925" y="457265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a:spLocks noChangeAspect="1"/>
              </p:cNvSpPr>
              <p:nvPr/>
            </p:nvSpPr>
            <p:spPr>
              <a:xfrm>
                <a:off x="3625505" y="4572655"/>
                <a:ext cx="274320" cy="2743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1536004" name="Object 4"/>
          <p:cNvGraphicFramePr>
            <a:graphicFrameLocks noChangeAspect="1"/>
          </p:cNvGraphicFramePr>
          <p:nvPr/>
        </p:nvGraphicFramePr>
        <p:xfrm>
          <a:off x="2698750" y="5095875"/>
          <a:ext cx="958850" cy="628650"/>
        </p:xfrm>
        <a:graphic>
          <a:graphicData uri="http://schemas.openxmlformats.org/presentationml/2006/ole">
            <mc:AlternateContent xmlns:mc="http://schemas.openxmlformats.org/markup-compatibility/2006">
              <mc:Choice xmlns:v="urn:schemas-microsoft-com:vml" Requires="v">
                <p:oleObj spid="_x0000_s1538056" name="Equation" r:id="rId6" imgW="368280" imgH="241200" progId="Equation.3">
                  <p:embed/>
                </p:oleObj>
              </mc:Choice>
              <mc:Fallback>
                <p:oleObj name="Equation" r:id="rId6" imgW="36828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0" y="5095875"/>
                        <a:ext cx="9588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05" name="Object 5"/>
          <p:cNvGraphicFramePr>
            <a:graphicFrameLocks noChangeAspect="1"/>
          </p:cNvGraphicFramePr>
          <p:nvPr/>
        </p:nvGraphicFramePr>
        <p:xfrm>
          <a:off x="5070475" y="5095875"/>
          <a:ext cx="1025525" cy="628650"/>
        </p:xfrm>
        <a:graphic>
          <a:graphicData uri="http://schemas.openxmlformats.org/presentationml/2006/ole">
            <mc:AlternateContent xmlns:mc="http://schemas.openxmlformats.org/markup-compatibility/2006">
              <mc:Choice xmlns:v="urn:schemas-microsoft-com:vml" Requires="v">
                <p:oleObj spid="_x0000_s1538057" name="Equation" r:id="rId8" imgW="393480" imgH="241200" progId="Equation.3">
                  <p:embed/>
                </p:oleObj>
              </mc:Choice>
              <mc:Fallback>
                <p:oleObj name="Equation" r:id="rId8" imgW="393480" imgH="241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0475" y="5095875"/>
                        <a:ext cx="10255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006" name="Object 6"/>
          <p:cNvGraphicFramePr>
            <a:graphicFrameLocks noChangeAspect="1"/>
          </p:cNvGraphicFramePr>
          <p:nvPr/>
        </p:nvGraphicFramePr>
        <p:xfrm>
          <a:off x="1828800" y="5943600"/>
          <a:ext cx="5743575" cy="582412"/>
        </p:xfrm>
        <a:graphic>
          <a:graphicData uri="http://schemas.openxmlformats.org/presentationml/2006/ole">
            <mc:AlternateContent xmlns:mc="http://schemas.openxmlformats.org/markup-compatibility/2006">
              <mc:Choice xmlns:v="urn:schemas-microsoft-com:vml" Requires="v">
                <p:oleObj spid="_x0000_s1538058" name="Equation" r:id="rId10" imgW="2260440" imgH="228600" progId="Equation.3">
                  <p:embed/>
                </p:oleObj>
              </mc:Choice>
              <mc:Fallback>
                <p:oleObj name="Equation" r:id="rId10" imgW="226044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5943600"/>
                        <a:ext cx="5743575" cy="58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 name="Group 35"/>
          <p:cNvGrpSpPr/>
          <p:nvPr/>
        </p:nvGrpSpPr>
        <p:grpSpPr>
          <a:xfrm>
            <a:off x="4721162" y="1295400"/>
            <a:ext cx="2136838" cy="628650"/>
            <a:chOff x="2337725" y="1295400"/>
            <a:chExt cx="2136838" cy="628650"/>
          </a:xfrm>
        </p:grpSpPr>
        <p:graphicFrame>
          <p:nvGraphicFramePr>
            <p:cNvPr id="32" name="Object 3"/>
            <p:cNvGraphicFramePr>
              <a:graphicFrameLocks noChangeAspect="1"/>
            </p:cNvGraphicFramePr>
            <p:nvPr/>
          </p:nvGraphicFramePr>
          <p:xfrm>
            <a:off x="2337725" y="1295400"/>
            <a:ext cx="727075" cy="628650"/>
          </p:xfrm>
          <a:graphic>
            <a:graphicData uri="http://schemas.openxmlformats.org/presentationml/2006/ole">
              <mc:AlternateContent xmlns:mc="http://schemas.openxmlformats.org/markup-compatibility/2006">
                <mc:Choice xmlns:v="urn:schemas-microsoft-com:vml" Requires="v">
                  <p:oleObj spid="_x0000_s1538059" name="Equation" r:id="rId12" imgW="279360" imgH="241200" progId="Equation.3">
                    <p:embed/>
                  </p:oleObj>
                </mc:Choice>
                <mc:Fallback>
                  <p:oleObj name="Equation" r:id="rId12" imgW="279360" imgH="2412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7725" y="1295400"/>
                          <a:ext cx="7270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p:nvSpPr>
          <p:spPr>
            <a:xfrm>
              <a:off x="3023525" y="1296055"/>
              <a:ext cx="1451038" cy="523220"/>
            </a:xfrm>
            <a:prstGeom prst="rect">
              <a:avLst/>
            </a:prstGeom>
            <a:noFill/>
          </p:spPr>
          <p:txBody>
            <a:bodyPr wrap="none" rtlCol="0">
              <a:spAutoFit/>
            </a:bodyPr>
            <a:lstStyle/>
            <a:p>
              <a:r>
                <a:rPr lang="en-US" dirty="0" smtClean="0">
                  <a:latin typeface="Times New Roman" pitchFamily="18" charset="0"/>
                  <a:cs typeface="Times New Roman" pitchFamily="18" charset="0"/>
                </a:rPr>
                <a:t>{    , +1}</a:t>
              </a:r>
              <a:endParaRPr lang="en-US" dirty="0">
                <a:latin typeface="Times New Roman" pitchFamily="18" charset="0"/>
                <a:cs typeface="Times New Roman" pitchFamily="18" charset="0"/>
              </a:endParaRPr>
            </a:p>
          </p:txBody>
        </p:sp>
        <p:sp>
          <p:nvSpPr>
            <p:cNvPr id="43" name="Flowchart: Connector 42"/>
            <p:cNvSpPr>
              <a:spLocks noChangeAspect="1"/>
            </p:cNvSpPr>
            <p:nvPr/>
          </p:nvSpPr>
          <p:spPr>
            <a:xfrm>
              <a:off x="3328325" y="1448455"/>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11"/>
          <p:cNvSpPr txBox="1">
            <a:spLocks/>
          </p:cNvSpPr>
          <p:nvPr/>
        </p:nvSpPr>
        <p:spPr>
          <a:xfrm>
            <a:off x="457200" y="1447800"/>
            <a:ext cx="8229600" cy="23622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Find joint label assignment minimizing: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Multi-Label MRF Assignment</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8</a:t>
            </a:fld>
            <a:endParaRPr lang="en-US"/>
          </a:p>
        </p:txBody>
      </p:sp>
      <p:graphicFrame>
        <p:nvGraphicFramePr>
          <p:cNvPr id="5" name="Object 4"/>
          <p:cNvGraphicFramePr>
            <a:graphicFrameLocks noChangeAspect="1"/>
          </p:cNvGraphicFramePr>
          <p:nvPr/>
        </p:nvGraphicFramePr>
        <p:xfrm>
          <a:off x="1711960" y="2362200"/>
          <a:ext cx="5679440" cy="990600"/>
        </p:xfrm>
        <a:graphic>
          <a:graphicData uri="http://schemas.openxmlformats.org/presentationml/2006/ole">
            <mc:AlternateContent xmlns:mc="http://schemas.openxmlformats.org/markup-compatibility/2006">
              <mc:Choice xmlns:v="urn:schemas-microsoft-com:vml" Requires="v">
                <p:oleObj spid="_x0000_s1539075" name="Equation" r:id="rId4" imgW="2184120" imgH="380880" progId="Equation.3">
                  <p:embed/>
                </p:oleObj>
              </mc:Choice>
              <mc:Fallback>
                <p:oleObj name="Equation" r:id="rId4" imgW="2184120" imgH="3808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2362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200400" y="3439180"/>
            <a:ext cx="944489" cy="523220"/>
          </a:xfrm>
          <a:prstGeom prst="rect">
            <a:avLst/>
          </a:prstGeom>
          <a:noFill/>
        </p:spPr>
        <p:txBody>
          <a:bodyPr wrap="none" rtlCol="0">
            <a:spAutoFit/>
          </a:bodyPr>
          <a:lstStyle/>
          <a:p>
            <a:r>
              <a:rPr lang="en-US" i="1" dirty="0" smtClean="0"/>
              <a:t>Data</a:t>
            </a:r>
            <a:endParaRPr lang="en-US" i="1" dirty="0"/>
          </a:p>
        </p:txBody>
      </p:sp>
      <p:sp>
        <p:nvSpPr>
          <p:cNvPr id="23" name="TextBox 22"/>
          <p:cNvSpPr txBox="1"/>
          <p:nvPr/>
        </p:nvSpPr>
        <p:spPr>
          <a:xfrm>
            <a:off x="4953000" y="3439180"/>
            <a:ext cx="2183611" cy="523220"/>
          </a:xfrm>
          <a:prstGeom prst="rect">
            <a:avLst/>
          </a:prstGeom>
          <a:noFill/>
        </p:spPr>
        <p:txBody>
          <a:bodyPr wrap="none" rtlCol="0">
            <a:spAutoFit/>
          </a:bodyPr>
          <a:lstStyle/>
          <a:p>
            <a:r>
              <a:rPr lang="en-US" i="1" dirty="0" smtClean="0"/>
              <a:t>Smoothness</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895600" y="1447800"/>
            <a:ext cx="1562100" cy="11430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Data Term</a:t>
            </a:r>
            <a:endParaRPr lang="en-US" dirty="0"/>
          </a:p>
        </p:txBody>
      </p:sp>
      <p:sp>
        <p:nvSpPr>
          <p:cNvPr id="3" name="Slide Number Placeholder 2"/>
          <p:cNvSpPr>
            <a:spLocks noGrp="1"/>
          </p:cNvSpPr>
          <p:nvPr>
            <p:ph type="sldNum" sz="quarter" idx="12"/>
          </p:nvPr>
        </p:nvSpPr>
        <p:spPr/>
        <p:txBody>
          <a:bodyPr/>
          <a:lstStyle/>
          <a:p>
            <a:fld id="{039294EA-7A81-445C-9235-DD5284119FF9}" type="slidenum">
              <a:rPr lang="en-US" smtClean="0"/>
              <a:pPr/>
              <a:t>9</a:t>
            </a:fld>
            <a:endParaRPr lang="en-US"/>
          </a:p>
        </p:txBody>
      </p:sp>
      <p:graphicFrame>
        <p:nvGraphicFramePr>
          <p:cNvPr id="5" name="Object 4"/>
          <p:cNvGraphicFramePr>
            <a:graphicFrameLocks noChangeAspect="1"/>
          </p:cNvGraphicFramePr>
          <p:nvPr/>
        </p:nvGraphicFramePr>
        <p:xfrm>
          <a:off x="1711960" y="1600200"/>
          <a:ext cx="5679440" cy="990600"/>
        </p:xfrm>
        <a:graphic>
          <a:graphicData uri="http://schemas.openxmlformats.org/presentationml/2006/ole">
            <mc:AlternateContent xmlns:mc="http://schemas.openxmlformats.org/markup-compatibility/2006">
              <mc:Choice xmlns:v="urn:schemas-microsoft-com:vml" Requires="v">
                <p:oleObj spid="_x0000_s1540099" name="Equation" r:id="rId4" imgW="2184120" imgH="380880" progId="Equation.3">
                  <p:embed/>
                </p:oleObj>
              </mc:Choice>
              <mc:Fallback>
                <p:oleObj name="Equation" r:id="rId4" imgW="2184120" imgH="3808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60" y="1600200"/>
                        <a:ext cx="567944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6"/>
          <p:cNvGrpSpPr/>
          <p:nvPr/>
        </p:nvGrpSpPr>
        <p:grpSpPr>
          <a:xfrm>
            <a:off x="1528092" y="3200400"/>
            <a:ext cx="5074920" cy="1713131"/>
            <a:chOff x="1528092" y="3200400"/>
            <a:chExt cx="5074920" cy="1713131"/>
          </a:xfrm>
        </p:grpSpPr>
        <p:sp>
          <p:nvSpPr>
            <p:cNvPr id="9" name="Flowchart: Connector 8"/>
            <p:cNvSpPr>
              <a:spLocks noChangeAspect="1"/>
            </p:cNvSpPr>
            <p:nvPr/>
          </p:nvSpPr>
          <p:spPr>
            <a:xfrm>
              <a:off x="2518692" y="3429000"/>
              <a:ext cx="274320" cy="27432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a:spLocks noChangeAspect="1"/>
            </p:cNvSpPr>
            <p:nvPr/>
          </p:nvSpPr>
          <p:spPr>
            <a:xfrm>
              <a:off x="4423692" y="3429000"/>
              <a:ext cx="274320" cy="27432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a:spLocks noChangeAspect="1"/>
            </p:cNvSpPr>
            <p:nvPr/>
          </p:nvSpPr>
          <p:spPr>
            <a:xfrm>
              <a:off x="3433092" y="3429000"/>
              <a:ext cx="274320" cy="27432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a:spLocks noChangeAspect="1"/>
            </p:cNvSpPr>
            <p:nvPr/>
          </p:nvSpPr>
          <p:spPr>
            <a:xfrm>
              <a:off x="5414292" y="3429000"/>
              <a:ext cx="274320" cy="274320"/>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a:spLocks noChangeAspect="1"/>
            </p:cNvSpPr>
            <p:nvPr/>
          </p:nvSpPr>
          <p:spPr>
            <a:xfrm>
              <a:off x="6328692" y="3429000"/>
              <a:ext cx="274320" cy="27432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a:spLocks noChangeAspect="1"/>
            </p:cNvSpPr>
            <p:nvPr/>
          </p:nvSpPr>
          <p:spPr>
            <a:xfrm>
              <a:off x="4423692" y="4572000"/>
              <a:ext cx="274320" cy="274320"/>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0"/>
              <a:endCxn id="12" idx="4"/>
            </p:cNvCxnSpPr>
            <p:nvPr/>
          </p:nvCxnSpPr>
          <p:spPr>
            <a:xfrm rot="5400000" flipH="1" flipV="1">
              <a:off x="4621812" y="3642360"/>
              <a:ext cx="86868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Flowchart: Connector 15"/>
            <p:cNvSpPr>
              <a:spLocks noChangeAspect="1"/>
            </p:cNvSpPr>
            <p:nvPr/>
          </p:nvSpPr>
          <p:spPr>
            <a:xfrm>
              <a:off x="3433092" y="4572000"/>
              <a:ext cx="274320" cy="27432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a:spLocks noChangeAspect="1"/>
            </p:cNvSpPr>
            <p:nvPr/>
          </p:nvSpPr>
          <p:spPr>
            <a:xfrm>
              <a:off x="5414292" y="4572000"/>
              <a:ext cx="274320" cy="27432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528092" y="3200400"/>
              <a:ext cx="73449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+1</a:t>
              </a:r>
              <a:endParaRPr lang="en-US" sz="3600" i="1" dirty="0">
                <a:latin typeface="Times New Roman" pitchFamily="18" charset="0"/>
                <a:cs typeface="Times New Roman" pitchFamily="18" charset="0"/>
              </a:endParaRPr>
            </a:p>
          </p:txBody>
        </p:sp>
        <p:sp>
          <p:nvSpPr>
            <p:cNvPr id="21" name="TextBox 20"/>
            <p:cNvSpPr txBox="1"/>
            <p:nvPr/>
          </p:nvSpPr>
          <p:spPr>
            <a:xfrm>
              <a:off x="1680492" y="4267200"/>
              <a:ext cx="312906" cy="646331"/>
            </a:xfrm>
            <a:prstGeom prst="rect">
              <a:avLst/>
            </a:prstGeom>
            <a:noFill/>
          </p:spPr>
          <p:txBody>
            <a:bodyPr wrap="none" rtlCol="0">
              <a:spAutoFit/>
            </a:bodyPr>
            <a:lstStyle/>
            <a:p>
              <a:r>
                <a:rPr lang="en-US" sz="3600" i="1" dirty="0" smtClean="0">
                  <a:latin typeface="Times New Roman" pitchFamily="18" charset="0"/>
                  <a:cs typeface="Times New Roman" pitchFamily="18" charset="0"/>
                </a:rPr>
                <a:t>t</a:t>
              </a:r>
              <a:endParaRPr lang="en-US" sz="3600" i="1" dirty="0">
                <a:latin typeface="Times New Roman" pitchFamily="18" charset="0"/>
                <a:cs typeface="Times New Roman" pitchFamily="18" charset="0"/>
              </a:endParaRPr>
            </a:p>
          </p:txBody>
        </p:sp>
      </p:grpSp>
      <p:grpSp>
        <p:nvGrpSpPr>
          <p:cNvPr id="28" name="Group 27"/>
          <p:cNvGrpSpPr/>
          <p:nvPr/>
        </p:nvGrpSpPr>
        <p:grpSpPr>
          <a:xfrm>
            <a:off x="2594892" y="4846320"/>
            <a:ext cx="6015708" cy="1554480"/>
            <a:chOff x="2594892" y="4846320"/>
            <a:chExt cx="6015708" cy="1554480"/>
          </a:xfrm>
        </p:grpSpPr>
        <p:sp>
          <p:nvSpPr>
            <p:cNvPr id="23" name="Flowchart: Connector 22"/>
            <p:cNvSpPr>
              <a:spLocks noChangeAspect="1"/>
            </p:cNvSpPr>
            <p:nvPr/>
          </p:nvSpPr>
          <p:spPr>
            <a:xfrm>
              <a:off x="2823492" y="5486400"/>
              <a:ext cx="1066800" cy="457201"/>
            </a:xfrm>
            <a:prstGeom prst="flowChartConnector">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594892" y="5939135"/>
              <a:ext cx="155202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foreground</a:t>
              </a:r>
              <a:endParaRPr lang="en-US" sz="2400" dirty="0">
                <a:latin typeface="Times New Roman" pitchFamily="18" charset="0"/>
                <a:cs typeface="Times New Roman" pitchFamily="18" charset="0"/>
              </a:endParaRPr>
            </a:p>
          </p:txBody>
        </p:sp>
        <p:sp>
          <p:nvSpPr>
            <p:cNvPr id="25" name="Flowchart: Connector 24"/>
            <p:cNvSpPr>
              <a:spLocks noChangeAspect="1"/>
            </p:cNvSpPr>
            <p:nvPr/>
          </p:nvSpPr>
          <p:spPr>
            <a:xfrm>
              <a:off x="5310064" y="5486400"/>
              <a:ext cx="1066800" cy="457201"/>
            </a:xfrm>
            <a:prstGeom prst="flowChartConnector">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081464" y="5939135"/>
              <a:ext cx="163698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background</a:t>
              </a:r>
              <a:endParaRPr lang="en-US" sz="2400" dirty="0">
                <a:latin typeface="Times New Roman" pitchFamily="18" charset="0"/>
                <a:cs typeface="Times New Roman" pitchFamily="18" charset="0"/>
              </a:endParaRPr>
            </a:p>
          </p:txBody>
        </p:sp>
        <p:cxnSp>
          <p:nvCxnSpPr>
            <p:cNvPr id="31" name="Curved Connector 30"/>
            <p:cNvCxnSpPr>
              <a:stCxn id="23" idx="0"/>
              <a:endCxn id="14" idx="4"/>
            </p:cNvCxnSpPr>
            <p:nvPr/>
          </p:nvCxnSpPr>
          <p:spPr>
            <a:xfrm rot="5400000" flipH="1" flipV="1">
              <a:off x="3638832" y="4564380"/>
              <a:ext cx="640080" cy="1203960"/>
            </a:xfrm>
            <a:prstGeom prst="curved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47692" y="4876800"/>
              <a:ext cx="2662908" cy="523220"/>
            </a:xfrm>
            <a:prstGeom prst="rect">
              <a:avLst/>
            </a:prstGeom>
            <a:noFill/>
          </p:spPr>
          <p:txBody>
            <a:bodyPr wrap="none" rtlCol="0">
              <a:spAutoFit/>
            </a:bodyPr>
            <a:lstStyle/>
            <a:p>
              <a:r>
                <a:rPr lang="en-US" dirty="0" smtClean="0"/>
                <a:t>RGB likelihood </a:t>
              </a:r>
              <a:endParaRPr lang="en-US" dirty="0"/>
            </a:p>
          </p:txBody>
        </p:sp>
      </p:grpSp>
      <p:sp>
        <p:nvSpPr>
          <p:cNvPr id="35" name="TextBox 34"/>
          <p:cNvSpPr txBox="1"/>
          <p:nvPr/>
        </p:nvSpPr>
        <p:spPr>
          <a:xfrm>
            <a:off x="5947692" y="3962400"/>
            <a:ext cx="2042547" cy="523220"/>
          </a:xfrm>
          <a:prstGeom prst="rect">
            <a:avLst/>
          </a:prstGeom>
          <a:noFill/>
        </p:spPr>
        <p:txBody>
          <a:bodyPr wrap="none" rtlCol="0">
            <a:spAutoFit/>
          </a:bodyPr>
          <a:lstStyle/>
          <a:p>
            <a:r>
              <a:rPr lang="en-US" dirty="0" smtClean="0"/>
              <a:t>Optical flow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19515</TotalTime>
  <Words>551</Words>
  <Application>Microsoft Office PowerPoint</Application>
  <PresentationFormat>On-screen Show (4:3)</PresentationFormat>
  <Paragraphs>200</Paragraphs>
  <Slides>19</Slides>
  <Notes>19</Notes>
  <HiddenSlides>1</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Motion Coherent Tracking with  Multi-Label MRF Optimization</vt:lpstr>
      <vt:lpstr>Tracking Animals for Behavior Analysis</vt:lpstr>
      <vt:lpstr>Goal</vt:lpstr>
      <vt:lpstr>Previous Work</vt:lpstr>
      <vt:lpstr>Approach</vt:lpstr>
      <vt:lpstr>MRF Multi-Label Space</vt:lpstr>
      <vt:lpstr>MRF Multi-Label Space</vt:lpstr>
      <vt:lpstr>Multi-Label MRF Assignment</vt:lpstr>
      <vt:lpstr>Data Term</vt:lpstr>
      <vt:lpstr>Smoothness Term</vt:lpstr>
      <vt:lpstr>Smoothness Term</vt:lpstr>
      <vt:lpstr>Smoothness Term</vt:lpstr>
      <vt:lpstr>Smoothness Term</vt:lpstr>
      <vt:lpstr>Optimization</vt:lpstr>
      <vt:lpstr>SegTrack Database</vt:lpstr>
      <vt:lpstr>Experiment</vt:lpstr>
      <vt:lpstr>Quantitative Comparison</vt:lpstr>
      <vt:lpstr>Video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Ping Wang</dc:creator>
  <cp:lastModifiedBy>vera</cp:lastModifiedBy>
  <cp:revision>4413</cp:revision>
  <cp:lastPrinted>1601-01-01T00:00:00Z</cp:lastPrinted>
  <dcterms:created xsi:type="dcterms:W3CDTF">1601-01-01T00:00:00Z</dcterms:created>
  <dcterms:modified xsi:type="dcterms:W3CDTF">2017-12-07T12:45:01Z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