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9" r:id="rId3"/>
    <p:sldId id="328" r:id="rId4"/>
    <p:sldId id="373" r:id="rId5"/>
    <p:sldId id="380" r:id="rId6"/>
    <p:sldId id="381" r:id="rId7"/>
    <p:sldId id="383" r:id="rId8"/>
    <p:sldId id="397" r:id="rId9"/>
    <p:sldId id="382" r:id="rId10"/>
    <p:sldId id="384" r:id="rId11"/>
    <p:sldId id="385" r:id="rId12"/>
    <p:sldId id="353" r:id="rId13"/>
    <p:sldId id="386" r:id="rId14"/>
    <p:sldId id="398" r:id="rId15"/>
    <p:sldId id="401" r:id="rId16"/>
    <p:sldId id="352" r:id="rId17"/>
    <p:sldId id="312" r:id="rId18"/>
    <p:sldId id="387" r:id="rId19"/>
    <p:sldId id="400" r:id="rId20"/>
    <p:sldId id="379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Pourmajidi" initials="WP" lastIdx="1" clrIdx="0">
    <p:extLst>
      <p:ext uri="{19B8F6BF-5375-455C-9EA6-DF929625EA0E}">
        <p15:presenceInfo xmlns:p15="http://schemas.microsoft.com/office/powerpoint/2012/main" userId="4a3ee94cdf21e8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19A146-9D0B-434A-B843-7705B224E9B1}">
  <a:tblStyle styleId="{4819A146-9D0B-434A-B843-7705B224E9B1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6" autoAdjust="0"/>
    <p:restoredTop sz="93020" autoAdjust="0"/>
  </p:normalViewPr>
  <p:slideViewPr>
    <p:cSldViewPr snapToGrid="0">
      <p:cViewPr varScale="1">
        <p:scale>
          <a:sx n="74" d="100"/>
          <a:sy n="74" d="100"/>
        </p:scale>
        <p:origin x="10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ACEA6-188A-4941-BA89-A6331CB7065D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B4114-9801-430A-8866-3EA5E5C17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04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7029440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Shape 1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0773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4267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9248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5027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5452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7374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2595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32428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6165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0963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3218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Shape 1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Shape 1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4871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804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2512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7078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2846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4105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976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4585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5651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 rot="10800000" flipH="1">
            <a:off x="3692751" y="38248"/>
            <a:ext cx="1758132" cy="1523096"/>
            <a:chOff x="4088875" y="1431100"/>
            <a:chExt cx="3293000" cy="2852775"/>
          </a:xfrm>
        </p:grpSpPr>
        <p:sp>
          <p:nvSpPr>
            <p:cNvPr id="11" name="Shape 11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" name="Shape 12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58" name="Shape 58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9" name="Shape 59"/>
          <p:cNvSpPr/>
          <p:nvPr/>
        </p:nvSpPr>
        <p:spPr>
          <a:xfrm rot="10800000" flipH="1">
            <a:off x="3602723" y="1360109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0" name="Shape 60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1" name="Shape 61"/>
          <p:cNvSpPr/>
          <p:nvPr/>
        </p:nvSpPr>
        <p:spPr>
          <a:xfrm rot="10800000" flipH="1">
            <a:off x="5365798" y="352324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62" name="Shape 62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63" name="Shape 6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65" name="Shape 65"/>
          <p:cNvSpPr/>
          <p:nvPr/>
        </p:nvSpPr>
        <p:spPr>
          <a:xfrm>
            <a:off x="3253021" y="113273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66" name="Shape 66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67" name="Shape 6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76" name="Shape 7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80" name="Shape 80"/>
          <p:cNvGrpSpPr/>
          <p:nvPr/>
        </p:nvGrpSpPr>
        <p:grpSpPr>
          <a:xfrm rot="10800000" flipH="1">
            <a:off x="3920311" y="3981675"/>
            <a:ext cx="1303376" cy="1127987"/>
            <a:chOff x="238125" y="1431100"/>
            <a:chExt cx="3296350" cy="2852775"/>
          </a:xfrm>
        </p:grpSpPr>
        <p:sp>
          <p:nvSpPr>
            <p:cNvPr id="81" name="Shape 81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3" name="Shape 9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63" name="Shape 163"/>
          <p:cNvSpPr/>
          <p:nvPr/>
        </p:nvSpPr>
        <p:spPr>
          <a:xfrm rot="10800000" flipH="1">
            <a:off x="5010533" y="4576647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4" name="Shape 164"/>
          <p:cNvSpPr/>
          <p:nvPr/>
        </p:nvSpPr>
        <p:spPr>
          <a:xfrm rot="10800000" flipH="1">
            <a:off x="5133679" y="4056450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5" name="Shape 165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6" name="Shape 166"/>
          <p:cNvSpPr/>
          <p:nvPr/>
        </p:nvSpPr>
        <p:spPr>
          <a:xfrm rot="10800000" flipH="1">
            <a:off x="3530384" y="4576661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7" name="Shape 167"/>
          <p:cNvSpPr/>
          <p:nvPr/>
        </p:nvSpPr>
        <p:spPr>
          <a:xfrm>
            <a:off x="5370704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68" name="Shape 168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169" name="Shape 16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75" name="Shape 175"/>
          <p:cNvSpPr/>
          <p:nvPr/>
        </p:nvSpPr>
        <p:spPr>
          <a:xfrm>
            <a:off x="3429208" y="3904791"/>
            <a:ext cx="377838" cy="3436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grpSp>
        <p:nvGrpSpPr>
          <p:cNvPr id="179" name="Shape 179"/>
          <p:cNvGrpSpPr/>
          <p:nvPr/>
        </p:nvGrpSpPr>
        <p:grpSpPr>
          <a:xfrm rot="10800000" flipH="1">
            <a:off x="421028" y="1677113"/>
            <a:ext cx="2064710" cy="1788689"/>
            <a:chOff x="4088875" y="1431100"/>
            <a:chExt cx="3293000" cy="2852775"/>
          </a:xfrm>
        </p:grpSpPr>
        <p:sp>
          <p:nvSpPr>
            <p:cNvPr id="180" name="Shape 18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2" name="Shape 21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3" name="Shape 21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27" name="Shape 227"/>
          <p:cNvSpPr/>
          <p:nvPr/>
        </p:nvSpPr>
        <p:spPr>
          <a:xfrm rot="10800000" flipH="1">
            <a:off x="66674" y="31354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8" name="Shape 228"/>
          <p:cNvSpPr/>
          <p:nvPr/>
        </p:nvSpPr>
        <p:spPr>
          <a:xfrm rot="10800000" flipH="1">
            <a:off x="828674" y="35165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9" name="Shape 229"/>
          <p:cNvSpPr/>
          <p:nvPr/>
        </p:nvSpPr>
        <p:spPr>
          <a:xfrm rot="10800000" flipH="1">
            <a:off x="761999" y="877950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93851" y="4692801"/>
            <a:ext cx="517499" cy="4478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31" name="Shape 231"/>
          <p:cNvGrpSpPr/>
          <p:nvPr/>
        </p:nvGrpSpPr>
        <p:grpSpPr>
          <a:xfrm>
            <a:off x="996358" y="1070667"/>
            <a:ext cx="351203" cy="324660"/>
            <a:chOff x="5975075" y="2327500"/>
            <a:chExt cx="420100" cy="388350"/>
          </a:xfrm>
        </p:grpSpPr>
        <p:sp>
          <p:nvSpPr>
            <p:cNvPr id="232" name="Shape 23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34" name="Shape 234"/>
          <p:cNvSpPr/>
          <p:nvPr/>
        </p:nvSpPr>
        <p:spPr>
          <a:xfrm>
            <a:off x="393600" y="334662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35" name="Shape 235"/>
          <p:cNvGrpSpPr/>
          <p:nvPr/>
        </p:nvGrpSpPr>
        <p:grpSpPr>
          <a:xfrm>
            <a:off x="305253" y="553855"/>
            <a:ext cx="247468" cy="392302"/>
            <a:chOff x="6718575" y="2318625"/>
            <a:chExt cx="256950" cy="407375"/>
          </a:xfrm>
        </p:grpSpPr>
        <p:sp>
          <p:nvSpPr>
            <p:cNvPr id="236" name="Shape 23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244" name="Shape 244"/>
          <p:cNvGrpSpPr/>
          <p:nvPr/>
        </p:nvGrpSpPr>
        <p:grpSpPr>
          <a:xfrm>
            <a:off x="1419984" y="3634331"/>
            <a:ext cx="342881" cy="350068"/>
            <a:chOff x="3951850" y="2985350"/>
            <a:chExt cx="407950" cy="416500"/>
          </a:xfrm>
        </p:grpSpPr>
        <p:sp>
          <p:nvSpPr>
            <p:cNvPr id="245" name="Shape 24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249" name="Shape 249"/>
          <p:cNvGrpSpPr/>
          <p:nvPr/>
        </p:nvGrpSpPr>
        <p:grpSpPr>
          <a:xfrm rot="10800000" flipH="1">
            <a:off x="-88363" y="302261"/>
            <a:ext cx="1034724" cy="895486"/>
            <a:chOff x="238125" y="1431100"/>
            <a:chExt cx="3296350" cy="2852775"/>
          </a:xfrm>
        </p:grpSpPr>
        <p:sp>
          <p:nvSpPr>
            <p:cNvPr id="250" name="Shape 250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332" name="Shape 332"/>
          <p:cNvSpPr/>
          <p:nvPr/>
        </p:nvSpPr>
        <p:spPr>
          <a:xfrm rot="10800000" flipH="1">
            <a:off x="733424" y="39360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3" name="Shape 333"/>
          <p:cNvSpPr/>
          <p:nvPr/>
        </p:nvSpPr>
        <p:spPr>
          <a:xfrm rot="10800000" flipH="1">
            <a:off x="738524" y="1008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4" name="Shape 334"/>
          <p:cNvSpPr/>
          <p:nvPr/>
        </p:nvSpPr>
        <p:spPr>
          <a:xfrm rot="10800000" flipH="1">
            <a:off x="-291324" y="4148475"/>
            <a:ext cx="1182300" cy="1023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5" name="Shape 335"/>
          <p:cNvSpPr/>
          <p:nvPr/>
        </p:nvSpPr>
        <p:spPr>
          <a:xfrm rot="10800000" flipH="1">
            <a:off x="420724" y="-65225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6" name="Shape 336"/>
          <p:cNvSpPr/>
          <p:nvPr/>
        </p:nvSpPr>
        <p:spPr>
          <a:xfrm>
            <a:off x="1019338" y="416705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337" name="Shape 337"/>
          <p:cNvGrpSpPr/>
          <p:nvPr/>
        </p:nvGrpSpPr>
        <p:grpSpPr>
          <a:xfrm>
            <a:off x="-50284" y="1452794"/>
            <a:ext cx="624843" cy="599376"/>
            <a:chOff x="5241175" y="4959100"/>
            <a:chExt cx="539775" cy="517775"/>
          </a:xfrm>
        </p:grpSpPr>
        <p:sp>
          <p:nvSpPr>
            <p:cNvPr id="338" name="Shape 3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344" name="Shape 344"/>
          <p:cNvSpPr/>
          <p:nvPr/>
        </p:nvSpPr>
        <p:spPr>
          <a:xfrm>
            <a:off x="47198" y="4430470"/>
            <a:ext cx="505231" cy="459561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5" name="Shape 855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6" name="Shape 856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7" name="Shape 857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858" name="Shape 858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859" name="Shape 859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0" name="Shape 860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1" name="Shape 861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2" name="Shape 862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3" name="Shape 863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4" name="Shape 864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5" name="Shape 865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6" name="Shape 866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7" name="Shape 867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8" name="Shape 868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9" name="Shape 869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0" name="Shape 870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1" name="Shape 871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2" name="Shape 872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3" name="Shape 873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4" name="Shape 874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5" name="Shape 875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6" name="Shape 876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7" name="Shape 877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8" name="Shape 878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9" name="Shape 879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0" name="Shape 880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1" name="Shape 881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2" name="Shape 882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3" name="Shape 883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4" name="Shape 884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5" name="Shape 885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6" name="Shape 886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7" name="Shape 887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8" name="Shape 888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9" name="Shape 889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0" name="Shape 890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1" name="Shape 891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2" name="Shape 892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3" name="Shape 893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4" name="Shape 894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5" name="Shape 895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6" name="Shape 896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7" name="Shape 897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8" name="Shape 898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9" name="Shape 899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0" name="Shape 900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1" name="Shape 901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2" name="Shape 902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3" name="Shape 903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4" name="Shape 904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5" name="Shape 905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906" name="Shape 906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7" name="Shape 907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8" name="Shape 908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9" name="Shape 909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910" name="Shape 91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11" name="Shape 91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2" name="Shape 91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913" name="Shape 913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914" name="Shape 914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15" name="Shape 91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6" name="Shape 91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8" name="Shape 91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9" name="Shape 91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0" name="Shape 9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1" name="Shape 92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2" name="Shape 92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923" name="Shape 923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24" name="Shape 92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5" name="Shape 92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6" name="Shape 92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7" name="Shape 92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Shape 1265"/>
          <p:cNvGrpSpPr/>
          <p:nvPr/>
        </p:nvGrpSpPr>
        <p:grpSpPr>
          <a:xfrm rot="10800000" flipH="1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1266" name="Shape 1266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313" name="Shape 1313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14" name="Shape 1314"/>
          <p:cNvSpPr/>
          <p:nvPr/>
        </p:nvSpPr>
        <p:spPr>
          <a:xfrm rot="10800000" flipH="1">
            <a:off x="503115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15" name="Shape 1315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16" name="Shape 1316"/>
          <p:cNvSpPr/>
          <p:nvPr/>
        </p:nvSpPr>
        <p:spPr>
          <a:xfrm rot="10800000" flipH="1">
            <a:off x="247753" y="49692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317" name="Shape 1317"/>
          <p:cNvGrpSpPr/>
          <p:nvPr/>
        </p:nvGrpSpPr>
        <p:grpSpPr>
          <a:xfrm rot="10800000" flipH="1">
            <a:off x="8218342" y="4123089"/>
            <a:ext cx="685311" cy="593091"/>
            <a:chOff x="238125" y="1431100"/>
            <a:chExt cx="3296350" cy="2852775"/>
          </a:xfrm>
        </p:grpSpPr>
        <p:sp>
          <p:nvSpPr>
            <p:cNvPr id="1318" name="Shape 131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400" name="Shape 1400"/>
          <p:cNvSpPr/>
          <p:nvPr/>
        </p:nvSpPr>
        <p:spPr>
          <a:xfrm rot="10800000" flipH="1">
            <a:off x="8763567" y="4485979"/>
            <a:ext cx="542999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01" name="Shape 1401"/>
          <p:cNvSpPr/>
          <p:nvPr/>
        </p:nvSpPr>
        <p:spPr>
          <a:xfrm rot="10800000" flipH="1">
            <a:off x="8523810" y="4741099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02" name="Shape 1402"/>
          <p:cNvSpPr/>
          <p:nvPr/>
        </p:nvSpPr>
        <p:spPr>
          <a:xfrm rot="10800000" flipH="1">
            <a:off x="8322785" y="3628022"/>
            <a:ext cx="542999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03" name="Shape 1403"/>
          <p:cNvSpPr/>
          <p:nvPr/>
        </p:nvSpPr>
        <p:spPr>
          <a:xfrm rot="10800000" flipH="1">
            <a:off x="8763568" y="4009882"/>
            <a:ext cx="237599" cy="205799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6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>
            <a:spLocks noGrp="1"/>
          </p:cNvSpPr>
          <p:nvPr>
            <p:ph type="ctrTitle"/>
          </p:nvPr>
        </p:nvSpPr>
        <p:spPr>
          <a:xfrm>
            <a:off x="140112" y="1876418"/>
            <a:ext cx="8897347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200" dirty="0"/>
              <a:t>AML-2203 Advanced Python AI and ML Tools</a:t>
            </a:r>
            <a:endParaRPr lang="en" sz="3200" dirty="0"/>
          </a:p>
        </p:txBody>
      </p:sp>
      <p:sp>
        <p:nvSpPr>
          <p:cNvPr id="8" name="Shape 1408"/>
          <p:cNvSpPr txBox="1">
            <a:spLocks/>
          </p:cNvSpPr>
          <p:nvPr/>
        </p:nvSpPr>
        <p:spPr>
          <a:xfrm>
            <a:off x="83170" y="284568"/>
            <a:ext cx="2733717" cy="1132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2400" b="1" dirty="0"/>
              <a:t>Lambton College</a:t>
            </a:r>
          </a:p>
        </p:txBody>
      </p:sp>
      <p:sp>
        <p:nvSpPr>
          <p:cNvPr id="9" name="Shape 1408"/>
          <p:cNvSpPr txBox="1">
            <a:spLocks/>
          </p:cNvSpPr>
          <p:nvPr/>
        </p:nvSpPr>
        <p:spPr>
          <a:xfrm>
            <a:off x="26230" y="850693"/>
            <a:ext cx="2847599" cy="6038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1600" dirty="0"/>
              <a:t>School of Computer Studies</a:t>
            </a:r>
          </a:p>
        </p:txBody>
      </p:sp>
      <p:sp>
        <p:nvSpPr>
          <p:cNvPr id="7" name="Shape 1408">
            <a:extLst>
              <a:ext uri="{FF2B5EF4-FFF2-40B4-BE49-F238E27FC236}">
                <a16:creationId xmlns:a16="http://schemas.microsoft.com/office/drawing/2014/main" id="{C830561C-9BA6-4350-8B93-1B63B6889792}"/>
              </a:ext>
            </a:extLst>
          </p:cNvPr>
          <p:cNvSpPr txBox="1">
            <a:spLocks/>
          </p:cNvSpPr>
          <p:nvPr/>
        </p:nvSpPr>
        <p:spPr>
          <a:xfrm>
            <a:off x="6823749" y="4744387"/>
            <a:ext cx="2320251" cy="3412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l"/>
            <a:endParaRPr lang="en-US" sz="1200" dirty="0"/>
          </a:p>
          <a:p>
            <a:pPr algn="l"/>
            <a:r>
              <a:rPr lang="en-US" sz="1200" dirty="0"/>
              <a:t>[Prepared By: </a:t>
            </a:r>
            <a:r>
              <a:rPr lang="en-US" sz="1200"/>
              <a:t>Vahid Hadavi, PhD] </a:t>
            </a:r>
            <a:endParaRPr lang="en-US" sz="1200" dirty="0"/>
          </a:p>
          <a:p>
            <a:pPr algn="l"/>
            <a:r>
              <a:rPr lang="en-US" sz="1200" dirty="0"/>
              <a:t> </a:t>
            </a:r>
            <a:endParaRPr lang="en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2E1671-D3A5-4FB4-BC25-F401F0328B7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771" y="0"/>
            <a:ext cx="2958688" cy="642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Loading JSON in python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02367" y="745319"/>
            <a:ext cx="7253496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For loading the data you can use the “pandas” library in python. </a:t>
            </a:r>
            <a:endParaRPr lang="en-US" altLang="en-US" b="1" dirty="0">
              <a:solidFill>
                <a:srgbClr val="C6DAEC"/>
              </a:solidFill>
              <a:latin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C6DAEC"/>
              </a:solidFill>
              <a:latin typeface="Mul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C6DAEC"/>
              </a:solidFill>
              <a:latin typeface="Mul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Some important arguments for </a:t>
            </a: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read_json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 method: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File path (required)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typ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 (optional): {‘frame’, ‘series’} the type of object to recover</a:t>
            </a:r>
          </a:p>
          <a:p>
            <a:pPr lvl="2"/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lvl="1" eaLnBrk="1" hangingPunct="1"/>
            <a:endParaRPr 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5" name="Picture 4" descr="A picture containing graphical user interface, diagram, text&#10;&#10;Description automatically generated">
            <a:extLst>
              <a:ext uri="{FF2B5EF4-FFF2-40B4-BE49-F238E27FC236}">
                <a16:creationId xmlns:a16="http://schemas.microsoft.com/office/drawing/2014/main" id="{855FEAD6-715D-4B6E-AEA7-7EED4CD62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238" y="1351617"/>
            <a:ext cx="39370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334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1621818" y="1256368"/>
            <a:ext cx="7576420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en" sz="2800" dirty="0"/>
            </a:br>
            <a:br>
              <a:rPr lang="en" sz="2800" dirty="0"/>
            </a:br>
            <a:br>
              <a:rPr lang="en" sz="2800" dirty="0"/>
            </a:br>
            <a:r>
              <a:rPr lang="en-US" sz="2800" dirty="0"/>
              <a:t> </a:t>
            </a:r>
            <a:br>
              <a:rPr lang="en" sz="2800" dirty="0"/>
            </a:br>
            <a:r>
              <a:rPr lang="en-US" altLang="en-US" sz="2800" dirty="0">
                <a:sym typeface="Muli"/>
              </a:rPr>
              <a:t>1.3 </a:t>
            </a:r>
            <a: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Use Python to generate a random data set</a:t>
            </a:r>
            <a:br>
              <a:rPr lang="en" sz="2800" dirty="0"/>
            </a:b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42689953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Creating random data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62777" y="474411"/>
            <a:ext cx="6372352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scikit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-learn offers many methods for creating simulated data.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Three most used methods to create random data in </a:t>
            </a: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scikit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-learn:</a:t>
            </a:r>
          </a:p>
          <a:p>
            <a:pPr marL="12001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make-regression </a:t>
            </a:r>
          </a:p>
          <a:p>
            <a:pPr lvl="3" eaLnBrk="1" hangingPunct="1"/>
            <a:r>
              <a:rPr lang="en-US" altLang="en-US" dirty="0">
                <a:solidFill>
                  <a:srgbClr val="FFC000"/>
                </a:solidFill>
                <a:latin typeface="Muli"/>
              </a:rPr>
              <a:t> Designed to be used with linear regression</a:t>
            </a:r>
          </a:p>
          <a:p>
            <a:pPr lvl="3" eaLnBrk="1" hangingPunct="1"/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12001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Make-classification</a:t>
            </a:r>
          </a:p>
          <a:p>
            <a:pPr lvl="3" eaLnBrk="1" hangingPunct="1"/>
            <a:r>
              <a:rPr lang="en-US" altLang="en-US" dirty="0">
                <a:solidFill>
                  <a:srgbClr val="FFC000"/>
                </a:solidFill>
                <a:latin typeface="Muli"/>
              </a:rPr>
              <a:t>Creating a simulated dataset for classification</a:t>
            </a:r>
          </a:p>
          <a:p>
            <a:pPr lvl="3" eaLnBrk="1" hangingPunct="1"/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12001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Make-blobs</a:t>
            </a:r>
          </a:p>
          <a:p>
            <a:pPr lvl="3" eaLnBrk="1" hangingPunct="1"/>
            <a:r>
              <a:rPr lang="en-US" altLang="en-US" dirty="0">
                <a:solidFill>
                  <a:srgbClr val="FFC000"/>
                </a:solidFill>
                <a:latin typeface="Muli"/>
              </a:rPr>
              <a:t>Designed to work well with clustering techniques</a:t>
            </a:r>
          </a:p>
          <a:p>
            <a:pPr lvl="0"/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eaLnBrk="1" hangingPunct="1"/>
            <a:endParaRPr lang="en-US" altLang="en-US" b="1" dirty="0">
              <a:solidFill>
                <a:srgbClr val="FFC000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5760215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Make-regression example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25310" y="692280"/>
            <a:ext cx="637235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Creating 100 samples with 3 features.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We can check the randomly created features and the  corresponding targets. </a:t>
            </a:r>
          </a:p>
          <a:p>
            <a:pPr lvl="0"/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eaLnBrk="1" hangingPunct="1"/>
            <a:endParaRPr lang="en-US" altLang="en-US" b="1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5" name="Picture 4" descr="A picture containing graphical user interface, text&#10;&#10;Description automatically generated">
            <a:extLst>
              <a:ext uri="{FF2B5EF4-FFF2-40B4-BE49-F238E27FC236}">
                <a16:creationId xmlns:a16="http://schemas.microsoft.com/office/drawing/2014/main" id="{32968858-B656-4BFF-BD58-EC15DB513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83" y="1747236"/>
            <a:ext cx="4296833" cy="1104900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C12E7EFA-2AC1-472E-B1E7-E98ADDAF7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275" y="3699353"/>
            <a:ext cx="2734733" cy="127846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459A38-F96B-864A-9023-DC65FB0B6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583" y="1448144"/>
            <a:ext cx="555171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inherit"/>
              </a:rPr>
              <a:t>from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inherit"/>
              </a:rPr>
              <a:t>sklearn.datasets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inherit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inherit"/>
              </a:rPr>
              <a:t>import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inherit"/>
              </a:rPr>
              <a:t>make_regression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6680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Make-classification example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79743" y="349783"/>
            <a:ext cx="637235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Creating 100 samples with 3 features for two classes.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We can check the randomly created features and the  corresponding targets. </a:t>
            </a:r>
          </a:p>
          <a:p>
            <a:pPr lvl="0"/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eaLnBrk="1" hangingPunct="1"/>
            <a:endParaRPr lang="en-US" altLang="en-US" b="1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91F706-2AD3-48A1-9249-76C613727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406" y="1133171"/>
            <a:ext cx="4207025" cy="1181610"/>
          </a:xfrm>
          <a:prstGeom prst="rect">
            <a:avLst/>
          </a:prstGeom>
        </p:spPr>
      </p:pic>
      <p:pic>
        <p:nvPicPr>
          <p:cNvPr id="10" name="Picture 9" descr="A picture containing table&#10;&#10;Description automatically generated">
            <a:extLst>
              <a:ext uri="{FF2B5EF4-FFF2-40B4-BE49-F238E27FC236}">
                <a16:creationId xmlns:a16="http://schemas.microsoft.com/office/drawing/2014/main" id="{F1FC06EF-24D4-45E7-8DE5-378BEB2ED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328" y="3082599"/>
            <a:ext cx="2589256" cy="15548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EAB8EEE-3C07-428C-B11B-2CA855BF22DF}"/>
              </a:ext>
            </a:extLst>
          </p:cNvPr>
          <p:cNvSpPr/>
          <p:nvPr/>
        </p:nvSpPr>
        <p:spPr>
          <a:xfrm>
            <a:off x="193917" y="3477072"/>
            <a:ext cx="44323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eaLnBrk="1" hangingPunct="1"/>
            <a:r>
              <a:rPr lang="en-US" altLang="en-US" dirty="0">
                <a:solidFill>
                  <a:srgbClr val="FFC000"/>
                </a:solidFill>
                <a:latin typeface="Muli"/>
              </a:rPr>
              <a:t>Challenge question: </a:t>
            </a:r>
          </a:p>
          <a:p>
            <a:pPr marL="742950" lvl="1" indent="-285750" eaLnBrk="1" hangingPunct="1">
              <a:buFontTx/>
              <a:buChar char="-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check data type for ‘features’ and ‘target’</a:t>
            </a:r>
          </a:p>
          <a:p>
            <a:pPr marL="742950" lvl="1" indent="-285750" eaLnBrk="1" hangingPunct="1">
              <a:buFontTx/>
              <a:buChar char="-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Create a </a:t>
            </a: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dataframe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 including the ‘features’ and ‘target’ </a:t>
            </a:r>
          </a:p>
        </p:txBody>
      </p:sp>
    </p:spTree>
    <p:extLst>
      <p:ext uri="{BB962C8B-B14F-4D97-AF65-F5344CB8AC3E}">
        <p14:creationId xmlns:p14="http://schemas.microsoft.com/office/powerpoint/2010/main" val="4019803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Make-blob example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17601" y="809449"/>
            <a:ext cx="6372352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Creating 100 samples with 2 features.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lvl="1" eaLnBrk="1" hangingPunct="1"/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Plot the randomly created records above and use the generated </a:t>
            </a: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cluster_id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 for color coding</a:t>
            </a:r>
            <a:endParaRPr lang="en-US" altLang="en-US" b="1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0DE12F-F0C3-10FA-88FA-A6955585B7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41" t="57526" r="19301" b="36248"/>
          <a:stretch/>
        </p:blipFill>
        <p:spPr>
          <a:xfrm>
            <a:off x="1517601" y="1406143"/>
            <a:ext cx="7243808" cy="436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A67B41-E76F-02EA-2B59-BC43A8B035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264" t="66072" r="62925" b="29224"/>
          <a:stretch/>
        </p:blipFill>
        <p:spPr>
          <a:xfrm>
            <a:off x="3691852" y="2010097"/>
            <a:ext cx="1924523" cy="3437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5555B8-0C6D-1EC4-C173-26422B9D610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962" t="44529" r="66227" b="51549"/>
          <a:stretch/>
        </p:blipFill>
        <p:spPr>
          <a:xfrm>
            <a:off x="3691852" y="2457603"/>
            <a:ext cx="1924523" cy="2867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E5144C-6F33-6CD8-40EF-F7F496D0A77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477" t="48357" r="26887" b="44448"/>
          <a:stretch/>
        </p:blipFill>
        <p:spPr>
          <a:xfrm>
            <a:off x="1964331" y="2834936"/>
            <a:ext cx="5899622" cy="436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5476E8-B0DE-DD9F-86CC-90CC482259F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396" t="57194" r="26321" b="29904"/>
          <a:stretch/>
        </p:blipFill>
        <p:spPr>
          <a:xfrm>
            <a:off x="2044460" y="4053505"/>
            <a:ext cx="5055080" cy="66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914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1668847" y="1947388"/>
            <a:ext cx="7452909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en" sz="2800" dirty="0"/>
            </a:br>
            <a:br>
              <a:rPr lang="en" sz="2800" dirty="0"/>
            </a:br>
            <a:br>
              <a:rPr lang="en" sz="2800" dirty="0"/>
            </a:br>
            <a:r>
              <a:rPr lang="en-US" sz="2800" dirty="0"/>
              <a:t> </a:t>
            </a:r>
            <a:br>
              <a:rPr lang="en" sz="2800" dirty="0"/>
            </a:br>
            <a:br>
              <a:rPr lang="en" sz="2800" dirty="0"/>
            </a:br>
            <a:br>
              <a:rPr lang="en" sz="2800" dirty="0"/>
            </a:br>
            <a:r>
              <a:rPr lang="en-US" altLang="en-US" sz="2800" dirty="0">
                <a:sym typeface="Muli"/>
              </a:rPr>
              <a:t>1.4 </a:t>
            </a:r>
            <a: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Use Python modules to manipulate imported data and save them on disk</a:t>
            </a:r>
            <a:br>
              <a:rPr lang="en-US" altLang="en-US" sz="2800" dirty="0">
                <a:solidFill>
                  <a:srgbClr val="FFC000"/>
                </a:solidFill>
                <a:sym typeface="Muli"/>
              </a:rPr>
            </a:br>
            <a:br>
              <a:rPr lang="en" sz="2800" dirty="0"/>
            </a:b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22480323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832648" y="198976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Manipulating Data </a:t>
            </a:r>
            <a:endParaRPr lang="en" sz="3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56302" y="335493"/>
            <a:ext cx="6905087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We use the Titanic dataset on Kaggle. </a:t>
            </a:r>
          </a:p>
          <a:p>
            <a:pPr lvl="1"/>
            <a:r>
              <a:rPr lang="en-US" altLang="en-US" b="1" dirty="0">
                <a:solidFill>
                  <a:srgbClr val="C6DAEC"/>
                </a:solidFill>
                <a:latin typeface="Muli"/>
              </a:rPr>
              <a:t>	</a:t>
            </a:r>
          </a:p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</a:rPr>
              <a:t> 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Use this link if the above does not work :</a:t>
            </a:r>
          </a:p>
          <a:p>
            <a:pPr lvl="1"/>
            <a:r>
              <a:rPr lang="en-US" altLang="en-US" dirty="0">
                <a:solidFill>
                  <a:srgbClr val="FFC000"/>
                </a:solidFill>
                <a:latin typeface="Muli"/>
              </a:rPr>
              <a:t>https://raw.githubusercontent.com/chrisalbon/simulated_datasets/master/titanic.csv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Using head() or tail() to check the first or last 5 (default) rows of the data frame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053B83C-68B8-4A6F-AFBF-6E505F210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475" y="1448566"/>
            <a:ext cx="2831206" cy="1412972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ED0C67-EF5A-40E2-9CF6-20A8CDCE4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1517" y="3694934"/>
            <a:ext cx="1579123" cy="226959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EFC8DFC6-0C9E-4668-AC54-8CD686066B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7442" y="4258841"/>
            <a:ext cx="4189927" cy="83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482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05646" y="212852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Manipulating Data </a:t>
            </a:r>
            <a:endParaRPr lang="en" sz="3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58083" y="396596"/>
            <a:ext cx="690508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Using .shape to check the dimensions of the </a:t>
            </a: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dataframe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. </a:t>
            </a:r>
          </a:p>
          <a:p>
            <a:pPr lvl="1"/>
            <a:r>
              <a:rPr lang="en-US" altLang="en-US" b="1" dirty="0">
                <a:solidFill>
                  <a:srgbClr val="C6DAEC"/>
                </a:solidFill>
                <a:latin typeface="Muli"/>
              </a:rPr>
              <a:t>	</a:t>
            </a: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lvl="1" eaLnBrk="1" hangingPunct="1"/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</a:endParaRPr>
          </a:p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Using describe() to get descriptive statistics for any numeric columns.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068D89FA-FA20-4E5B-A706-35AB5A7A7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751" y="1219331"/>
            <a:ext cx="1280875" cy="516093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8AFB7EFA-C1A5-404B-B885-18A4F2368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519" y="2382859"/>
            <a:ext cx="2847300" cy="212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766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05646" y="142236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Saving </a:t>
            </a:r>
            <a:r>
              <a:rPr lang="en-US" sz="3200" dirty="0" err="1"/>
              <a:t>dataframe</a:t>
            </a:r>
            <a:endParaRPr lang="en" sz="3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9300" y="519427"/>
            <a:ext cx="6905087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We can save </a:t>
            </a: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dataframe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 using </a:t>
            </a: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to_csv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() and to </a:t>
            </a: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to_json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() functions on pandas.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Desired File name must be given (file path is optional)  </a:t>
            </a:r>
          </a:p>
          <a:p>
            <a:pPr lvl="1"/>
            <a:r>
              <a:rPr lang="en-US" altLang="en-US" b="1" dirty="0">
                <a:solidFill>
                  <a:srgbClr val="C6DAEC"/>
                </a:solidFill>
                <a:latin typeface="Muli"/>
              </a:rPr>
              <a:t>	</a:t>
            </a: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lvl="1" eaLnBrk="1" hangingPunct="1"/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</a:endParaRPr>
          </a:p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</a:rPr>
              <a:t> </a:t>
            </a:r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4" name="Picture 3" descr="A picture containing calendar&#10;&#10;Description automatically generated">
            <a:extLst>
              <a:ext uri="{FF2B5EF4-FFF2-40B4-BE49-F238E27FC236}">
                <a16:creationId xmlns:a16="http://schemas.microsoft.com/office/drawing/2014/main" id="{195BF33A-9493-4E78-AD60-1E343E0AA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891" y="1545624"/>
            <a:ext cx="2941158" cy="5254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452003-E949-41C5-A49F-33BB24D9F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109" y="2125608"/>
            <a:ext cx="3354721" cy="565402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CF0279A5-AD5E-44F2-87BE-DE1A758E6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7521" y="2745551"/>
            <a:ext cx="2373577" cy="16083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289757-A00C-492E-8644-4686ED57F1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9478" y="4446417"/>
            <a:ext cx="1635867" cy="2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6590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Shape 1431"/>
          <p:cNvSpPr txBox="1"/>
          <p:nvPr/>
        </p:nvSpPr>
        <p:spPr>
          <a:xfrm>
            <a:off x="409575" y="2606040"/>
            <a:ext cx="982472" cy="842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4800" b="1" u="sng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38381" y="2155538"/>
            <a:ext cx="660068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9BBD5"/>
              </a:buClr>
              <a:buSzPct val="100000"/>
            </a:pPr>
            <a:r>
              <a:rPr lang="en-US" sz="16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Major Topics</a:t>
            </a:r>
            <a:r>
              <a:rPr lang="en-US" sz="18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:</a:t>
            </a:r>
          </a:p>
          <a:p>
            <a:pPr>
              <a:buClr>
                <a:srgbClr val="19BBD5"/>
              </a:buClr>
              <a:buSzPct val="100000"/>
            </a:pPr>
            <a:r>
              <a:rPr lang="en-US" sz="18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  </a:t>
            </a: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r>
              <a:rPr lang="en-US" alt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1.1       Discuss various format for data sets</a:t>
            </a: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r>
              <a:rPr lang="en-US" alt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1.2       Use Python to import various JSON and CSV files</a:t>
            </a: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r>
              <a:rPr lang="en-US" alt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1.3       Use Python to generate a random data set</a:t>
            </a: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r>
              <a:rPr lang="en-US" alt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1.4       Use Python modules to manipulate imported data and save them on disk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381" y="1063992"/>
            <a:ext cx="6190464" cy="1159799"/>
          </a:xfrm>
        </p:spPr>
        <p:txBody>
          <a:bodyPr/>
          <a:lstStyle/>
          <a:p>
            <a:r>
              <a:rPr lang="en-US" sz="2400" b="1" dirty="0"/>
              <a:t>Lecture1</a:t>
            </a:r>
            <a:br>
              <a:rPr lang="en-US" sz="2400" b="1" dirty="0"/>
            </a:br>
            <a:r>
              <a:rPr lang="en-US" altLang="en-US" sz="14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1. Evaluate File and data set handling in Python (Recommended Module: </a:t>
            </a:r>
            <a:r>
              <a:rPr lang="en-US" altLang="en-US" sz="1400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scikit</a:t>
            </a:r>
            <a:r>
              <a:rPr lang="en-US" altLang="en-US" sz="14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-learn, pandas)</a:t>
            </a:r>
            <a:endParaRPr lang="en-US" sz="2400" b="1"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2445584" y="2005544"/>
            <a:ext cx="4991100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Any questions so far? </a:t>
            </a:r>
            <a:r>
              <a:rPr lang="en-US" dirty="0"/>
              <a:t>A</a:t>
            </a:r>
            <a:r>
              <a:rPr lang="en" dirty="0"/>
              <a:t>ny comments?</a:t>
            </a:r>
          </a:p>
        </p:txBody>
      </p:sp>
    </p:spTree>
    <p:extLst>
      <p:ext uri="{BB962C8B-B14F-4D97-AF65-F5344CB8AC3E}">
        <p14:creationId xmlns:p14="http://schemas.microsoft.com/office/powerpoint/2010/main" val="1996281805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1699035" y="1872271"/>
            <a:ext cx="7452909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en" sz="2800" dirty="0"/>
            </a:br>
            <a:br>
              <a:rPr lang="en" sz="2800" dirty="0"/>
            </a:br>
            <a:br>
              <a:rPr lang="en" sz="2800" dirty="0"/>
            </a:br>
            <a:r>
              <a:rPr lang="en-US" sz="2800" dirty="0"/>
              <a:t> </a:t>
            </a:r>
            <a:br>
              <a:rPr lang="en" sz="2800" dirty="0"/>
            </a:br>
            <a:r>
              <a:rPr lang="en-US" altLang="en-US" sz="2800" dirty="0">
                <a:sym typeface="Muli"/>
              </a:rPr>
              <a:t>1.1 </a:t>
            </a:r>
            <a: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Discuss various format for data sets</a:t>
            </a:r>
            <a:br>
              <a:rPr lang="en" sz="2800" dirty="0"/>
            </a:b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9330555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File format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32926" y="474411"/>
            <a:ext cx="7253496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</a:rPr>
              <a:t>What is a file format?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A file format is a standard way in which information is encoded for storage in a file.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It specifies whether the file is a binary or ASCII file.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it shows how the information is organized.</a:t>
            </a:r>
          </a:p>
          <a:p>
            <a:pPr marL="1200150" lvl="2" indent="-285750" eaLnBrk="1" hangingPunct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C000"/>
                </a:solidFill>
                <a:latin typeface="Muli"/>
              </a:rPr>
              <a:t>For example, comma-separated values (CSV) file format stores tabular data in plain text.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</a:endParaRPr>
          </a:p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</a:rPr>
              <a:t>Why we should understand different file formats?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Based on the application, different file formats are used.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Choosing the optimal file format for storing data can improve the performance of your models in data processing.</a:t>
            </a:r>
          </a:p>
          <a:p>
            <a:pPr lvl="1" eaLnBrk="1" hangingPunct="1"/>
            <a:endParaRPr lang="en-US" dirty="0">
              <a:solidFill>
                <a:srgbClr val="FFC000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9997714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File format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91765" y="452152"/>
            <a:ext cx="7253496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</a:rPr>
              <a:t>Types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Comma-separated values (CSV)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JSON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ZIP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Plain Text (txt)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XLSX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XML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HTML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Images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PDF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DOCX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MP3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MP4</a:t>
            </a:r>
          </a:p>
          <a:p>
            <a:pPr lvl="1" eaLnBrk="1" hangingPunct="1"/>
            <a:endParaRPr lang="en-US" dirty="0">
              <a:solidFill>
                <a:srgbClr val="FFC000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7234385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CSV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50097" y="564192"/>
            <a:ext cx="7253496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CSV file format stores tabular data in plain text.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Each line in CSV file represents an observation or commonly called a record.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Each record may contain one or more fields which are separated by a comma.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</a:endParaRPr>
          </a:p>
          <a:p>
            <a:pPr lvl="1" eaLnBrk="1" hangingPunct="1"/>
            <a:endParaRPr 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36BD8CD-498F-4053-A100-A991E5319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781" y="1818011"/>
            <a:ext cx="3360317" cy="199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465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JSON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50097" y="564192"/>
            <a:ext cx="7253496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JavaScript Object Notation.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A text-based open standard designed for exchanging the data over web.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It is primarily used for transmitting data between a web application and a server.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</a:endParaRPr>
          </a:p>
          <a:p>
            <a:pPr lvl="1" eaLnBrk="1" hangingPunct="1"/>
            <a:endParaRPr 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6993A20-FE09-49ED-A280-E688D63D7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317" y="1700567"/>
            <a:ext cx="4252383" cy="305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846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1614241" y="1591396"/>
            <a:ext cx="7576420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en" sz="2800" dirty="0"/>
            </a:br>
            <a:br>
              <a:rPr lang="en" sz="2800" dirty="0"/>
            </a:br>
            <a:br>
              <a:rPr lang="en" sz="2800" dirty="0"/>
            </a:br>
            <a:r>
              <a:rPr lang="en-US" sz="2800" dirty="0"/>
              <a:t> </a:t>
            </a:r>
            <a:br>
              <a:rPr lang="en" sz="2800" dirty="0"/>
            </a:br>
            <a:r>
              <a:rPr lang="en-US" altLang="en-US" sz="2800" dirty="0">
                <a:sym typeface="Muli"/>
              </a:rPr>
              <a:t>1.2 </a:t>
            </a:r>
            <a: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Use Python to import various JSON and CSV files</a:t>
            </a:r>
            <a:br>
              <a:rPr lang="en" sz="2800" dirty="0"/>
            </a:b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20353354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Loading CSV in python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85195" y="649853"/>
            <a:ext cx="7253496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For loading the data you can use the “pandas” library in python. </a:t>
            </a:r>
            <a:endParaRPr lang="en-US" altLang="en-US" b="1" dirty="0">
              <a:solidFill>
                <a:srgbClr val="C6DAEC"/>
              </a:solidFill>
              <a:latin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C6DAEC"/>
              </a:solidFill>
              <a:latin typeface="Mul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C6DAEC"/>
              </a:solidFill>
              <a:latin typeface="Mul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Some important arguments for </a:t>
            </a: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read_csv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 method: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File path (required)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names (optional): lists of column names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sep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 (default “,”)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header (optional): row number to use as column names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index_col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 (optional): column to use as row numbers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lvl="1" eaLnBrk="1" hangingPunct="1"/>
            <a:endParaRPr 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0771F5F-E966-461C-9F79-223B947C9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343" y="1452038"/>
            <a:ext cx="314113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474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20481</TotalTime>
  <Words>769</Words>
  <Application>Microsoft Office PowerPoint</Application>
  <PresentationFormat>On-screen Show (16:9)</PresentationFormat>
  <Paragraphs>223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inherit</vt:lpstr>
      <vt:lpstr>Muli</vt:lpstr>
      <vt:lpstr>Nixie One</vt:lpstr>
      <vt:lpstr>Wingdings</vt:lpstr>
      <vt:lpstr>Imogen template</vt:lpstr>
      <vt:lpstr>AML-2203 Advanced Python AI and ML Tools</vt:lpstr>
      <vt:lpstr>Lecture1 1. Evaluate File and data set handling in Python (Recommended Module: scikit-learn, pandas)</vt:lpstr>
      <vt:lpstr>     1.1 Discuss various format for data sets </vt:lpstr>
      <vt:lpstr>File format</vt:lpstr>
      <vt:lpstr>File format</vt:lpstr>
      <vt:lpstr>CSV</vt:lpstr>
      <vt:lpstr>JSON</vt:lpstr>
      <vt:lpstr>     1.2 Use Python to import various JSON and CSV files </vt:lpstr>
      <vt:lpstr>Loading CSV in python</vt:lpstr>
      <vt:lpstr>Loading JSON in python</vt:lpstr>
      <vt:lpstr>     1.3 Use Python to generate a random data set </vt:lpstr>
      <vt:lpstr>Creating random data</vt:lpstr>
      <vt:lpstr>Make-regression example</vt:lpstr>
      <vt:lpstr>Make-classification example</vt:lpstr>
      <vt:lpstr>Make-blob example</vt:lpstr>
      <vt:lpstr>       1.4 Use Python modules to manipulate imported data and save them on disk  </vt:lpstr>
      <vt:lpstr>Manipulating Data </vt:lpstr>
      <vt:lpstr>Manipulating Data </vt:lpstr>
      <vt:lpstr>Saving dataframe</vt:lpstr>
      <vt:lpstr>Any questions so far? Any 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/>
  <cp:lastModifiedBy>Vahid Hadavi</cp:lastModifiedBy>
  <cp:revision>953</cp:revision>
  <dcterms:modified xsi:type="dcterms:W3CDTF">2023-05-20T19:39:59Z</dcterms:modified>
  <cp:version>Version2</cp:version>
</cp:coreProperties>
</file>