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699" r:id="rId2"/>
    <p:sldId id="678" r:id="rId3"/>
    <p:sldId id="679" r:id="rId4"/>
    <p:sldId id="683" r:id="rId5"/>
    <p:sldId id="543" r:id="rId6"/>
    <p:sldId id="531" r:id="rId7"/>
    <p:sldId id="530" r:id="rId8"/>
    <p:sldId id="532" r:id="rId9"/>
    <p:sldId id="533" r:id="rId10"/>
    <p:sldId id="688" r:id="rId11"/>
    <p:sldId id="685" r:id="rId12"/>
    <p:sldId id="687" r:id="rId13"/>
    <p:sldId id="689" r:id="rId14"/>
    <p:sldId id="690" r:id="rId15"/>
    <p:sldId id="691" r:id="rId16"/>
    <p:sldId id="692" r:id="rId17"/>
    <p:sldId id="684" r:id="rId18"/>
    <p:sldId id="534" r:id="rId19"/>
    <p:sldId id="535" r:id="rId20"/>
    <p:sldId id="536" r:id="rId21"/>
    <p:sldId id="681" r:id="rId22"/>
    <p:sldId id="680" r:id="rId23"/>
    <p:sldId id="537" r:id="rId24"/>
    <p:sldId id="682" r:id="rId25"/>
    <p:sldId id="538" r:id="rId26"/>
    <p:sldId id="693" r:id="rId27"/>
    <p:sldId id="700" r:id="rId28"/>
    <p:sldId id="539" r:id="rId29"/>
    <p:sldId id="540" r:id="rId30"/>
    <p:sldId id="541" r:id="rId31"/>
    <p:sldId id="542" r:id="rId32"/>
    <p:sldId id="695" r:id="rId33"/>
    <p:sldId id="696" r:id="rId34"/>
    <p:sldId id="701" r:id="rId35"/>
    <p:sldId id="702" r:id="rId36"/>
    <p:sldId id="698" r:id="rId37"/>
    <p:sldId id="703" r:id="rId38"/>
    <p:sldId id="697" r:id="rId39"/>
    <p:sldId id="704" r:id="rId40"/>
    <p:sldId id="705" r:id="rId41"/>
    <p:sldId id="706" r:id="rId42"/>
    <p:sldId id="707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5"/>
    <a:srgbClr val="EEEB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11" autoAdjust="0"/>
    <p:restoredTop sz="98561" autoAdjust="0"/>
  </p:normalViewPr>
  <p:slideViewPr>
    <p:cSldViewPr snapToObjects="1">
      <p:cViewPr varScale="1">
        <p:scale>
          <a:sx n="64" d="100"/>
          <a:sy n="64" d="100"/>
        </p:scale>
        <p:origin x="3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8B28-89AF-3745-8A2B-85287F69794F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04080-4C3D-A44A-A841-A4334260A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10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192FC-C59C-E74A-8A5C-5505CA6A2F58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F320E-8FEC-014C-88BC-C771F0426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3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F164D4-0C60-8A4C-9592-39065271123F}" type="slidenum">
              <a:rPr lang="en-U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13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46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14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8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15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55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16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17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12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18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71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19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48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20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8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21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36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22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17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5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45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23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3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24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54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25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68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26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664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27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16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28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883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29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871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30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374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31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039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32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73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6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960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33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461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34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929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35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840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36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962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37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885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38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943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39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739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40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026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41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272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42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93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7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91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8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27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9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68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10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00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11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26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9ADB3-2AA4-AD41-A300-ECAB673DE606}" type="slidenum">
              <a:rPr lang="en-US"/>
              <a:pPr/>
              <a:t>12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1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DE3-CB23-644A-AFED-2E27E53D9CC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DE3-CB23-644A-AFED-2E27E53D9CC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DE3-CB23-644A-AFED-2E27E53D9CC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DE3-CB23-644A-AFED-2E27E53D9CC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DE3-CB23-644A-AFED-2E27E53D9CC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DE3-CB23-644A-AFED-2E27E53D9CC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DE3-CB23-644A-AFED-2E27E53D9CC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DE3-CB23-644A-AFED-2E27E53D9CC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DE3-CB23-644A-AFED-2E27E53D9CC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DE3-CB23-644A-AFED-2E27E53D9CC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DE3-CB23-644A-AFED-2E27E53D9CC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A7DE3-CB23-644A-AFED-2E27E53D9CCB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4.png"/><Relationship Id="rId18" Type="http://schemas.openxmlformats.org/officeDocument/2006/relationships/image" Target="../media/image40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2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1.png"/><Relationship Id="rId5" Type="http://schemas.openxmlformats.org/officeDocument/2006/relationships/image" Target="../media/image23.png"/><Relationship Id="rId15" Type="http://schemas.openxmlformats.org/officeDocument/2006/relationships/image" Target="../media/image37.png"/><Relationship Id="rId10" Type="http://schemas.openxmlformats.org/officeDocument/2006/relationships/image" Target="../media/image30.png"/><Relationship Id="rId19" Type="http://schemas.openxmlformats.org/officeDocument/2006/relationships/image" Target="../media/image41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1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0.png"/><Relationship Id="rId10" Type="http://schemas.openxmlformats.org/officeDocument/2006/relationships/image" Target="../media/image65.png"/><Relationship Id="rId4" Type="http://schemas.openxmlformats.org/officeDocument/2006/relationships/image" Target="../media/image60.png"/><Relationship Id="rId9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7.png"/><Relationship Id="rId7" Type="http://schemas.openxmlformats.org/officeDocument/2006/relationships/image" Target="../media/image6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13" Type="http://schemas.openxmlformats.org/officeDocument/2006/relationships/image" Target="../media/image80.png"/><Relationship Id="rId3" Type="http://schemas.openxmlformats.org/officeDocument/2006/relationships/image" Target="../media/image700.png"/><Relationship Id="rId7" Type="http://schemas.openxmlformats.org/officeDocument/2006/relationships/image" Target="../media/image740.png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0.png"/><Relationship Id="rId11" Type="http://schemas.openxmlformats.org/officeDocument/2006/relationships/image" Target="../media/image78.png"/><Relationship Id="rId5" Type="http://schemas.openxmlformats.org/officeDocument/2006/relationships/image" Target="../media/image720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10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7" Type="http://schemas.openxmlformats.org/officeDocument/2006/relationships/image" Target="../media/image4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8.png"/><Relationship Id="rId4" Type="http://schemas.openxmlformats.org/officeDocument/2006/relationships/image" Target="../media/image8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00.png"/><Relationship Id="rId4" Type="http://schemas.openxmlformats.org/officeDocument/2006/relationships/image" Target="../media/image99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0.png"/><Relationship Id="rId5" Type="http://schemas.openxmlformats.org/officeDocument/2006/relationships/image" Target="../media/image102.png"/><Relationship Id="rId4" Type="http://schemas.openxmlformats.org/officeDocument/2006/relationships/image" Target="../media/image9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8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0.png"/><Relationship Id="rId10" Type="http://schemas.openxmlformats.org/officeDocument/2006/relationships/image" Target="../media/image123.png"/><Relationship Id="rId9" Type="http://schemas.openxmlformats.org/officeDocument/2006/relationships/image" Target="../media/image12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5.png"/><Relationship Id="rId3" Type="http://schemas.openxmlformats.org/officeDocument/2006/relationships/image" Target="../media/image1240.png"/><Relationship Id="rId7" Type="http://schemas.openxmlformats.org/officeDocument/2006/relationships/image" Target="../media/image128.png"/><Relationship Id="rId12" Type="http://schemas.openxmlformats.org/officeDocument/2006/relationships/image" Target="../media/image1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11" Type="http://schemas.openxmlformats.org/officeDocument/2006/relationships/image" Target="../media/image133.png"/><Relationship Id="rId5" Type="http://schemas.openxmlformats.org/officeDocument/2006/relationships/image" Target="../media/image126.png"/><Relationship Id="rId15" Type="http://schemas.openxmlformats.org/officeDocument/2006/relationships/image" Target="../media/image137.png"/><Relationship Id="rId10" Type="http://schemas.openxmlformats.org/officeDocument/2006/relationships/image" Target="../media/image132.png"/><Relationship Id="rId4" Type="http://schemas.openxmlformats.org/officeDocument/2006/relationships/image" Target="../media/image125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240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2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20.png"/><Relationship Id="rId4" Type="http://schemas.openxmlformats.org/officeDocument/2006/relationships/image" Target="../media/image14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240.png"/><Relationship Id="rId7" Type="http://schemas.openxmlformats.org/officeDocument/2006/relationships/image" Target="../media/image1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250.png"/><Relationship Id="rId9" Type="http://schemas.openxmlformats.org/officeDocument/2006/relationships/image" Target="../media/image1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10" Type="http://schemas.openxmlformats.org/officeDocument/2006/relationships/image" Target="../media/image157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58.png"/><Relationship Id="rId7" Type="http://schemas.openxmlformats.org/officeDocument/2006/relationships/image" Target="../media/image16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10" Type="http://schemas.openxmlformats.org/officeDocument/2006/relationships/image" Target="../media/image165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13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58.png"/><Relationship Id="rId7" Type="http://schemas.openxmlformats.org/officeDocument/2006/relationships/image" Target="../media/image16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6.png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0.png"/><Relationship Id="rId7" Type="http://schemas.openxmlformats.org/officeDocument/2006/relationships/image" Target="../media/image17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5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11.png"/><Relationship Id="rId7" Type="http://schemas.openxmlformats.org/officeDocument/2006/relationships/image" Target="../media/image9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810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54100"/>
            <a:ext cx="9144000" cy="17653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9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10707</a:t>
            </a:r>
            <a:br>
              <a:rPr lang="en-US" sz="39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9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Deep Learning: Spring 2020</a:t>
            </a:r>
            <a:endParaRPr lang="en-US" sz="39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ＭＳ Ｐゴシック" pitchFamily="-106" charset="-128"/>
            </a:endParaRPr>
          </a:p>
        </p:txBody>
      </p:sp>
      <p:sp>
        <p:nvSpPr>
          <p:cNvPr id="49160" name="Rectangle 9"/>
          <p:cNvSpPr>
            <a:spLocks noChangeArrowheads="1"/>
          </p:cNvSpPr>
          <p:nvPr/>
        </p:nvSpPr>
        <p:spPr bwMode="auto">
          <a:xfrm>
            <a:off x="3252363" y="2590800"/>
            <a:ext cx="2847254" cy="584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-106" charset="0"/>
              </a:rPr>
              <a:t>Andrej Risteski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3323272"/>
            <a:ext cx="6781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Machine Learning Department</a:t>
            </a:r>
          </a:p>
          <a:p>
            <a:pPr algn="ctr"/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1754" y="5019070"/>
            <a:ext cx="48890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Lecture 2:</a:t>
            </a:r>
            <a:b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Representational power of neural networks</a:t>
            </a:r>
          </a:p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advTm="526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90500" y="36125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Universal approximation I: </a:t>
            </a:r>
            <a:b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approximating indicators of cells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DF7C6F8-8580-4B7C-B44C-A6D92BACE2AF}"/>
                  </a:ext>
                </a:extLst>
              </p:cNvPr>
              <p:cNvSpPr/>
              <p:nvPr/>
            </p:nvSpPr>
            <p:spPr>
              <a:xfrm>
                <a:off x="192104" y="1676400"/>
                <a:ext cx="8763000" cy="38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Claim</a:t>
                </a:r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For  </a:t>
                </a:r>
                <a14:m>
                  <m:oMath xmlns:m="http://schemas.openxmlformats.org/officeDocument/2006/math">
                    <m:r>
                      <a:rPr lang="en-US" altLang="ko-KR" sz="19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ko-KR" sz="19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  </m:t>
                    </m:r>
                    <m:r>
                      <a:rPr lang="en-US" altLang="ko-KR" sz="19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9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9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ko-KR" sz="19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DF7C6F8-8580-4B7C-B44C-A6D92BACE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04" y="1676400"/>
                <a:ext cx="8763000" cy="384721"/>
              </a:xfrm>
              <a:prstGeom prst="rect">
                <a:avLst/>
              </a:prstGeom>
              <a:blipFill>
                <a:blip r:embed="rId3"/>
                <a:stretch>
                  <a:fillRect l="-696" t="-11111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6B50AA8E-CFCF-4C4D-A9A6-E0AE380D5DE2}"/>
              </a:ext>
            </a:extLst>
          </p:cNvPr>
          <p:cNvSpPr/>
          <p:nvPr/>
        </p:nvSpPr>
        <p:spPr>
          <a:xfrm>
            <a:off x="253576" y="2739479"/>
            <a:ext cx="87630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Proof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Consider several cases: </a:t>
            </a: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A5525A5-1B6F-40C8-860E-C6567DF6ABCA}"/>
                  </a:ext>
                </a:extLst>
              </p:cNvPr>
              <p:cNvSpPr/>
              <p:nvPr/>
            </p:nvSpPr>
            <p:spPr>
              <a:xfrm>
                <a:off x="140736" y="3376883"/>
                <a:ext cx="8763000" cy="38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900" b="1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Case 1</a:t>
                </a:r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9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ko-KR" sz="19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9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  <a:endParaRPr lang="en-US" sz="1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A5525A5-1B6F-40C8-860E-C6567DF6A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36" y="3376883"/>
                <a:ext cx="8763000" cy="384721"/>
              </a:xfrm>
              <a:prstGeom prst="rect">
                <a:avLst/>
              </a:prstGeom>
              <a:blipFill>
                <a:blip r:embed="rId4"/>
                <a:stretch>
                  <a:fillRect l="-626" t="-11111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E792E3E-2BA7-4D61-8D41-B44221D28509}"/>
                  </a:ext>
                </a:extLst>
              </p:cNvPr>
              <p:cNvSpPr/>
              <p:nvPr/>
            </p:nvSpPr>
            <p:spPr>
              <a:xfrm>
                <a:off x="1931436" y="3376121"/>
                <a:ext cx="1486689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9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altLang="ko-KR" sz="19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= 0</a:t>
                </a:r>
                <a:endParaRPr lang="en-US" sz="19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E792E3E-2BA7-4D61-8D41-B44221D28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436" y="3376121"/>
                <a:ext cx="1486689" cy="384721"/>
              </a:xfrm>
              <a:prstGeom prst="rect">
                <a:avLst/>
              </a:prstGeom>
              <a:blipFill>
                <a:blip r:embed="rId5"/>
                <a:stretch>
                  <a:fillRect t="-11111" r="-2869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83A6AC-F1CE-492A-852C-5838C658A926}"/>
                  </a:ext>
                </a:extLst>
              </p:cNvPr>
              <p:cNvSpPr/>
              <p:nvPr/>
            </p:nvSpPr>
            <p:spPr>
              <a:xfrm>
                <a:off x="3355818" y="3348580"/>
                <a:ext cx="3308919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9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19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9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19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−1</m:t>
                        </m:r>
                      </m:e>
                    </m:d>
                  </m:oMath>
                </a14:m>
                <a:r>
                  <a:rPr lang="en-US" altLang="ko-KR" sz="19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= 0, so</a:t>
                </a:r>
                <a:endParaRPr lang="en-US" sz="19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83A6AC-F1CE-492A-852C-5838C658A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818" y="3348580"/>
                <a:ext cx="3308919" cy="384721"/>
              </a:xfrm>
              <a:prstGeom prst="rect">
                <a:avLst/>
              </a:prstGeom>
              <a:blipFill>
                <a:blip r:embed="rId6"/>
                <a:stretch>
                  <a:fillRect l="-1657" t="-11111" r="-737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B2831AB-47BC-44A7-9E35-C024828FB0D2}"/>
                  </a:ext>
                </a:extLst>
              </p:cNvPr>
              <p:cNvSpPr/>
              <p:nvPr/>
            </p:nvSpPr>
            <p:spPr>
              <a:xfrm>
                <a:off x="2292430" y="3775305"/>
                <a:ext cx="4098878" cy="422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90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ko-KR" sz="19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9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9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  <m:r>
                        <a:rPr lang="en-US" altLang="ko-KR" sz="1900" i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9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9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sz="19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9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ko-KR" sz="19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9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9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sz="19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9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ko-KR" sz="19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9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−1</m:t>
                              </m:r>
                            </m:e>
                          </m:d>
                        </m:e>
                      </m:d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B2831AB-47BC-44A7-9E35-C024828FB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430" y="3775305"/>
                <a:ext cx="4098878" cy="4223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85E6EFA-7F31-4117-AA08-503776BF8630}"/>
                  </a:ext>
                </a:extLst>
              </p:cNvPr>
              <p:cNvSpPr/>
              <p:nvPr/>
            </p:nvSpPr>
            <p:spPr>
              <a:xfrm>
                <a:off x="129507" y="4377579"/>
                <a:ext cx="8763000" cy="38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900" b="1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Case 2</a:t>
                </a:r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9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ko-KR" sz="19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19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sz="19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sz="19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  <a:endParaRPr lang="en-US" sz="1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85E6EFA-7F31-4117-AA08-503776BF8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7" y="4377579"/>
                <a:ext cx="8763000" cy="384721"/>
              </a:xfrm>
              <a:prstGeom prst="rect">
                <a:avLst/>
              </a:prstGeom>
              <a:blipFill>
                <a:blip r:embed="rId8"/>
                <a:stretch>
                  <a:fillRect l="-626" t="-11111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14E7F02-41EA-40A0-A88E-518B8F7E4128}"/>
                  </a:ext>
                </a:extLst>
              </p:cNvPr>
              <p:cNvSpPr/>
              <p:nvPr/>
            </p:nvSpPr>
            <p:spPr>
              <a:xfrm>
                <a:off x="2161567" y="4397612"/>
                <a:ext cx="1486689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9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altLang="ko-KR" sz="19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= 1</a:t>
                </a:r>
                <a:endParaRPr lang="en-US" sz="19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14E7F02-41EA-40A0-A88E-518B8F7E4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567" y="4397612"/>
                <a:ext cx="1486689" cy="384721"/>
              </a:xfrm>
              <a:prstGeom prst="rect">
                <a:avLst/>
              </a:prstGeom>
              <a:blipFill>
                <a:blip r:embed="rId9"/>
                <a:stretch>
                  <a:fillRect t="-10938" r="-3292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F3885EF-BECC-47A2-9B65-D54880174BBE}"/>
                  </a:ext>
                </a:extLst>
              </p:cNvPr>
              <p:cNvSpPr/>
              <p:nvPr/>
            </p:nvSpPr>
            <p:spPr>
              <a:xfrm>
                <a:off x="3776306" y="4399106"/>
                <a:ext cx="3783938" cy="38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9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19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9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19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−1</m:t>
                        </m:r>
                      </m:e>
                    </m:d>
                  </m:oMath>
                </a14:m>
                <a:r>
                  <a:rPr lang="en-US" altLang="ko-KR" sz="19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= 1, so</a:t>
                </a:r>
                <a:endParaRPr lang="en-US" sz="19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F3885EF-BECC-47A2-9B65-D54880174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306" y="4399106"/>
                <a:ext cx="3783938" cy="384721"/>
              </a:xfrm>
              <a:prstGeom prst="rect">
                <a:avLst/>
              </a:prstGeom>
              <a:blipFill>
                <a:blip r:embed="rId10"/>
                <a:stretch>
                  <a:fillRect l="-1449" t="-11111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601142B-13ED-4EF3-83D3-17F38DC5024A}"/>
                  </a:ext>
                </a:extLst>
              </p:cNvPr>
              <p:cNvSpPr/>
              <p:nvPr/>
            </p:nvSpPr>
            <p:spPr>
              <a:xfrm>
                <a:off x="2522561" y="4796796"/>
                <a:ext cx="4098878" cy="422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90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ko-KR" sz="19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9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9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  <m:r>
                        <a:rPr lang="en-US" altLang="ko-KR" sz="1900" i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9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9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sz="19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9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ko-KR" sz="19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9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9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sz="19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9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ko-KR" sz="19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9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−1</m:t>
                              </m:r>
                            </m:e>
                          </m:d>
                        </m:e>
                      </m:d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601142B-13ED-4EF3-83D3-17F38DC50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561" y="4796796"/>
                <a:ext cx="4098878" cy="4223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3B8912-43E6-40C6-8FAE-07AB57790FB7}"/>
                  </a:ext>
                </a:extLst>
              </p:cNvPr>
              <p:cNvSpPr/>
              <p:nvPr/>
            </p:nvSpPr>
            <p:spPr>
              <a:xfrm>
                <a:off x="142340" y="5377543"/>
                <a:ext cx="8763000" cy="38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900" b="1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Case 3</a:t>
                </a:r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9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ko-KR" sz="19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9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ko-KR" sz="19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9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sz="19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sz="19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  <a:endParaRPr lang="en-US" sz="1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3B8912-43E6-40C6-8FAE-07AB57790F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40" y="5377543"/>
                <a:ext cx="8763000" cy="384721"/>
              </a:xfrm>
              <a:prstGeom prst="rect">
                <a:avLst/>
              </a:prstGeom>
              <a:blipFill>
                <a:blip r:embed="rId12"/>
                <a:stretch>
                  <a:fillRect l="-626" t="-11111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6B5E5CC-2D31-4FB3-813C-50FBC17BCCB2}"/>
                  </a:ext>
                </a:extLst>
              </p:cNvPr>
              <p:cNvSpPr/>
              <p:nvPr/>
            </p:nvSpPr>
            <p:spPr>
              <a:xfrm>
                <a:off x="2713442" y="5399542"/>
                <a:ext cx="1486689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9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altLang="ko-KR" sz="19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= 1</a:t>
                </a:r>
                <a:endParaRPr lang="en-US" sz="19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6B5E5CC-2D31-4FB3-813C-50FBC17BC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442" y="5399542"/>
                <a:ext cx="1486689" cy="384721"/>
              </a:xfrm>
              <a:prstGeom prst="rect">
                <a:avLst/>
              </a:prstGeom>
              <a:blipFill>
                <a:blip r:embed="rId13"/>
                <a:stretch>
                  <a:fillRect t="-11111" r="-3279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94A9803-71B8-43E5-82E4-2F90865A2CF3}"/>
                  </a:ext>
                </a:extLst>
              </p:cNvPr>
              <p:cNvSpPr/>
              <p:nvPr/>
            </p:nvSpPr>
            <p:spPr>
              <a:xfrm>
                <a:off x="4328181" y="5401036"/>
                <a:ext cx="4711802" cy="38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9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19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9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19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−1</m:t>
                        </m:r>
                      </m:e>
                    </m:d>
                  </m:oMath>
                </a14:m>
                <a:r>
                  <a:rPr lang="en-US" altLang="ko-KR" sz="19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19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ko-KR" sz="19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9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so</a:t>
                </a:r>
                <a:endParaRPr lang="en-US" sz="19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94A9803-71B8-43E5-82E4-2F90865A2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181" y="5401036"/>
                <a:ext cx="4711802" cy="384721"/>
              </a:xfrm>
              <a:prstGeom prst="rect">
                <a:avLst/>
              </a:prstGeom>
              <a:blipFill>
                <a:blip r:embed="rId14"/>
                <a:stretch>
                  <a:fillRect l="-1164" t="-11111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79B4E0-5EF7-454B-96AA-90360C42C030}"/>
                  </a:ext>
                </a:extLst>
              </p:cNvPr>
              <p:cNvSpPr/>
              <p:nvPr/>
            </p:nvSpPr>
            <p:spPr>
              <a:xfrm>
                <a:off x="2537801" y="5830429"/>
                <a:ext cx="4820359" cy="422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9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altLang="ko-KR" sz="19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9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</m:d>
                        <m: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sz="19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sz="19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9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ko-KR" sz="19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19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9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sz="19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9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ko-KR" sz="19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9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19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9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ko-KR" sz="19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9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1900" dirty="0"/>
                  <a:t> </a:t>
                </a: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79B4E0-5EF7-454B-96AA-90360C42C0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801" y="5830429"/>
                <a:ext cx="4820359" cy="4223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D32D4F4-4BFC-48E1-81ED-9179751D71CF}"/>
                  </a:ext>
                </a:extLst>
              </p:cNvPr>
              <p:cNvSpPr/>
              <p:nvPr/>
            </p:nvSpPr>
            <p:spPr>
              <a:xfrm>
                <a:off x="1159879" y="2141214"/>
                <a:ext cx="3976281" cy="422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9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altLang="ko-KR" sz="19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9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</m:d>
                        <m: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sz="19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sz="19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9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ko-KR" sz="19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19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9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sz="19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9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ko-KR" sz="19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9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−1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19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= 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D32D4F4-4BFC-48E1-81ED-9179751D7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879" y="2141214"/>
                <a:ext cx="3976281" cy="422360"/>
              </a:xfrm>
              <a:prstGeom prst="rect">
                <a:avLst/>
              </a:prstGeom>
              <a:blipFill>
                <a:blip r:embed="rId16"/>
                <a:stretch>
                  <a:fillRect t="-1429" r="-45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7146F756-9BF2-4FB3-9822-EA2A2DC06FAC}"/>
              </a:ext>
            </a:extLst>
          </p:cNvPr>
          <p:cNvSpPr/>
          <p:nvPr/>
        </p:nvSpPr>
        <p:spPr>
          <a:xfrm>
            <a:off x="5010278" y="1881166"/>
            <a:ext cx="342900" cy="919297"/>
          </a:xfrm>
          <a:prstGeom prst="leftBrace">
            <a:avLst>
              <a:gd name="adj1" fmla="val 91907"/>
              <a:gd name="adj2" fmla="val 51482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2A86779-DC4C-426C-BF29-E3349EC98485}"/>
                  </a:ext>
                </a:extLst>
              </p:cNvPr>
              <p:cNvSpPr/>
              <p:nvPr/>
            </p:nvSpPr>
            <p:spPr>
              <a:xfrm>
                <a:off x="5311870" y="1890287"/>
                <a:ext cx="2741583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  </m:t>
                      </m:r>
                      <m:r>
                        <m:rPr>
                          <m:sty m:val="p"/>
                        </m:rPr>
                        <a:rPr lang="en-US" altLang="ko-KR" sz="19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9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19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9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9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≤1/</m:t>
                      </m:r>
                      <m:r>
                        <a:rPr lang="en-US" altLang="ko-KR" sz="19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2A86779-DC4C-426C-BF29-E3349EC984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870" y="1890287"/>
                <a:ext cx="2741583" cy="384721"/>
              </a:xfrm>
              <a:prstGeom prst="rect">
                <a:avLst/>
              </a:prstGeom>
              <a:blipFill>
                <a:blip r:embed="rId17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EEF5E62-0FF2-4F2B-B75F-DFE46898CB55}"/>
                  </a:ext>
                </a:extLst>
              </p:cNvPr>
              <p:cNvSpPr/>
              <p:nvPr/>
            </p:nvSpPr>
            <p:spPr>
              <a:xfrm>
                <a:off x="5311870" y="2311613"/>
                <a:ext cx="2318775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0,        </m:t>
                      </m:r>
                      <m:r>
                        <m:rPr>
                          <m:sty m:val="p"/>
                        </m:rPr>
                        <a:rPr lang="en-US" altLang="ko-KR" sz="19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otherwise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EEF5E62-0FF2-4F2B-B75F-DFE46898C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870" y="2311613"/>
                <a:ext cx="2318775" cy="3847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D15B1B-F282-45F4-90A6-F68C53240EA3}"/>
              </a:ext>
            </a:extLst>
          </p:cNvPr>
          <p:cNvCxnSpPr/>
          <p:nvPr/>
        </p:nvCxnSpPr>
        <p:spPr>
          <a:xfrm flipV="1">
            <a:off x="7690803" y="2748348"/>
            <a:ext cx="0" cy="123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8146F0-5E2B-484E-A9A2-541DCAE50529}"/>
              </a:ext>
            </a:extLst>
          </p:cNvPr>
          <p:cNvCxnSpPr/>
          <p:nvPr/>
        </p:nvCxnSpPr>
        <p:spPr>
          <a:xfrm>
            <a:off x="6934200" y="3986485"/>
            <a:ext cx="1752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B21752-C6D8-4288-8746-783C85AA6327}"/>
              </a:ext>
            </a:extLst>
          </p:cNvPr>
          <p:cNvCxnSpPr/>
          <p:nvPr/>
        </p:nvCxnSpPr>
        <p:spPr>
          <a:xfrm>
            <a:off x="7690803" y="3200400"/>
            <a:ext cx="9197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355157-1AE5-4CDB-98A3-ACEA57AB92E0}"/>
              </a:ext>
            </a:extLst>
          </p:cNvPr>
          <p:cNvCxnSpPr/>
          <p:nvPr/>
        </p:nvCxnSpPr>
        <p:spPr>
          <a:xfrm>
            <a:off x="7690803" y="3200400"/>
            <a:ext cx="0" cy="7860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0C8F03-C0BB-4335-9301-E53269346ED2}"/>
              </a:ext>
            </a:extLst>
          </p:cNvPr>
          <p:cNvCxnSpPr/>
          <p:nvPr/>
        </p:nvCxnSpPr>
        <p:spPr>
          <a:xfrm>
            <a:off x="6771006" y="3986485"/>
            <a:ext cx="9197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1C0B27-F22E-4B3D-A0E9-0BFC555D09AE}"/>
              </a:ext>
            </a:extLst>
          </p:cNvPr>
          <p:cNvCxnSpPr/>
          <p:nvPr/>
        </p:nvCxnSpPr>
        <p:spPr>
          <a:xfrm>
            <a:off x="6781800" y="3962400"/>
            <a:ext cx="919797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7D15436-1A24-47FD-8603-BAAF40637439}"/>
              </a:ext>
            </a:extLst>
          </p:cNvPr>
          <p:cNvCxnSpPr/>
          <p:nvPr/>
        </p:nvCxnSpPr>
        <p:spPr>
          <a:xfrm flipV="1">
            <a:off x="7690803" y="3200400"/>
            <a:ext cx="119697" cy="78608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CFEFDF-9B36-4766-86A3-33B3DA970078}"/>
              </a:ext>
            </a:extLst>
          </p:cNvPr>
          <p:cNvCxnSpPr/>
          <p:nvPr/>
        </p:nvCxnSpPr>
        <p:spPr>
          <a:xfrm>
            <a:off x="7810500" y="3200400"/>
            <a:ext cx="8001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9252895-40B1-4BF4-89D1-6BBF582D3975}"/>
                  </a:ext>
                </a:extLst>
              </p:cNvPr>
              <p:cNvSpPr/>
              <p:nvPr/>
            </p:nvSpPr>
            <p:spPr>
              <a:xfrm>
                <a:off x="7732203" y="3447469"/>
                <a:ext cx="8763000" cy="38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Slope </a:t>
                </a:r>
                <a14:m>
                  <m:oMath xmlns:m="http://schemas.openxmlformats.org/officeDocument/2006/math">
                    <m:r>
                      <a:rPr lang="en-US" altLang="ko-KR" sz="19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endParaRPr lang="en-US" sz="1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9252895-40B1-4BF4-89D1-6BBF582D3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203" y="3447469"/>
                <a:ext cx="8763000" cy="384721"/>
              </a:xfrm>
              <a:prstGeom prst="rect">
                <a:avLst/>
              </a:prstGeom>
              <a:blipFill>
                <a:blip r:embed="rId19"/>
                <a:stretch>
                  <a:fillRect l="-626" t="-11111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30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  <p:bldP spid="15" grpId="0"/>
      <p:bldP spid="19" grpId="0"/>
      <p:bldP spid="21" grpId="0"/>
      <p:bldP spid="22" grpId="0"/>
      <p:bldP spid="26" grpId="0"/>
      <p:bldP spid="27" grpId="0"/>
      <p:bldP spid="28" grpId="0"/>
      <p:bldP spid="3" grpId="0"/>
      <p:bldP spid="4" grpId="0" animBg="1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69E660-8CBE-419C-B9E7-4F9F3B004D40}"/>
              </a:ext>
            </a:extLst>
          </p:cNvPr>
          <p:cNvSpPr/>
          <p:nvPr/>
        </p:nvSpPr>
        <p:spPr>
          <a:xfrm>
            <a:off x="1305338" y="1801684"/>
            <a:ext cx="6400801" cy="11823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90500" y="36125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Universal approximation I: </a:t>
            </a:r>
            <a:b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approximating indicators of cells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53F4011-F219-4BFD-9E28-81A701CACA5E}"/>
                  </a:ext>
                </a:extLst>
              </p:cNvPr>
              <p:cNvSpPr/>
              <p:nvPr/>
            </p:nvSpPr>
            <p:spPr>
              <a:xfrm>
                <a:off x="1381539" y="1801684"/>
                <a:ext cx="6505114" cy="1182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:=1</m:t>
                      </m:r>
                      <m:d>
                        <m:dPr>
                          <m:ctrlP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altLang="ko-KR" sz="2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2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2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≥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2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2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  <m:d>
                                    <m:dPr>
                                      <m:ctrlPr>
                                        <a:rPr lang="en-US" altLang="ko-KR" sz="2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2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2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2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2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≥2</m:t>
                              </m:r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53F4011-F219-4BFD-9E28-81A701CAC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539" y="1801684"/>
                <a:ext cx="6505114" cy="1182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A9776480-8970-404E-BDEB-1ACF247BFAC4}"/>
              </a:ext>
            </a:extLst>
          </p:cNvPr>
          <p:cNvSpPr/>
          <p:nvPr/>
        </p:nvSpPr>
        <p:spPr>
          <a:xfrm>
            <a:off x="195626" y="3222498"/>
            <a:ext cx="89583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Replace all indicators by difference of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ReLUs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altLang="ko-KR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is the error? </a:t>
            </a:r>
            <a:endParaRPr lang="en-US" sz="2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754558B-AFAA-4336-9C48-08FE61D61FF2}"/>
                  </a:ext>
                </a:extLst>
              </p:cNvPr>
              <p:cNvSpPr/>
              <p:nvPr/>
            </p:nvSpPr>
            <p:spPr>
              <a:xfrm>
                <a:off x="244903" y="4409768"/>
                <a:ext cx="8958313" cy="599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Let 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sz="2200" b="0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b="0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altLang="ko-KR" sz="22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≥2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−1 </m:t>
                            </m:r>
                          </m:e>
                        </m:nary>
                      </m:e>
                    </m:d>
                  </m:oMath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754558B-AFAA-4336-9C48-08FE61D61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03" y="4409768"/>
                <a:ext cx="8958313" cy="599010"/>
              </a:xfrm>
              <a:prstGeom prst="rect">
                <a:avLst/>
              </a:prstGeom>
              <a:blipFill>
                <a:blip r:embed="rId4"/>
                <a:stretch>
                  <a:fillRect l="-884" b="-5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0AF7223-6E6A-4789-B4D0-8FD72279B594}"/>
                  </a:ext>
                </a:extLst>
              </p:cNvPr>
              <p:cNvSpPr/>
              <p:nvPr/>
            </p:nvSpPr>
            <p:spPr>
              <a:xfrm>
                <a:off x="195626" y="3838714"/>
                <a:ext cx="8763000" cy="4396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For brevity, 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200" b="0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acc>
                    <m:d>
                      <m:dPr>
                        <m:ctrlPr>
                          <a:rPr lang="en-US" altLang="ko-KR" sz="2200" b="0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altLang="ko-KR" sz="2200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200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sz="2200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200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200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sz="2200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−1</m:t>
                        </m:r>
                      </m:e>
                    </m:d>
                    <m:r>
                      <a:rPr lang="en-US" altLang="ko-KR" sz="22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we will choose.   </a:t>
                </a:r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0AF7223-6E6A-4789-B4D0-8FD72279B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26" y="3838714"/>
                <a:ext cx="8763000" cy="439672"/>
              </a:xfrm>
              <a:prstGeom prst="rect">
                <a:avLst/>
              </a:prstGeom>
              <a:blipFill>
                <a:blip r:embed="rId5"/>
                <a:stretch>
                  <a:fillRect l="-904" t="-972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E588A9D-5BC5-4DE8-9395-58D86B06E645}"/>
                  </a:ext>
                </a:extLst>
              </p:cNvPr>
              <p:cNvSpPr/>
              <p:nvPr/>
            </p:nvSpPr>
            <p:spPr>
              <a:xfrm>
                <a:off x="907774" y="5032912"/>
                <a:ext cx="8958313" cy="615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2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l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̃"/>
                            <m:ctrlPr>
                              <a:rPr lang="en-US" altLang="ko-KR" sz="22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</m:acc>
                    <m:d>
                      <m:d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acc>
                      <m:accPr>
                        <m:chr m:val="̃"/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acc>
                    <m:d>
                      <m:d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sz="2200" b="0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b="0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altLang="ko-KR" sz="22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≥2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−1 </m:t>
                            </m:r>
                          </m:e>
                        </m:nary>
                      </m:e>
                    </m:d>
                  </m:oMath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E588A9D-5BC5-4DE8-9395-58D86B06E6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74" y="5032912"/>
                <a:ext cx="8958313" cy="615105"/>
              </a:xfrm>
              <a:prstGeom prst="rect">
                <a:avLst/>
              </a:prstGeom>
              <a:blipFill>
                <a:blip r:embed="rId6"/>
                <a:stretch>
                  <a:fillRect l="-885"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82B457AB-8785-477D-9470-6AB65CEDE851}"/>
              </a:ext>
            </a:extLst>
          </p:cNvPr>
          <p:cNvSpPr/>
          <p:nvPr/>
        </p:nvSpPr>
        <p:spPr>
          <a:xfrm>
            <a:off x="1361661" y="5830008"/>
            <a:ext cx="8763000" cy="439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(Change the approximations “iteratively”.)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65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  <p:bldP spid="25" grpId="0"/>
      <p:bldP spid="30" grpId="0"/>
      <p:bldP spid="31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69E660-8CBE-419C-B9E7-4F9F3B004D40}"/>
              </a:ext>
            </a:extLst>
          </p:cNvPr>
          <p:cNvSpPr/>
          <p:nvPr/>
        </p:nvSpPr>
        <p:spPr>
          <a:xfrm>
            <a:off x="1143000" y="1592361"/>
            <a:ext cx="6606209" cy="16613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90500" y="36125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Universal approximation I: </a:t>
            </a:r>
            <a:b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approximating indicators of cells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53F4011-F219-4BFD-9E28-81A701CACA5E}"/>
                  </a:ext>
                </a:extLst>
              </p:cNvPr>
              <p:cNvSpPr/>
              <p:nvPr/>
            </p:nvSpPr>
            <p:spPr>
              <a:xfrm>
                <a:off x="1119809" y="1685027"/>
                <a:ext cx="6491201" cy="476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200" b="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:=1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  <m:d>
                                  <m:dPr>
                                    <m:ctrlP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≥2</m:t>
                            </m:r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−1 </m:t>
                            </m:r>
                          </m:e>
                        </m:nary>
                      </m:e>
                    </m:d>
                  </m:oMath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53F4011-F219-4BFD-9E28-81A701CAC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809" y="1685027"/>
                <a:ext cx="6491201" cy="476349"/>
              </a:xfrm>
              <a:prstGeom prst="rect">
                <a:avLst/>
              </a:prstGeom>
              <a:blipFill>
                <a:blip r:embed="rId3"/>
                <a:stretch>
                  <a:fillRect l="-1221" t="-107595" b="-165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A9776480-8970-404E-BDEB-1ACF247BFAC4}"/>
              </a:ext>
            </a:extLst>
          </p:cNvPr>
          <p:cNvSpPr/>
          <p:nvPr/>
        </p:nvSpPr>
        <p:spPr>
          <a:xfrm>
            <a:off x="4038600" y="3435367"/>
            <a:ext cx="89583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have: 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754558B-AFAA-4336-9C48-08FE61D61FF2}"/>
                  </a:ext>
                </a:extLst>
              </p:cNvPr>
              <p:cNvSpPr/>
              <p:nvPr/>
            </p:nvSpPr>
            <p:spPr>
              <a:xfrm>
                <a:off x="1119809" y="2094668"/>
                <a:ext cx="8958313" cy="599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200" b="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sz="2200" b="0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b="0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altLang="ko-KR" sz="22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≥2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−1 </m:t>
                            </m:r>
                          </m:e>
                        </m:nary>
                      </m:e>
                    </m:d>
                  </m:oMath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754558B-AFAA-4336-9C48-08FE61D61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809" y="2094668"/>
                <a:ext cx="8958313" cy="599010"/>
              </a:xfrm>
              <a:prstGeom prst="rect">
                <a:avLst/>
              </a:prstGeom>
              <a:blipFill>
                <a:blip r:embed="rId4"/>
                <a:stretch>
                  <a:fillRect l="-88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E588A9D-5BC5-4DE8-9395-58D86B06E645}"/>
                  </a:ext>
                </a:extLst>
              </p:cNvPr>
              <p:cNvSpPr/>
              <p:nvPr/>
            </p:nvSpPr>
            <p:spPr>
              <a:xfrm>
                <a:off x="1196009" y="2582737"/>
                <a:ext cx="8958313" cy="615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200" b="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ea typeface="Cambria Math" panose="02040503050406030204" pitchFamily="18" charset="0"/>
                  </a:rPr>
                  <a:t>l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̃"/>
                            <m:ctrlPr>
                              <a:rPr lang="en-US" altLang="ko-KR" sz="22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</m:acc>
                    <m:d>
                      <m:d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acc>
                      <m:accPr>
                        <m:chr m:val="̃"/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acc>
                    <m:d>
                      <m:d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sz="2200" b="0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b="0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altLang="ko-KR" sz="22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≥2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−1 </m:t>
                            </m:r>
                          </m:e>
                        </m:nary>
                      </m:e>
                    </m:d>
                  </m:oMath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E588A9D-5BC5-4DE8-9395-58D86B06E6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009" y="2582737"/>
                <a:ext cx="8958313" cy="615105"/>
              </a:xfrm>
              <a:prstGeom prst="rect">
                <a:avLst/>
              </a:prstGeom>
              <a:blipFill>
                <a:blip r:embed="rId5"/>
                <a:stretch>
                  <a:fillRect l="-884"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6262DBF-5432-4E57-A0CF-F5783C6A547E}"/>
                  </a:ext>
                </a:extLst>
              </p:cNvPr>
              <p:cNvSpPr/>
              <p:nvPr/>
            </p:nvSpPr>
            <p:spPr>
              <a:xfrm>
                <a:off x="-245244" y="3876125"/>
                <a:ext cx="8763000" cy="850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sz="2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∈[0,1]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</m:acc>
                              <m:d>
                                <m:dPr>
                                  <m:ctrlP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22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ko-KR" sz="22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supHide m:val="on"/>
                              <m:ctrlPr>
                                <a:rPr lang="en-US" altLang="ko-KR" sz="2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ko-KR" sz="22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2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acc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6262DBF-5432-4E57-A0CF-F5783C6A5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5244" y="3876125"/>
                <a:ext cx="8763000" cy="8504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283BFB8-BA54-46EF-9942-796FE4D801F1}"/>
                  </a:ext>
                </a:extLst>
              </p:cNvPr>
              <p:cNvSpPr/>
              <p:nvPr/>
            </p:nvSpPr>
            <p:spPr>
              <a:xfrm>
                <a:off x="1447800" y="4757634"/>
                <a:ext cx="8763000" cy="8306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supHide m:val="on"/>
                          <m:ctrlPr>
                            <a:rPr lang="en-US" altLang="ko-KR" sz="2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ctrlP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ko-KR" sz="2200" b="0" i="1" dirty="0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200" b="0" i="1" dirty="0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acc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</m:e>
                          </m:d>
                          <m:r>
                            <a:rPr lang="en-US" altLang="ko-KR" sz="22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283BFB8-BA54-46EF-9942-796FE4D80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757634"/>
                <a:ext cx="8763000" cy="8306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B5DFEAF-B5DD-4CF3-8731-0A3A2116FDF9}"/>
              </a:ext>
            </a:extLst>
          </p:cNvPr>
          <p:cNvSpPr/>
          <p:nvPr/>
        </p:nvSpPr>
        <p:spPr>
          <a:xfrm>
            <a:off x="685800" y="5943143"/>
            <a:ext cx="8763000" cy="439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Let’s handle two terms one by one. 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6AA848-528D-4B6D-9D3B-D8901B400469}"/>
              </a:ext>
            </a:extLst>
          </p:cNvPr>
          <p:cNvCxnSpPr>
            <a:cxnSpLocks/>
          </p:cNvCxnSpPr>
          <p:nvPr/>
        </p:nvCxnSpPr>
        <p:spPr>
          <a:xfrm flipV="1">
            <a:off x="2362200" y="5181600"/>
            <a:ext cx="609600" cy="84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8344A56-BDCA-4837-BD99-6E205AABB9D6}"/>
              </a:ext>
            </a:extLst>
          </p:cNvPr>
          <p:cNvSpPr/>
          <p:nvPr/>
        </p:nvSpPr>
        <p:spPr>
          <a:xfrm>
            <a:off x="533400" y="5249933"/>
            <a:ext cx="8763000" cy="439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Triangle inequality</a:t>
            </a:r>
            <a:endParaRPr lang="en-US" sz="2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19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  <p:bldP spid="25" grpId="0"/>
      <p:bldP spid="30" grpId="0"/>
      <p:bldP spid="34" grpId="0"/>
      <p:bldP spid="11" grpId="0"/>
      <p:bldP spid="12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D7EB28A-0786-49AA-A049-5AADDA167D78}"/>
              </a:ext>
            </a:extLst>
          </p:cNvPr>
          <p:cNvSpPr/>
          <p:nvPr/>
        </p:nvSpPr>
        <p:spPr>
          <a:xfrm>
            <a:off x="638506" y="3070933"/>
            <a:ext cx="8025103" cy="12156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69E660-8CBE-419C-B9E7-4F9F3B004D40}"/>
              </a:ext>
            </a:extLst>
          </p:cNvPr>
          <p:cNvSpPr/>
          <p:nvPr/>
        </p:nvSpPr>
        <p:spPr>
          <a:xfrm>
            <a:off x="1119809" y="1752600"/>
            <a:ext cx="6606209" cy="12156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90500" y="36125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Universal approximation I: </a:t>
            </a:r>
            <a:b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approximating indicators of cells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754558B-AFAA-4336-9C48-08FE61D61FF2}"/>
                  </a:ext>
                </a:extLst>
              </p:cNvPr>
              <p:cNvSpPr/>
              <p:nvPr/>
            </p:nvSpPr>
            <p:spPr>
              <a:xfrm>
                <a:off x="1096618" y="1809256"/>
                <a:ext cx="8958313" cy="599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200" b="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sz="2200" b="0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b="0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altLang="ko-KR" sz="22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≥2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−1 </m:t>
                            </m:r>
                          </m:e>
                        </m:nary>
                      </m:e>
                    </m:d>
                  </m:oMath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754558B-AFAA-4336-9C48-08FE61D61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18" y="1809256"/>
                <a:ext cx="8958313" cy="599010"/>
              </a:xfrm>
              <a:prstGeom prst="rect">
                <a:avLst/>
              </a:prstGeom>
              <a:blipFill>
                <a:blip r:embed="rId3"/>
                <a:stretch>
                  <a:fillRect l="-88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E588A9D-5BC5-4DE8-9395-58D86B06E645}"/>
                  </a:ext>
                </a:extLst>
              </p:cNvPr>
              <p:cNvSpPr/>
              <p:nvPr/>
            </p:nvSpPr>
            <p:spPr>
              <a:xfrm>
                <a:off x="1172818" y="2297325"/>
                <a:ext cx="8958313" cy="615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200" b="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ea typeface="Cambria Math" panose="02040503050406030204" pitchFamily="18" charset="0"/>
                  </a:rPr>
                  <a:t>l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̃"/>
                            <m:ctrlPr>
                              <a:rPr lang="en-US" altLang="ko-KR" sz="22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</m:acc>
                    <m:d>
                      <m:d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acc>
                      <m:accPr>
                        <m:chr m:val="̃"/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acc>
                    <m:d>
                      <m:d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sz="2200" b="0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b="0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altLang="ko-KR" sz="22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≥2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−1 </m:t>
                            </m:r>
                          </m:e>
                        </m:nary>
                      </m:e>
                    </m:d>
                  </m:oMath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E588A9D-5BC5-4DE8-9395-58D86B06E6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818" y="2297325"/>
                <a:ext cx="8958313" cy="615105"/>
              </a:xfrm>
              <a:prstGeom prst="rect">
                <a:avLst/>
              </a:prstGeom>
              <a:blipFill>
                <a:blip r:embed="rId4"/>
                <a:stretch>
                  <a:fillRect l="-884"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2F9E478-0185-4C28-9D3A-628AC1530C33}"/>
                  </a:ext>
                </a:extLst>
              </p:cNvPr>
              <p:cNvSpPr/>
              <p:nvPr/>
            </p:nvSpPr>
            <p:spPr>
              <a:xfrm>
                <a:off x="831212" y="4635860"/>
                <a:ext cx="7620000" cy="498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20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̃"/>
                            <m:ctrlP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</m:acc>
                    <m:d>
                      <m:d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only if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ko-KR" sz="22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sz="22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 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2F9E478-0185-4C28-9D3A-628AC1530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2" y="4635860"/>
                <a:ext cx="7620000" cy="498663"/>
              </a:xfrm>
              <a:prstGeom prst="rect">
                <a:avLst/>
              </a:prstGeom>
              <a:blipFill>
                <a:blip r:embed="rId5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6E6CCA5-CA9F-4FFF-BF68-9B566A8E7AAA}"/>
              </a:ext>
            </a:extLst>
          </p:cNvPr>
          <p:cNvSpPr/>
          <p:nvPr/>
        </p:nvSpPr>
        <p:spPr>
          <a:xfrm>
            <a:off x="773837" y="3488347"/>
            <a:ext cx="87630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Claim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65980CE-4FE0-4312-A94F-D3298528DAFF}"/>
                  </a:ext>
                </a:extLst>
              </p:cNvPr>
              <p:cNvSpPr/>
              <p:nvPr/>
            </p:nvSpPr>
            <p:spPr>
              <a:xfrm>
                <a:off x="1599493" y="3479226"/>
                <a:ext cx="3976281" cy="422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9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altLang="ko-KR" sz="19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9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</m:d>
                        <m: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sz="19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sz="19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9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ko-KR" sz="19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19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9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sz="19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9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ko-KR" sz="19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9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−1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19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= </a:t>
                </a:r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65980CE-4FE0-4312-A94F-D3298528D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493" y="3479226"/>
                <a:ext cx="3976281" cy="422360"/>
              </a:xfrm>
              <a:prstGeom prst="rect">
                <a:avLst/>
              </a:prstGeom>
              <a:blipFill>
                <a:blip r:embed="rId6"/>
                <a:stretch>
                  <a:fillRect t="-1449" r="-459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>
            <a:extLst>
              <a:ext uri="{FF2B5EF4-FFF2-40B4-BE49-F238E27FC236}">
                <a16:creationId xmlns:a16="http://schemas.microsoft.com/office/drawing/2014/main" id="{81DB7BDE-F117-472A-9EE0-ACE185ABEBAD}"/>
              </a:ext>
            </a:extLst>
          </p:cNvPr>
          <p:cNvSpPr/>
          <p:nvPr/>
        </p:nvSpPr>
        <p:spPr>
          <a:xfrm>
            <a:off x="5438421" y="3242138"/>
            <a:ext cx="342900" cy="919297"/>
          </a:xfrm>
          <a:prstGeom prst="leftBrace">
            <a:avLst>
              <a:gd name="adj1" fmla="val 91907"/>
              <a:gd name="adj2" fmla="val 51482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C4C8713-360E-4DD9-8507-84AE2D8C27FE}"/>
                  </a:ext>
                </a:extLst>
              </p:cNvPr>
              <p:cNvSpPr/>
              <p:nvPr/>
            </p:nvSpPr>
            <p:spPr>
              <a:xfrm>
                <a:off x="5740013" y="3251259"/>
                <a:ext cx="2741583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  </m:t>
                      </m:r>
                      <m:r>
                        <m:rPr>
                          <m:sty m:val="p"/>
                        </m:rPr>
                        <a:rPr lang="en-US" altLang="ko-KR" sz="19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9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19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9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9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≤1/</m:t>
                      </m:r>
                      <m:r>
                        <a:rPr lang="en-US" altLang="ko-KR" sz="19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C4C8713-360E-4DD9-8507-84AE2D8C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013" y="3251259"/>
                <a:ext cx="2741583" cy="384721"/>
              </a:xfrm>
              <a:prstGeom prst="rect">
                <a:avLst/>
              </a:prstGeom>
              <a:blipFill>
                <a:blip r:embed="rId7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49203D-DBB6-47E7-8D5A-C99F583FE184}"/>
                  </a:ext>
                </a:extLst>
              </p:cNvPr>
              <p:cNvSpPr/>
              <p:nvPr/>
            </p:nvSpPr>
            <p:spPr>
              <a:xfrm>
                <a:off x="5740013" y="3672585"/>
                <a:ext cx="2318775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0,        </m:t>
                      </m:r>
                      <m:r>
                        <m:rPr>
                          <m:sty m:val="p"/>
                        </m:rPr>
                        <a:rPr lang="en-US" altLang="ko-KR" sz="19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otherwise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49203D-DBB6-47E7-8D5A-C99F583FE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013" y="3672585"/>
                <a:ext cx="2318775" cy="3847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C94DF916-04CC-4EFC-B46B-09B8F4F9AC7F}"/>
              </a:ext>
            </a:extLst>
          </p:cNvPr>
          <p:cNvSpPr/>
          <p:nvPr/>
        </p:nvSpPr>
        <p:spPr>
          <a:xfrm>
            <a:off x="111127" y="4693774"/>
            <a:ext cx="8763000" cy="439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First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FCB3194-39EB-4529-BBD6-5D747B9F7088}"/>
                  </a:ext>
                </a:extLst>
              </p:cNvPr>
              <p:cNvSpPr/>
              <p:nvPr/>
            </p:nvSpPr>
            <p:spPr>
              <a:xfrm>
                <a:off x="4187827" y="4582590"/>
                <a:ext cx="4265783" cy="59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22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2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2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2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2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FCB3194-39EB-4529-BBD6-5D747B9F7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7" y="4582590"/>
                <a:ext cx="4265783" cy="599010"/>
              </a:xfrm>
              <a:prstGeom prst="rect">
                <a:avLst/>
              </a:prstGeom>
              <a:blipFill>
                <a:blip r:embed="rId9"/>
                <a:stretch>
                  <a:fillRect b="-5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597A079-15BD-40E3-9610-6FAE93572AF2}"/>
                  </a:ext>
                </a:extLst>
              </p:cNvPr>
              <p:cNvSpPr/>
              <p:nvPr/>
            </p:nvSpPr>
            <p:spPr>
              <a:xfrm>
                <a:off x="111127" y="5133446"/>
                <a:ext cx="8842373" cy="9540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2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̃"/>
                            <m:ctrlP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</m:acc>
                    <m:d>
                      <m:d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acc>
                      <m:accPr>
                        <m:chr m:val="̃"/>
                        <m:ctrlPr>
                          <a:rPr lang="en-US" altLang="ko-KR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acc>
                    <m:d>
                      <m:d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altLang="ko-KR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acc>
                    <m:d>
                      <m:d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− 1∈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d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and if condition above isn’t satisfied,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= 1, above sum is integer)</a:t>
                </a: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597A079-15BD-40E3-9610-6FAE93572A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27" y="5133446"/>
                <a:ext cx="8842373" cy="954044"/>
              </a:xfrm>
              <a:prstGeom prst="rect">
                <a:avLst/>
              </a:prstGeom>
              <a:blipFill>
                <a:blip r:embed="rId10"/>
                <a:stretch>
                  <a:fillRect l="-896" b="-10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820B9A8-303F-45DA-8ADC-C460DE12BF3F}"/>
                  </a:ext>
                </a:extLst>
              </p:cNvPr>
              <p:cNvSpPr/>
              <p:nvPr/>
            </p:nvSpPr>
            <p:spPr>
              <a:xfrm>
                <a:off x="154057" y="6087490"/>
                <a:ext cx="8509552" cy="589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Measure of such x’s is </a:t>
                </a:r>
                <a:r>
                  <a:rPr lang="en-US" sz="2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bdd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so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</m:e>
                    </m:nary>
                    <m:acc>
                      <m:accPr>
                        <m:chr m:val="̃"/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̃"/>
                            <m:ctrlP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</m:acc>
                    <m:d>
                      <m:d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|≤</m:t>
                    </m:r>
                    <m:f>
                      <m:fPr>
                        <m:ctrlP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820B9A8-303F-45DA-8ADC-C460DE12BF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57" y="6087490"/>
                <a:ext cx="8509552" cy="589649"/>
              </a:xfrm>
              <a:prstGeom prst="rect">
                <a:avLst/>
              </a:prstGeom>
              <a:blipFill>
                <a:blip r:embed="rId11"/>
                <a:stretch>
                  <a:fillRect l="-931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49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 animBg="1"/>
      <p:bldP spid="17" grpId="0"/>
      <p:bldP spid="19" grpId="0"/>
      <p:bldP spid="6" grpId="0"/>
      <p:bldP spid="20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69E660-8CBE-419C-B9E7-4F9F3B004D40}"/>
              </a:ext>
            </a:extLst>
          </p:cNvPr>
          <p:cNvSpPr/>
          <p:nvPr/>
        </p:nvSpPr>
        <p:spPr>
          <a:xfrm>
            <a:off x="1981200" y="1340634"/>
            <a:ext cx="5496762" cy="10443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90500" y="36125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Universal approximation I: </a:t>
            </a:r>
            <a:b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approximating indicators of cells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53F4011-F219-4BFD-9E28-81A701CACA5E}"/>
                  </a:ext>
                </a:extLst>
              </p:cNvPr>
              <p:cNvSpPr/>
              <p:nvPr/>
            </p:nvSpPr>
            <p:spPr>
              <a:xfrm>
                <a:off x="1958008" y="1433300"/>
                <a:ext cx="5740226" cy="423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900" b="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:=1</m:t>
                    </m:r>
                    <m:d>
                      <m:d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19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9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altLang="ko-KR" sz="19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9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9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9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9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en-US" altLang="ko-KR" sz="19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9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ko-KR" sz="19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9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  <m:d>
                                  <m:dPr>
                                    <m:ctrlPr>
                                      <a:rPr lang="en-US" altLang="ko-KR" sz="19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9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9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9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9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altLang="ko-KR" sz="19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9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9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≥2</m:t>
                            </m:r>
                            <m: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−1 </m:t>
                            </m:r>
                          </m:e>
                        </m:nary>
                      </m:e>
                    </m:d>
                  </m:oMath>
                </a14:m>
                <a:endParaRPr lang="en-US" sz="1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53F4011-F219-4BFD-9E28-81A701CAC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08" y="1433300"/>
                <a:ext cx="5740226" cy="423962"/>
              </a:xfrm>
              <a:prstGeom prst="rect">
                <a:avLst/>
              </a:prstGeom>
              <a:blipFill>
                <a:blip r:embed="rId3"/>
                <a:stretch>
                  <a:fillRect l="-955" t="-101429" b="-1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754558B-AFAA-4336-9C48-08FE61D61FF2}"/>
                  </a:ext>
                </a:extLst>
              </p:cNvPr>
              <p:cNvSpPr/>
              <p:nvPr/>
            </p:nvSpPr>
            <p:spPr>
              <a:xfrm>
                <a:off x="1958008" y="1842941"/>
                <a:ext cx="8958313" cy="5299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900" b="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9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9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altLang="ko-KR" sz="19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9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altLang="ko-KR" sz="19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ko-KR" sz="19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1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19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sz="1900" b="0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900" b="0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19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9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9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9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9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en-US" altLang="ko-KR" sz="19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9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ko-KR" sz="19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9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altLang="ko-KR" sz="19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9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19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9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9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9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9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altLang="ko-KR" sz="19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9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9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sz="1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≥2</m:t>
                            </m:r>
                            <m:r>
                              <a:rPr lang="en-US" altLang="ko-KR" sz="1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1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−1 </m:t>
                            </m:r>
                          </m:e>
                        </m:nary>
                      </m:e>
                    </m:d>
                  </m:oMath>
                </a14:m>
                <a:endParaRPr lang="en-US" sz="1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754558B-AFAA-4336-9C48-08FE61D61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08" y="1842941"/>
                <a:ext cx="8958313" cy="529953"/>
              </a:xfrm>
              <a:prstGeom prst="rect">
                <a:avLst/>
              </a:prstGeom>
              <a:blipFill>
                <a:blip r:embed="rId4"/>
                <a:stretch>
                  <a:fillRect l="-612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2F9E478-0185-4C28-9D3A-628AC1530C33}"/>
                  </a:ext>
                </a:extLst>
              </p:cNvPr>
              <p:cNvSpPr/>
              <p:nvPr/>
            </p:nvSpPr>
            <p:spPr>
              <a:xfrm>
                <a:off x="-1732662" y="3496820"/>
                <a:ext cx="9481871" cy="8306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sz="22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2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2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∈[0,1]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22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2F9E478-0185-4C28-9D3A-628AC1530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32662" y="3496820"/>
                <a:ext cx="9481871" cy="8306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C94DF916-04CC-4EFC-B46B-09B8F4F9AC7F}"/>
              </a:ext>
            </a:extLst>
          </p:cNvPr>
          <p:cNvSpPr/>
          <p:nvPr/>
        </p:nvSpPr>
        <p:spPr>
          <a:xfrm>
            <a:off x="324888" y="3710266"/>
            <a:ext cx="87630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Second:</a:t>
            </a: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ED6E432-4930-4F85-86AD-8BF2C0BF2687}"/>
                  </a:ext>
                </a:extLst>
              </p:cNvPr>
              <p:cNvSpPr/>
              <p:nvPr/>
            </p:nvSpPr>
            <p:spPr>
              <a:xfrm>
                <a:off x="-152400" y="4307363"/>
                <a:ext cx="9677400" cy="1083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supHide m:val="on"/>
                          <m:ctrlPr>
                            <a:rPr lang="en-US" altLang="ko-KR" sz="20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sz="2000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00" i="1" dirty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 dirty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000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0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altLang="ko-KR" sz="2000" b="0" i="1" dirty="0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altLang="ko-KR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≥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ko-KR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altLang="ko-KR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≤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altLang="ko-KR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≠ </m:t>
                                      </m:r>
                                    </m:e>
                                  </m:nary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ko-KR" sz="2000" i="1" dirty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000" i="1" dirty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en-US" altLang="ko-KR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altLang="ko-KR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≥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ko-KR" sz="20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ko-KR" sz="2000" i="1" dirty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000" i="1" dirty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en-US" altLang="ko-KR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altLang="ko-KR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≤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altLang="ko-KR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d>
                          <m:r>
                            <a:rPr lang="en-US" altLang="ko-KR" sz="20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ED6E432-4930-4F85-86AD-8BF2C0BF26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4307363"/>
                <a:ext cx="9677400" cy="1083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7A8709-530F-4BB1-A6BD-13402ED87525}"/>
                  </a:ext>
                </a:extLst>
              </p:cNvPr>
              <p:cNvSpPr/>
              <p:nvPr/>
            </p:nvSpPr>
            <p:spPr>
              <a:xfrm>
                <a:off x="-1066800" y="5343383"/>
                <a:ext cx="10972800" cy="964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supHide m:val="on"/>
                          <m:ctrlPr>
                            <a:rPr lang="en-US" altLang="ko-KR" sz="20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sz="2000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00" i="1" dirty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 dirty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000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r>
                                <a:rPr lang="en-US" altLang="ko-KR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altLang="ko-KR" sz="20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20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≥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20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sz="2000" i="1" dirty="0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i="1" dirty="0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ko-KR" sz="20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20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≥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altLang="ko-KR" sz="20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ko-KR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r>
                                <a:rPr lang="en-US" altLang="ko-KR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altLang="ko-KR" sz="20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2000" b="0" i="1" smtClean="0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20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sz="2000" i="1" dirty="0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i="1" dirty="0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ko-KR" sz="20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2000" b="0" i="1" smtClean="0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altLang="ko-KR" sz="20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7A8709-530F-4BB1-A6BD-13402ED87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6800" y="5343383"/>
                <a:ext cx="10972800" cy="9640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0D3E587-88D3-4EDD-AE9B-C2C252EAEA44}"/>
                  </a:ext>
                </a:extLst>
              </p:cNvPr>
              <p:cNvSpPr/>
              <p:nvPr/>
            </p:nvSpPr>
            <p:spPr>
              <a:xfrm>
                <a:off x="-1076739" y="6261966"/>
                <a:ext cx="109728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0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ko-KR" sz="20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20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ko-KR" sz="20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0D3E587-88D3-4EDD-AE9B-C2C252EAE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76739" y="6261966"/>
                <a:ext cx="10972800" cy="4001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1D2CBA-B6AC-4415-9402-C2632EA6624D}"/>
              </a:ext>
            </a:extLst>
          </p:cNvPr>
          <p:cNvSpPr/>
          <p:nvPr/>
        </p:nvSpPr>
        <p:spPr>
          <a:xfrm>
            <a:off x="612001" y="2431221"/>
            <a:ext cx="8025103" cy="9489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A08882-1D7A-4805-937E-272BE37E568C}"/>
              </a:ext>
            </a:extLst>
          </p:cNvPr>
          <p:cNvSpPr/>
          <p:nvPr/>
        </p:nvSpPr>
        <p:spPr>
          <a:xfrm>
            <a:off x="717970" y="2685327"/>
            <a:ext cx="87630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Claim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C7CDC53-5AF7-494F-8DD2-FA5AF3491BE6}"/>
                  </a:ext>
                </a:extLst>
              </p:cNvPr>
              <p:cNvSpPr/>
              <p:nvPr/>
            </p:nvSpPr>
            <p:spPr>
              <a:xfrm>
                <a:off x="1572988" y="2661757"/>
                <a:ext cx="3976281" cy="422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9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altLang="ko-KR" sz="19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9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</m:d>
                        <m: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sz="19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sz="19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9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ko-KR" sz="19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19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9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sz="19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9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ko-KR" sz="19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9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−1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19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= </a:t>
                </a:r>
                <a:endParaRPr lang="en-US" sz="19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C7CDC53-5AF7-494F-8DD2-FA5AF3491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988" y="2661757"/>
                <a:ext cx="3976281" cy="422360"/>
              </a:xfrm>
              <a:prstGeom prst="rect">
                <a:avLst/>
              </a:prstGeom>
              <a:blipFill>
                <a:blip r:embed="rId9"/>
                <a:stretch>
                  <a:fillRect t="-1449" r="-613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Left Brace 30">
            <a:extLst>
              <a:ext uri="{FF2B5EF4-FFF2-40B4-BE49-F238E27FC236}">
                <a16:creationId xmlns:a16="http://schemas.microsoft.com/office/drawing/2014/main" id="{76BF8D25-BF74-4E3C-A4B1-85FFB57F8AC2}"/>
              </a:ext>
            </a:extLst>
          </p:cNvPr>
          <p:cNvSpPr/>
          <p:nvPr/>
        </p:nvSpPr>
        <p:spPr>
          <a:xfrm>
            <a:off x="5411916" y="2424669"/>
            <a:ext cx="342900" cy="919297"/>
          </a:xfrm>
          <a:prstGeom prst="leftBrace">
            <a:avLst>
              <a:gd name="adj1" fmla="val 91907"/>
              <a:gd name="adj2" fmla="val 51482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4BC5683-6B87-4172-A549-41A2C23C73AF}"/>
                  </a:ext>
                </a:extLst>
              </p:cNvPr>
              <p:cNvSpPr/>
              <p:nvPr/>
            </p:nvSpPr>
            <p:spPr>
              <a:xfrm>
                <a:off x="5713508" y="2433790"/>
                <a:ext cx="2741583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  </m:t>
                      </m:r>
                      <m:r>
                        <m:rPr>
                          <m:sty m:val="p"/>
                        </m:rPr>
                        <a:rPr lang="en-US" altLang="ko-KR" sz="19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9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19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9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9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≤1/</m:t>
                      </m:r>
                      <m:r>
                        <a:rPr lang="en-US" altLang="ko-KR" sz="19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4BC5683-6B87-4172-A549-41A2C23C7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508" y="2433790"/>
                <a:ext cx="2741583" cy="384721"/>
              </a:xfrm>
              <a:prstGeom prst="rect">
                <a:avLst/>
              </a:prstGeom>
              <a:blipFill>
                <a:blip r:embed="rId10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9AC895D-5C2C-4FD4-9A35-04D87F203484}"/>
                  </a:ext>
                </a:extLst>
              </p:cNvPr>
              <p:cNvSpPr/>
              <p:nvPr/>
            </p:nvSpPr>
            <p:spPr>
              <a:xfrm>
                <a:off x="5713508" y="2855116"/>
                <a:ext cx="2318775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9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0,        </m:t>
                      </m:r>
                      <m:r>
                        <m:rPr>
                          <m:sty m:val="p"/>
                        </m:rPr>
                        <a:rPr lang="en-US" altLang="ko-KR" sz="19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otherwise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9AC895D-5C2C-4FD4-9A35-04D87F2034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508" y="2855116"/>
                <a:ext cx="2318775" cy="3847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2A9F6B-8D61-4DD7-83E3-87EF0B6491D6}"/>
              </a:ext>
            </a:extLst>
          </p:cNvPr>
          <p:cNvCxnSpPr/>
          <p:nvPr/>
        </p:nvCxnSpPr>
        <p:spPr>
          <a:xfrm flipV="1">
            <a:off x="838200" y="3962400"/>
            <a:ext cx="4711069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3F69D4A-D087-4A6A-816E-4AA4DE1631BD}"/>
              </a:ext>
            </a:extLst>
          </p:cNvPr>
          <p:cNvSpPr/>
          <p:nvPr/>
        </p:nvSpPr>
        <p:spPr>
          <a:xfrm>
            <a:off x="5524500" y="3517370"/>
            <a:ext cx="259563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Indicators are equal if inputs are equal</a:t>
            </a:r>
            <a:endParaRPr lang="en-US" sz="19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3514B-31AD-4F1A-A9FB-E2A784FC3B99}"/>
              </a:ext>
            </a:extLst>
          </p:cNvPr>
          <p:cNvCxnSpPr/>
          <p:nvPr/>
        </p:nvCxnSpPr>
        <p:spPr>
          <a:xfrm flipH="1" flipV="1">
            <a:off x="3429000" y="6350678"/>
            <a:ext cx="533400" cy="111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F3B2078-A8E8-4A69-BC2D-AA17555E68B3}"/>
              </a:ext>
            </a:extLst>
          </p:cNvPr>
          <p:cNvSpPr/>
          <p:nvPr/>
        </p:nvSpPr>
        <p:spPr>
          <a:xfrm>
            <a:off x="1606118" y="6100031"/>
            <a:ext cx="259563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 Claim</a:t>
            </a:r>
            <a:endParaRPr lang="en-US" sz="19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52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" grpId="0"/>
      <p:bldP spid="2" grpId="0"/>
      <p:bldP spid="7" grpId="0"/>
      <p:bldP spid="23" grpId="0"/>
      <p:bldP spid="19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0CCEAF-CE0F-459A-AAE2-765181904134}"/>
              </a:ext>
            </a:extLst>
          </p:cNvPr>
          <p:cNvSpPr/>
          <p:nvPr/>
        </p:nvSpPr>
        <p:spPr>
          <a:xfrm>
            <a:off x="533400" y="5241322"/>
            <a:ext cx="8153400" cy="6260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69E660-8CBE-419C-B9E7-4F9F3B004D40}"/>
              </a:ext>
            </a:extLst>
          </p:cNvPr>
          <p:cNvSpPr/>
          <p:nvPr/>
        </p:nvSpPr>
        <p:spPr>
          <a:xfrm>
            <a:off x="1143000" y="1592361"/>
            <a:ext cx="6606209" cy="16613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90500" y="36125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Universal approximation I: </a:t>
            </a:r>
            <a:b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approximating indicators of cells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53F4011-F219-4BFD-9E28-81A701CACA5E}"/>
                  </a:ext>
                </a:extLst>
              </p:cNvPr>
              <p:cNvSpPr/>
              <p:nvPr/>
            </p:nvSpPr>
            <p:spPr>
              <a:xfrm>
                <a:off x="1119809" y="1685027"/>
                <a:ext cx="6614503" cy="476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200" b="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:=1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  <m:d>
                                  <m:dPr>
                                    <m:ctrlP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≥2</m:t>
                            </m:r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−1 </m:t>
                            </m:r>
                          </m:e>
                        </m:nary>
                      </m:e>
                    </m:d>
                  </m:oMath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53F4011-F219-4BFD-9E28-81A701CAC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809" y="1685027"/>
                <a:ext cx="6614503" cy="476349"/>
              </a:xfrm>
              <a:prstGeom prst="rect">
                <a:avLst/>
              </a:prstGeom>
              <a:blipFill>
                <a:blip r:embed="rId3"/>
                <a:stretch>
                  <a:fillRect l="-1198" t="-107595" b="-165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A9776480-8970-404E-BDEB-1ACF247BFAC4}"/>
              </a:ext>
            </a:extLst>
          </p:cNvPr>
          <p:cNvSpPr/>
          <p:nvPr/>
        </p:nvSpPr>
        <p:spPr>
          <a:xfrm>
            <a:off x="2362200" y="3421589"/>
            <a:ext cx="89583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Putting together, we have: 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754558B-AFAA-4336-9C48-08FE61D61FF2}"/>
                  </a:ext>
                </a:extLst>
              </p:cNvPr>
              <p:cNvSpPr/>
              <p:nvPr/>
            </p:nvSpPr>
            <p:spPr>
              <a:xfrm>
                <a:off x="1119809" y="2094668"/>
                <a:ext cx="8958313" cy="599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200" b="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sz="2200" b="0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b="0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altLang="ko-KR" sz="22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≥2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−1 </m:t>
                            </m:r>
                          </m:e>
                        </m:nary>
                      </m:e>
                    </m:d>
                  </m:oMath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754558B-AFAA-4336-9C48-08FE61D61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809" y="2094668"/>
                <a:ext cx="8958313" cy="599010"/>
              </a:xfrm>
              <a:prstGeom prst="rect">
                <a:avLst/>
              </a:prstGeom>
              <a:blipFill>
                <a:blip r:embed="rId4"/>
                <a:stretch>
                  <a:fillRect l="-88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E588A9D-5BC5-4DE8-9395-58D86B06E645}"/>
                  </a:ext>
                </a:extLst>
              </p:cNvPr>
              <p:cNvSpPr/>
              <p:nvPr/>
            </p:nvSpPr>
            <p:spPr>
              <a:xfrm>
                <a:off x="1196009" y="2582737"/>
                <a:ext cx="8958313" cy="615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200" b="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ea typeface="Cambria Math" panose="02040503050406030204" pitchFamily="18" charset="0"/>
                  </a:rPr>
                  <a:t>l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̃"/>
                            <m:ctrlPr>
                              <a:rPr lang="en-US" altLang="ko-KR" sz="22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</m:acc>
                    <m:d>
                      <m:d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acc>
                      <m:accPr>
                        <m:chr m:val="̃"/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acc>
                    <m:d>
                      <m:d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sz="2200" b="0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b="0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altLang="ko-KR" sz="22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≥2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−1 </m:t>
                            </m:r>
                          </m:e>
                        </m:nary>
                      </m:e>
                    </m:d>
                  </m:oMath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E588A9D-5BC5-4DE8-9395-58D86B06E6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009" y="2582737"/>
                <a:ext cx="8958313" cy="615105"/>
              </a:xfrm>
              <a:prstGeom prst="rect">
                <a:avLst/>
              </a:prstGeom>
              <a:blipFill>
                <a:blip r:embed="rId5"/>
                <a:stretch>
                  <a:fillRect l="-884"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6262DBF-5432-4E57-A0CF-F5783C6A547E}"/>
                  </a:ext>
                </a:extLst>
              </p:cNvPr>
              <p:cNvSpPr/>
              <p:nvPr/>
            </p:nvSpPr>
            <p:spPr>
              <a:xfrm>
                <a:off x="190500" y="3907208"/>
                <a:ext cx="8763000" cy="850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sz="2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</m:acc>
                              <m:d>
                                <m:dPr>
                                  <m:ctrlP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22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ko-KR" sz="22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supHide m:val="on"/>
                              <m:ctrlPr>
                                <a:rPr lang="en-US" altLang="ko-KR" sz="2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ko-KR" sz="22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2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acc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6262DBF-5432-4E57-A0CF-F5783C6A5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07208"/>
                <a:ext cx="8763000" cy="8504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283BFB8-BA54-46EF-9942-796FE4D801F1}"/>
                  </a:ext>
                </a:extLst>
              </p:cNvPr>
              <p:cNvSpPr/>
              <p:nvPr/>
            </p:nvSpPr>
            <p:spPr>
              <a:xfrm>
                <a:off x="-381000" y="4742086"/>
                <a:ext cx="87630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2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altLang="ko-KR" sz="22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22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ko-KR" sz="22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283BFB8-BA54-46EF-9942-796FE4D80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4742086"/>
                <a:ext cx="8763000" cy="430887"/>
              </a:xfrm>
              <a:prstGeom prst="rect">
                <a:avLst/>
              </a:prstGeom>
              <a:blipFill>
                <a:blip r:embed="rId7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459EE2F-57BA-4B7A-8481-C9EA8850E4FC}"/>
                  </a:ext>
                </a:extLst>
              </p:cNvPr>
              <p:cNvSpPr/>
              <p:nvPr/>
            </p:nvSpPr>
            <p:spPr>
              <a:xfrm>
                <a:off x="609600" y="5265639"/>
                <a:ext cx="8958312" cy="498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Also,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̃"/>
                            <m:ctrlPr>
                              <a:rPr lang="en-US" altLang="ko-KR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</m:acc>
                    <m:d>
                      <m:d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is a 2-layer net with </a:t>
                </a:r>
                <a:r>
                  <a:rPr lang="en-US" altLang="ko-KR" sz="2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ReLU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activations and </a:t>
                </a:r>
                <a14:m>
                  <m:oMath xmlns:m="http://schemas.openxmlformats.org/officeDocument/2006/math">
                    <m:r>
                      <a:rPr lang="en-US" altLang="ko-KR" sz="22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ko-KR" sz="22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nodes!  </a:t>
                </a:r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459EE2F-57BA-4B7A-8481-C9EA8850E4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265639"/>
                <a:ext cx="8958312" cy="498663"/>
              </a:xfrm>
              <a:prstGeom prst="rect">
                <a:avLst/>
              </a:prstGeom>
              <a:blipFill>
                <a:blip r:embed="rId8"/>
                <a:stretch>
                  <a:fillRect l="-884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02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8" grpId="0"/>
      <p:bldP spid="25" grpId="0"/>
      <p:bldP spid="30" grpId="0"/>
      <p:bldP spid="34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90500" y="36125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Universal approximation I: </a:t>
            </a:r>
            <a:b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Putting everything together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9EE2F-57BA-4B7A-8481-C9EA8850E4FC}"/>
              </a:ext>
            </a:extLst>
          </p:cNvPr>
          <p:cNvSpPr/>
          <p:nvPr/>
        </p:nvSpPr>
        <p:spPr>
          <a:xfrm>
            <a:off x="304800" y="1828800"/>
            <a:ext cx="89583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 Part 1+2, 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C964FA7-71BB-4AD5-AFAF-B4ECA047CFDA}"/>
                  </a:ext>
                </a:extLst>
              </p:cNvPr>
              <p:cNvSpPr/>
              <p:nvPr/>
            </p:nvSpPr>
            <p:spPr>
              <a:xfrm>
                <a:off x="1981200" y="1770333"/>
                <a:ext cx="7391400" cy="680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sup</m:t>
                        </m:r>
                      </m:e>
                      <m:lim>
                        <m:r>
                          <a:rPr lang="en-US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lim>
                    </m:limLow>
                    <m:d>
                      <m:dPr>
                        <m:begChr m:val="|"/>
                        <m:endChr m:val="|"/>
                        <m:ctrlPr>
                          <a:rPr lang="en-US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sz="2200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2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en-US" sz="22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2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2200" i="1" dirty="0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dirty="0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2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 dirty="0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dirty="0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  <m:r>
                      <a:rPr lang="en-US" sz="22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2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2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C964FA7-71BB-4AD5-AFAF-B4ECA047CF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770333"/>
                <a:ext cx="7391400" cy="680379"/>
              </a:xfrm>
              <a:prstGeom prst="rect">
                <a:avLst/>
              </a:prstGeom>
              <a:blipFill>
                <a:blip r:embed="rId3"/>
                <a:stretch>
                  <a:fillRect l="-1072" t="-76786" b="-86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8DBFDAF2-779B-4286-B97F-5B638917350B}"/>
              </a:ext>
            </a:extLst>
          </p:cNvPr>
          <p:cNvSpPr/>
          <p:nvPr/>
        </p:nvSpPr>
        <p:spPr>
          <a:xfrm>
            <a:off x="304800" y="2652502"/>
            <a:ext cx="89583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Moreover, the number of cells N can be bounded by 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EA7E95C-AC7C-4E47-9D1F-0C9561052605}"/>
                  </a:ext>
                </a:extLst>
              </p:cNvPr>
              <p:cNvSpPr/>
              <p:nvPr/>
            </p:nvSpPr>
            <p:spPr>
              <a:xfrm>
                <a:off x="6477000" y="2503910"/>
                <a:ext cx="795346" cy="672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EA7E95C-AC7C-4E47-9D1F-0C9561052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503910"/>
                <a:ext cx="795346" cy="6729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9D6371A-D784-49A0-8C24-32A583FFD57D}"/>
                  </a:ext>
                </a:extLst>
              </p:cNvPr>
              <p:cNvSpPr/>
              <p:nvPr/>
            </p:nvSpPr>
            <p:spPr>
              <a:xfrm>
                <a:off x="287956" y="3280648"/>
                <a:ext cx="8958312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By indicator approximation: can approximate arbitrarily well by taking  </a:t>
                </a:r>
              </a:p>
              <a:p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2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 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with a 2-layer </a:t>
                </a:r>
                <a:r>
                  <a:rPr lang="en-US" altLang="ko-KR" sz="2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ReLU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net.   </a:t>
                </a:r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9D6371A-D784-49A0-8C24-32A583FFD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56" y="3280648"/>
                <a:ext cx="8958312" cy="769441"/>
              </a:xfrm>
              <a:prstGeom prst="rect">
                <a:avLst/>
              </a:prstGeom>
              <a:blipFill>
                <a:blip r:embed="rId5"/>
                <a:stretch>
                  <a:fillRect l="-884" t="-555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9D4F9A4-D41A-4DD7-AC77-CBB523D55195}"/>
                  </a:ext>
                </a:extLst>
              </p:cNvPr>
              <p:cNvSpPr/>
              <p:nvPr/>
            </p:nvSpPr>
            <p:spPr>
              <a:xfrm>
                <a:off x="304800" y="4153886"/>
                <a:ext cx="8958312" cy="672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Combining the above two points, we get a</a:t>
                </a:r>
                <a:r>
                  <a:rPr lang="en-US" altLang="ko-KR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2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ko-KR" sz="2200" b="0" i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sized 3-layer net </a:t>
                </a:r>
                <a:r>
                  <a:rPr lang="en-US" altLang="ko-KR" sz="2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s.t.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 </a:t>
                </a:r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9D4F9A4-D41A-4DD7-AC77-CBB523D55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153886"/>
                <a:ext cx="8958312" cy="672941"/>
              </a:xfrm>
              <a:prstGeom prst="rect">
                <a:avLst/>
              </a:prstGeom>
              <a:blipFill>
                <a:blip r:embed="rId6"/>
                <a:stretch>
                  <a:fillRect l="-884" b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A74D93-830C-4A28-8C26-D1A3E17913F4}"/>
                  </a:ext>
                </a:extLst>
              </p:cNvPr>
              <p:cNvSpPr/>
              <p:nvPr/>
            </p:nvSpPr>
            <p:spPr>
              <a:xfrm>
                <a:off x="2438400" y="4797353"/>
                <a:ext cx="3793923" cy="821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sz="220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b>
                        <m:sup>
                          <m: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altLang="ko-KR" sz="22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2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altLang="ko-KR" sz="22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2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2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)| </m:t>
                      </m:r>
                      <m:r>
                        <a:rPr lang="en-US" altLang="ko-KR" sz="22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n-US" altLang="ko-KR" sz="22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ko-KR" sz="22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A74D93-830C-4A28-8C26-D1A3E1791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797353"/>
                <a:ext cx="3793923" cy="8217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55AFCFD-FC6A-4041-B15E-59FC403FC12D}"/>
                  </a:ext>
                </a:extLst>
              </p:cNvPr>
              <p:cNvSpPr/>
              <p:nvPr/>
            </p:nvSpPr>
            <p:spPr>
              <a:xfrm>
                <a:off x="2286000" y="5719036"/>
                <a:ext cx="8958312" cy="543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Taking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2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sz="2200" b="0" i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the theorem follows.  </a:t>
                </a:r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55AFCFD-FC6A-4041-B15E-59FC403FC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719036"/>
                <a:ext cx="8958312" cy="543547"/>
              </a:xfrm>
              <a:prstGeom prst="rect">
                <a:avLst/>
              </a:prstGeom>
              <a:blipFill>
                <a:blip r:embed="rId8"/>
                <a:stretch>
                  <a:fillRect l="-884" t="-2247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13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5" grpId="0"/>
      <p:bldP spid="4" grpId="0"/>
      <p:bldP spid="8" grpId="0"/>
      <p:bldP spid="9" grpId="0"/>
      <p:bldP spid="7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90500" y="36125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Universal approximation I: </a:t>
            </a:r>
            <a:b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approximating indicators of cells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DF7C6F8-8580-4B7C-B44C-A6D92BACE2AF}"/>
                  </a:ext>
                </a:extLst>
              </p:cNvPr>
              <p:cNvSpPr/>
              <p:nvPr/>
            </p:nvSpPr>
            <p:spPr>
              <a:xfrm>
                <a:off x="192104" y="1676400"/>
                <a:ext cx="8763000" cy="5908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Claim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For  </a:t>
                </a:r>
                <a14:m>
                  <m:oMath xmlns:m="http://schemas.openxmlformats.org/officeDocument/2006/math">
                    <m:r>
                      <a:rPr lang="en-US" altLang="ko-KR" sz="22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ko-KR" sz="22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    </m:t>
                    </m:r>
                    <m:nary>
                      <m:naryPr>
                        <m:supHide m:val="on"/>
                        <m:ctrlPr>
                          <a:rPr lang="en-US" altLang="ko-KR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∈[−∞,+∞]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22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altLang="ko-KR" sz="22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2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d>
                            <m:r>
                              <a:rPr lang="en-US" altLang="ko-KR" sz="22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22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ko-KR" sz="2200" b="0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b="0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altLang="ko-KR" sz="2200" b="0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22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2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ko-KR" sz="2200" b="0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b="0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altLang="ko-KR" sz="2200" b="0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200" b="0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−1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altLang="ko-KR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sz="22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  <m:r>
                          <a:rPr lang="en-US" altLang="ko-KR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DF7C6F8-8580-4B7C-B44C-A6D92BACE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04" y="1676400"/>
                <a:ext cx="8763000" cy="590803"/>
              </a:xfrm>
              <a:prstGeom prst="rect">
                <a:avLst/>
              </a:prstGeom>
              <a:blipFill>
                <a:blip r:embed="rId3"/>
                <a:stretch>
                  <a:fillRect l="-905" b="-3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6B50AA8E-CFCF-4C4D-A9A6-E0AE380D5DE2}"/>
              </a:ext>
            </a:extLst>
          </p:cNvPr>
          <p:cNvSpPr/>
          <p:nvPr/>
        </p:nvSpPr>
        <p:spPr>
          <a:xfrm>
            <a:off x="192104" y="2540181"/>
            <a:ext cx="8763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Proof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Consider several cases: 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A5525A5-1B6F-40C8-860E-C6567DF6ABCA}"/>
                  </a:ext>
                </a:extLst>
              </p:cNvPr>
              <p:cNvSpPr/>
              <p:nvPr/>
            </p:nvSpPr>
            <p:spPr>
              <a:xfrm>
                <a:off x="190500" y="3123468"/>
                <a:ext cx="87630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Case 1,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2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A5525A5-1B6F-40C8-860E-C6567DF6A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123468"/>
                <a:ext cx="8763000" cy="430887"/>
              </a:xfrm>
              <a:prstGeom prst="rect">
                <a:avLst/>
              </a:prstGeom>
              <a:blipFill>
                <a:blip r:embed="rId4"/>
                <a:stretch>
                  <a:fillRect l="-904" t="-11268" b="-2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E792E3E-2BA7-4D61-8D41-B44221D28509}"/>
                  </a:ext>
                </a:extLst>
              </p:cNvPr>
              <p:cNvSpPr/>
              <p:nvPr/>
            </p:nvSpPr>
            <p:spPr>
              <a:xfrm>
                <a:off x="1981200" y="3122706"/>
                <a:ext cx="169334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2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altLang="ko-KR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= 0</a:t>
                </a:r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E792E3E-2BA7-4D61-8D41-B44221D28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122706"/>
                <a:ext cx="1693349" cy="430887"/>
              </a:xfrm>
              <a:prstGeom prst="rect">
                <a:avLst/>
              </a:prstGeom>
              <a:blipFill>
                <a:blip r:embed="rId5"/>
                <a:stretch>
                  <a:fillRect l="-360" t="-11268" r="-3597" b="-2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83A6AC-F1CE-492A-852C-5838C658A926}"/>
                  </a:ext>
                </a:extLst>
              </p:cNvPr>
              <p:cNvSpPr/>
              <p:nvPr/>
            </p:nvSpPr>
            <p:spPr>
              <a:xfrm>
                <a:off x="3595939" y="3124200"/>
                <a:ext cx="38055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2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−1</m:t>
                        </m:r>
                      </m:e>
                    </m:d>
                  </m:oMath>
                </a14:m>
                <a:r>
                  <a:rPr lang="en-US" altLang="ko-KR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= 0, so</a:t>
                </a:r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83A6AC-F1CE-492A-852C-5838C658A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939" y="3124200"/>
                <a:ext cx="3805594" cy="430887"/>
              </a:xfrm>
              <a:prstGeom prst="rect">
                <a:avLst/>
              </a:prstGeom>
              <a:blipFill>
                <a:blip r:embed="rId6"/>
                <a:stretch>
                  <a:fillRect l="-2083" t="-12857" r="-1122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B2831AB-47BC-44A7-9E35-C024828FB0D2}"/>
                  </a:ext>
                </a:extLst>
              </p:cNvPr>
              <p:cNvSpPr/>
              <p:nvPr/>
            </p:nvSpPr>
            <p:spPr>
              <a:xfrm>
                <a:off x="2342194" y="3521890"/>
                <a:ext cx="4711803" cy="474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ko-KR" sz="22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2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  <m:r>
                        <a:rPr lang="en-US" altLang="ko-KR" sz="2200" i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22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sz="22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ko-KR" sz="22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2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2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sz="22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ko-KR" sz="22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−1</m:t>
                              </m:r>
                            </m:e>
                          </m:d>
                        </m:e>
                      </m:d>
                      <m:r>
                        <a:rPr lang="en-US" altLang="ko-KR" sz="22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B2831AB-47BC-44A7-9E35-C024828FB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94" y="3521890"/>
                <a:ext cx="4711803" cy="4744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85E6EFA-7F31-4117-AA08-503776BF8630}"/>
                  </a:ext>
                </a:extLst>
              </p:cNvPr>
              <p:cNvSpPr/>
              <p:nvPr/>
            </p:nvSpPr>
            <p:spPr>
              <a:xfrm>
                <a:off x="179271" y="4124164"/>
                <a:ext cx="87630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Case 2,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2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≥1/</m:t>
                    </m:r>
                    <m:r>
                      <a:rPr lang="en-US" altLang="ko-KR" sz="22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85E6EFA-7F31-4117-AA08-503776BF8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71" y="4124164"/>
                <a:ext cx="8763000" cy="430887"/>
              </a:xfrm>
              <a:prstGeom prst="rect">
                <a:avLst/>
              </a:prstGeom>
              <a:blipFill>
                <a:blip r:embed="rId8"/>
                <a:stretch>
                  <a:fillRect l="-904" t="-12857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14E7F02-41EA-40A0-A88E-518B8F7E4128}"/>
                  </a:ext>
                </a:extLst>
              </p:cNvPr>
              <p:cNvSpPr/>
              <p:nvPr/>
            </p:nvSpPr>
            <p:spPr>
              <a:xfrm>
                <a:off x="2211331" y="4144197"/>
                <a:ext cx="169334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2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altLang="ko-KR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= 1</a:t>
                </a:r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14E7F02-41EA-40A0-A88E-518B8F7E4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331" y="4144197"/>
                <a:ext cx="1693349" cy="430887"/>
              </a:xfrm>
              <a:prstGeom prst="rect">
                <a:avLst/>
              </a:prstGeom>
              <a:blipFill>
                <a:blip r:embed="rId9"/>
                <a:stretch>
                  <a:fillRect l="-360" t="-12676" r="-3597"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F3885EF-BECC-47A2-9B65-D54880174BBE}"/>
                  </a:ext>
                </a:extLst>
              </p:cNvPr>
              <p:cNvSpPr/>
              <p:nvPr/>
            </p:nvSpPr>
            <p:spPr>
              <a:xfrm>
                <a:off x="3826070" y="4145691"/>
                <a:ext cx="378393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2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−1</m:t>
                        </m:r>
                      </m:e>
                    </m:d>
                  </m:oMath>
                </a14:m>
                <a:r>
                  <a:rPr lang="en-US" altLang="ko-KR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= 1, so</a:t>
                </a:r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F3885EF-BECC-47A2-9B65-D54880174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070" y="4145691"/>
                <a:ext cx="3783938" cy="430887"/>
              </a:xfrm>
              <a:prstGeom prst="rect">
                <a:avLst/>
              </a:prstGeom>
              <a:blipFill>
                <a:blip r:embed="rId10"/>
                <a:stretch>
                  <a:fillRect l="-2097" t="-12676" r="-1774" b="-2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601142B-13ED-4EF3-83D3-17F38DC5024A}"/>
                  </a:ext>
                </a:extLst>
              </p:cNvPr>
              <p:cNvSpPr/>
              <p:nvPr/>
            </p:nvSpPr>
            <p:spPr>
              <a:xfrm>
                <a:off x="2572325" y="4543381"/>
                <a:ext cx="4711803" cy="474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ko-KR" sz="22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2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  <m:r>
                        <a:rPr lang="en-US" altLang="ko-KR" sz="2200" i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22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sz="22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ko-KR" sz="22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2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2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sz="22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ko-KR" sz="22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−1</m:t>
                              </m:r>
                            </m:e>
                          </m:d>
                        </m:e>
                      </m:d>
                      <m:r>
                        <a:rPr lang="en-US" altLang="ko-KR" sz="22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601142B-13ED-4EF3-83D3-17F38DC50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325" y="4543381"/>
                <a:ext cx="4711803" cy="4744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3B8912-43E6-40C6-8FAE-07AB57790FB7}"/>
                  </a:ext>
                </a:extLst>
              </p:cNvPr>
              <p:cNvSpPr/>
              <p:nvPr/>
            </p:nvSpPr>
            <p:spPr>
              <a:xfrm>
                <a:off x="192104" y="5124128"/>
                <a:ext cx="87630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Case 3, </a:t>
                </a:r>
                <a14:m>
                  <m:oMath xmlns:m="http://schemas.openxmlformats.org/officeDocument/2006/math">
                    <m:r>
                      <a:rPr lang="en-US" altLang="ko-KR" sz="22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sz="22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2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≤1/</m:t>
                    </m:r>
                    <m:r>
                      <a:rPr lang="en-US" altLang="ko-KR" sz="22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3B8912-43E6-40C6-8FAE-07AB57790F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04" y="5124128"/>
                <a:ext cx="8763000" cy="430887"/>
              </a:xfrm>
              <a:prstGeom prst="rect">
                <a:avLst/>
              </a:prstGeom>
              <a:blipFill>
                <a:blip r:embed="rId12"/>
                <a:stretch>
                  <a:fillRect l="-905" t="-12857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6B5E5CC-2D31-4FB3-813C-50FBC17BCCB2}"/>
                  </a:ext>
                </a:extLst>
              </p:cNvPr>
              <p:cNvSpPr/>
              <p:nvPr/>
            </p:nvSpPr>
            <p:spPr>
              <a:xfrm>
                <a:off x="2763206" y="5146127"/>
                <a:ext cx="169334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2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altLang="ko-KR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= 1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6B5E5CC-2D31-4FB3-813C-50FBC17BC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206" y="5146127"/>
                <a:ext cx="1693349" cy="430887"/>
              </a:xfrm>
              <a:prstGeom prst="rect">
                <a:avLst/>
              </a:prstGeom>
              <a:blipFill>
                <a:blip r:embed="rId13"/>
                <a:stretch>
                  <a:fillRect l="-360" t="-12676" r="-3597" b="-2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94A9803-71B8-43E5-82E4-2F90865A2CF3}"/>
                  </a:ext>
                </a:extLst>
              </p:cNvPr>
              <p:cNvSpPr/>
              <p:nvPr/>
            </p:nvSpPr>
            <p:spPr>
              <a:xfrm>
                <a:off x="4377945" y="5147621"/>
                <a:ext cx="471180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2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−1</m:t>
                        </m:r>
                      </m:e>
                    </m:d>
                  </m:oMath>
                </a14:m>
                <a:r>
                  <a:rPr lang="en-US" altLang="ko-KR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ko-KR" sz="22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so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94A9803-71B8-43E5-82E4-2F90865A2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945" y="5147621"/>
                <a:ext cx="4711802" cy="430887"/>
              </a:xfrm>
              <a:prstGeom prst="rect">
                <a:avLst/>
              </a:prstGeom>
              <a:blipFill>
                <a:blip r:embed="rId14"/>
                <a:stretch>
                  <a:fillRect l="-1682" t="-11268" b="-2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79B4E0-5EF7-454B-96AA-90360C42C030}"/>
                  </a:ext>
                </a:extLst>
              </p:cNvPr>
              <p:cNvSpPr/>
              <p:nvPr/>
            </p:nvSpPr>
            <p:spPr>
              <a:xfrm>
                <a:off x="2587565" y="5577014"/>
                <a:ext cx="5357942" cy="474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20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altLang="ko-KR" sz="22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</m:e>
                    </m:d>
                    <m:r>
                      <a:rPr lang="en-US" altLang="ko-KR" sz="22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ko-KR" sz="22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79B4E0-5EF7-454B-96AA-90360C42C0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565" y="5577014"/>
                <a:ext cx="5357942" cy="474489"/>
              </a:xfrm>
              <a:prstGeom prst="rect">
                <a:avLst/>
              </a:prstGeom>
              <a:blipFill>
                <a:blip r:embed="rId15"/>
                <a:stretch>
                  <a:fillRect l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C0EB485D-8335-4BB2-8EF6-E6351586023D}"/>
              </a:ext>
            </a:extLst>
          </p:cNvPr>
          <p:cNvSpPr/>
          <p:nvPr/>
        </p:nvSpPr>
        <p:spPr>
          <a:xfrm>
            <a:off x="192104" y="6102083"/>
            <a:ext cx="8763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Integrating, we get the claim of the lemma. 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05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1"/>
                </a:solidFill>
              </a:rPr>
              <a:t>Universal approximation I: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approximating hyperplane indicators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D9DB0B-48D0-4489-9084-EB2F28845E16}"/>
                  </a:ext>
                </a:extLst>
              </p:cNvPr>
              <p:cNvSpPr/>
              <p:nvPr/>
            </p:nvSpPr>
            <p:spPr>
              <a:xfrm>
                <a:off x="420303" y="2286759"/>
                <a:ext cx="8458200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Consider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/>
                  <a:t>, for B large. We claim this is a good approximation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. Notice that: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D9DB0B-48D0-4489-9084-EB2F28845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03" y="2286759"/>
                <a:ext cx="8458200" cy="769441"/>
              </a:xfrm>
              <a:prstGeom prst="rect">
                <a:avLst/>
              </a:prstGeom>
              <a:blipFill>
                <a:blip r:embed="rId3"/>
                <a:stretch>
                  <a:fillRect l="-937" t="-5556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E616E4-16E5-4448-9D96-9B9D6897830C}"/>
                  </a:ext>
                </a:extLst>
              </p:cNvPr>
              <p:cNvSpPr/>
              <p:nvPr/>
            </p:nvSpPr>
            <p:spPr>
              <a:xfrm>
                <a:off x="432335" y="3208600"/>
                <a:ext cx="8458200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200" dirty="0"/>
                  <a:t> :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/>
                  <a:t>   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E616E4-16E5-4448-9D96-9B9D68978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35" y="3208600"/>
                <a:ext cx="8458200" cy="474489"/>
              </a:xfrm>
              <a:prstGeom prst="rect">
                <a:avLst/>
              </a:prstGeom>
              <a:blipFill>
                <a:blip r:embed="rId4"/>
                <a:stretch>
                  <a:fillRect l="-937" t="-2564"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8309C5B-0B2C-4C2C-A218-1DA6160A38EE}"/>
                  </a:ext>
                </a:extLst>
              </p:cNvPr>
              <p:cNvSpPr/>
              <p:nvPr/>
            </p:nvSpPr>
            <p:spPr>
              <a:xfrm>
                <a:off x="457200" y="3886200"/>
                <a:ext cx="84582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200" dirty="0"/>
                  <a:t>: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8309C5B-0B2C-4C2C-A218-1DA6160A3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86200"/>
                <a:ext cx="8458200" cy="430887"/>
              </a:xfrm>
              <a:prstGeom prst="rect">
                <a:avLst/>
              </a:prstGeom>
              <a:blipFill>
                <a:blip r:embed="rId5"/>
                <a:stretch>
                  <a:fillRect l="-937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F4BE71-EEC9-476F-AA31-B05241D55A80}"/>
                  </a:ext>
                </a:extLst>
              </p:cNvPr>
              <p:cNvSpPr/>
              <p:nvPr/>
            </p:nvSpPr>
            <p:spPr>
              <a:xfrm>
                <a:off x="3962400" y="3873010"/>
                <a:ext cx="4431149" cy="474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altLang="ko-KR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ko-KR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ko-KR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ko-KR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ko-KR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F4BE71-EEC9-476F-AA31-B05241D55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873010"/>
                <a:ext cx="4431149" cy="4744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46D76C4-FC13-41BB-94C6-62B7AC7269A4}"/>
                  </a:ext>
                </a:extLst>
              </p:cNvPr>
              <p:cNvSpPr/>
              <p:nvPr/>
            </p:nvSpPr>
            <p:spPr>
              <a:xfrm>
                <a:off x="3944157" y="4421117"/>
                <a:ext cx="223381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ko-KR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ko-KR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46D76C4-FC13-41BB-94C6-62B7AC726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157" y="4421117"/>
                <a:ext cx="2233817" cy="430887"/>
              </a:xfrm>
              <a:prstGeom prst="rect">
                <a:avLst/>
              </a:prstGeom>
              <a:blipFill>
                <a:blip r:embed="rId7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777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1"/>
                </a:solidFill>
              </a:rPr>
              <a:t>Universal approximation I: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back to approximating indicators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D9DB0B-48D0-4489-9084-EB2F28845E16}"/>
              </a:ext>
            </a:extLst>
          </p:cNvPr>
          <p:cNvSpPr/>
          <p:nvPr/>
        </p:nvSpPr>
        <p:spPr>
          <a:xfrm>
            <a:off x="420303" y="2286759"/>
            <a:ext cx="8458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Recall, we are trying to approximate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81A549C-F9A4-49A4-91C6-A2A365073B41}"/>
                  </a:ext>
                </a:extLst>
              </p:cNvPr>
              <p:cNvSpPr/>
              <p:nvPr/>
            </p:nvSpPr>
            <p:spPr>
              <a:xfrm>
                <a:off x="-304800" y="2717646"/>
                <a:ext cx="9295197" cy="10511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</m:t>
                                  </m:r>
                                  <m:sSub>
                                    <m:sSubPr>
                                      <m:ctrlPr>
                                        <a:rPr lang="en-US" altLang="ko-K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ko-K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  <m:d>
                                <m:d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US" altLang="ko-K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81A549C-F9A4-49A4-91C6-A2A365073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800" y="2717646"/>
                <a:ext cx="9295197" cy="10511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8AE94F-4546-43CB-880D-303C64E3F4E1}"/>
                  </a:ext>
                </a:extLst>
              </p:cNvPr>
              <p:cNvSpPr/>
              <p:nvPr/>
            </p:nvSpPr>
            <p:spPr>
              <a:xfrm>
                <a:off x="532197" y="3768768"/>
                <a:ext cx="84582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According to previous slide,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8AE94F-4546-43CB-880D-303C64E3F4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97" y="3768768"/>
                <a:ext cx="8458200" cy="430887"/>
              </a:xfrm>
              <a:prstGeom prst="rect">
                <a:avLst/>
              </a:prstGeom>
              <a:blipFill>
                <a:blip r:embed="rId4"/>
                <a:stretch>
                  <a:fillRect l="-937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0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B0C616F-DA37-4514-BE42-15BFC2D47B6A}"/>
              </a:ext>
            </a:extLst>
          </p:cNvPr>
          <p:cNvSpPr/>
          <p:nvPr/>
        </p:nvSpPr>
        <p:spPr>
          <a:xfrm>
            <a:off x="1219200" y="1558486"/>
            <a:ext cx="7315200" cy="18705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388709"/>
            <a:ext cx="8229600" cy="982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Supervised learning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3873" y="24752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835C96C-FD01-40AD-BEA0-02C01A77B584}"/>
                  </a:ext>
                </a:extLst>
              </p:cNvPr>
              <p:cNvSpPr/>
              <p:nvPr/>
            </p:nvSpPr>
            <p:spPr>
              <a:xfrm>
                <a:off x="387626" y="1600200"/>
                <a:ext cx="8382000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ctr"/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Empirical risk minimization approach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:b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minimize a</a:t>
                </a:r>
                <a:r>
                  <a:rPr lang="en-US" sz="2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200" b="1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training</a:t>
                </a:r>
                <a:r>
                  <a:rPr lang="en-US" sz="2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loss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over a class of </a:t>
                </a:r>
                <a:r>
                  <a:rPr lang="en-US" sz="2200" b="1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predictors</a:t>
                </a:r>
                <a:r>
                  <a:rPr lang="en-US" sz="2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ℱ</a:t>
                </a:r>
                <a:r>
                  <a:rPr lang="en-US" sz="2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:endParaRPr lang="en-US" altLang="ko-KR" sz="2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835C96C-FD01-40AD-BEA0-02C01A77B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26" y="1600200"/>
                <a:ext cx="8382000" cy="769441"/>
              </a:xfrm>
              <a:prstGeom prst="rect">
                <a:avLst/>
              </a:prstGeom>
              <a:blipFill>
                <a:blip r:embed="rId3"/>
                <a:stretch>
                  <a:fillRect t="-5556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DD69C1-72C1-47EE-BCCB-CD67B260A642}"/>
                  </a:ext>
                </a:extLst>
              </p:cNvPr>
              <p:cNvSpPr/>
              <p:nvPr/>
            </p:nvSpPr>
            <p:spPr>
              <a:xfrm>
                <a:off x="1861930" y="2654615"/>
                <a:ext cx="8382000" cy="659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limLow>
                      <m:limLow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argmin</m:t>
                        </m:r>
                      </m:e>
                      <m:lim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lim>
                    </m:limLow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limLow>
                      <m:limLow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lim>
                        <m:d>
                          <m:d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training</m:t>
                        </m:r>
                        <m:r>
                          <a:rPr lang="en-US" altLang="ko-KR" sz="2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samples</m:t>
                        </m:r>
                      </m:lim>
                    </m:limLow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DD69C1-72C1-47EE-BCCB-CD67B260A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930" y="2654615"/>
                <a:ext cx="8382000" cy="659732"/>
              </a:xfrm>
              <a:prstGeom prst="rect">
                <a:avLst/>
              </a:prstGeom>
              <a:blipFill>
                <a:blip r:embed="rId4"/>
                <a:stretch>
                  <a:fillRect t="-2752" b="-6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4F8FE917-944C-49B2-825E-1D14E3DFD12D}"/>
              </a:ext>
            </a:extLst>
          </p:cNvPr>
          <p:cNvSpPr/>
          <p:nvPr/>
        </p:nvSpPr>
        <p:spPr>
          <a:xfrm>
            <a:off x="-152400" y="3615886"/>
            <a:ext cx="9906000" cy="259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Three pillars: </a:t>
            </a:r>
            <a:b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</a:pPr>
            <a:br>
              <a:rPr lang="en-US" altLang="ko-KR" sz="2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altLang="ko-KR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CDADD68-856E-4ADF-B480-859BA7D19A0C}"/>
                  </a:ext>
                </a:extLst>
              </p:cNvPr>
              <p:cNvSpPr/>
              <p:nvPr/>
            </p:nvSpPr>
            <p:spPr>
              <a:xfrm>
                <a:off x="304800" y="4482907"/>
                <a:ext cx="86868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(1) How expressive is the class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? </a:t>
                </a:r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sz="2200" b="1" dirty="0">
                    <a:solidFill>
                      <a:srgbClr val="1F497D">
                        <a:lumMod val="75000"/>
                      </a:srgb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Representational power</a:t>
                </a:r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CDADD68-856E-4ADF-B480-859BA7D19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482907"/>
                <a:ext cx="8686800" cy="430887"/>
              </a:xfrm>
              <a:prstGeom prst="rect">
                <a:avLst/>
              </a:prstGeom>
              <a:blipFill>
                <a:blip r:embed="rId5"/>
                <a:stretch>
                  <a:fillRect l="-912" t="-11268" b="-2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8CB8D93-6FB7-4337-88EB-0C426FEF2FB1}"/>
              </a:ext>
            </a:extLst>
          </p:cNvPr>
          <p:cNvSpPr/>
          <p:nvPr/>
        </p:nvSpPr>
        <p:spPr>
          <a:xfrm>
            <a:off x="304800" y="5023129"/>
            <a:ext cx="8839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(2) How do we minimize the training loss efficiently?</a:t>
            </a:r>
            <a:r>
              <a:rPr lang="en-US" altLang="ko-KR" sz="2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200" b="1" dirty="0">
                <a:solidFill>
                  <a:srgbClr val="1F497D">
                    <a:lumMod val="75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Optimization</a:t>
            </a:r>
            <a:r>
              <a:rPr lang="en-US" sz="2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FC2AFE2-1392-4A0B-B6A6-9DB396BDE954}"/>
                  </a:ext>
                </a:extLst>
              </p:cNvPr>
              <p:cNvSpPr/>
              <p:nvPr/>
            </p:nvSpPr>
            <p:spPr>
              <a:xfrm>
                <a:off x="304800" y="5545404"/>
                <a:ext cx="8464826" cy="449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(3) How does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altLang="ko-KR" sz="22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ko-KR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perform on unseen samples? </a:t>
                </a:r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sz="2200" b="1" dirty="0">
                    <a:solidFill>
                      <a:srgbClr val="1F497D">
                        <a:lumMod val="75000"/>
                      </a:srgb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Generalization</a:t>
                </a:r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FC2AFE2-1392-4A0B-B6A6-9DB396BDE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545404"/>
                <a:ext cx="8464826" cy="449995"/>
              </a:xfrm>
              <a:prstGeom prst="rect">
                <a:avLst/>
              </a:prstGeom>
              <a:blipFill>
                <a:blip r:embed="rId6"/>
                <a:stretch>
                  <a:fillRect l="-936" t="-8219" b="-24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41177048"/>
      </p:ext>
    </p:extLst>
  </p:cSld>
  <p:clrMapOvr>
    <a:masterClrMapping/>
  </p:clrMapOvr>
  <p:transition advTm="1303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Escaping the curse of dimensionality: </a:t>
            </a:r>
            <a:b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Nuggets of Fourier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8454698-EA9D-4F31-A184-2A99CC5A504F}"/>
                  </a:ext>
                </a:extLst>
              </p:cNvPr>
              <p:cNvSpPr/>
              <p:nvPr/>
            </p:nvSpPr>
            <p:spPr>
              <a:xfrm>
                <a:off x="457200" y="1981200"/>
                <a:ext cx="8610600" cy="1011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Can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dependence be avoided for “nice” functions? </a:t>
                </a:r>
                <a:b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Yes! Relevant property is </a:t>
                </a:r>
                <a:r>
                  <a:rPr lang="en-US" altLang="ko-KR" sz="2200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decay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of the Fourier coefficients. 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8454698-EA9D-4F31-A184-2A99CC5A5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8610600" cy="1011495"/>
              </a:xfrm>
              <a:prstGeom prst="rect">
                <a:avLst/>
              </a:prstGeom>
              <a:blipFill>
                <a:blip r:embed="rId3"/>
                <a:stretch>
                  <a:fillRect l="-920"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79F2834-55AB-4911-93DE-D5504B0602DC}"/>
                  </a:ext>
                </a:extLst>
              </p:cNvPr>
              <p:cNvSpPr/>
              <p:nvPr/>
            </p:nvSpPr>
            <p:spPr>
              <a:xfrm>
                <a:off x="457200" y="3179172"/>
                <a:ext cx="8610600" cy="775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Recall: 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 </a:t>
                </a: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Fourier basis 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for “nice” functions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consists </a:t>
                </a:r>
                <a:b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of basis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altLang="ko-K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⟨</m:t>
                            </m:r>
                            <m:r>
                              <a:rPr lang="en-US" altLang="ko-K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⟩</m:t>
                            </m:r>
                          </m:sup>
                        </m:sSup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⟨</m:t>
                            </m:r>
                            <m:r>
                              <a:rPr lang="en-US" altLang="ko-K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⟩</m:t>
                            </m:r>
                          </m:e>
                        </m:d>
                        <m:r>
                          <a:rPr lang="en-US" altLang="ko-KR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  <m:r>
                          <a:rPr lang="en-US" altLang="ko-KR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(⟨</m:t>
                        </m:r>
                        <m:r>
                          <a:rPr lang="en-US" altLang="ko-KR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⟩)|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79F2834-55AB-4911-93DE-D5504B060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179172"/>
                <a:ext cx="8610600" cy="775533"/>
              </a:xfrm>
              <a:prstGeom prst="rect">
                <a:avLst/>
              </a:prstGeom>
              <a:blipFill>
                <a:blip r:embed="rId4"/>
                <a:stretch>
                  <a:fillRect l="-920" t="-4724" b="-1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2E8876E-668F-4CB8-9250-BADEE7095205}"/>
                  </a:ext>
                </a:extLst>
              </p:cNvPr>
              <p:cNvSpPr/>
              <p:nvPr/>
            </p:nvSpPr>
            <p:spPr>
              <a:xfrm>
                <a:off x="5638800" y="4953000"/>
                <a:ext cx="30480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is larger: function oscillates more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2E8876E-668F-4CB8-9250-BADEE70952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953000"/>
                <a:ext cx="3048000" cy="707886"/>
              </a:xfrm>
              <a:prstGeom prst="rect">
                <a:avLst/>
              </a:prstGeom>
              <a:blipFill>
                <a:blip r:embed="rId5"/>
                <a:stretch>
                  <a:fillRect t="-517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5A359FDA-7BF7-4F93-B709-2475D0EA31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4093790"/>
            <a:ext cx="5334000" cy="27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3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Escaping the curse of dimensionality: </a:t>
            </a:r>
            <a:b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Nuggets of Fourier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8454698-EA9D-4F31-A184-2A99CC5A504F}"/>
                  </a:ext>
                </a:extLst>
              </p:cNvPr>
              <p:cNvSpPr/>
              <p:nvPr/>
            </p:nvSpPr>
            <p:spPr>
              <a:xfrm>
                <a:off x="457200" y="1981200"/>
                <a:ext cx="8610600" cy="1011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Can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dependence be avoided for “nice” functions? </a:t>
                </a:r>
                <a:b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Yes! Relevant property is </a:t>
                </a:r>
                <a:r>
                  <a:rPr lang="en-US" altLang="ko-KR" sz="2200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decay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of the Fourier coefficients. 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8454698-EA9D-4F31-A184-2A99CC5A5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8610600" cy="1011495"/>
              </a:xfrm>
              <a:prstGeom prst="rect">
                <a:avLst/>
              </a:prstGeom>
              <a:blipFill>
                <a:blip r:embed="rId3"/>
                <a:stretch>
                  <a:fillRect l="-920"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79F2834-55AB-4911-93DE-D5504B0602DC}"/>
                  </a:ext>
                </a:extLst>
              </p:cNvPr>
              <p:cNvSpPr/>
              <p:nvPr/>
            </p:nvSpPr>
            <p:spPr>
              <a:xfrm>
                <a:off x="457200" y="3179172"/>
                <a:ext cx="8610600" cy="775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Recall: 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 </a:t>
                </a: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Fourier basis 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for “nice” functions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consists </a:t>
                </a:r>
                <a:b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of basis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altLang="ko-K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⟨</m:t>
                            </m:r>
                            <m:r>
                              <a:rPr lang="en-US" altLang="ko-K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⟩</m:t>
                            </m:r>
                          </m:sup>
                        </m:sSup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⟨</m:t>
                            </m:r>
                            <m:r>
                              <a:rPr lang="en-US" altLang="ko-K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⟩</m:t>
                            </m:r>
                          </m:e>
                        </m:d>
                        <m:r>
                          <a:rPr lang="en-US" altLang="ko-KR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  <m:r>
                          <a:rPr lang="en-US" altLang="ko-KR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(⟨</m:t>
                        </m:r>
                        <m:r>
                          <a:rPr lang="en-US" altLang="ko-KR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⟩)|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79F2834-55AB-4911-93DE-D5504B060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179172"/>
                <a:ext cx="8610600" cy="775533"/>
              </a:xfrm>
              <a:prstGeom prst="rect">
                <a:avLst/>
              </a:prstGeom>
              <a:blipFill>
                <a:blip r:embed="rId4"/>
                <a:stretch>
                  <a:fillRect l="-920" t="-4724" b="-1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CCF2058-7EB6-4EAD-999C-A2629DB3F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4305526"/>
            <a:ext cx="4495800" cy="18573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D76E72-2C63-4BA9-8264-2C96CDD01CC2}"/>
              </a:ext>
            </a:extLst>
          </p:cNvPr>
          <p:cNvSpPr/>
          <p:nvPr/>
        </p:nvSpPr>
        <p:spPr>
          <a:xfrm>
            <a:off x="5523297" y="4724400"/>
            <a:ext cx="3048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Higher and higher frequencies =&gt; 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better approximation</a:t>
            </a:r>
          </a:p>
        </p:txBody>
      </p:sp>
    </p:spTree>
    <p:extLst>
      <p:ext uri="{BB962C8B-B14F-4D97-AF65-F5344CB8AC3E}">
        <p14:creationId xmlns:p14="http://schemas.microsoft.com/office/powerpoint/2010/main" val="379664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Escaping the curse of dimensionality: </a:t>
            </a:r>
            <a:b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Nuggets of Fourier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8454698-EA9D-4F31-A184-2A99CC5A504F}"/>
                  </a:ext>
                </a:extLst>
              </p:cNvPr>
              <p:cNvSpPr/>
              <p:nvPr/>
            </p:nvSpPr>
            <p:spPr>
              <a:xfrm>
                <a:off x="457200" y="1765756"/>
                <a:ext cx="8610600" cy="1011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Can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dependence be avoided for “nice” functions? </a:t>
                </a:r>
                <a:b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Yes! Relevant property is </a:t>
                </a:r>
                <a:r>
                  <a:rPr lang="en-US" altLang="ko-KR" sz="2200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decay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of the Fourier coefficients. 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8454698-EA9D-4F31-A184-2A99CC5A5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65756"/>
                <a:ext cx="8610600" cy="1011495"/>
              </a:xfrm>
              <a:prstGeom prst="rect">
                <a:avLst/>
              </a:prstGeom>
              <a:blipFill>
                <a:blip r:embed="rId3"/>
                <a:stretch>
                  <a:fillRect l="-920"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79F2834-55AB-4911-93DE-D5504B0602DC}"/>
                  </a:ext>
                </a:extLst>
              </p:cNvPr>
              <p:cNvSpPr/>
              <p:nvPr/>
            </p:nvSpPr>
            <p:spPr>
              <a:xfrm>
                <a:off x="457200" y="3079720"/>
                <a:ext cx="8610600" cy="775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Recall: 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 </a:t>
                </a: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Fourier basis 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for “nice” functions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consists </a:t>
                </a:r>
                <a:b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of basis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altLang="ko-K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⟨</m:t>
                            </m:r>
                            <m:r>
                              <a:rPr lang="en-US" altLang="ko-K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⟩</m:t>
                            </m:r>
                          </m:sup>
                        </m:sSup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⟨</m:t>
                            </m:r>
                            <m:r>
                              <a:rPr lang="en-US" altLang="ko-K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⟩</m:t>
                            </m:r>
                          </m:e>
                        </m:d>
                        <m:r>
                          <a:rPr lang="en-US" altLang="ko-KR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  <m:r>
                          <a:rPr lang="en-US" altLang="ko-KR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(⟨</m:t>
                        </m:r>
                        <m:r>
                          <a:rPr lang="en-US" altLang="ko-KR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⟩)|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79F2834-55AB-4911-93DE-D5504B060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79720"/>
                <a:ext cx="8610600" cy="775533"/>
              </a:xfrm>
              <a:prstGeom prst="rect">
                <a:avLst/>
              </a:prstGeom>
              <a:blipFill>
                <a:blip r:embed="rId4"/>
                <a:stretch>
                  <a:fillRect l="-920" t="-4724" b="-15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2C3FF69-AC9C-405D-967A-AE77D23C17B4}"/>
              </a:ext>
            </a:extLst>
          </p:cNvPr>
          <p:cNvSpPr/>
          <p:nvPr/>
        </p:nvSpPr>
        <p:spPr>
          <a:xfrm>
            <a:off x="457200" y="4007653"/>
            <a:ext cx="861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Recall: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Fourier integral theorem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gives coefficients for this basis: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6C556FE-641A-4E24-A9B3-7A2C46D4A9C4}"/>
                  </a:ext>
                </a:extLst>
              </p:cNvPr>
              <p:cNvSpPr/>
              <p:nvPr/>
            </p:nvSpPr>
            <p:spPr>
              <a:xfrm>
                <a:off x="457200" y="4590940"/>
                <a:ext cx="5689891" cy="503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Defining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22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altLang="ko-KR" sz="22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ko-KR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supHide m:val="on"/>
                            <m:ctrlPr>
                              <a:rPr lang="en-US" altLang="ko-KR" sz="22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sz="22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ko-KR" sz="22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altLang="ko-KR" sz="22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2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ko-KR" sz="22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2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2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⟨</m:t>
                                </m:r>
                                <m:r>
                                  <a:rPr lang="en-US" altLang="ko-KR" sz="22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ko-KR" sz="22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22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2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⟩</m:t>
                                </m:r>
                              </m:sup>
                            </m:sSup>
                            <m:r>
                              <a:rPr lang="en-US" altLang="ko-KR" sz="22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  <m:sup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we have: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6C556FE-641A-4E24-A9B3-7A2C46D4A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90940"/>
                <a:ext cx="5689891" cy="503536"/>
              </a:xfrm>
              <a:prstGeom prst="rect">
                <a:avLst/>
              </a:prstGeom>
              <a:blipFill>
                <a:blip r:embed="rId5"/>
                <a:stretch>
                  <a:fillRect l="-1393" t="-126506" r="-322" b="-187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BD5D681-70AF-4797-8FDF-9EC601466987}"/>
                  </a:ext>
                </a:extLst>
              </p:cNvPr>
              <p:cNvSpPr/>
              <p:nvPr/>
            </p:nvSpPr>
            <p:spPr>
              <a:xfrm>
                <a:off x="2778836" y="5236338"/>
                <a:ext cx="3361048" cy="784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supHide m:val="on"/>
                              <m:ctrlP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sub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⟨</m:t>
                                  </m:r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⟩</m:t>
                                  </m:r>
                                </m:sup>
                              </m:sSup>
                              <m: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nary>
                        </m:e>
                        <m:sup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BD5D681-70AF-4797-8FDF-9EC6014669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836" y="5236338"/>
                <a:ext cx="3361048" cy="7846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B3BC91CF-49CC-4A49-B730-7FF140E65624}"/>
              </a:ext>
            </a:extLst>
          </p:cNvPr>
          <p:cNvSpPr/>
          <p:nvPr/>
        </p:nvSpPr>
        <p:spPr>
          <a:xfrm rot="16200000">
            <a:off x="4422950" y="5643324"/>
            <a:ext cx="222981" cy="532322"/>
          </a:xfrm>
          <a:prstGeom prst="leftBrace">
            <a:avLst>
              <a:gd name="adj1" fmla="val 27091"/>
              <a:gd name="adj2" fmla="val 5180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17A33FD-9F61-484D-83B3-2A15C84FFC63}"/>
                  </a:ext>
                </a:extLst>
              </p:cNvPr>
              <p:cNvSpPr/>
              <p:nvPr/>
            </p:nvSpPr>
            <p:spPr>
              <a:xfrm>
                <a:off x="3640901" y="5957997"/>
                <a:ext cx="1862197" cy="688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Coefficient</a:t>
                </a:r>
                <a:r>
                  <a:rPr lang="en-US" sz="19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1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for </a:t>
                </a:r>
                <a:br>
                  <a:rPr lang="en-US" sz="1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:r>
                  <a:rPr lang="en-US" sz="1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basis </a:t>
                </a:r>
                <a:r>
                  <a:rPr lang="en-US" sz="19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fn</a:t>
                </a:r>
                <a:r>
                  <a:rPr lang="en-US" sz="1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9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9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9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⟨</m:t>
                        </m:r>
                        <m:r>
                          <a:rPr lang="en-US" altLang="ko-KR" sz="19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9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9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9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⟩</m:t>
                        </m:r>
                      </m:sup>
                    </m:sSup>
                  </m:oMath>
                </a14:m>
                <a:r>
                  <a:rPr lang="en-US" sz="1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17A33FD-9F61-484D-83B3-2A15C84FF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901" y="5957997"/>
                <a:ext cx="1862197" cy="688522"/>
              </a:xfrm>
              <a:prstGeom prst="rect">
                <a:avLst/>
              </a:prstGeom>
              <a:blipFill>
                <a:blip r:embed="rId7"/>
                <a:stretch>
                  <a:fillRect t="-4425" b="-14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84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8" grpId="0"/>
      <p:bldP spid="14" grpId="0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8454698-EA9D-4F31-A184-2A99CC5A504F}"/>
                  </a:ext>
                </a:extLst>
              </p:cNvPr>
              <p:cNvSpPr/>
              <p:nvPr/>
            </p:nvSpPr>
            <p:spPr>
              <a:xfrm>
                <a:off x="457200" y="1981200"/>
                <a:ext cx="8610600" cy="1011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Can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dependence be avoided for “nice” functions? </a:t>
                </a:r>
                <a:b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Yes! Relevant property is </a:t>
                </a:r>
                <a:r>
                  <a:rPr lang="en-US" altLang="ko-KR" sz="2200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decay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of the Fourier coefficients. 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8454698-EA9D-4F31-A184-2A99CC5A5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8610600" cy="1011495"/>
              </a:xfrm>
              <a:prstGeom prst="rect">
                <a:avLst/>
              </a:prstGeom>
              <a:blipFill>
                <a:blip r:embed="rId3"/>
                <a:stretch>
                  <a:fillRect l="-920"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79F2834-55AB-4911-93DE-D5504B0602DC}"/>
              </a:ext>
            </a:extLst>
          </p:cNvPr>
          <p:cNvSpPr/>
          <p:nvPr/>
        </p:nvSpPr>
        <p:spPr>
          <a:xfrm>
            <a:off x="457200" y="3295164"/>
            <a:ext cx="861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Def.: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Barron constant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 a function f is the quantity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BD5D681-70AF-4797-8FDF-9EC601466987}"/>
                  </a:ext>
                </a:extLst>
              </p:cNvPr>
              <p:cNvSpPr/>
              <p:nvPr/>
            </p:nvSpPr>
            <p:spPr>
              <a:xfrm>
                <a:off x="2913758" y="3832906"/>
                <a:ext cx="3216393" cy="784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supHide m:val="on"/>
                              <m:ctrlP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𝑑𝑤</m:t>
                              </m:r>
                            </m:e>
                          </m:nary>
                        </m:e>
                        <m:sup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BD5D681-70AF-4797-8FDF-9EC6014669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758" y="3832906"/>
                <a:ext cx="3216393" cy="784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5FD547B-0C8F-471E-A9E5-E313EB6A7215}"/>
              </a:ext>
            </a:extLst>
          </p:cNvPr>
          <p:cNvSpPr/>
          <p:nvPr/>
        </p:nvSpPr>
        <p:spPr>
          <a:xfrm>
            <a:off x="457200" y="4724400"/>
            <a:ext cx="861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Interpretation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the higher-order Fourier coefficients (i.e. high-oscillation parts of f) are small.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AC5B6F6-4F0E-439C-9EE2-9237E383D702}"/>
                  </a:ext>
                </a:extLst>
              </p:cNvPr>
              <p:cNvSpPr/>
              <p:nvPr/>
            </p:nvSpPr>
            <p:spPr>
              <a:xfrm>
                <a:off x="457200" y="5638800"/>
                <a:ext cx="8610600" cy="599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We will look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</m:e>
                      <m:sub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2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ko-KR" sz="22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dependence of the size of the network.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AC5B6F6-4F0E-439C-9EE2-9237E383D7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638800"/>
                <a:ext cx="8610600" cy="599010"/>
              </a:xfrm>
              <a:prstGeom prst="rect">
                <a:avLst/>
              </a:prstGeom>
              <a:blipFill>
                <a:blip r:embed="rId5"/>
                <a:stretch>
                  <a:fillRect l="-920" b="-5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8">
            <a:extLst>
              <a:ext uri="{FF2B5EF4-FFF2-40B4-BE49-F238E27FC236}">
                <a16:creationId xmlns:a16="http://schemas.microsoft.com/office/drawing/2014/main" id="{32DC49B5-93B2-4781-9F1D-F145F288F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04800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Escaping the curse of dimensionality: </a:t>
            </a:r>
            <a:b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Nuggets of Fourier analysis</a:t>
            </a:r>
          </a:p>
        </p:txBody>
      </p:sp>
    </p:spTree>
    <p:extLst>
      <p:ext uri="{BB962C8B-B14F-4D97-AF65-F5344CB8AC3E}">
        <p14:creationId xmlns:p14="http://schemas.microsoft.com/office/powerpoint/2010/main" val="106353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9F2834-55AB-4911-93DE-D5504B0602DC}"/>
              </a:ext>
            </a:extLst>
          </p:cNvPr>
          <p:cNvSpPr/>
          <p:nvPr/>
        </p:nvSpPr>
        <p:spPr>
          <a:xfrm>
            <a:off x="456398" y="1918156"/>
            <a:ext cx="861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Def.: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Barron constant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 a function f is the quantity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BD5D681-70AF-4797-8FDF-9EC601466987}"/>
                  </a:ext>
                </a:extLst>
              </p:cNvPr>
              <p:cNvSpPr/>
              <p:nvPr/>
            </p:nvSpPr>
            <p:spPr>
              <a:xfrm>
                <a:off x="2912956" y="2455898"/>
                <a:ext cx="3216393" cy="784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supHide m:val="on"/>
                              <m:ctrlP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𝑑𝑤</m:t>
                              </m:r>
                            </m:e>
                          </m:nary>
                        </m:e>
                        <m:sup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BD5D681-70AF-4797-8FDF-9EC6014669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956" y="2455898"/>
                <a:ext cx="3216393" cy="784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8">
            <a:extLst>
              <a:ext uri="{FF2B5EF4-FFF2-40B4-BE49-F238E27FC236}">
                <a16:creationId xmlns:a16="http://schemas.microsoft.com/office/drawing/2014/main" id="{32DC49B5-93B2-4781-9F1D-F145F288F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04800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Escaping the curse of dimensionality: </a:t>
            </a:r>
            <a:b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Barron’s Theorem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6E91C9-98B1-4B9C-9CEE-9AAEB0CF2A83}"/>
              </a:ext>
            </a:extLst>
          </p:cNvPr>
          <p:cNvSpPr/>
          <p:nvPr/>
        </p:nvSpPr>
        <p:spPr>
          <a:xfrm>
            <a:off x="419100" y="3444282"/>
            <a:ext cx="8229600" cy="18897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8D3D101-DFFA-4191-97F8-304C6198ABA7}"/>
                  </a:ext>
                </a:extLst>
              </p:cNvPr>
              <p:cNvSpPr/>
              <p:nvPr/>
            </p:nvSpPr>
            <p:spPr>
              <a:xfrm>
                <a:off x="76200" y="3593432"/>
                <a:ext cx="8382000" cy="16338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200" b="1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Theorem (Barron ‘93)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For any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altLang="ko-KR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𝔹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there is a </a:t>
                </a:r>
                <a:r>
                  <a:rPr lang="en-US" altLang="ko-KR" sz="2200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3-layer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neural network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200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</m:acc>
                    <m:r>
                      <a:rPr lang="en-US" altLang="ko-KR" sz="22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with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2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2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altLang="ko-KR" sz="22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ReLU neurons, </a:t>
                </a:r>
                <a:r>
                  <a:rPr lang="en-US" altLang="ko-KR" sz="2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s.t.</a:t>
                </a:r>
                <a:endParaRPr lang="en-US" altLang="ko-KR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 algn="ctr"/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𝔹</m:t>
                            </m:r>
                          </m:e>
                          <m:sup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  <m:sup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2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8D3D101-DFFA-4191-97F8-304C6198A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593432"/>
                <a:ext cx="8382000" cy="1633845"/>
              </a:xfrm>
              <a:prstGeom prst="rect">
                <a:avLst/>
              </a:prstGeom>
              <a:blipFill>
                <a:blip r:embed="rId4"/>
                <a:stretch>
                  <a:fillRect t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A3F097-C3B7-4540-ADFA-AA0C1BCC703E}"/>
              </a:ext>
            </a:extLst>
          </p:cNvPr>
          <p:cNvCxnSpPr/>
          <p:nvPr/>
        </p:nvCxnSpPr>
        <p:spPr>
          <a:xfrm flipV="1">
            <a:off x="4953000" y="3240536"/>
            <a:ext cx="1600200" cy="352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FA216AE-AB0A-40B7-BE08-EC192A0891AF}"/>
                  </a:ext>
                </a:extLst>
              </p:cNvPr>
              <p:cNvSpPr/>
              <p:nvPr/>
            </p:nvSpPr>
            <p:spPr>
              <a:xfrm>
                <a:off x="6553200" y="2904526"/>
                <a:ext cx="212789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  <m:r>
                      <m:rPr>
                        <m:lit/>
                      </m:rP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FA216AE-AB0A-40B7-BE08-EC192A0891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904526"/>
                <a:ext cx="2127890" cy="404983"/>
              </a:xfrm>
              <a:prstGeom prst="rect">
                <a:avLst/>
              </a:prstGeom>
              <a:blipFill>
                <a:blip r:embed="rId5"/>
                <a:stretch>
                  <a:fillRect l="-2292" t="-1493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B796B55-6124-415F-8958-EE26CE1718A0}"/>
                  </a:ext>
                </a:extLst>
              </p:cNvPr>
              <p:cNvSpPr/>
              <p:nvPr/>
            </p:nvSpPr>
            <p:spPr>
              <a:xfrm>
                <a:off x="3580015" y="5537746"/>
                <a:ext cx="2973185" cy="7138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B796B55-6124-415F-8958-EE26CE171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015" y="5537746"/>
                <a:ext cx="2973185" cy="7138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F5F716-2F3F-4261-B573-26A7482FBC2A}"/>
              </a:ext>
            </a:extLst>
          </p:cNvPr>
          <p:cNvCxnSpPr>
            <a:cxnSpLocks/>
          </p:cNvCxnSpPr>
          <p:nvPr/>
        </p:nvCxnSpPr>
        <p:spPr>
          <a:xfrm flipH="1" flipV="1">
            <a:off x="3237115" y="5209631"/>
            <a:ext cx="685800" cy="493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20E523-1F1F-4C1D-97EB-794B43A376A7}"/>
                  </a:ext>
                </a:extLst>
              </p:cNvPr>
              <p:cNvSpPr/>
              <p:nvPr/>
            </p:nvSpPr>
            <p:spPr>
              <a:xfrm>
                <a:off x="4761698" y="6151828"/>
                <a:ext cx="122783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ko-KR" sz="22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error</a:t>
                </a:r>
                <a:r>
                  <a:rPr lang="en-US" altLang="ko-KR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20E523-1F1F-4C1D-97EB-794B43A37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698" y="6151828"/>
                <a:ext cx="1227837" cy="430887"/>
              </a:xfrm>
              <a:prstGeom prst="rect">
                <a:avLst/>
              </a:prstGeom>
              <a:blipFill>
                <a:blip r:embed="rId7"/>
                <a:stretch>
                  <a:fillRect l="-495" t="-12676" b="-2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13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4" grpId="0"/>
      <p:bldP spid="5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Barron’s theorem: </a:t>
            </a:r>
            <a:b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proof idea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5837A0-272E-49D4-AA71-05D6D566A224}"/>
              </a:ext>
            </a:extLst>
          </p:cNvPr>
          <p:cNvSpPr/>
          <p:nvPr/>
        </p:nvSpPr>
        <p:spPr>
          <a:xfrm>
            <a:off x="210954" y="1924667"/>
            <a:ext cx="8610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</a:t>
            </a:r>
            <a:r>
              <a:rPr lang="en-US" sz="2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Show that any continuous function f can be written as an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“infinite” convex combination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 cosine-like activations . </a:t>
            </a:r>
            <a:b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Main tool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Fourier integral theorem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sz="2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93B77-4DA9-4783-952D-047540BC3EF3}"/>
              </a:ext>
            </a:extLst>
          </p:cNvPr>
          <p:cNvSpPr/>
          <p:nvPr/>
        </p:nvSpPr>
        <p:spPr>
          <a:xfrm>
            <a:off x="228600" y="3329091"/>
            <a:ext cx="86106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</a:t>
            </a:r>
            <a:r>
              <a:rPr lang="en-US" sz="2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Show that a function f with small Barron constant can in fact be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approximately</a:t>
            </a:r>
            <a:r>
              <a:rPr lang="en-US" sz="2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written as a convex combination of a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small</a:t>
            </a:r>
            <a:r>
              <a:rPr lang="en-US" sz="2200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number of cosine-like activations. </a:t>
            </a:r>
            <a:br>
              <a:rPr lang="en-US" sz="2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Main tool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subsampling the above infinite combination and concentration bounds.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A0387C-DC94-4141-ABE9-E1AA7DD8BA22}"/>
              </a:ext>
            </a:extLst>
          </p:cNvPr>
          <p:cNvSpPr/>
          <p:nvPr/>
        </p:nvSpPr>
        <p:spPr>
          <a:xfrm>
            <a:off x="228600" y="5284828"/>
            <a:ext cx="8610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</a:t>
            </a:r>
            <a:r>
              <a:rPr lang="en-US" sz="2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Show that the cosine non-linearities can be approximated by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sigmoid non-linearities</a:t>
            </a:r>
            <a:r>
              <a:rPr lang="en-US" sz="2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br>
              <a:rPr lang="en-US" sz="2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Main tool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classical approximation theory.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0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1: infinite convex combination of cosine-like activations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A0387C-DC94-4141-ABE9-E1AA7DD8BA22}"/>
              </a:ext>
            </a:extLst>
          </p:cNvPr>
          <p:cNvSpPr/>
          <p:nvPr/>
        </p:nvSpPr>
        <p:spPr>
          <a:xfrm>
            <a:off x="384313" y="1860331"/>
            <a:ext cx="861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 Fourier integral theorem, we have:  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1822581-44E6-4FC4-92D6-68E3F6C26E8F}"/>
                  </a:ext>
                </a:extLst>
              </p:cNvPr>
              <p:cNvSpPr/>
              <p:nvPr/>
            </p:nvSpPr>
            <p:spPr>
              <a:xfrm>
                <a:off x="2853376" y="2472131"/>
                <a:ext cx="3361048" cy="784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supHide m:val="on"/>
                              <m:ctrlP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sub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⟨</m:t>
                                  </m:r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⟩</m:t>
                                  </m:r>
                                </m:sup>
                              </m:sSup>
                              <m: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nary>
                        </m:e>
                        <m:sup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1822581-44E6-4FC4-92D6-68E3F6C26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376" y="2472131"/>
                <a:ext cx="3361048" cy="784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21280AD-93E5-477B-B194-6D828C6FAC62}"/>
                  </a:ext>
                </a:extLst>
              </p:cNvPr>
              <p:cNvSpPr/>
              <p:nvPr/>
            </p:nvSpPr>
            <p:spPr>
              <a:xfrm>
                <a:off x="2455187" y="3464693"/>
                <a:ext cx="4468851" cy="784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nary>
                            <m:naryPr>
                              <m:supHide m:val="on"/>
                              <m:ctrlP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sub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altLang="ko-KR" sz="22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2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ko-KR" sz="22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ko-KR" sz="22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nary>
                        </m:e>
                        <m:sup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21280AD-93E5-477B-B194-6D828C6FA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187" y="3464693"/>
                <a:ext cx="4468851" cy="784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5F660B5-9449-465C-8145-2DC45C6E0720}"/>
              </a:ext>
            </a:extLst>
          </p:cNvPr>
          <p:cNvCxnSpPr/>
          <p:nvPr/>
        </p:nvCxnSpPr>
        <p:spPr>
          <a:xfrm flipH="1" flipV="1">
            <a:off x="3200400" y="4191000"/>
            <a:ext cx="45720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15833C0-7724-44EE-ADC0-0A42046B163C}"/>
                  </a:ext>
                </a:extLst>
              </p:cNvPr>
              <p:cNvSpPr/>
              <p:nvPr/>
            </p:nvSpPr>
            <p:spPr>
              <a:xfrm>
                <a:off x="3300915" y="4457255"/>
                <a:ext cx="1989904" cy="784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supHide m:val="on"/>
                              <m:ctrlP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sub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nary>
                        </m:e>
                        <m:sup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15833C0-7724-44EE-ADC0-0A42046B1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915" y="4457255"/>
                <a:ext cx="1989904" cy="7846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23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  <p:bldP spid="10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1: infinite convex combination of cosine-like activations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A0387C-DC94-4141-ABE9-E1AA7DD8BA22}"/>
              </a:ext>
            </a:extLst>
          </p:cNvPr>
          <p:cNvSpPr/>
          <p:nvPr/>
        </p:nvSpPr>
        <p:spPr>
          <a:xfrm>
            <a:off x="122583" y="1845336"/>
            <a:ext cx="861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 Fourier integral theorem,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1822581-44E6-4FC4-92D6-68E3F6C26E8F}"/>
                  </a:ext>
                </a:extLst>
              </p:cNvPr>
              <p:cNvSpPr/>
              <p:nvPr/>
            </p:nvSpPr>
            <p:spPr>
              <a:xfrm>
                <a:off x="3592727" y="1670759"/>
                <a:ext cx="5104346" cy="784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2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ko-KR" sz="22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nary>
                            <m:naryPr>
                              <m:supHide m:val="on"/>
                              <m:ctrlP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sub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altLang="ko-KR" sz="22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2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ko-KR" sz="22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ko-KR" sz="22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nary>
                        </m:e>
                        <m:sup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1822581-44E6-4FC4-92D6-68E3F6C26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727" y="1670759"/>
                <a:ext cx="5104346" cy="784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7CB5676-BA20-4753-9C36-C44D47FB6175}"/>
              </a:ext>
            </a:extLst>
          </p:cNvPr>
          <p:cNvSpPr/>
          <p:nvPr/>
        </p:nvSpPr>
        <p:spPr>
          <a:xfrm>
            <a:off x="380999" y="2722253"/>
            <a:ext cx="861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Recall the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polar form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 a complex number: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2F8BBA2-6E55-4588-94E6-A3FF78B1D272}"/>
                  </a:ext>
                </a:extLst>
              </p:cNvPr>
              <p:cNvSpPr/>
              <p:nvPr/>
            </p:nvSpPr>
            <p:spPr>
              <a:xfrm>
                <a:off x="5476128" y="4018222"/>
                <a:ext cx="1797223" cy="444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2F8BBA2-6E55-4588-94E6-A3FF78B1D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128" y="4018222"/>
                <a:ext cx="1797223" cy="444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Image result for polar form complex number&quot;">
            <a:extLst>
              <a:ext uri="{FF2B5EF4-FFF2-40B4-BE49-F238E27FC236}">
                <a16:creationId xmlns:a16="http://schemas.microsoft.com/office/drawing/2014/main" id="{F91B1985-24A6-42C9-92EF-C858F7F80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85232"/>
            <a:ext cx="3050174" cy="314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C7B359F-9B3F-483C-B8B2-0E2B885C43D9}"/>
                  </a:ext>
                </a:extLst>
              </p:cNvPr>
              <p:cNvSpPr/>
              <p:nvPr/>
            </p:nvSpPr>
            <p:spPr>
              <a:xfrm>
                <a:off x="5476127" y="4572000"/>
                <a:ext cx="3220946" cy="423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func>
                      <m:func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2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C7B359F-9B3F-483C-B8B2-0E2B885C4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127" y="4572000"/>
                <a:ext cx="3220946" cy="423065"/>
              </a:xfrm>
              <a:prstGeom prst="rect">
                <a:avLst/>
              </a:prstGeom>
              <a:blipFill>
                <a:blip r:embed="rId6"/>
                <a:stretch>
                  <a:fillRect b="-20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ED32AB0-09F5-4DCB-871A-56A77CC0CB37}"/>
              </a:ext>
            </a:extLst>
          </p:cNvPr>
          <p:cNvSpPr/>
          <p:nvPr/>
        </p:nvSpPr>
        <p:spPr>
          <a:xfrm>
            <a:off x="2251246" y="3452191"/>
            <a:ext cx="2579137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16" grpId="0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1: infinite convex combination of cosine-like activations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624A9F-4C1D-41F6-ABAB-BF21060CB9DC}"/>
              </a:ext>
            </a:extLst>
          </p:cNvPr>
          <p:cNvSpPr/>
          <p:nvPr/>
        </p:nvSpPr>
        <p:spPr>
          <a:xfrm>
            <a:off x="312019" y="3581400"/>
            <a:ext cx="861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Hence, we can rewrite the Fourier integral formula 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2926889-F317-40E5-87DE-ED6BF0C2ECF8}"/>
                  </a:ext>
                </a:extLst>
              </p:cNvPr>
              <p:cNvSpPr/>
              <p:nvPr/>
            </p:nvSpPr>
            <p:spPr>
              <a:xfrm>
                <a:off x="1980158" y="4277056"/>
                <a:ext cx="6205930" cy="8747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eqArr>
                            <m:eqArr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nary>
                                <m:naryPr>
                                  <m:supHide m:val="on"/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2200" b="0" i="1" dirty="0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200" b="0" i="1" dirty="0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altLang="ko-KR" sz="22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200" b="0" i="1" dirty="0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200" b="0" i="1" dirty="0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200" b="0" i="1" dirty="0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b="0" i="1" dirty="0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altLang="ko-KR" sz="2200" b="0" i="1" dirty="0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200" b="0" i="1" dirty="0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ko-KR" sz="2200" b="0" i="1" dirty="0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ko-KR" sz="2200" b="0" i="1" dirty="0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200" b="0" i="1" dirty="0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200" b="0" i="1" dirty="0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b="0" i="1" dirty="0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 </m:t>
                                  </m:r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nary>
                            </m:e>
                            <m:e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  <m:sup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2926889-F317-40E5-87DE-ED6BF0C2E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158" y="4277056"/>
                <a:ext cx="6205930" cy="874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7CB5676-BA20-4753-9C36-C44D47FB6175}"/>
              </a:ext>
            </a:extLst>
          </p:cNvPr>
          <p:cNvSpPr/>
          <p:nvPr/>
        </p:nvSpPr>
        <p:spPr>
          <a:xfrm>
            <a:off x="380999" y="2722253"/>
            <a:ext cx="861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Recall the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polar form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 a complex number: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2F8BBA2-6E55-4588-94E6-A3FF78B1D272}"/>
                  </a:ext>
                </a:extLst>
              </p:cNvPr>
              <p:cNvSpPr/>
              <p:nvPr/>
            </p:nvSpPr>
            <p:spPr>
              <a:xfrm>
                <a:off x="5695530" y="2707051"/>
                <a:ext cx="1797223" cy="444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2F8BBA2-6E55-4588-94E6-A3FF78B1D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530" y="2707051"/>
                <a:ext cx="1797223" cy="4440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D62A3F5C-9E71-47CE-B7AB-0975EF2A1D7C}"/>
              </a:ext>
            </a:extLst>
          </p:cNvPr>
          <p:cNvSpPr/>
          <p:nvPr/>
        </p:nvSpPr>
        <p:spPr>
          <a:xfrm>
            <a:off x="281539" y="1963203"/>
            <a:ext cx="861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 Fourier integral theorem,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6D2ADE7-72DB-4493-8CB0-0245622A991B}"/>
                  </a:ext>
                </a:extLst>
              </p:cNvPr>
              <p:cNvSpPr/>
              <p:nvPr/>
            </p:nvSpPr>
            <p:spPr>
              <a:xfrm>
                <a:off x="3751683" y="1788626"/>
                <a:ext cx="5104346" cy="784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2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ko-KR" sz="22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nary>
                            <m:naryPr>
                              <m:supHide m:val="on"/>
                              <m:ctrlP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sub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altLang="ko-KR" sz="22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2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ko-KR" sz="22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ko-KR" sz="22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nary>
                        </m:e>
                        <m:sup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6D2ADE7-72DB-4493-8CB0-0245622A99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683" y="1788626"/>
                <a:ext cx="5104346" cy="7846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10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1: infinite convex combination of cosine-like activations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0E7BC9-5E82-47DC-A757-17DA3202AC25}"/>
              </a:ext>
            </a:extLst>
          </p:cNvPr>
          <p:cNvSpPr/>
          <p:nvPr/>
        </p:nvSpPr>
        <p:spPr>
          <a:xfrm>
            <a:off x="251791" y="3545249"/>
            <a:ext cx="861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 f is a real-valued function, only the real part of the above expression will survive. Hence,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87CFF79-7A92-49C2-A9B7-17B1841C5538}"/>
                  </a:ext>
                </a:extLst>
              </p:cNvPr>
              <p:cNvSpPr/>
              <p:nvPr/>
            </p:nvSpPr>
            <p:spPr>
              <a:xfrm>
                <a:off x="1205466" y="4501926"/>
                <a:ext cx="6372064" cy="784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supHide m:val="on"/>
                              <m:ctrlP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  <m:d>
                                    <m:dPr>
                                      <m:ctrlP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ko-KR" sz="2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200" b="0" i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22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2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2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2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𝑑𝑤</m:t>
                              </m:r>
                            </m:e>
                          </m:nary>
                        </m:e>
                        <m:sup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87CFF79-7A92-49C2-A9B7-17B1841C5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466" y="4501926"/>
                <a:ext cx="6372064" cy="784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194A5D4-48FD-4C8E-8E3F-F21F7C2B977E}"/>
              </a:ext>
            </a:extLst>
          </p:cNvPr>
          <p:cNvSpPr/>
          <p:nvPr/>
        </p:nvSpPr>
        <p:spPr>
          <a:xfrm>
            <a:off x="1225344" y="5454325"/>
            <a:ext cx="861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Linear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combination of cosine functions, but not 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convex!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AA59026-7D10-4DB8-AD86-CE161FDF2EB8}"/>
                  </a:ext>
                </a:extLst>
              </p:cNvPr>
              <p:cNvSpPr/>
              <p:nvPr/>
            </p:nvSpPr>
            <p:spPr>
              <a:xfrm>
                <a:off x="1911144" y="5870617"/>
                <a:ext cx="8610600" cy="503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(As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altLang="ko-KR" sz="2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sz="22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  <m:r>
                          <a:rPr lang="en-US" altLang="ko-KR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integrates potentially to &gt; 1) 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AA59026-7D10-4DB8-AD86-CE161FDF2E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144" y="5870617"/>
                <a:ext cx="8610600" cy="503536"/>
              </a:xfrm>
              <a:prstGeom prst="rect">
                <a:avLst/>
              </a:prstGeom>
              <a:blipFill>
                <a:blip r:embed="rId4"/>
                <a:stretch>
                  <a:fillRect l="-921" t="-126506" b="-187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F4BE901-DC17-4F43-886B-AC814A6E53C9}"/>
                  </a:ext>
                </a:extLst>
              </p:cNvPr>
              <p:cNvSpPr/>
              <p:nvPr/>
            </p:nvSpPr>
            <p:spPr>
              <a:xfrm>
                <a:off x="5778559" y="2916097"/>
                <a:ext cx="3150093" cy="441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𝑖𝑦</m:t>
                              </m:r>
                            </m:sup>
                          </m:sSup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e>
                        <m:sup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F4BE901-DC17-4F43-886B-AC814A6E5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59" y="2916097"/>
                <a:ext cx="3150093" cy="441916"/>
              </a:xfrm>
              <a:prstGeom prst="rect">
                <a:avLst/>
              </a:prstGeom>
              <a:blipFill>
                <a:blip r:embed="rId5"/>
                <a:stretch>
                  <a:fillRect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6A8A97D-9034-4EF5-8DEB-5097BD8B631A}"/>
              </a:ext>
            </a:extLst>
          </p:cNvPr>
          <p:cNvSpPr/>
          <p:nvPr/>
        </p:nvSpPr>
        <p:spPr>
          <a:xfrm>
            <a:off x="245165" y="2919724"/>
            <a:ext cx="861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Recall the expansion of complex exponentials: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9A44C8-5706-463C-B9C4-CBF52F0E7B41}"/>
                  </a:ext>
                </a:extLst>
              </p:cNvPr>
              <p:cNvSpPr/>
              <p:nvPr/>
            </p:nvSpPr>
            <p:spPr>
              <a:xfrm>
                <a:off x="1371600" y="1909389"/>
                <a:ext cx="6205930" cy="8747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eqArr>
                            <m:eqArr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nary>
                                <m:naryPr>
                                  <m:supHide m:val="on"/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2200" b="0" i="1" dirty="0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200" b="0" i="1" dirty="0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altLang="ko-KR" sz="22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200" b="0" i="1" dirty="0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200" b="0" i="1" dirty="0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200" b="0" i="1" dirty="0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b="0" i="1" dirty="0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altLang="ko-KR" sz="2200" b="0" i="1" dirty="0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200" b="0" i="1" dirty="0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ko-KR" sz="2200" b="0" i="1" dirty="0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ko-KR" sz="2200" b="0" i="1" dirty="0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22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200" b="0" i="1" dirty="0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200" b="0" i="1" dirty="0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b="0" i="1" dirty="0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 </m:t>
                                  </m:r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nary>
                            </m:e>
                            <m:e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  <m:sup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9A44C8-5706-463C-B9C4-CBF52F0E7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909389"/>
                <a:ext cx="6205930" cy="8747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02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8" grpId="0"/>
      <p:bldP spid="19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81000" y="388709"/>
            <a:ext cx="8229600" cy="982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Expressivity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3873" y="202314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C05E6B-6453-4CFD-836E-45F012C05967}"/>
              </a:ext>
            </a:extLst>
          </p:cNvPr>
          <p:cNvSpPr/>
          <p:nvPr/>
        </p:nvSpPr>
        <p:spPr>
          <a:xfrm>
            <a:off x="1876234" y="2165395"/>
            <a:ext cx="8382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do we mean by expressivity? </a:t>
            </a:r>
            <a:endParaRPr lang="en-US" altLang="ko-KR" sz="2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FE9D61-A67F-4B40-8F59-A0F9760D7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635" y="2768252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rey grid">
            <a:extLst>
              <a:ext uri="{FF2B5EF4-FFF2-40B4-BE49-F238E27FC236}">
                <a16:creationId xmlns:a16="http://schemas.microsoft.com/office/drawing/2014/main" id="{3F73A9CF-8C99-4637-B027-B3859940B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078" y="2833929"/>
            <a:ext cx="1780469" cy="2133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22343E9-CD3A-49EE-B69F-D7B291493FC0}"/>
              </a:ext>
            </a:extLst>
          </p:cNvPr>
          <p:cNvCxnSpPr>
            <a:stCxn id="1028" idx="0"/>
            <a:endCxn id="1028" idx="2"/>
          </p:cNvCxnSpPr>
          <p:nvPr/>
        </p:nvCxnSpPr>
        <p:spPr>
          <a:xfrm>
            <a:off x="3229313" y="2833929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08DC72C-AD76-4D85-A89E-C17CCDC0E9AA}"/>
              </a:ext>
            </a:extLst>
          </p:cNvPr>
          <p:cNvCxnSpPr>
            <a:stCxn id="1028" idx="1"/>
            <a:endCxn id="1028" idx="3"/>
          </p:cNvCxnSpPr>
          <p:nvPr/>
        </p:nvCxnSpPr>
        <p:spPr>
          <a:xfrm>
            <a:off x="2339078" y="3900729"/>
            <a:ext cx="178046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A1F9AE-B995-49D1-8BF4-69AE7B1859C5}"/>
              </a:ext>
            </a:extLst>
          </p:cNvPr>
          <p:cNvCxnSpPr/>
          <p:nvPr/>
        </p:nvCxnSpPr>
        <p:spPr>
          <a:xfrm flipV="1">
            <a:off x="2339078" y="2833929"/>
            <a:ext cx="1446757" cy="1784178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Plus Sign 36">
            <a:extLst>
              <a:ext uri="{FF2B5EF4-FFF2-40B4-BE49-F238E27FC236}">
                <a16:creationId xmlns:a16="http://schemas.microsoft.com/office/drawing/2014/main" id="{A0062072-488C-4CE5-A2F6-9F9625304E76}"/>
              </a:ext>
            </a:extLst>
          </p:cNvPr>
          <p:cNvSpPr/>
          <p:nvPr/>
        </p:nvSpPr>
        <p:spPr>
          <a:xfrm>
            <a:off x="2496226" y="3386729"/>
            <a:ext cx="304798" cy="304798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B8F40132-D12E-4AD3-8580-69A80514B47C}"/>
              </a:ext>
            </a:extLst>
          </p:cNvPr>
          <p:cNvSpPr/>
          <p:nvPr/>
        </p:nvSpPr>
        <p:spPr>
          <a:xfrm>
            <a:off x="2815481" y="3082733"/>
            <a:ext cx="304798" cy="304798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lus Sign 40">
            <a:extLst>
              <a:ext uri="{FF2B5EF4-FFF2-40B4-BE49-F238E27FC236}">
                <a16:creationId xmlns:a16="http://schemas.microsoft.com/office/drawing/2014/main" id="{71DA05E6-A613-4561-B961-EF3647CE0067}"/>
              </a:ext>
            </a:extLst>
          </p:cNvPr>
          <p:cNvSpPr/>
          <p:nvPr/>
        </p:nvSpPr>
        <p:spPr>
          <a:xfrm>
            <a:off x="2448938" y="2991061"/>
            <a:ext cx="304798" cy="304798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lus Sign 41">
            <a:extLst>
              <a:ext uri="{FF2B5EF4-FFF2-40B4-BE49-F238E27FC236}">
                <a16:creationId xmlns:a16="http://schemas.microsoft.com/office/drawing/2014/main" id="{B7F81E04-AD85-4A43-BE37-E187EE63A437}"/>
              </a:ext>
            </a:extLst>
          </p:cNvPr>
          <p:cNvSpPr/>
          <p:nvPr/>
        </p:nvSpPr>
        <p:spPr>
          <a:xfrm>
            <a:off x="3110847" y="2861245"/>
            <a:ext cx="304798" cy="304798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lus Sign 42">
            <a:extLst>
              <a:ext uri="{FF2B5EF4-FFF2-40B4-BE49-F238E27FC236}">
                <a16:creationId xmlns:a16="http://schemas.microsoft.com/office/drawing/2014/main" id="{10F73333-5A24-4191-B015-2A94AA6347F9}"/>
              </a:ext>
            </a:extLst>
          </p:cNvPr>
          <p:cNvSpPr/>
          <p:nvPr/>
        </p:nvSpPr>
        <p:spPr>
          <a:xfrm>
            <a:off x="4881549" y="3295859"/>
            <a:ext cx="304798" cy="304798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lus Sign 43">
            <a:extLst>
              <a:ext uri="{FF2B5EF4-FFF2-40B4-BE49-F238E27FC236}">
                <a16:creationId xmlns:a16="http://schemas.microsoft.com/office/drawing/2014/main" id="{9DCE2C6F-2A42-4CDD-8DD9-AB4BEA77441B}"/>
              </a:ext>
            </a:extLst>
          </p:cNvPr>
          <p:cNvSpPr/>
          <p:nvPr/>
        </p:nvSpPr>
        <p:spPr>
          <a:xfrm>
            <a:off x="5233636" y="3209589"/>
            <a:ext cx="304798" cy="304798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lus Sign 44">
            <a:extLst>
              <a:ext uri="{FF2B5EF4-FFF2-40B4-BE49-F238E27FC236}">
                <a16:creationId xmlns:a16="http://schemas.microsoft.com/office/drawing/2014/main" id="{D14690A7-C643-4760-8C7A-1EA5C54A03F2}"/>
              </a:ext>
            </a:extLst>
          </p:cNvPr>
          <p:cNvSpPr/>
          <p:nvPr/>
        </p:nvSpPr>
        <p:spPr>
          <a:xfrm>
            <a:off x="5629287" y="3511193"/>
            <a:ext cx="304798" cy="304798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Sign 45">
            <a:extLst>
              <a:ext uri="{FF2B5EF4-FFF2-40B4-BE49-F238E27FC236}">
                <a16:creationId xmlns:a16="http://schemas.microsoft.com/office/drawing/2014/main" id="{7D873C4C-A558-4880-A0EB-3B08257EF422}"/>
              </a:ext>
            </a:extLst>
          </p:cNvPr>
          <p:cNvSpPr/>
          <p:nvPr/>
        </p:nvSpPr>
        <p:spPr>
          <a:xfrm>
            <a:off x="5914835" y="3921311"/>
            <a:ext cx="304798" cy="304798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lus Sign 46">
            <a:extLst>
              <a:ext uri="{FF2B5EF4-FFF2-40B4-BE49-F238E27FC236}">
                <a16:creationId xmlns:a16="http://schemas.microsoft.com/office/drawing/2014/main" id="{A79F526D-7BC7-4517-B72A-B2A0BA161095}"/>
              </a:ext>
            </a:extLst>
          </p:cNvPr>
          <p:cNvSpPr/>
          <p:nvPr/>
        </p:nvSpPr>
        <p:spPr>
          <a:xfrm>
            <a:off x="6155362" y="3547149"/>
            <a:ext cx="304798" cy="304798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lus Sign 47">
            <a:extLst>
              <a:ext uri="{FF2B5EF4-FFF2-40B4-BE49-F238E27FC236}">
                <a16:creationId xmlns:a16="http://schemas.microsoft.com/office/drawing/2014/main" id="{9C142DA0-2AC5-4558-9814-F9DD4D4B75B5}"/>
              </a:ext>
            </a:extLst>
          </p:cNvPr>
          <p:cNvSpPr/>
          <p:nvPr/>
        </p:nvSpPr>
        <p:spPr>
          <a:xfrm>
            <a:off x="6002963" y="4224500"/>
            <a:ext cx="304798" cy="304798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inus Sign 37">
            <a:extLst>
              <a:ext uri="{FF2B5EF4-FFF2-40B4-BE49-F238E27FC236}">
                <a16:creationId xmlns:a16="http://schemas.microsoft.com/office/drawing/2014/main" id="{CADD5C05-A5EB-4834-9851-17599E1C93C4}"/>
              </a:ext>
            </a:extLst>
          </p:cNvPr>
          <p:cNvSpPr/>
          <p:nvPr/>
        </p:nvSpPr>
        <p:spPr>
          <a:xfrm>
            <a:off x="2601337" y="4296397"/>
            <a:ext cx="304798" cy="476453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inus Sign 49">
            <a:extLst>
              <a:ext uri="{FF2B5EF4-FFF2-40B4-BE49-F238E27FC236}">
                <a16:creationId xmlns:a16="http://schemas.microsoft.com/office/drawing/2014/main" id="{76A27A91-8246-4DDB-A1C9-500F824D89EF}"/>
              </a:ext>
            </a:extLst>
          </p:cNvPr>
          <p:cNvSpPr/>
          <p:nvPr/>
        </p:nvSpPr>
        <p:spPr>
          <a:xfrm>
            <a:off x="2924515" y="4014172"/>
            <a:ext cx="304798" cy="476453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inus Sign 50">
            <a:extLst>
              <a:ext uri="{FF2B5EF4-FFF2-40B4-BE49-F238E27FC236}">
                <a16:creationId xmlns:a16="http://schemas.microsoft.com/office/drawing/2014/main" id="{D0AFA27D-ACF3-4A65-A122-7A0E52446A4C}"/>
              </a:ext>
            </a:extLst>
          </p:cNvPr>
          <p:cNvSpPr/>
          <p:nvPr/>
        </p:nvSpPr>
        <p:spPr>
          <a:xfrm>
            <a:off x="3374065" y="3405904"/>
            <a:ext cx="304798" cy="476453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inus Sign 51">
            <a:extLst>
              <a:ext uri="{FF2B5EF4-FFF2-40B4-BE49-F238E27FC236}">
                <a16:creationId xmlns:a16="http://schemas.microsoft.com/office/drawing/2014/main" id="{B532D2C9-A965-457C-8760-70E0525FC603}"/>
              </a:ext>
            </a:extLst>
          </p:cNvPr>
          <p:cNvSpPr/>
          <p:nvPr/>
        </p:nvSpPr>
        <p:spPr>
          <a:xfrm>
            <a:off x="3395323" y="3835052"/>
            <a:ext cx="304798" cy="476453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inus Sign 52">
            <a:extLst>
              <a:ext uri="{FF2B5EF4-FFF2-40B4-BE49-F238E27FC236}">
                <a16:creationId xmlns:a16="http://schemas.microsoft.com/office/drawing/2014/main" id="{06E8ACC2-8B0D-4697-9E0B-823D5BF45C46}"/>
              </a:ext>
            </a:extLst>
          </p:cNvPr>
          <p:cNvSpPr/>
          <p:nvPr/>
        </p:nvSpPr>
        <p:spPr>
          <a:xfrm>
            <a:off x="5279063" y="3613720"/>
            <a:ext cx="304798" cy="476453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inus Sign 53">
            <a:extLst>
              <a:ext uri="{FF2B5EF4-FFF2-40B4-BE49-F238E27FC236}">
                <a16:creationId xmlns:a16="http://schemas.microsoft.com/office/drawing/2014/main" id="{F52932D0-EB9A-4392-B41E-77A61E5F46D5}"/>
              </a:ext>
            </a:extLst>
          </p:cNvPr>
          <p:cNvSpPr/>
          <p:nvPr/>
        </p:nvSpPr>
        <p:spPr>
          <a:xfrm>
            <a:off x="5351290" y="3923256"/>
            <a:ext cx="304798" cy="476453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inus Sign 54">
            <a:extLst>
              <a:ext uri="{FF2B5EF4-FFF2-40B4-BE49-F238E27FC236}">
                <a16:creationId xmlns:a16="http://schemas.microsoft.com/office/drawing/2014/main" id="{1F9086A0-98FE-4C7D-9742-16FB6907A74B}"/>
              </a:ext>
            </a:extLst>
          </p:cNvPr>
          <p:cNvSpPr/>
          <p:nvPr/>
        </p:nvSpPr>
        <p:spPr>
          <a:xfrm>
            <a:off x="5575916" y="4296397"/>
            <a:ext cx="304798" cy="476453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inus Sign 55">
            <a:extLst>
              <a:ext uri="{FF2B5EF4-FFF2-40B4-BE49-F238E27FC236}">
                <a16:creationId xmlns:a16="http://schemas.microsoft.com/office/drawing/2014/main" id="{EB0ADA87-F16F-4631-8C3D-62BAC5CC0E92}"/>
              </a:ext>
            </a:extLst>
          </p:cNvPr>
          <p:cNvSpPr/>
          <p:nvPr/>
        </p:nvSpPr>
        <p:spPr>
          <a:xfrm>
            <a:off x="6447849" y="4221855"/>
            <a:ext cx="304798" cy="476453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inus Sign 57">
            <a:extLst>
              <a:ext uri="{FF2B5EF4-FFF2-40B4-BE49-F238E27FC236}">
                <a16:creationId xmlns:a16="http://schemas.microsoft.com/office/drawing/2014/main" id="{28FEBDC9-64AE-4B20-A9B5-5548E5C9763B}"/>
              </a:ext>
            </a:extLst>
          </p:cNvPr>
          <p:cNvSpPr/>
          <p:nvPr/>
        </p:nvSpPr>
        <p:spPr>
          <a:xfrm>
            <a:off x="5124777" y="4174185"/>
            <a:ext cx="304798" cy="476453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inus Sign 58">
            <a:extLst>
              <a:ext uri="{FF2B5EF4-FFF2-40B4-BE49-F238E27FC236}">
                <a16:creationId xmlns:a16="http://schemas.microsoft.com/office/drawing/2014/main" id="{F8091131-A15D-4D34-A253-7901CBDD6955}"/>
              </a:ext>
            </a:extLst>
          </p:cNvPr>
          <p:cNvSpPr/>
          <p:nvPr/>
        </p:nvSpPr>
        <p:spPr>
          <a:xfrm>
            <a:off x="3113995" y="3631956"/>
            <a:ext cx="304798" cy="476453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3D476D-6C2C-4B15-8A57-7C91CE0234AB}"/>
              </a:ext>
            </a:extLst>
          </p:cNvPr>
          <p:cNvSpPr/>
          <p:nvPr/>
        </p:nvSpPr>
        <p:spPr>
          <a:xfrm>
            <a:off x="304800" y="5205041"/>
            <a:ext cx="838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Expressive = functions in class can </a:t>
            </a:r>
            <a:b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represent “complicated” functions </a:t>
            </a:r>
            <a:endParaRPr lang="en-US" altLang="ko-KR" sz="2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4422203"/>
      </p:ext>
    </p:extLst>
  </p:cSld>
  <p:clrMapOvr>
    <a:masterClrMapping/>
  </p:clrMapOvr>
  <p:transition advTm="130383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1: infinite convex combination of cosine-like activations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0E7BC9-5E82-47DC-A757-17DA3202AC25}"/>
              </a:ext>
            </a:extLst>
          </p:cNvPr>
          <p:cNvSpPr/>
          <p:nvPr/>
        </p:nvSpPr>
        <p:spPr>
          <a:xfrm>
            <a:off x="533400" y="2015450"/>
            <a:ext cx="861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will rewrite: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87CFF79-7A92-49C2-A9B7-17B1841C5538}"/>
                  </a:ext>
                </a:extLst>
              </p:cNvPr>
              <p:cNvSpPr/>
              <p:nvPr/>
            </p:nvSpPr>
            <p:spPr>
              <a:xfrm>
                <a:off x="2544004" y="1838574"/>
                <a:ext cx="6434454" cy="784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supHide m:val="on"/>
                              <m:ctrlP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sz="22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  <m:d>
                                    <m:dPr>
                                      <m:ctrlP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</m:t>
                                  </m:r>
                                  <m:func>
                                    <m:funcPr>
                                      <m:ctrlPr>
                                        <a:rPr lang="en-US" altLang="ko-KR" sz="2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200" b="0" i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22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2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2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2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𝑑𝑤</m:t>
                              </m:r>
                            </m:e>
                          </m:nary>
                        </m:e>
                        <m:sup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87CFF79-7A92-49C2-A9B7-17B1841C5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004" y="1838574"/>
                <a:ext cx="6434454" cy="784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4DE95E1-91D4-4631-BCE0-4A3B9BC03C11}"/>
                  </a:ext>
                </a:extLst>
              </p:cNvPr>
              <p:cNvSpPr/>
              <p:nvPr/>
            </p:nvSpPr>
            <p:spPr>
              <a:xfrm>
                <a:off x="1905000" y="2853941"/>
                <a:ext cx="6372194" cy="784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supHide m:val="on"/>
                              <m:ctrlP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d>
                              <m:d>
                                <m:dPr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  <m:d>
                                    <m:dPr>
                                      <m:ctrlP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</m:t>
                                  </m:r>
                                  <m:func>
                                    <m:funcPr>
                                      <m:ctrlP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2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2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2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2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𝑑𝑤</m:t>
                              </m:r>
                            </m:e>
                          </m:nary>
                        </m:e>
                        <m:sup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4DE95E1-91D4-4631-BCE0-4A3B9BC0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853941"/>
                <a:ext cx="6372194" cy="784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37ABA6E-4D1B-4DDD-A6B3-0E5E283DD410}"/>
                  </a:ext>
                </a:extLst>
              </p:cNvPr>
              <p:cNvSpPr/>
              <p:nvPr/>
            </p:nvSpPr>
            <p:spPr>
              <a:xfrm>
                <a:off x="1600045" y="3832829"/>
                <a:ext cx="7341177" cy="8818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sz="2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b>
                        <m:sup/>
                        <m:e>
                          <m:f>
                            <m:fPr>
                              <m:ctrlP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ko-KR" sz="2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sz="2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ko-KR" sz="2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ko-KR" sz="2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d>
                                </m:den>
                              </m:f>
                              <m:d>
                                <m:dPr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  <m:d>
                                    <m:dPr>
                                      <m:ctrlP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</m:t>
                                  </m:r>
                                  <m:func>
                                    <m:funcPr>
                                      <m:ctrlP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2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2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2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2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d>
                          <m:r>
                            <a:rPr lang="en-US" altLang="ko-KR" sz="2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𝑑𝑤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37ABA6E-4D1B-4DDD-A6B3-0E5E283DD4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045" y="3832829"/>
                <a:ext cx="7341177" cy="881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DA75AAE-9A1E-4A75-9EBF-05FE79E3ECF1}"/>
              </a:ext>
            </a:extLst>
          </p:cNvPr>
          <p:cNvSpPr/>
          <p:nvPr/>
        </p:nvSpPr>
        <p:spPr>
          <a:xfrm>
            <a:off x="165652" y="5235424"/>
            <a:ext cx="861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i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Convex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combination of cosine-like activations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6357D1-7486-47E9-B074-B4DA397C9C6D}"/>
                  </a:ext>
                </a:extLst>
              </p:cNvPr>
              <p:cNvSpPr/>
              <p:nvPr/>
            </p:nvSpPr>
            <p:spPr>
              <a:xfrm>
                <a:off x="1499847" y="5666311"/>
                <a:ext cx="8610600" cy="687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(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As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altLang="ko-KR" sz="2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b>
                      <m:sup/>
                      <m:e>
                        <m:f>
                          <m:fPr>
                            <m:ctrlPr>
                              <a:rPr lang="en-US" altLang="ko-KR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2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2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2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2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22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ko-KR" sz="22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6357D1-7486-47E9-B074-B4DA397C9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847" y="5666311"/>
                <a:ext cx="8610600" cy="687752"/>
              </a:xfrm>
              <a:prstGeom prst="rect">
                <a:avLst/>
              </a:prstGeom>
              <a:blipFill>
                <a:blip r:embed="rId6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C08A7DD-B647-4B65-B676-FF670622D6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0326" y="4906469"/>
            <a:ext cx="3178132" cy="175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3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8" grpId="0"/>
      <p:bldP spid="2" grpId="0"/>
      <p:bldP spid="10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20B1D5-8F66-49A1-921B-2730D6632997}"/>
              </a:ext>
            </a:extLst>
          </p:cNvPr>
          <p:cNvSpPr/>
          <p:nvPr/>
        </p:nvSpPr>
        <p:spPr>
          <a:xfrm>
            <a:off x="683107" y="5293383"/>
            <a:ext cx="7491718" cy="10884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convex combination of small number of cosine-like activations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0E7BC9-5E82-47DC-A757-17DA3202AC25}"/>
              </a:ext>
            </a:extLst>
          </p:cNvPr>
          <p:cNvSpPr/>
          <p:nvPr/>
        </p:nvSpPr>
        <p:spPr>
          <a:xfrm>
            <a:off x="663229" y="2059715"/>
            <a:ext cx="861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Recall: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87CFF79-7A92-49C2-A9B7-17B1841C5538}"/>
                  </a:ext>
                </a:extLst>
              </p:cNvPr>
              <p:cNvSpPr/>
              <p:nvPr/>
            </p:nvSpPr>
            <p:spPr>
              <a:xfrm>
                <a:off x="1551131" y="1824465"/>
                <a:ext cx="7606121" cy="8818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supHide m:val="on"/>
                              <m:ctrlP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22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2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altLang="ko-KR" sz="22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2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</m:e>
                                      </m:d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2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2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2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d>
                                            <m:dPr>
                                              <m:begChr m:val="⟨"/>
                                              <m:endChr m:val="⟩"/>
                                              <m:ctrlPr>
                                                <a:rPr lang="en-US" altLang="ko-KR" sz="22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22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en-US" altLang="ko-KR" sz="22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22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−</m:t>
                                      </m:r>
                                      <m:func>
                                        <m:funcPr>
                                          <m:ctrlP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220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sz="22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22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22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2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87CFF79-7A92-49C2-A9B7-17B1841C5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31" y="1824465"/>
                <a:ext cx="7606121" cy="881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D95F7A0-5BD2-44C3-B305-694AB5645F30}"/>
              </a:ext>
            </a:extLst>
          </p:cNvPr>
          <p:cNvSpPr/>
          <p:nvPr/>
        </p:nvSpPr>
        <p:spPr>
          <a:xfrm>
            <a:off x="536713" y="2912570"/>
            <a:ext cx="861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will prove that there is a set S of w’s,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s.t.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85C717-C03E-4CB2-A100-213473F55B84}"/>
              </a:ext>
            </a:extLst>
          </p:cNvPr>
          <p:cNvSpPr/>
          <p:nvPr/>
        </p:nvSpPr>
        <p:spPr>
          <a:xfrm>
            <a:off x="533400" y="4647206"/>
            <a:ext cx="861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Natural idea: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subsampling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!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8D86F0-34DF-41BA-A248-AE3A053A15D7}"/>
              </a:ext>
            </a:extLst>
          </p:cNvPr>
          <p:cNvSpPr/>
          <p:nvPr/>
        </p:nvSpPr>
        <p:spPr>
          <a:xfrm>
            <a:off x="683107" y="5293383"/>
            <a:ext cx="861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Repeat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times: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1D66FB-E41A-4AD6-B98F-D811AA700B55}"/>
                  </a:ext>
                </a:extLst>
              </p:cNvPr>
              <p:cNvSpPr/>
              <p:nvPr/>
            </p:nvSpPr>
            <p:spPr>
              <a:xfrm>
                <a:off x="1527313" y="3506802"/>
                <a:ext cx="6420924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2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22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d>
                                </m:den>
                              </m:f>
                              <m:d>
                                <m:dPr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  <m:d>
                                    <m:dPr>
                                      <m:ctrlP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</m:t>
                                  </m:r>
                                  <m:func>
                                    <m:funcPr>
                                      <m:ctrlP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2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2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2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2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1D66FB-E41A-4AD6-B98F-D811AA700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13" y="3506802"/>
                <a:ext cx="6420924" cy="914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0B3B29-E779-4C58-8CAB-CBD7E89CA589}"/>
                  </a:ext>
                </a:extLst>
              </p:cNvPr>
              <p:cNvSpPr/>
              <p:nvPr/>
            </p:nvSpPr>
            <p:spPr>
              <a:xfrm>
                <a:off x="969175" y="5660292"/>
                <a:ext cx="8610600" cy="6346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Choose a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to add to 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sz="22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  <m:r>
                          <a:rPr lang="en-US" altLang="ko-KR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ko-KR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0B3B29-E779-4C58-8CAB-CBD7E89CA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75" y="5660292"/>
                <a:ext cx="8610600" cy="634661"/>
              </a:xfrm>
              <a:prstGeom prst="rect">
                <a:avLst/>
              </a:prstGeom>
              <a:blipFill>
                <a:blip r:embed="rId5"/>
                <a:stretch>
                  <a:fillRect l="-921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C4B86DE-A091-4670-A074-DC4FE714C5C6}"/>
              </a:ext>
            </a:extLst>
          </p:cNvPr>
          <p:cNvCxnSpPr>
            <a:cxnSpLocks/>
          </p:cNvCxnSpPr>
          <p:nvPr/>
        </p:nvCxnSpPr>
        <p:spPr>
          <a:xfrm flipV="1">
            <a:off x="6705600" y="5181600"/>
            <a:ext cx="381000" cy="542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11B5524-5025-4107-8329-F8AAE620E655}"/>
              </a:ext>
            </a:extLst>
          </p:cNvPr>
          <p:cNvSpPr/>
          <p:nvPr/>
        </p:nvSpPr>
        <p:spPr>
          <a:xfrm>
            <a:off x="4363763" y="4508889"/>
            <a:ext cx="55626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Remember, these </a:t>
            </a:r>
            <a:r>
              <a:rPr lang="en-US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integrate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to 1, </a:t>
            </a:r>
            <a:b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 form a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distribution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over w’s. </a:t>
            </a:r>
          </a:p>
        </p:txBody>
      </p:sp>
    </p:spTree>
    <p:extLst>
      <p:ext uri="{BB962C8B-B14F-4D97-AF65-F5344CB8AC3E}">
        <p14:creationId xmlns:p14="http://schemas.microsoft.com/office/powerpoint/2010/main" val="79948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3" grpId="0"/>
      <p:bldP spid="14" grpId="0"/>
      <p:bldP spid="15" grpId="0"/>
      <p:bldP spid="17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20B1D5-8F66-49A1-921B-2730D6632997}"/>
              </a:ext>
            </a:extLst>
          </p:cNvPr>
          <p:cNvSpPr/>
          <p:nvPr/>
        </p:nvSpPr>
        <p:spPr>
          <a:xfrm>
            <a:off x="838200" y="2481683"/>
            <a:ext cx="7491718" cy="10884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convex combination of small number of cosine-like activations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8D86F0-34DF-41BA-A248-AE3A053A15D7}"/>
              </a:ext>
            </a:extLst>
          </p:cNvPr>
          <p:cNvSpPr/>
          <p:nvPr/>
        </p:nvSpPr>
        <p:spPr>
          <a:xfrm>
            <a:off x="838200" y="2481683"/>
            <a:ext cx="861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Repeat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times: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0B3B29-E779-4C58-8CAB-CBD7E89CA589}"/>
                  </a:ext>
                </a:extLst>
              </p:cNvPr>
              <p:cNvSpPr/>
              <p:nvPr/>
            </p:nvSpPr>
            <p:spPr>
              <a:xfrm>
                <a:off x="1007165" y="2829451"/>
                <a:ext cx="8610600" cy="6346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Choose a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to add to 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sz="22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  <m:r>
                          <a:rPr lang="en-US" altLang="ko-KR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22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</m:d>
                      </m:num>
                      <m:den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0B3B29-E779-4C58-8CAB-CBD7E89CA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65" y="2829451"/>
                <a:ext cx="8610600" cy="634661"/>
              </a:xfrm>
              <a:prstGeom prst="rect">
                <a:avLst/>
              </a:prstGeom>
              <a:blipFill>
                <a:blip r:embed="rId3"/>
                <a:stretch>
                  <a:fillRect l="-920" b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85F7C0E-B537-43CD-8DF9-AC08E0EF5A90}"/>
                  </a:ext>
                </a:extLst>
              </p:cNvPr>
              <p:cNvSpPr/>
              <p:nvPr/>
            </p:nvSpPr>
            <p:spPr>
              <a:xfrm>
                <a:off x="838200" y="3684093"/>
                <a:ext cx="86106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be a random variable, denoting the </a:t>
                </a:r>
                <a:r>
                  <a:rPr lang="en-US" sz="2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i-th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selected w. 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85F7C0E-B537-43CD-8DF9-AC08E0EF5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84093"/>
                <a:ext cx="8610600" cy="430887"/>
              </a:xfrm>
              <a:prstGeom prst="rect">
                <a:avLst/>
              </a:prstGeom>
              <a:blipFill>
                <a:blip r:embed="rId5"/>
                <a:stretch>
                  <a:fillRect l="-921"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532B5D4-1C61-40A4-9B99-0EBA57AB095C}"/>
                  </a:ext>
                </a:extLst>
              </p:cNvPr>
              <p:cNvSpPr/>
              <p:nvPr/>
            </p:nvSpPr>
            <p:spPr>
              <a:xfrm>
                <a:off x="838200" y="4081049"/>
                <a:ext cx="8610600" cy="616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Then, we have: 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532B5D4-1C61-40A4-9B99-0EBA57AB0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81049"/>
                <a:ext cx="8610600" cy="616323"/>
              </a:xfrm>
              <a:prstGeom prst="rect">
                <a:avLst/>
              </a:prstGeom>
              <a:blipFill>
                <a:blip r:embed="rId6"/>
                <a:stretch>
                  <a:fillRect l="-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A68DB5-C0DB-4A68-9840-86541D918F6C}"/>
                  </a:ext>
                </a:extLst>
              </p:cNvPr>
              <p:cNvSpPr/>
              <p:nvPr/>
            </p:nvSpPr>
            <p:spPr>
              <a:xfrm>
                <a:off x="-152400" y="4919591"/>
                <a:ext cx="2853217" cy="4144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9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sz="19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sz="19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9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9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9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9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sz="19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9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9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)−</m:t>
                            </m:r>
                            <m:r>
                              <a:rPr lang="en-US" altLang="ko-KR" sz="19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19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9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9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en-US" altLang="ko-KR" sz="19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9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9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A68DB5-C0DB-4A68-9840-86541D918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4919591"/>
                <a:ext cx="2853217" cy="414409"/>
              </a:xfrm>
              <a:prstGeom prst="rect">
                <a:avLst/>
              </a:prstGeom>
              <a:blipFill>
                <a:blip r:embed="rId7"/>
                <a:stretch>
                  <a:fillRect l="-1923" t="-4412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2B74851-94C1-49BE-9B92-13AEADCDDAA6}"/>
                  </a:ext>
                </a:extLst>
              </p:cNvPr>
              <p:cNvSpPr/>
              <p:nvPr/>
            </p:nvSpPr>
            <p:spPr>
              <a:xfrm>
                <a:off x="1017104" y="6104940"/>
                <a:ext cx="86106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are mean-0, (since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</m:t>
                    </m:r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), and independent.  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2B74851-94C1-49BE-9B92-13AEADCDD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104" y="6104940"/>
                <a:ext cx="8610600" cy="430887"/>
              </a:xfrm>
              <a:prstGeom prst="rect">
                <a:avLst/>
              </a:prstGeom>
              <a:blipFill>
                <a:blip r:embed="rId8"/>
                <a:stretch>
                  <a:fillRect l="-921"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A46083-EFF8-4E73-8192-0C85122DC718}"/>
              </a:ext>
            </a:extLst>
          </p:cNvPr>
          <p:cNvCxnSpPr/>
          <p:nvPr/>
        </p:nvCxnSpPr>
        <p:spPr>
          <a:xfrm flipV="1">
            <a:off x="2514600" y="5344476"/>
            <a:ext cx="0" cy="283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35F8A4B-BDA8-4E45-A5AF-FE307F6689F7}"/>
              </a:ext>
            </a:extLst>
          </p:cNvPr>
          <p:cNvSpPr/>
          <p:nvPr/>
        </p:nvSpPr>
        <p:spPr>
          <a:xfrm>
            <a:off x="1219200" y="5620098"/>
            <a:ext cx="264049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Direct substitution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554C76-1ACB-4F25-AA3C-F779CBC62191}"/>
                  </a:ext>
                </a:extLst>
              </p:cNvPr>
              <p:cNvSpPr/>
              <p:nvPr/>
            </p:nvSpPr>
            <p:spPr>
              <a:xfrm>
                <a:off x="2432857" y="4724400"/>
                <a:ext cx="3443828" cy="7138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2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2200" i="1" dirty="0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2200" i="1" dirty="0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altLang="ko-KR" sz="2200" i="1" dirty="0"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2200" i="1" dirty="0"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2200" i="1" dirty="0"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2200" i="1" dirty="0"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den>
                                        </m:f>
                                        <m:sSub>
                                          <m:sSubPr>
                                            <m:ctrlPr>
                                              <a:rPr lang="en-US" altLang="ko-KR" sz="2200" i="1" dirty="0"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200" i="1" dirty="0"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i="1" dirty="0"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200" i="1" dirty="0"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2200" i="1" dirty="0"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2200" i="1" dirty="0"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2200" i="1" dirty="0"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den>
                                        </m:f>
                                        <m:r>
                                          <a:rPr lang="en-US" altLang="ko-KR" sz="2200" i="1" dirty="0"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554C76-1ACB-4F25-AA3C-F779CBC62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57" y="4724400"/>
                <a:ext cx="3443828" cy="713850"/>
              </a:xfrm>
              <a:prstGeom prst="rect">
                <a:avLst/>
              </a:prstGeom>
              <a:blipFill>
                <a:blip r:embed="rId9"/>
                <a:stretch>
                  <a:fillRect l="-2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3A382C0-C234-470D-B71A-E4A21FFE798F}"/>
                  </a:ext>
                </a:extLst>
              </p:cNvPr>
              <p:cNvSpPr/>
              <p:nvPr/>
            </p:nvSpPr>
            <p:spPr>
              <a:xfrm>
                <a:off x="5639343" y="4824754"/>
                <a:ext cx="3480825" cy="5704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2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ko-KR" sz="22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2200" i="1" dirty="0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2200" i="1" dirty="0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altLang="ko-KR" sz="2200" i="1" dirty="0"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200" i="1" dirty="0"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200" i="1" dirty="0"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i="1" dirty="0"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200" i="1" dirty="0"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2200" i="1" dirty="0"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3A382C0-C234-470D-B71A-E4A21FFE7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343" y="4824754"/>
                <a:ext cx="3480825" cy="570413"/>
              </a:xfrm>
              <a:prstGeom prst="rect">
                <a:avLst/>
              </a:prstGeom>
              <a:blipFill>
                <a:blip r:embed="rId10"/>
                <a:stretch>
                  <a:fillRect l="-2277" b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2D39D139-3305-45BB-B3B4-37B58AF2BF6B}"/>
              </a:ext>
            </a:extLst>
          </p:cNvPr>
          <p:cNvSpPr/>
          <p:nvPr/>
        </p:nvSpPr>
        <p:spPr>
          <a:xfrm>
            <a:off x="643037" y="1828946"/>
            <a:ext cx="861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Recall: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7611921-3D2E-4B95-B826-644012975362}"/>
                  </a:ext>
                </a:extLst>
              </p:cNvPr>
              <p:cNvSpPr/>
              <p:nvPr/>
            </p:nvSpPr>
            <p:spPr>
              <a:xfrm>
                <a:off x="1530939" y="1593696"/>
                <a:ext cx="7606121" cy="8818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2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supHide m:val="on"/>
                              <m:ctrlPr>
                                <a:rPr lang="en-US" altLang="ko-KR" sz="22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22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2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altLang="ko-KR" sz="22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200" i="1" dirty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  <m: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altLang="ko-KR" sz="22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</m:e>
                                      </m:d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altLang="ko-KR" sz="22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2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2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2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d>
                                            <m:dPr>
                                              <m:begChr m:val="⟨"/>
                                              <m:endChr m:val="⟩"/>
                                              <m:ctrlPr>
                                                <a:rPr lang="en-US" altLang="ko-KR" sz="22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22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en-US" altLang="ko-KR" sz="22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22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−</m:t>
                                      </m:r>
                                      <m:func>
                                        <m:funcPr>
                                          <m:ctrlPr>
                                            <a:rPr lang="en-US" altLang="ko-KR" sz="22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220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sz="22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22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22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2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7611921-3D2E-4B95-B826-644012975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939" y="1593696"/>
                <a:ext cx="7606121" cy="8818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59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5" grpId="0"/>
      <p:bldP spid="22" grpId="0"/>
      <p:bldP spid="23" grpId="0"/>
      <p:bldP spid="10" grpId="0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1C3E0E2-C6FA-431B-A2CB-A36AB807B344}"/>
              </a:ext>
            </a:extLst>
          </p:cNvPr>
          <p:cNvSpPr/>
          <p:nvPr/>
        </p:nvSpPr>
        <p:spPr>
          <a:xfrm>
            <a:off x="112356" y="4324968"/>
            <a:ext cx="1406386" cy="6305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429EAA-94EC-4742-9047-2D4154A8FF80}"/>
              </a:ext>
            </a:extLst>
          </p:cNvPr>
          <p:cNvSpPr/>
          <p:nvPr/>
        </p:nvSpPr>
        <p:spPr>
          <a:xfrm>
            <a:off x="5159633" y="2884801"/>
            <a:ext cx="3611750" cy="8107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20B1D5-8F66-49A1-921B-2730D6632997}"/>
              </a:ext>
            </a:extLst>
          </p:cNvPr>
          <p:cNvSpPr/>
          <p:nvPr/>
        </p:nvSpPr>
        <p:spPr>
          <a:xfrm>
            <a:off x="838200" y="1752600"/>
            <a:ext cx="7491718" cy="10884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convex combination of small number of cosine-like activations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8D86F0-34DF-41BA-A248-AE3A053A15D7}"/>
              </a:ext>
            </a:extLst>
          </p:cNvPr>
          <p:cNvSpPr/>
          <p:nvPr/>
        </p:nvSpPr>
        <p:spPr>
          <a:xfrm>
            <a:off x="838200" y="1752600"/>
            <a:ext cx="861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Repeat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times: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0B3B29-E779-4C58-8CAB-CBD7E89CA589}"/>
                  </a:ext>
                </a:extLst>
              </p:cNvPr>
              <p:cNvSpPr/>
              <p:nvPr/>
            </p:nvSpPr>
            <p:spPr>
              <a:xfrm>
                <a:off x="1007165" y="2100368"/>
                <a:ext cx="8610600" cy="6346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Choose a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to add to 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sz="22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ko-KR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0B3B29-E779-4C58-8CAB-CBD7E89CA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65" y="2100368"/>
                <a:ext cx="8610600" cy="634661"/>
              </a:xfrm>
              <a:prstGeom prst="rect">
                <a:avLst/>
              </a:prstGeom>
              <a:blipFill>
                <a:blip r:embed="rId3"/>
                <a:stretch>
                  <a:fillRect l="-920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1532B5D4-1C61-40A4-9B99-0EBA57AB095C}"/>
              </a:ext>
            </a:extLst>
          </p:cNvPr>
          <p:cNvSpPr/>
          <p:nvPr/>
        </p:nvSpPr>
        <p:spPr>
          <a:xfrm>
            <a:off x="800118" y="3003695"/>
            <a:ext cx="861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Then, we have: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A68DB5-C0DB-4A68-9840-86541D918F6C}"/>
                  </a:ext>
                </a:extLst>
              </p:cNvPr>
              <p:cNvSpPr/>
              <p:nvPr/>
            </p:nvSpPr>
            <p:spPr>
              <a:xfrm>
                <a:off x="53433" y="3574423"/>
                <a:ext cx="2207977" cy="4652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2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A68DB5-C0DB-4A68-9840-86541D918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3" y="3574423"/>
                <a:ext cx="2207977" cy="465256"/>
              </a:xfrm>
              <a:prstGeom prst="rect">
                <a:avLst/>
              </a:prstGeom>
              <a:blipFill>
                <a:blip r:embed="rId4"/>
                <a:stretch>
                  <a:fillRect l="-3591" t="-5195" b="-20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A82E55E-C6BD-4430-A92D-35ECD3B55A9D}"/>
                  </a:ext>
                </a:extLst>
              </p:cNvPr>
              <p:cNvSpPr/>
              <p:nvPr/>
            </p:nvSpPr>
            <p:spPr>
              <a:xfrm>
                <a:off x="2053200" y="3484838"/>
                <a:ext cx="3492879" cy="5704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2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ko-KR" sz="22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2200" i="1" dirty="0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2200" i="1" dirty="0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altLang="ko-KR" sz="2200" i="1" dirty="0"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200" i="1" dirty="0"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200" i="1" dirty="0"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i="1" dirty="0"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200" i="1" dirty="0"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2200" i="1" dirty="0"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A82E55E-C6BD-4430-A92D-35ECD3B55A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200" y="3484838"/>
                <a:ext cx="3492879" cy="570413"/>
              </a:xfrm>
              <a:prstGeom prst="rect">
                <a:avLst/>
              </a:prstGeom>
              <a:blipFill>
                <a:blip r:embed="rId5"/>
                <a:stretch>
                  <a:fillRect l="-2269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4C24E30-CAFE-419E-A3B0-319D9CDFC0DD}"/>
                  </a:ext>
                </a:extLst>
              </p:cNvPr>
              <p:cNvSpPr/>
              <p:nvPr/>
            </p:nvSpPr>
            <p:spPr>
              <a:xfrm>
                <a:off x="1480900" y="4129671"/>
                <a:ext cx="7992765" cy="5704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2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ko-KR" sz="22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2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endChr m:val="]"/>
                        <m:ctrlP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sSub>
                          <m:sSubPr>
                            <m:ctrlP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b="0" i="1" dirty="0" smtClean="0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dirty="0" smtClean="0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ko-KR" sz="2200" b="0" i="1" dirty="0" smtClean="0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2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22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</m:e>
                              <m:sub>
                                <m:r>
                                  <a:rPr lang="en-US" altLang="ko-KR" sz="22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d>
                          <m:dPr>
                            <m:ctrlP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]))  </m:t>
                        </m:r>
                      </m:e>
                    </m:nary>
                    <m:r>
                      <a:rPr lang="en-US" altLang="ko-KR" sz="22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4C24E30-CAFE-419E-A3B0-319D9CDFC0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900" y="4129671"/>
                <a:ext cx="7992765" cy="570413"/>
              </a:xfrm>
              <a:prstGeom prst="rect">
                <a:avLst/>
              </a:prstGeom>
              <a:blipFill>
                <a:blip r:embed="rId6"/>
                <a:stretch>
                  <a:fillRect l="-992" b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D8C729A-831F-4F95-B583-6A49B9D9605F}"/>
                  </a:ext>
                </a:extLst>
              </p:cNvPr>
              <p:cNvSpPr/>
              <p:nvPr/>
            </p:nvSpPr>
            <p:spPr>
              <a:xfrm>
                <a:off x="1559300" y="6094227"/>
                <a:ext cx="2318327" cy="603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2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ko-KR" sz="22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  <m:limLow>
                      <m:limLow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200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lim>
                    </m:limLow>
                    <m:r>
                      <a:rPr lang="en-US" altLang="ko-KR" sz="22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D8C729A-831F-4F95-B583-6A49B9D96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300" y="6094227"/>
                <a:ext cx="2318327" cy="603178"/>
              </a:xfrm>
              <a:prstGeom prst="rect">
                <a:avLst/>
              </a:prstGeom>
              <a:blipFill>
                <a:blip r:embed="rId7"/>
                <a:stretch>
                  <a:fillRect l="-3421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74B949C-5050-405B-A056-FB77044A29F0}"/>
              </a:ext>
            </a:extLst>
          </p:cNvPr>
          <p:cNvCxnSpPr>
            <a:cxnSpLocks/>
          </p:cNvCxnSpPr>
          <p:nvPr/>
        </p:nvCxnSpPr>
        <p:spPr>
          <a:xfrm flipV="1">
            <a:off x="5545607" y="3779788"/>
            <a:ext cx="459302" cy="402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68DD0B3-B1AA-4B94-935D-73376BD15BD5}"/>
                  </a:ext>
                </a:extLst>
              </p:cNvPr>
              <p:cNvSpPr/>
              <p:nvPr/>
            </p:nvSpPr>
            <p:spPr>
              <a:xfrm>
                <a:off x="5507332" y="2860749"/>
                <a:ext cx="2960811" cy="444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ko-KR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ko-KR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ko-KR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altLang="ko-KR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altLang="ko-KR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ko-KR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b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Cambria Math" panose="02040503050406030204" pitchFamily="18" charset="0"/>
                  </a:rPr>
                  <a:t>=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68DD0B3-B1AA-4B94-935D-73376BD15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332" y="2860749"/>
                <a:ext cx="2960811" cy="444096"/>
              </a:xfrm>
              <a:prstGeom prst="rect">
                <a:avLst/>
              </a:prstGeom>
              <a:blipFill>
                <a:blip r:embed="rId8"/>
                <a:stretch>
                  <a:fillRect t="-1370" r="-823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58FBEF-4890-41F8-AFCD-3014D3DF23A0}"/>
                  </a:ext>
                </a:extLst>
              </p:cNvPr>
              <p:cNvSpPr/>
              <p:nvPr/>
            </p:nvSpPr>
            <p:spPr>
              <a:xfrm>
                <a:off x="5096860" y="3236816"/>
                <a:ext cx="3478709" cy="444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altLang="ko-KR" i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58FBEF-4890-41F8-AFCD-3014D3DF2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860" y="3236816"/>
                <a:ext cx="3478709" cy="444096"/>
              </a:xfrm>
              <a:prstGeom prst="rect">
                <a:avLst/>
              </a:prstGeom>
              <a:blipFill>
                <a:blip r:embed="rId9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F7B60BA-5B1B-48C3-9DA7-2722F8B3EFB9}"/>
                  </a:ext>
                </a:extLst>
              </p:cNvPr>
              <p:cNvSpPr/>
              <p:nvPr/>
            </p:nvSpPr>
            <p:spPr>
              <a:xfrm>
                <a:off x="8405578" y="325900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F7B60BA-5B1B-48C3-9DA7-2722F8B3EF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578" y="3259003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1115D05-7C8E-4DC9-A0B8-9BABB8470449}"/>
                  </a:ext>
                </a:extLst>
              </p:cNvPr>
              <p:cNvSpPr/>
              <p:nvPr/>
            </p:nvSpPr>
            <p:spPr>
              <a:xfrm>
                <a:off x="1518742" y="4746633"/>
                <a:ext cx="3821303" cy="5704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2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ko-KR" sz="22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2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endChr m:val="]"/>
                        <m:ctrlP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sSub>
                          <m:sSubPr>
                            <m:ctrlP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b="0" i="1" dirty="0" smtClean="0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dirty="0" smtClean="0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ko-KR" sz="2200" b="0" i="1" dirty="0" smtClean="0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  <m: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1115D05-7C8E-4DC9-A0B8-9BABB84704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2" y="4746633"/>
                <a:ext cx="3821303" cy="570413"/>
              </a:xfrm>
              <a:prstGeom prst="rect">
                <a:avLst/>
              </a:prstGeom>
              <a:blipFill>
                <a:blip r:embed="rId11"/>
                <a:stretch>
                  <a:fillRect l="-2073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930D868-00C5-403E-8C9C-405BC5D86DB7}"/>
                  </a:ext>
                </a:extLst>
              </p:cNvPr>
              <p:cNvSpPr/>
              <p:nvPr/>
            </p:nvSpPr>
            <p:spPr>
              <a:xfrm>
                <a:off x="5166709" y="4754386"/>
                <a:ext cx="3376052" cy="593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2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ko-KR" sz="22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sSup>
                      <m:sSup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ko-KR" sz="22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</m:e>
                              <m:sub>
                                <m: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  <m:sup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930D868-00C5-403E-8C9C-405BC5D86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709" y="4754386"/>
                <a:ext cx="3376052" cy="593432"/>
              </a:xfrm>
              <a:prstGeom prst="rect">
                <a:avLst/>
              </a:prstGeom>
              <a:blipFill>
                <a:blip r:embed="rId12"/>
                <a:stretch>
                  <a:fillRect l="-2351" b="-8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1AA77C-9B3F-4ACE-B4C6-E93209A13210}"/>
              </a:ext>
            </a:extLst>
          </p:cNvPr>
          <p:cNvCxnSpPr>
            <a:cxnSpLocks/>
          </p:cNvCxnSpPr>
          <p:nvPr/>
        </p:nvCxnSpPr>
        <p:spPr>
          <a:xfrm flipH="1" flipV="1">
            <a:off x="1128109" y="4875400"/>
            <a:ext cx="590684" cy="98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361F4BC-4803-4818-980E-6C8397F758BE}"/>
                  </a:ext>
                </a:extLst>
              </p:cNvPr>
              <p:cNvSpPr/>
              <p:nvPr/>
            </p:nvSpPr>
            <p:spPr>
              <a:xfrm>
                <a:off x="137509" y="4444256"/>
                <a:ext cx="1411989" cy="431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altLang="ko-KR" sz="22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]=</m:t>
                      </m:r>
                      <m:r>
                        <a:rPr lang="en-US" altLang="ko-KR" sz="22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361F4BC-4803-4818-980E-6C8397F75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09" y="4444256"/>
                <a:ext cx="1411989" cy="431144"/>
              </a:xfrm>
              <a:prstGeom prst="rect">
                <a:avLst/>
              </a:prstGeom>
              <a:blipFill>
                <a:blip r:embed="rId13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ACAB0D8-9493-40BB-B0B7-40AB76D70D69}"/>
                  </a:ext>
                </a:extLst>
              </p:cNvPr>
              <p:cNvSpPr/>
              <p:nvPr/>
            </p:nvSpPr>
            <p:spPr>
              <a:xfrm>
                <a:off x="1559300" y="5363595"/>
                <a:ext cx="3840410" cy="5704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2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ko-KR" sz="22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ko-KR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b="0" i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sSup>
                      <m:sSup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]−</m:t>
                        </m:r>
                        <m:sSub>
                          <m:sSubPr>
                            <m:ctrlP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22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</m:e>
                              <m:sub>
                                <m: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ACAB0D8-9493-40BB-B0B7-40AB76D70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300" y="5363595"/>
                <a:ext cx="3840410" cy="570413"/>
              </a:xfrm>
              <a:prstGeom prst="rect">
                <a:avLst/>
              </a:prstGeom>
              <a:blipFill>
                <a:blip r:embed="rId14"/>
                <a:stretch>
                  <a:fillRect l="-2063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8E2D07-036A-4A30-9A87-8F9D55035D38}"/>
              </a:ext>
            </a:extLst>
          </p:cNvPr>
          <p:cNvCxnSpPr>
            <a:cxnSpLocks/>
          </p:cNvCxnSpPr>
          <p:nvPr/>
        </p:nvCxnSpPr>
        <p:spPr>
          <a:xfrm flipH="1" flipV="1">
            <a:off x="3875221" y="6379045"/>
            <a:ext cx="590684" cy="98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794D55-4292-43CE-A9F4-124C6AA4F059}"/>
              </a:ext>
            </a:extLst>
          </p:cNvPr>
          <p:cNvSpPr/>
          <p:nvPr/>
        </p:nvSpPr>
        <p:spPr>
          <a:xfrm>
            <a:off x="4282230" y="6092623"/>
            <a:ext cx="149799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Slight abuse of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EE2C0A4-79C0-443A-ACAE-C089C163D8E7}"/>
                  </a:ext>
                </a:extLst>
              </p:cNvPr>
              <p:cNvSpPr/>
              <p:nvPr/>
            </p:nvSpPr>
            <p:spPr>
              <a:xfrm>
                <a:off x="5143500" y="5371348"/>
                <a:ext cx="2055819" cy="5704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2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ko-KR" sz="220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ko-KR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EE2C0A4-79C0-443A-ACAE-C089C163D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5371348"/>
                <a:ext cx="2055819" cy="570413"/>
              </a:xfrm>
              <a:prstGeom prst="rect">
                <a:avLst/>
              </a:prstGeom>
              <a:blipFill>
                <a:blip r:embed="rId15"/>
                <a:stretch>
                  <a:fillRect l="-3858" b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444FEA-F4E1-47D1-B243-E0F5A5D92F76}"/>
              </a:ext>
            </a:extLst>
          </p:cNvPr>
          <p:cNvCxnSpPr>
            <a:cxnSpLocks/>
          </p:cNvCxnSpPr>
          <p:nvPr/>
        </p:nvCxnSpPr>
        <p:spPr>
          <a:xfrm flipH="1" flipV="1">
            <a:off x="5638801" y="5949514"/>
            <a:ext cx="838200" cy="150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8DD0ABB-AA2F-410E-B973-90CBB588DD48}"/>
              </a:ext>
            </a:extLst>
          </p:cNvPr>
          <p:cNvSpPr/>
          <p:nvPr/>
        </p:nvSpPr>
        <p:spPr>
          <a:xfrm>
            <a:off x="6477001" y="5965291"/>
            <a:ext cx="185291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Change order of expectations</a:t>
            </a:r>
          </a:p>
        </p:txBody>
      </p:sp>
    </p:spTree>
    <p:extLst>
      <p:ext uri="{BB962C8B-B14F-4D97-AF65-F5344CB8AC3E}">
        <p14:creationId xmlns:p14="http://schemas.microsoft.com/office/powerpoint/2010/main" val="301943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1" grpId="0" animBg="1"/>
      <p:bldP spid="20" grpId="0"/>
      <p:bldP spid="5" grpId="0"/>
      <p:bldP spid="13" grpId="0"/>
      <p:bldP spid="15" grpId="0"/>
      <p:bldP spid="21" grpId="0"/>
      <p:bldP spid="6" grpId="0"/>
      <p:bldP spid="7" grpId="0"/>
      <p:bldP spid="22" grpId="0"/>
      <p:bldP spid="24" grpId="0"/>
      <p:bldP spid="25" grpId="0"/>
      <p:bldP spid="9" grpId="0"/>
      <p:bldP spid="27" grpId="0"/>
      <p:bldP spid="30" grpId="0"/>
      <p:bldP spid="31" grpId="0"/>
      <p:bldP spid="3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20B1D5-8F66-49A1-921B-2730D6632997}"/>
              </a:ext>
            </a:extLst>
          </p:cNvPr>
          <p:cNvSpPr/>
          <p:nvPr/>
        </p:nvSpPr>
        <p:spPr>
          <a:xfrm>
            <a:off x="838200" y="1752600"/>
            <a:ext cx="7491718" cy="10884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convex combination of small number of cosine-like activations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8D86F0-34DF-41BA-A248-AE3A053A15D7}"/>
              </a:ext>
            </a:extLst>
          </p:cNvPr>
          <p:cNvSpPr/>
          <p:nvPr/>
        </p:nvSpPr>
        <p:spPr>
          <a:xfrm>
            <a:off x="838200" y="1752600"/>
            <a:ext cx="861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Repeat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times: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0B3B29-E779-4C58-8CAB-CBD7E89CA589}"/>
                  </a:ext>
                </a:extLst>
              </p:cNvPr>
              <p:cNvSpPr/>
              <p:nvPr/>
            </p:nvSpPr>
            <p:spPr>
              <a:xfrm>
                <a:off x="1007165" y="2100368"/>
                <a:ext cx="8610600" cy="6346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Choose a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to add to 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sz="22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ko-KR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0B3B29-E779-4C58-8CAB-CBD7E89CA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65" y="2100368"/>
                <a:ext cx="8610600" cy="634661"/>
              </a:xfrm>
              <a:prstGeom prst="rect">
                <a:avLst/>
              </a:prstGeom>
              <a:blipFill>
                <a:blip r:embed="rId3"/>
                <a:stretch>
                  <a:fillRect l="-920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85F7C0E-B537-43CD-8DF9-AC08E0EF5A90}"/>
                  </a:ext>
                </a:extLst>
              </p:cNvPr>
              <p:cNvSpPr/>
              <p:nvPr/>
            </p:nvSpPr>
            <p:spPr>
              <a:xfrm>
                <a:off x="841513" y="2965420"/>
                <a:ext cx="8610600" cy="614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denote the </a:t>
                </a:r>
                <a:r>
                  <a:rPr lang="en-US" sz="2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i-th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selected w.  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  <m:sub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85F7C0E-B537-43CD-8DF9-AC08E0EF5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13" y="2965420"/>
                <a:ext cx="8610600" cy="614655"/>
              </a:xfrm>
              <a:prstGeom prst="rect">
                <a:avLst/>
              </a:prstGeom>
              <a:blipFill>
                <a:blip r:embed="rId4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1532B5D4-1C61-40A4-9B99-0EBA57AB095C}"/>
              </a:ext>
            </a:extLst>
          </p:cNvPr>
          <p:cNvSpPr/>
          <p:nvPr/>
        </p:nvSpPr>
        <p:spPr>
          <a:xfrm>
            <a:off x="815009" y="3583309"/>
            <a:ext cx="861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Then, we have: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A68DB5-C0DB-4A68-9840-86541D918F6C}"/>
                  </a:ext>
                </a:extLst>
              </p:cNvPr>
              <p:cNvSpPr/>
              <p:nvPr/>
            </p:nvSpPr>
            <p:spPr>
              <a:xfrm>
                <a:off x="2667000" y="3595022"/>
                <a:ext cx="2207977" cy="4652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2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A68DB5-C0DB-4A68-9840-86541D918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595022"/>
                <a:ext cx="2207977" cy="465256"/>
              </a:xfrm>
              <a:prstGeom prst="rect">
                <a:avLst/>
              </a:prstGeom>
              <a:blipFill>
                <a:blip r:embed="rId5"/>
                <a:stretch>
                  <a:fillRect l="-3591" t="-6579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6AC38D2-CA61-43E9-B2A9-3B0C3E6C7258}"/>
                  </a:ext>
                </a:extLst>
              </p:cNvPr>
              <p:cNvSpPr/>
              <p:nvPr/>
            </p:nvSpPr>
            <p:spPr>
              <a:xfrm>
                <a:off x="4724400" y="3513545"/>
                <a:ext cx="2318327" cy="603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2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ko-KR" sz="22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  <m:limLow>
                      <m:limLow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200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lim>
                    </m:limLow>
                    <m:r>
                      <a:rPr lang="en-US" altLang="ko-KR" sz="22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6AC38D2-CA61-43E9-B2A9-3B0C3E6C7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513545"/>
                <a:ext cx="2318327" cy="603178"/>
              </a:xfrm>
              <a:prstGeom prst="rect">
                <a:avLst/>
              </a:prstGeom>
              <a:blipFill>
                <a:blip r:embed="rId6"/>
                <a:stretch>
                  <a:fillRect l="-3421" b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F597DAB-391B-4E68-ACC0-ABFE6B7CB43F}"/>
                  </a:ext>
                </a:extLst>
              </p:cNvPr>
              <p:cNvSpPr/>
              <p:nvPr/>
            </p:nvSpPr>
            <p:spPr>
              <a:xfrm>
                <a:off x="1524000" y="4275355"/>
                <a:ext cx="86106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Writing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explicitly, we will show that:</a:t>
                </a: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F597DAB-391B-4E68-ACC0-ABFE6B7CB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275355"/>
                <a:ext cx="8610600" cy="430887"/>
              </a:xfrm>
              <a:prstGeom prst="rect">
                <a:avLst/>
              </a:prstGeom>
              <a:blipFill>
                <a:blip r:embed="rId7"/>
                <a:stretch>
                  <a:fillRect l="-920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CB41456-7E35-4502-B98C-CF8E0F8A6782}"/>
                  </a:ext>
                </a:extLst>
              </p:cNvPr>
              <p:cNvSpPr/>
              <p:nvPr/>
            </p:nvSpPr>
            <p:spPr>
              <a:xfrm>
                <a:off x="381000" y="4675829"/>
                <a:ext cx="8382000" cy="10342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ko-KR" sz="220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20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nary>
                        <m:naryPr>
                          <m:supHide m:val="on"/>
                          <m:ctrlP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𝔹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2200" i="1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200" i="1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i="1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sz="2200" i="1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ko-KR" sz="2200" i="1">
                                                  <a:solidFill>
                                                    <a:prstClr val="black">
                                                      <a:lumMod val="75000"/>
                                                      <a:lumOff val="25000"/>
                                                    </a:prst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2200" i="1">
                                                  <a:solidFill>
                                                    <a:prstClr val="black">
                                                      <a:lumMod val="75000"/>
                                                      <a:lumOff val="25000"/>
                                                    </a:prst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altLang="ko-KR" sz="2200" i="1" dirty="0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200" i="1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200" i="1">
                                                  <a:solidFill>
                                                    <a:prstClr val="black">
                                                      <a:lumMod val="75000"/>
                                                      <a:lumOff val="25000"/>
                                                    </a:prst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200" i="1">
                                                  <a:solidFill>
                                                    <a:prstClr val="black">
                                                      <a:lumMod val="75000"/>
                                                      <a:lumOff val="25000"/>
                                                    </a:prst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200" i="1">
                                                  <a:solidFill>
                                                    <a:prstClr val="black">
                                                      <a:lumMod val="75000"/>
                                                      <a:lumOff val="25000"/>
                                                    </a:prst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200" i="1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d>
                                            <m:dPr>
                                              <m:begChr m:val="⟨"/>
                                              <m:endChr m:val="⟩"/>
                                              <m:ctrlPr>
                                                <a:rPr lang="en-US" altLang="ko-KR" sz="2200" i="1">
                                                  <a:solidFill>
                                                    <a:prstClr val="black">
                                                      <a:lumMod val="75000"/>
                                                      <a:lumOff val="25000"/>
                                                    </a:prst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2200" i="1">
                                                  <a:solidFill>
                                                    <a:prstClr val="black">
                                                      <a:lumMod val="75000"/>
                                                      <a:lumOff val="25000"/>
                                                    </a:prst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en-US" altLang="ko-KR" sz="2200" i="1">
                                                  <a:solidFill>
                                                    <a:prstClr val="black">
                                                      <a:lumMod val="75000"/>
                                                      <a:lumOff val="25000"/>
                                                    </a:prst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2200" i="1">
                                                  <a:solidFill>
                                                    <a:prstClr val="black">
                                                      <a:lumMod val="75000"/>
                                                      <a:lumOff val="25000"/>
                                                    </a:prst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−</m:t>
                                      </m:r>
                                      <m:func>
                                        <m:funcPr>
                                          <m:ctrlPr>
                                            <a:rPr lang="en-US" altLang="ko-KR" sz="2200" i="1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2200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sz="2200" i="1">
                                                  <a:solidFill>
                                                    <a:prstClr val="black">
                                                      <a:lumMod val="75000"/>
                                                      <a:lumOff val="25000"/>
                                                    </a:prst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2200" i="1">
                                                      <a:solidFill>
                                                        <a:prstClr val="black">
                                                          <a:lumMod val="75000"/>
                                                          <a:lumOff val="25000"/>
                                                        </a:prst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2200" i="1">
                                                      <a:solidFill>
                                                        <a:prstClr val="black">
                                                          <a:lumMod val="75000"/>
                                                          <a:lumOff val="25000"/>
                                                        </a:prst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200" i="1">
                                                      <a:solidFill>
                                                        <a:prstClr val="black">
                                                          <a:lumMod val="75000"/>
                                                          <a:lumOff val="25000"/>
                                                        </a:prst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≤</m:t>
                          </m:r>
                          <m:sSup>
                            <m:sSupPr>
                              <m:ctrlPr>
                                <a:rPr lang="en-US" altLang="ko-KR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ko-KR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CB41456-7E35-4502-B98C-CF8E0F8A6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675829"/>
                <a:ext cx="8382000" cy="10342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convex combination of small number of cosine-like activations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CB41456-7E35-4502-B98C-CF8E0F8A6782}"/>
                  </a:ext>
                </a:extLst>
              </p:cNvPr>
              <p:cNvSpPr/>
              <p:nvPr/>
            </p:nvSpPr>
            <p:spPr>
              <a:xfrm>
                <a:off x="672548" y="1803569"/>
                <a:ext cx="8382000" cy="919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ko-KR" sz="2200" b="1" i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𝐥𝐚𝐢𝐦</m:t>
                    </m:r>
                    <m:r>
                      <a:rPr lang="en-US" altLang="ko-KR" sz="2200" b="0" i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ko-KR" sz="220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ko-KR" sz="220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sz="220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nary>
                      <m:naryPr>
                        <m:supHide m:val="on"/>
                        <m:ctrlP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𝔹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22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200" i="1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sz="2200" i="1"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ko-KR" sz="2200" i="1"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200" i="1"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  <m:d>
                                  <m:dPr>
                                    <m:ctrlPr>
                                      <a:rPr lang="en-US" altLang="ko-KR" sz="2200" i="1" dirty="0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200" i="1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  <m:d>
                                      <m:dPr>
                                        <m:ctrlPr>
                                          <a:rPr lang="en-US" altLang="ko-KR" sz="2200" i="1"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200" i="1"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200" i="1"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i="1"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200" i="1"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en-US" altLang="ko-KR" sz="2200" i="1"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200" i="1"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US" altLang="ko-KR" sz="2200" i="1"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2200" i="1"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altLang="ko-KR" sz="2200" i="1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−</m:t>
                                    </m:r>
                                    <m:func>
                                      <m:funcPr>
                                        <m:ctrlPr>
                                          <a:rPr lang="en-US" altLang="ko-KR" sz="2200" i="1"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200"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200" i="1"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200" i="1"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</a:prst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200" i="1"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</a:prst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i="1"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</a:prst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CB41456-7E35-4502-B98C-CF8E0F8A6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48" y="1803569"/>
                <a:ext cx="8382000" cy="919932"/>
              </a:xfrm>
              <a:prstGeom prst="rect">
                <a:avLst/>
              </a:prstGeom>
              <a:blipFill>
                <a:blip r:embed="rId3"/>
                <a:stretch>
                  <a:fillRect l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5153139-372D-4D0E-A92B-52F8D7F68BAD}"/>
              </a:ext>
            </a:extLst>
          </p:cNvPr>
          <p:cNvSpPr/>
          <p:nvPr/>
        </p:nvSpPr>
        <p:spPr>
          <a:xfrm>
            <a:off x="838200" y="3172433"/>
            <a:ext cx="861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Note, cos is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1-Lipschitz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(show this if you don’t see it!). Hence: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B38009F-7F7A-49E0-AE19-415DEB36114F}"/>
                  </a:ext>
                </a:extLst>
              </p:cNvPr>
              <p:cNvSpPr/>
              <p:nvPr/>
            </p:nvSpPr>
            <p:spPr>
              <a:xfrm>
                <a:off x="342900" y="3603320"/>
                <a:ext cx="8382000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2200" b="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20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d>
                                <m:dPr>
                                  <m:ctrlP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func>
                                <m:funcPr>
                                  <m:ctrlP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20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200" i="1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200" i="1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i="1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B38009F-7F7A-49E0-AE19-415DEB361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3603320"/>
                <a:ext cx="8382000" cy="474489"/>
              </a:xfrm>
              <a:prstGeom prst="rect">
                <a:avLst/>
              </a:prstGeom>
              <a:blipFill>
                <a:blip r:embed="rId4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64C1298-099F-4BC1-89A4-9C4AEC56B111}"/>
              </a:ext>
            </a:extLst>
          </p:cNvPr>
          <p:cNvSpPr/>
          <p:nvPr/>
        </p:nvSpPr>
        <p:spPr>
          <a:xfrm>
            <a:off x="685800" y="4429824"/>
            <a:ext cx="861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467F064-BEF6-4B4B-8912-D643143F2934}"/>
                  </a:ext>
                </a:extLst>
              </p:cNvPr>
              <p:cNvSpPr/>
              <p:nvPr/>
            </p:nvSpPr>
            <p:spPr>
              <a:xfrm>
                <a:off x="381000" y="4128140"/>
                <a:ext cx="8382000" cy="10342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20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sz="2200" i="1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200" i="1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  <m:d>
                                <m:dPr>
                                  <m:ctrlPr>
                                    <a:rPr lang="en-US" altLang="ko-KR" sz="2200" i="1" dirty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  <m:d>
                                    <m:dPr>
                                      <m:ctrlP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200" i="1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200" i="1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i="1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altLang="ko-KR" sz="2200" i="1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200" i="1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ko-KR" sz="2200" i="1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2200" i="1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</m:t>
                                  </m:r>
                                  <m:func>
                                    <m:funcPr>
                                      <m:ctrlP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200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2200" i="1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200" i="1">
                                                  <a:solidFill>
                                                    <a:prstClr val="black">
                                                      <a:lumMod val="75000"/>
                                                      <a:lumOff val="25000"/>
                                                    </a:prst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200" i="1">
                                                  <a:solidFill>
                                                    <a:prstClr val="black">
                                                      <a:lumMod val="75000"/>
                                                      <a:lumOff val="25000"/>
                                                    </a:prst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200" i="1">
                                                  <a:solidFill>
                                                    <a:prstClr val="black">
                                                      <a:lumMod val="75000"/>
                                                      <a:lumOff val="25000"/>
                                                    </a:prst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ko-KR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200" b="0" i="1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b="0" i="1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467F064-BEF6-4B4B-8912-D643143F2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128140"/>
                <a:ext cx="8382000" cy="10342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3A45F387-685C-46E3-A562-7FEFE130860D}"/>
              </a:ext>
            </a:extLst>
          </p:cNvPr>
          <p:cNvSpPr/>
          <p:nvPr/>
        </p:nvSpPr>
        <p:spPr>
          <a:xfrm>
            <a:off x="2667000" y="5086675"/>
            <a:ext cx="861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Integrating, the claim follows.</a:t>
            </a:r>
          </a:p>
        </p:txBody>
      </p:sp>
    </p:spTree>
    <p:extLst>
      <p:ext uri="{BB962C8B-B14F-4D97-AF65-F5344CB8AC3E}">
        <p14:creationId xmlns:p14="http://schemas.microsoft.com/office/powerpoint/2010/main" val="366186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5" grpId="0"/>
      <p:bldP spid="16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F0A6420-2E15-4F7B-B23D-63E6DEF38689}"/>
              </a:ext>
            </a:extLst>
          </p:cNvPr>
          <p:cNvSpPr/>
          <p:nvPr/>
        </p:nvSpPr>
        <p:spPr>
          <a:xfrm>
            <a:off x="788041" y="5310891"/>
            <a:ext cx="6146159" cy="658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20B1D5-8F66-49A1-921B-2730D6632997}"/>
              </a:ext>
            </a:extLst>
          </p:cNvPr>
          <p:cNvSpPr/>
          <p:nvPr/>
        </p:nvSpPr>
        <p:spPr>
          <a:xfrm>
            <a:off x="838200" y="1752600"/>
            <a:ext cx="7491718" cy="10884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convex combination of small number of cosine-like activations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8D86F0-34DF-41BA-A248-AE3A053A15D7}"/>
              </a:ext>
            </a:extLst>
          </p:cNvPr>
          <p:cNvSpPr/>
          <p:nvPr/>
        </p:nvSpPr>
        <p:spPr>
          <a:xfrm>
            <a:off x="838200" y="1752600"/>
            <a:ext cx="861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Repeat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times: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0B3B29-E779-4C58-8CAB-CBD7E89CA589}"/>
                  </a:ext>
                </a:extLst>
              </p:cNvPr>
              <p:cNvSpPr/>
              <p:nvPr/>
            </p:nvSpPr>
            <p:spPr>
              <a:xfrm>
                <a:off x="1007165" y="2100368"/>
                <a:ext cx="8610600" cy="6346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Choose a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to add to 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sz="22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ko-KR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0B3B29-E779-4C58-8CAB-CBD7E89CA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65" y="2100368"/>
                <a:ext cx="8610600" cy="634661"/>
              </a:xfrm>
              <a:prstGeom prst="rect">
                <a:avLst/>
              </a:prstGeom>
              <a:blipFill>
                <a:blip r:embed="rId3"/>
                <a:stretch>
                  <a:fillRect l="-920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85F7C0E-B537-43CD-8DF9-AC08E0EF5A90}"/>
                  </a:ext>
                </a:extLst>
              </p:cNvPr>
              <p:cNvSpPr/>
              <p:nvPr/>
            </p:nvSpPr>
            <p:spPr>
              <a:xfrm>
                <a:off x="841513" y="2965420"/>
                <a:ext cx="8610600" cy="614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denote the </a:t>
                </a:r>
                <a:r>
                  <a:rPr lang="en-US" sz="2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i-th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selected w.  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  <m:sub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85F7C0E-B537-43CD-8DF9-AC08E0EF5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13" y="2965420"/>
                <a:ext cx="8610600" cy="614655"/>
              </a:xfrm>
              <a:prstGeom prst="rect">
                <a:avLst/>
              </a:prstGeom>
              <a:blipFill>
                <a:blip r:embed="rId4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1532B5D4-1C61-40A4-9B99-0EBA57AB095C}"/>
              </a:ext>
            </a:extLst>
          </p:cNvPr>
          <p:cNvSpPr/>
          <p:nvPr/>
        </p:nvSpPr>
        <p:spPr>
          <a:xfrm>
            <a:off x="815009" y="3583309"/>
            <a:ext cx="861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Plugging in previous bound: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A68DB5-C0DB-4A68-9840-86541D918F6C}"/>
                  </a:ext>
                </a:extLst>
              </p:cNvPr>
              <p:cNvSpPr/>
              <p:nvPr/>
            </p:nvSpPr>
            <p:spPr>
              <a:xfrm>
                <a:off x="4191906" y="3595022"/>
                <a:ext cx="2195922" cy="4652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2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sSub>
                      <m:sSubPr>
                        <m:ctrlP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A68DB5-C0DB-4A68-9840-86541D918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906" y="3595022"/>
                <a:ext cx="2195922" cy="465256"/>
              </a:xfrm>
              <a:prstGeom prst="rect">
                <a:avLst/>
              </a:prstGeom>
              <a:blipFill>
                <a:blip r:embed="rId5"/>
                <a:stretch>
                  <a:fillRect l="-3611" t="-6579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9E78191-8E50-47AF-82EE-89383A6022CC}"/>
                  </a:ext>
                </a:extLst>
              </p:cNvPr>
              <p:cNvSpPr/>
              <p:nvPr/>
            </p:nvSpPr>
            <p:spPr>
              <a:xfrm>
                <a:off x="6198424" y="3496169"/>
                <a:ext cx="863763" cy="618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2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ko-KR" sz="22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9E78191-8E50-47AF-82EE-89383A6022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24" y="3496169"/>
                <a:ext cx="863763" cy="618631"/>
              </a:xfrm>
              <a:prstGeom prst="rect">
                <a:avLst/>
              </a:prstGeom>
              <a:blipFill>
                <a:blip r:embed="rId6"/>
                <a:stretch>
                  <a:fillRect l="-9220" b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AAF9819-73D8-4A2A-B90B-FE85FE955B4F}"/>
                  </a:ext>
                </a:extLst>
              </p:cNvPr>
              <p:cNvSpPr/>
              <p:nvPr/>
            </p:nvSpPr>
            <p:spPr>
              <a:xfrm>
                <a:off x="815009" y="4141113"/>
                <a:ext cx="8610600" cy="11449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If the </a:t>
                </a: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expectation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of a random variable is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there must be some </a:t>
                </a: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realization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of it w/ value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Hence:   </a:t>
                </a: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AAF9819-73D8-4A2A-B90B-FE85FE955B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09" y="4141113"/>
                <a:ext cx="8610600" cy="1144929"/>
              </a:xfrm>
              <a:prstGeom prst="rect">
                <a:avLst/>
              </a:prstGeom>
              <a:blipFill>
                <a:blip r:embed="rId7"/>
                <a:stretch>
                  <a:fillRect l="-921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2B6F9F-B8C0-474D-A7AA-33CBF22EC421}"/>
                  </a:ext>
                </a:extLst>
              </p:cNvPr>
              <p:cNvSpPr/>
              <p:nvPr/>
            </p:nvSpPr>
            <p:spPr>
              <a:xfrm>
                <a:off x="841513" y="5299178"/>
                <a:ext cx="8610600" cy="6186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There exist some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:r>
                  <a:rPr lang="en-US" sz="2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s.t.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)−</m:t>
                                </m:r>
                                <m: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2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2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2B6F9F-B8C0-474D-A7AA-33CBF22EC4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13" y="5299178"/>
                <a:ext cx="8610600" cy="618631"/>
              </a:xfrm>
              <a:prstGeom prst="rect">
                <a:avLst/>
              </a:prstGeom>
              <a:blipFill>
                <a:blip r:embed="rId8"/>
                <a:stretch>
                  <a:fillRect l="-920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86B7C46-A15D-4707-8441-3B6A9939EA20}"/>
                  </a:ext>
                </a:extLst>
              </p:cNvPr>
              <p:cNvSpPr/>
              <p:nvPr/>
            </p:nvSpPr>
            <p:spPr>
              <a:xfrm>
                <a:off x="782925" y="6140137"/>
                <a:ext cx="86106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Almost there! g is a width </a:t>
                </a:r>
                <a14:m>
                  <m:oMath xmlns:m="http://schemas.openxmlformats.org/officeDocument/2006/math">
                    <m:r>
                      <a:rPr lang="en-US" altLang="ko-KR" sz="220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network, with cosine-like activation.    </a:t>
                </a: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86B7C46-A15D-4707-8441-3B6A9939EA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25" y="6140137"/>
                <a:ext cx="8610600" cy="430887"/>
              </a:xfrm>
              <a:prstGeom prst="rect">
                <a:avLst/>
              </a:prstGeom>
              <a:blipFill>
                <a:blip r:embed="rId9"/>
                <a:stretch>
                  <a:fillRect l="-920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58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0" grpId="0"/>
      <p:bldP spid="5" grpId="0"/>
      <p:bldP spid="23" grpId="0"/>
      <p:bldP spid="29" grpId="0"/>
      <p:bldP spid="30" grpId="0"/>
      <p:bldP spid="3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0549F15-7952-4220-AD65-DD9A4FCDAD79}"/>
              </a:ext>
            </a:extLst>
          </p:cNvPr>
          <p:cNvSpPr/>
          <p:nvPr/>
        </p:nvSpPr>
        <p:spPr>
          <a:xfrm>
            <a:off x="533400" y="2971800"/>
            <a:ext cx="8229600" cy="10421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876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approximating the cosines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6BFDDA-677C-45A4-9A19-D53E70D09C55}"/>
              </a:ext>
            </a:extLst>
          </p:cNvPr>
          <p:cNvSpPr/>
          <p:nvPr/>
        </p:nvSpPr>
        <p:spPr>
          <a:xfrm>
            <a:off x="609600" y="1459186"/>
            <a:ext cx="861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Finally, we approximate the cosine-like activations using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sigmoids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07C08D-6DFC-45D8-B629-F57968D7B12F}"/>
                  </a:ext>
                </a:extLst>
              </p:cNvPr>
              <p:cNvSpPr/>
              <p:nvPr/>
            </p:nvSpPr>
            <p:spPr>
              <a:xfrm>
                <a:off x="533400" y="3032147"/>
                <a:ext cx="8610600" cy="10007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Namely, we show that: there exists a 2-layer neural net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of size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with sigmoid activations, </a:t>
                </a:r>
                <a:r>
                  <a:rPr lang="en-US" sz="2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s.t.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func>
                          <m:func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200" b="0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sup</m:t>
                                </m:r>
                              </m:e>
                              <m:lim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𝔹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func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07C08D-6DFC-45D8-B629-F57968D7B1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032147"/>
                <a:ext cx="8610600" cy="1000787"/>
              </a:xfrm>
              <a:prstGeom prst="rect">
                <a:avLst/>
              </a:prstGeom>
              <a:blipFill>
                <a:blip r:embed="rId3"/>
                <a:stretch>
                  <a:fillRect l="-921" t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0FACC3D-31D2-4C41-BF1C-9F67C600FC19}"/>
                  </a:ext>
                </a:extLst>
              </p:cNvPr>
              <p:cNvSpPr/>
              <p:nvPr/>
            </p:nvSpPr>
            <p:spPr>
              <a:xfrm>
                <a:off x="2438400" y="1824333"/>
                <a:ext cx="5546518" cy="8426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ko-KR" sz="22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func>
                            <m:funcPr>
                              <m:ctrlP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20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0FACC3D-31D2-4C41-BF1C-9F67C600F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824333"/>
                <a:ext cx="5546518" cy="842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1A18207-9AD8-413B-A0EC-45ED2FA88D68}"/>
              </a:ext>
            </a:extLst>
          </p:cNvPr>
          <p:cNvSpPr/>
          <p:nvPr/>
        </p:nvSpPr>
        <p:spPr>
          <a:xfrm>
            <a:off x="609600" y="2045036"/>
            <a:ext cx="861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Let us denote </a:t>
            </a:r>
          </a:p>
        </p:txBody>
      </p:sp>
    </p:spTree>
    <p:extLst>
      <p:ext uri="{BB962C8B-B14F-4D97-AF65-F5344CB8AC3E}">
        <p14:creationId xmlns:p14="http://schemas.microsoft.com/office/powerpoint/2010/main" val="172725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B70693-6F0F-43AE-9765-0C19DC5C6646}"/>
              </a:ext>
            </a:extLst>
          </p:cNvPr>
          <p:cNvSpPr/>
          <p:nvPr/>
        </p:nvSpPr>
        <p:spPr>
          <a:xfrm>
            <a:off x="389822" y="2225181"/>
            <a:ext cx="8610599" cy="11867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F3F69DD-C883-4763-A973-0C121C08987E}"/>
              </a:ext>
            </a:extLst>
          </p:cNvPr>
          <p:cNvSpPr/>
          <p:nvPr/>
        </p:nvSpPr>
        <p:spPr>
          <a:xfrm>
            <a:off x="271112" y="5307521"/>
            <a:ext cx="8610600" cy="14017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726A34-F79C-4119-A61B-F2458AB9E77B}"/>
              </a:ext>
            </a:extLst>
          </p:cNvPr>
          <p:cNvSpPr/>
          <p:nvPr/>
        </p:nvSpPr>
        <p:spPr>
          <a:xfrm>
            <a:off x="1676400" y="1185442"/>
            <a:ext cx="5596865" cy="8426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876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approximating the cosines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07C08D-6DFC-45D8-B629-F57968D7B12F}"/>
                  </a:ext>
                </a:extLst>
              </p:cNvPr>
              <p:cNvSpPr/>
              <p:nvPr/>
            </p:nvSpPr>
            <p:spPr>
              <a:xfrm>
                <a:off x="533400" y="2200865"/>
                <a:ext cx="8610600" cy="1143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Exists 2-layer neural net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of size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with sigmoid activations, </a:t>
                </a:r>
                <a:r>
                  <a:rPr lang="en-US" sz="2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s.t.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func>
                          <m:func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200" b="0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sup</m:t>
                                </m:r>
                              </m:e>
                              <m:lim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𝔹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func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07C08D-6DFC-45D8-B629-F57968D7B1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0865"/>
                <a:ext cx="8610600" cy="1143198"/>
              </a:xfrm>
              <a:prstGeom prst="rect">
                <a:avLst/>
              </a:prstGeom>
              <a:blipFill>
                <a:blip r:embed="rId3"/>
                <a:stretch>
                  <a:fillRect l="-921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0FACC3D-31D2-4C41-BF1C-9F67C600FC19}"/>
                  </a:ext>
                </a:extLst>
              </p:cNvPr>
              <p:cNvSpPr/>
              <p:nvPr/>
            </p:nvSpPr>
            <p:spPr>
              <a:xfrm>
                <a:off x="1726747" y="1185442"/>
                <a:ext cx="5546518" cy="8426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ko-KR" sz="22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func>
                            <m:funcPr>
                              <m:ctrlP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20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0FACC3D-31D2-4C41-BF1C-9F67C600F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747" y="1185442"/>
                <a:ext cx="5546518" cy="842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51292D-D86E-4468-B1BB-2E2730D2FFF6}"/>
                  </a:ext>
                </a:extLst>
              </p:cNvPr>
              <p:cNvSpPr/>
              <p:nvPr/>
            </p:nvSpPr>
            <p:spPr>
              <a:xfrm>
                <a:off x="540026" y="3411919"/>
                <a:ext cx="86106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First, we rewrite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slightly: 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51292D-D86E-4468-B1BB-2E2730D2FF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26" y="3411919"/>
                <a:ext cx="8610600" cy="430887"/>
              </a:xfrm>
              <a:prstGeom prst="rect">
                <a:avLst/>
              </a:prstGeom>
              <a:blipFill>
                <a:blip r:embed="rId5"/>
                <a:stretch>
                  <a:fillRect l="-921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364FE82-DA4D-4674-B343-5E75FA91A474}"/>
                  </a:ext>
                </a:extLst>
              </p:cNvPr>
              <p:cNvSpPr/>
              <p:nvPr/>
            </p:nvSpPr>
            <p:spPr>
              <a:xfrm>
                <a:off x="685800" y="4032378"/>
                <a:ext cx="10534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364FE82-DA4D-4674-B343-5E75FA91A4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032378"/>
                <a:ext cx="1053494" cy="430887"/>
              </a:xfrm>
              <a:prstGeom prst="rect">
                <a:avLst/>
              </a:prstGeom>
              <a:blipFill>
                <a:blip r:embed="rId6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37D5D9-AD39-4E47-A1D8-0C06F0954E72}"/>
                  </a:ext>
                </a:extLst>
              </p:cNvPr>
              <p:cNvSpPr/>
              <p:nvPr/>
            </p:nvSpPr>
            <p:spPr>
              <a:xfrm>
                <a:off x="1477371" y="3778542"/>
                <a:ext cx="6189258" cy="9673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ko-KR" sz="22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200" b="0" i="1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b="0" i="1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ko-KR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2200" b="0" i="1" smtClean="0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r>
                                        <a:rPr lang="en-US" altLang="ko-KR" sz="2200" b="0" i="1" smtClean="0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sz="2200" b="0" i="1" smtClean="0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200" b="0" i="1" smtClean="0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  <m:r>
                                        <a:rPr lang="en-US" altLang="ko-KR" sz="2200" b="0" i="1" smtClean="0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</m:den>
                                  </m:f>
                                  <m: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func>
                            <m:funcPr>
                              <m:ctrlP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20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37D5D9-AD39-4E47-A1D8-0C06F0954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371" y="3778542"/>
                <a:ext cx="6189258" cy="9673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E4F1BEE7-77A4-4D94-9C7C-8E0FAB89750E}"/>
              </a:ext>
            </a:extLst>
          </p:cNvPr>
          <p:cNvSpPr/>
          <p:nvPr/>
        </p:nvSpPr>
        <p:spPr>
          <a:xfrm rot="16200000">
            <a:off x="5180003" y="4394168"/>
            <a:ext cx="238422" cy="990602"/>
          </a:xfrm>
          <a:prstGeom prst="leftBrace">
            <a:avLst>
              <a:gd name="adj1" fmla="val 6500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6AA882-8654-42EF-B9C1-AF2EC2B6867C}"/>
                  </a:ext>
                </a:extLst>
              </p:cNvPr>
              <p:cNvSpPr/>
              <p:nvPr/>
            </p:nvSpPr>
            <p:spPr>
              <a:xfrm>
                <a:off x="4997727" y="4876634"/>
                <a:ext cx="60297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6AA882-8654-42EF-B9C1-AF2EC2B68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727" y="4876634"/>
                <a:ext cx="602974" cy="430887"/>
              </a:xfrm>
              <a:prstGeom prst="rect">
                <a:avLst/>
              </a:prstGeom>
              <a:blipFill>
                <a:blip r:embed="rId8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F44FF66-3AC4-458C-AF11-220CB249ED37}"/>
                  </a:ext>
                </a:extLst>
              </p:cNvPr>
              <p:cNvSpPr/>
              <p:nvPr/>
            </p:nvSpPr>
            <p:spPr>
              <a:xfrm>
                <a:off x="1524000" y="4829320"/>
                <a:ext cx="132997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F44FF66-3AC4-458C-AF11-220CB249E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829320"/>
                <a:ext cx="1329979" cy="430887"/>
              </a:xfrm>
              <a:prstGeom prst="rect">
                <a:avLst/>
              </a:prstGeom>
              <a:blipFill>
                <a:blip r:embed="rId9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D3C04C5-565D-451F-B14C-C6B3AAB26B1A}"/>
                  </a:ext>
                </a:extLst>
              </p:cNvPr>
              <p:cNvSpPr/>
              <p:nvPr/>
            </p:nvSpPr>
            <p:spPr>
              <a:xfrm>
                <a:off x="271112" y="5332932"/>
                <a:ext cx="8610600" cy="13775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sz="22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2200" i="1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sz="2200" i="1"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</m:d>
                              </m:den>
                            </m:f>
                            <m:r>
                              <a:rPr lang="en-US" altLang="ko-KR" sz="22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2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i.e. a composition of a </a:t>
                </a:r>
                <a:r>
                  <a:rPr lang="en-US" sz="2200" b="1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linear function 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and the domain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is [-1,1] (univariate!). Suffices to approx.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using </a:t>
                </a:r>
                <a:r>
                  <a:rPr lang="en-US" sz="2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sigmoids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 </a:t>
                </a: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D3C04C5-565D-451F-B14C-C6B3AAB26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12" y="5332932"/>
                <a:ext cx="8610600" cy="1377557"/>
              </a:xfrm>
              <a:prstGeom prst="rect">
                <a:avLst/>
              </a:prstGeom>
              <a:blipFill>
                <a:blip r:embed="rId10"/>
                <a:stretch>
                  <a:fillRect l="-920" r="-991" b="-7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62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4" grpId="0"/>
      <p:bldP spid="5" grpId="0"/>
      <p:bldP spid="13" grpId="0"/>
      <p:bldP spid="16" grpId="0"/>
      <p:bldP spid="17" grpId="0"/>
      <p:bldP spid="12" grpId="0" animBg="1"/>
      <p:bldP spid="19" grpId="0"/>
      <p:bldP spid="20" grpId="0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0A0188F-B9B2-4190-8ED4-D4016E683C9A}"/>
              </a:ext>
            </a:extLst>
          </p:cNvPr>
          <p:cNvSpPr/>
          <p:nvPr/>
        </p:nvSpPr>
        <p:spPr>
          <a:xfrm>
            <a:off x="219489" y="2291651"/>
            <a:ext cx="8848305" cy="11867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726A34-F79C-4119-A61B-F2458AB9E77B}"/>
              </a:ext>
            </a:extLst>
          </p:cNvPr>
          <p:cNvSpPr/>
          <p:nvPr/>
        </p:nvSpPr>
        <p:spPr>
          <a:xfrm>
            <a:off x="1676400" y="1185442"/>
            <a:ext cx="5596865" cy="8426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876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approximating the cosines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07C08D-6DFC-45D8-B629-F57968D7B12F}"/>
                  </a:ext>
                </a:extLst>
              </p:cNvPr>
              <p:cNvSpPr/>
              <p:nvPr/>
            </p:nvSpPr>
            <p:spPr>
              <a:xfrm>
                <a:off x="533400" y="2200865"/>
                <a:ext cx="8610600" cy="1206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Exists 2-layer neural net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of size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with sigmoid activations, </a:t>
                </a:r>
                <a:r>
                  <a:rPr lang="en-US" sz="2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s.t.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func>
                          <m:func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200" b="0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sup</m:t>
                                </m:r>
                              </m:e>
                              <m:lim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∈[−1,</m:t>
                                </m:r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1]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2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2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func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07C08D-6DFC-45D8-B629-F57968D7B1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0865"/>
                <a:ext cx="8610600" cy="1206997"/>
              </a:xfrm>
              <a:prstGeom prst="rect">
                <a:avLst/>
              </a:prstGeom>
              <a:blipFill>
                <a:blip r:embed="rId3"/>
                <a:stretch>
                  <a:fillRect l="-921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0FACC3D-31D2-4C41-BF1C-9F67C600FC19}"/>
                  </a:ext>
                </a:extLst>
              </p:cNvPr>
              <p:cNvSpPr/>
              <p:nvPr/>
            </p:nvSpPr>
            <p:spPr>
              <a:xfrm>
                <a:off x="1726747" y="1185442"/>
                <a:ext cx="5596084" cy="8426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ko-KR" sz="22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200" b="0" i="1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b="0" i="1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ko-KR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func>
                            <m:funcPr>
                              <m:ctrlP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20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0FACC3D-31D2-4C41-BF1C-9F67C600F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747" y="1185442"/>
                <a:ext cx="5596084" cy="842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16EBBC24-9AD6-4EA2-A7AF-DB9F3968E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50" y="3601008"/>
            <a:ext cx="3695700" cy="2316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F0F276-7E8A-428E-8D13-8F4635BAFF79}"/>
                  </a:ext>
                </a:extLst>
              </p:cNvPr>
              <p:cNvSpPr/>
              <p:nvPr/>
            </p:nvSpPr>
            <p:spPr>
              <a:xfrm>
                <a:off x="4114800" y="3500750"/>
                <a:ext cx="48006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is </a:t>
                </a: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C-Lipschitz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F0F276-7E8A-428E-8D13-8F4635BAF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0750"/>
                <a:ext cx="4800600" cy="430887"/>
              </a:xfrm>
              <a:prstGeom prst="rect">
                <a:avLst/>
              </a:prstGeom>
              <a:blipFill>
                <a:blip r:embed="rId6"/>
                <a:stretch>
                  <a:fillRect l="-1650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0F22841-D361-45BD-93FB-B84C17CCC11B}"/>
                  </a:ext>
                </a:extLst>
              </p:cNvPr>
              <p:cNvSpPr/>
              <p:nvPr/>
            </p:nvSpPr>
            <p:spPr>
              <a:xfrm>
                <a:off x="4324350" y="4015339"/>
                <a:ext cx="4572000" cy="43088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22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2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22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altLang="ko-KR" sz="22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func>
                      <m:funcPr>
                        <m:ctrlP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2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sz="22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altLang="ko-KR" sz="22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2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altLang="ko-KR" sz="22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2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0F22841-D361-45BD-93FB-B84C17CCC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350" y="4015339"/>
                <a:ext cx="4572000" cy="430887"/>
              </a:xfrm>
              <a:prstGeom prst="rect">
                <a:avLst/>
              </a:prstGeom>
              <a:blipFill>
                <a:blip r:embed="rId7"/>
                <a:stretch>
                  <a:fillRect l="-133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0C467C-40A8-4B6A-BD8E-507320E5FD01}"/>
              </a:ext>
            </a:extLst>
          </p:cNvPr>
          <p:cNvCxnSpPr>
            <a:cxnSpLocks/>
          </p:cNvCxnSpPr>
          <p:nvPr/>
        </p:nvCxnSpPr>
        <p:spPr>
          <a:xfrm flipV="1">
            <a:off x="6858000" y="3684070"/>
            <a:ext cx="609600" cy="247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6BCF23F-4D54-4B6E-8163-53F52CAF0875}"/>
              </a:ext>
            </a:extLst>
          </p:cNvPr>
          <p:cNvSpPr/>
          <p:nvPr/>
        </p:nvSpPr>
        <p:spPr>
          <a:xfrm>
            <a:off x="6610350" y="2831567"/>
            <a:ext cx="28003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Check derivative bd gives </a:t>
            </a:r>
            <a:r>
              <a:rPr lang="en-US" sz="2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Lipschitzness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0169714-45B5-4E76-85B2-E5303316DA23}"/>
                  </a:ext>
                </a:extLst>
              </p:cNvPr>
              <p:cNvSpPr/>
              <p:nvPr/>
            </p:nvSpPr>
            <p:spPr>
              <a:xfrm>
                <a:off x="3905250" y="4542507"/>
                <a:ext cx="5467350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2. 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Grid the interval [-1,1] into intervals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of size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Pick arbitrary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22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2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 </a:t>
                </a: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0169714-45B5-4E76-85B2-E5303316D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50" y="4542507"/>
                <a:ext cx="5467350" cy="769441"/>
              </a:xfrm>
              <a:prstGeom prst="rect">
                <a:avLst/>
              </a:prstGeom>
              <a:blipFill>
                <a:blip r:embed="rId8"/>
                <a:stretch>
                  <a:fillRect l="-1449" t="-5556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37AFB5-B88A-4FA4-ADB7-20E543B90170}"/>
              </a:ext>
            </a:extLst>
          </p:cNvPr>
          <p:cNvCxnSpPr>
            <a:cxnSpLocks/>
          </p:cNvCxnSpPr>
          <p:nvPr/>
        </p:nvCxnSpPr>
        <p:spPr>
          <a:xfrm>
            <a:off x="1905000" y="3795479"/>
            <a:ext cx="0" cy="126893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56B651-2467-4596-9B00-6C99C3404670}"/>
              </a:ext>
            </a:extLst>
          </p:cNvPr>
          <p:cNvCxnSpPr>
            <a:cxnSpLocks/>
          </p:cNvCxnSpPr>
          <p:nvPr/>
        </p:nvCxnSpPr>
        <p:spPr>
          <a:xfrm>
            <a:off x="2133600" y="3921409"/>
            <a:ext cx="0" cy="114300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Left Brace 30">
            <a:extLst>
              <a:ext uri="{FF2B5EF4-FFF2-40B4-BE49-F238E27FC236}">
                <a16:creationId xmlns:a16="http://schemas.microsoft.com/office/drawing/2014/main" id="{A77B8422-6334-4E20-946A-9C22016A73FE}"/>
              </a:ext>
            </a:extLst>
          </p:cNvPr>
          <p:cNvSpPr/>
          <p:nvPr/>
        </p:nvSpPr>
        <p:spPr>
          <a:xfrm rot="16200000">
            <a:off x="1925671" y="5008880"/>
            <a:ext cx="187258" cy="228600"/>
          </a:xfrm>
          <a:prstGeom prst="leftBrace">
            <a:avLst>
              <a:gd name="adj1" fmla="val 15514"/>
              <a:gd name="adj2" fmla="val 51961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FCB990A-D0FC-4B99-BB11-4AD32768387D}"/>
                  </a:ext>
                </a:extLst>
              </p:cNvPr>
              <p:cNvSpPr/>
              <p:nvPr/>
            </p:nvSpPr>
            <p:spPr>
              <a:xfrm>
                <a:off x="1665421" y="5207913"/>
                <a:ext cx="70775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altLang="ko-KR" sz="22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ko-KR" sz="22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FCB990A-D0FC-4B99-BB11-4AD327683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421" y="5207913"/>
                <a:ext cx="707758" cy="430887"/>
              </a:xfrm>
              <a:prstGeom prst="rect">
                <a:avLst/>
              </a:prstGeom>
              <a:blipFill>
                <a:blip r:embed="rId9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A28197ED-4E5E-44EF-8969-8C00535C703E}"/>
              </a:ext>
            </a:extLst>
          </p:cNvPr>
          <p:cNvSpPr/>
          <p:nvPr/>
        </p:nvSpPr>
        <p:spPr>
          <a:xfrm>
            <a:off x="4114800" y="5364849"/>
            <a:ext cx="480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Same as in the first theorem, we have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A7A317E-4E99-4686-AAC7-A8CB80D1ED58}"/>
                  </a:ext>
                </a:extLst>
              </p:cNvPr>
              <p:cNvSpPr/>
              <p:nvPr/>
            </p:nvSpPr>
            <p:spPr>
              <a:xfrm>
                <a:off x="794667" y="5739489"/>
                <a:ext cx="5754781" cy="993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20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20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∈[−1,</m:t>
                              </m:r>
                              <m:r>
                                <a:rPr lang="en-US" altLang="ko-KR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1]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2200" b="0" i="1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2200" b="0" i="1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2200" b="0" i="1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altLang="ko-KR" sz="2200" b="0" i="1" smtClean="0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b="0" i="1" smtClean="0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2200" b="0" i="1" smtClean="0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2200" b="0" i="1" smtClean="0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200" b="0" i="1" smtClean="0">
                                                  <a:solidFill>
                                                    <a:prstClr val="black">
                                                      <a:lumMod val="75000"/>
                                                      <a:lumOff val="25000"/>
                                                    </a:prst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200" b="0" i="1" smtClean="0">
                                                  <a:solidFill>
                                                    <a:prstClr val="black">
                                                      <a:lumMod val="75000"/>
                                                      <a:lumOff val="25000"/>
                                                    </a:prst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200" b="0" i="1" smtClean="0">
                                                  <a:solidFill>
                                                    <a:prstClr val="black">
                                                      <a:lumMod val="75000"/>
                                                      <a:lumOff val="25000"/>
                                                    </a:prst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200" b="0" i="1" smtClean="0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200" b="0" i="1" smtClean="0">
                                                  <a:solidFill>
                                                    <a:prstClr val="black">
                                                      <a:lumMod val="75000"/>
                                                      <a:lumOff val="25000"/>
                                                    </a:prst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200" b="0" i="1" smtClean="0">
                                                  <a:solidFill>
                                                    <a:prstClr val="black">
                                                      <a:lumMod val="75000"/>
                                                      <a:lumOff val="25000"/>
                                                    </a:prst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200" b="0" i="1" smtClean="0">
                                                  <a:solidFill>
                                                    <a:prstClr val="black">
                                                      <a:lumMod val="75000"/>
                                                      <a:lumOff val="25000"/>
                                                    </a:prst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sz="2200" b="0" i="1" smtClean="0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200" b="0" i="1" smtClean="0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200" b="0" i="1" smtClean="0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ko-KR" sz="2200" b="0" i="1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200" b="0" i="1" smtClean="0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200" b="0" i="1" smtClean="0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200" b="0" i="1" smtClean="0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200" b="0" i="1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ko-KR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200" i="1">
                                      <a:solidFill>
                                        <a:srgbClr val="F79646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>
                                      <a:solidFill>
                                        <a:srgbClr val="F79646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solidFill>
                                        <a:srgbClr val="F79646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ko-KR" sz="2200" b="0" i="1" smtClean="0">
                                  <a:solidFill>
                                    <a:srgbClr val="F79646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200" b="0" i="1" smtClean="0">
                                  <a:solidFill>
                                    <a:srgbClr val="F79646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200" b="0" i="1" smtClean="0">
                                  <a:solidFill>
                                    <a:srgbClr val="F79646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A7A317E-4E99-4686-AAC7-A8CB80D1E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67" y="5739489"/>
                <a:ext cx="5754781" cy="9939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69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  <p:bldP spid="22" grpId="0"/>
      <p:bldP spid="23" grpId="0"/>
      <p:bldP spid="34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81000" y="388709"/>
            <a:ext cx="8229600" cy="982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“Universal” expressivity</a:t>
            </a:r>
            <a:br>
              <a:rPr lang="en-US" sz="4000" noProof="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</a:br>
            <a:r>
              <a:rPr lang="en-US" sz="4000" noProof="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 of neural networks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5EE624D-AFEB-45D4-8C79-78A9A1341F13}"/>
                  </a:ext>
                </a:extLst>
              </p:cNvPr>
              <p:cNvSpPr/>
              <p:nvPr/>
            </p:nvSpPr>
            <p:spPr>
              <a:xfrm>
                <a:off x="152400" y="1752600"/>
                <a:ext cx="8382000" cy="1365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(1): Neural networks are </a:t>
                </a:r>
                <a:r>
                  <a:rPr lang="en-US" sz="2200" b="1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universal approximators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given any Lipschitz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 </a:t>
                </a:r>
                <a:r>
                  <a:rPr lang="en-US" altLang="ko-KR" sz="2200" b="1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shallow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(3-layer) neural network with </a:t>
                </a:r>
                <a:b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b="0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neurons can approximate it to within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error. </a:t>
                </a: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5EE624D-AFEB-45D4-8C79-78A9A1341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752600"/>
                <a:ext cx="8382000" cy="1365182"/>
              </a:xfrm>
              <a:prstGeom prst="rect">
                <a:avLst/>
              </a:prstGeom>
              <a:blipFill>
                <a:blip r:embed="rId3"/>
                <a:stretch>
                  <a:fillRect t="-3139" b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6882B6A-DA86-4845-877E-E351EAD156F4}"/>
                  </a:ext>
                </a:extLst>
              </p:cNvPr>
              <p:cNvSpPr/>
              <p:nvPr/>
            </p:nvSpPr>
            <p:spPr>
              <a:xfrm>
                <a:off x="131545" y="4199032"/>
                <a:ext cx="5738261" cy="22917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(2): Neural networks can </a:t>
                </a:r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circumvent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the curse of dimensionality for functions 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w/ decaying Fourier coefficients: </a:t>
                </a:r>
                <a:b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:r>
                  <a:rPr lang="en-US" altLang="ko-KR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shallow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neural networks with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altLang="ko-KR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neurons can approximate them to within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error. </a:t>
                </a:r>
                <a:endParaRPr lang="en-US" altLang="ko-KR" sz="2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6882B6A-DA86-4845-877E-E351EAD156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5" y="4199032"/>
                <a:ext cx="5738261" cy="2291781"/>
              </a:xfrm>
              <a:prstGeom prst="rect">
                <a:avLst/>
              </a:prstGeom>
              <a:blipFill>
                <a:blip r:embed="rId4"/>
                <a:stretch>
                  <a:fillRect t="-1862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630C42-AD53-4439-977C-753CDADDE4B9}"/>
              </a:ext>
            </a:extLst>
          </p:cNvPr>
          <p:cNvCxnSpPr/>
          <p:nvPr/>
        </p:nvCxnSpPr>
        <p:spPr>
          <a:xfrm flipH="1" flipV="1">
            <a:off x="2895600" y="3046655"/>
            <a:ext cx="304800" cy="374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E77396D-A4E5-4BA8-8D1C-B425ADBF6D60}"/>
              </a:ext>
            </a:extLst>
          </p:cNvPr>
          <p:cNvSpPr/>
          <p:nvPr/>
        </p:nvSpPr>
        <p:spPr>
          <a:xfrm>
            <a:off x="1828800" y="3400748"/>
            <a:ext cx="3220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“curse of dimensionality”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FFA491-3B8B-45C9-979C-F152648F2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103" y="3233946"/>
            <a:ext cx="2514600" cy="23358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4164877"/>
      </p:ext>
    </p:extLst>
  </p:cSld>
  <p:clrMapOvr>
    <a:masterClrMapping/>
  </p:clrMapOvr>
  <p:transition advTm="1303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6059465-89E0-467C-BBC3-9EF4FB28EDA3}"/>
              </a:ext>
            </a:extLst>
          </p:cNvPr>
          <p:cNvSpPr/>
          <p:nvPr/>
        </p:nvSpPr>
        <p:spPr>
          <a:xfrm>
            <a:off x="219489" y="2291651"/>
            <a:ext cx="8695911" cy="10910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726A34-F79C-4119-A61B-F2458AB9E77B}"/>
              </a:ext>
            </a:extLst>
          </p:cNvPr>
          <p:cNvSpPr/>
          <p:nvPr/>
        </p:nvSpPr>
        <p:spPr>
          <a:xfrm>
            <a:off x="1676400" y="1185442"/>
            <a:ext cx="5596865" cy="8426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876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approximating the cosines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07C08D-6DFC-45D8-B629-F57968D7B12F}"/>
                  </a:ext>
                </a:extLst>
              </p:cNvPr>
              <p:cNvSpPr/>
              <p:nvPr/>
            </p:nvSpPr>
            <p:spPr>
              <a:xfrm>
                <a:off x="533400" y="2200865"/>
                <a:ext cx="8610600" cy="12238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Exists 2-layer neural net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of size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with sigmoid activations, </a:t>
                </a:r>
                <a:r>
                  <a:rPr lang="en-US" sz="2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s.t.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func>
                          <m:func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200" b="0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sup</m:t>
                                </m:r>
                              </m:e>
                              <m:lim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∈[−1,</m:t>
                                </m:r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1]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2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2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func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07C08D-6DFC-45D8-B629-F57968D7B1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0865"/>
                <a:ext cx="8610600" cy="1223861"/>
              </a:xfrm>
              <a:prstGeom prst="rect">
                <a:avLst/>
              </a:prstGeom>
              <a:blipFill>
                <a:blip r:embed="rId3"/>
                <a:stretch>
                  <a:fillRect l="-921"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0FACC3D-31D2-4C41-BF1C-9F67C600FC19}"/>
                  </a:ext>
                </a:extLst>
              </p:cNvPr>
              <p:cNvSpPr/>
              <p:nvPr/>
            </p:nvSpPr>
            <p:spPr>
              <a:xfrm>
                <a:off x="1726747" y="1185442"/>
                <a:ext cx="5596084" cy="8426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ko-KR" sz="22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200" b="0" i="1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b="0" i="1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ko-KR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func>
                            <m:funcPr>
                              <m:ctrlP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20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0FACC3D-31D2-4C41-BF1C-9F67C600F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747" y="1185442"/>
                <a:ext cx="5596084" cy="842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16EBBC24-9AD6-4EA2-A7AF-DB9F3968E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50" y="3688299"/>
            <a:ext cx="3695700" cy="231692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37AFB5-B88A-4FA4-ADB7-20E543B90170}"/>
              </a:ext>
            </a:extLst>
          </p:cNvPr>
          <p:cNvCxnSpPr>
            <a:cxnSpLocks/>
          </p:cNvCxnSpPr>
          <p:nvPr/>
        </p:nvCxnSpPr>
        <p:spPr>
          <a:xfrm>
            <a:off x="1905000" y="3898123"/>
            <a:ext cx="0" cy="126893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56B651-2467-4596-9B00-6C99C3404670}"/>
              </a:ext>
            </a:extLst>
          </p:cNvPr>
          <p:cNvCxnSpPr>
            <a:cxnSpLocks/>
          </p:cNvCxnSpPr>
          <p:nvPr/>
        </p:nvCxnSpPr>
        <p:spPr>
          <a:xfrm>
            <a:off x="2133600" y="4024053"/>
            <a:ext cx="0" cy="114300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Left Brace 30">
            <a:extLst>
              <a:ext uri="{FF2B5EF4-FFF2-40B4-BE49-F238E27FC236}">
                <a16:creationId xmlns:a16="http://schemas.microsoft.com/office/drawing/2014/main" id="{A77B8422-6334-4E20-946A-9C22016A73FE}"/>
              </a:ext>
            </a:extLst>
          </p:cNvPr>
          <p:cNvSpPr/>
          <p:nvPr/>
        </p:nvSpPr>
        <p:spPr>
          <a:xfrm rot="16200000">
            <a:off x="1925671" y="5111524"/>
            <a:ext cx="187258" cy="228600"/>
          </a:xfrm>
          <a:prstGeom prst="leftBrace">
            <a:avLst>
              <a:gd name="adj1" fmla="val 15514"/>
              <a:gd name="adj2" fmla="val 51961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FCB990A-D0FC-4B99-BB11-4AD32768387D}"/>
                  </a:ext>
                </a:extLst>
              </p:cNvPr>
              <p:cNvSpPr/>
              <p:nvPr/>
            </p:nvSpPr>
            <p:spPr>
              <a:xfrm>
                <a:off x="1665421" y="5310557"/>
                <a:ext cx="6577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altLang="ko-KR" sz="20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ko-KR" sz="20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FCB990A-D0FC-4B99-BB11-4AD327683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421" y="5310557"/>
                <a:ext cx="657744" cy="400110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A7A317E-4E99-4686-AAC7-A8CB80D1ED58}"/>
                  </a:ext>
                </a:extLst>
              </p:cNvPr>
              <p:cNvSpPr/>
              <p:nvPr/>
            </p:nvSpPr>
            <p:spPr>
              <a:xfrm>
                <a:off x="3740936" y="3471801"/>
                <a:ext cx="5723746" cy="871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90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9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90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altLang="ko-KR" sz="19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9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∈[−1,</m:t>
                              </m:r>
                              <m:r>
                                <a:rPr lang="en-US" altLang="ko-KR" sz="19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1]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9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9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1900" b="0" i="1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900" b="0" i="1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900" b="0" i="1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altLang="ko-KR" sz="1900" b="0" i="1" smtClean="0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900" b="0" i="1" smtClean="0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900" b="0" i="1" smtClean="0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900" b="0" i="1" smtClean="0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900" b="0" i="1" smtClean="0">
                                                  <a:solidFill>
                                                    <a:prstClr val="black">
                                                      <a:lumMod val="75000"/>
                                                      <a:lumOff val="25000"/>
                                                    </a:prst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900" b="0" i="1" smtClean="0">
                                                  <a:solidFill>
                                                    <a:prstClr val="black">
                                                      <a:lumMod val="75000"/>
                                                      <a:lumOff val="25000"/>
                                                    </a:prst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900" b="0" i="1" smtClean="0">
                                                  <a:solidFill>
                                                    <a:prstClr val="black">
                                                      <a:lumMod val="75000"/>
                                                      <a:lumOff val="25000"/>
                                                    </a:prst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900" b="0" i="1" smtClean="0">
                                              <a:solidFill>
                                                <a:prstClr val="black">
                                                  <a:lumMod val="75000"/>
                                                  <a:lumOff val="2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900" b="0" i="1" smtClean="0">
                                                  <a:solidFill>
                                                    <a:prstClr val="black">
                                                      <a:lumMod val="75000"/>
                                                      <a:lumOff val="25000"/>
                                                    </a:prst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900" b="0" i="1" smtClean="0">
                                                  <a:solidFill>
                                                    <a:prstClr val="black">
                                                      <a:lumMod val="75000"/>
                                                      <a:lumOff val="25000"/>
                                                    </a:prst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900" b="0" i="1" smtClean="0">
                                                  <a:solidFill>
                                                    <a:prstClr val="black">
                                                      <a:lumMod val="75000"/>
                                                      <a:lumOff val="25000"/>
                                                    </a:prst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sz="1900" b="0" i="1" smtClean="0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900" b="0" i="1" smtClean="0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900" b="0" i="1" smtClean="0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ko-KR" sz="1900" b="0" i="1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900" b="0" i="1" smtClean="0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900" b="0" i="1" smtClean="0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900" b="0" i="1" smtClean="0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900" b="0" i="1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ko-KR" sz="19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900" i="1">
                                      <a:solidFill>
                                        <a:srgbClr val="F79646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900" i="1">
                                      <a:solidFill>
                                        <a:srgbClr val="F79646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900" i="1">
                                      <a:solidFill>
                                        <a:srgbClr val="F79646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900" i="1">
                                      <a:solidFill>
                                        <a:srgbClr val="F79646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900" b="0" i="1" smtClean="0">
                                      <a:solidFill>
                                        <a:srgbClr val="F79646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19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19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</m:oMath>
                  </m:oMathPara>
                </a14:m>
                <a:endParaRPr lang="en-US" sz="1900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A7A317E-4E99-4686-AAC7-A8CB80D1E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936" y="3471801"/>
                <a:ext cx="5723746" cy="871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4937443D-471A-45F2-9118-6484FCB867A9}"/>
              </a:ext>
            </a:extLst>
          </p:cNvPr>
          <p:cNvSpPr/>
          <p:nvPr/>
        </p:nvSpPr>
        <p:spPr>
          <a:xfrm>
            <a:off x="4160437" y="4532370"/>
            <a:ext cx="480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can write the indicators as differences of step functions: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6061633-F143-4096-A710-3B7F1E9D75D2}"/>
                  </a:ext>
                </a:extLst>
              </p:cNvPr>
              <p:cNvSpPr/>
              <p:nvPr/>
            </p:nvSpPr>
            <p:spPr>
              <a:xfrm>
                <a:off x="4160437" y="5350580"/>
                <a:ext cx="434029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ko-KR" sz="20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20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−1(</m:t>
                      </m:r>
                      <m:r>
                        <a:rPr lang="en-US" altLang="ko-KR" sz="20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6061633-F143-4096-A710-3B7F1E9D7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437" y="5350580"/>
                <a:ext cx="4340291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8DB42A6A-AA5C-4B6D-9E93-46E78B02F15E}"/>
              </a:ext>
            </a:extLst>
          </p:cNvPr>
          <p:cNvSpPr/>
          <p:nvPr/>
        </p:nvSpPr>
        <p:spPr>
          <a:xfrm>
            <a:off x="4160437" y="5908760"/>
            <a:ext cx="480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Hence, it suffices to approximate a step function using a sigmoid.</a:t>
            </a:r>
          </a:p>
        </p:txBody>
      </p:sp>
    </p:spTree>
    <p:extLst>
      <p:ext uri="{BB962C8B-B14F-4D97-AF65-F5344CB8AC3E}">
        <p14:creationId xmlns:p14="http://schemas.microsoft.com/office/powerpoint/2010/main" val="279272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0588CD0-9770-46E2-86D1-CF4604E57AE5}"/>
              </a:ext>
            </a:extLst>
          </p:cNvPr>
          <p:cNvSpPr/>
          <p:nvPr/>
        </p:nvSpPr>
        <p:spPr>
          <a:xfrm>
            <a:off x="304800" y="2275086"/>
            <a:ext cx="8695911" cy="10910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726A34-F79C-4119-A61B-F2458AB9E77B}"/>
              </a:ext>
            </a:extLst>
          </p:cNvPr>
          <p:cNvSpPr/>
          <p:nvPr/>
        </p:nvSpPr>
        <p:spPr>
          <a:xfrm>
            <a:off x="1676400" y="1185442"/>
            <a:ext cx="5596865" cy="8426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876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approximating the cosines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07C08D-6DFC-45D8-B629-F57968D7B12F}"/>
                  </a:ext>
                </a:extLst>
              </p:cNvPr>
              <p:cNvSpPr/>
              <p:nvPr/>
            </p:nvSpPr>
            <p:spPr>
              <a:xfrm>
                <a:off x="533400" y="2200865"/>
                <a:ext cx="8610600" cy="10382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Exists 2-layer neural net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of size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with sigmoid activations, </a:t>
                </a:r>
                <a:r>
                  <a:rPr lang="en-US" sz="2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s.t.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func>
                          <m:func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200" b="0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sup</m:t>
                                </m:r>
                              </m:e>
                              <m:lim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2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2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2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func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07C08D-6DFC-45D8-B629-F57968D7B1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0865"/>
                <a:ext cx="8610600" cy="1038298"/>
              </a:xfrm>
              <a:prstGeom prst="rect">
                <a:avLst/>
              </a:prstGeom>
              <a:blipFill>
                <a:blip r:embed="rId3"/>
                <a:stretch>
                  <a:fillRect l="-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0FACC3D-31D2-4C41-BF1C-9F67C600FC19}"/>
                  </a:ext>
                </a:extLst>
              </p:cNvPr>
              <p:cNvSpPr/>
              <p:nvPr/>
            </p:nvSpPr>
            <p:spPr>
              <a:xfrm>
                <a:off x="1726747" y="1185442"/>
                <a:ext cx="5596084" cy="8426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ko-KR" sz="22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200" b="0" i="1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b="0" i="1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ko-KR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sz="2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22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func>
                            <m:funcPr>
                              <m:ctrlPr>
                                <a:rPr lang="en-US" altLang="ko-KR" sz="22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20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2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sz="22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0FACC3D-31D2-4C41-BF1C-9F67C600F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747" y="1185442"/>
                <a:ext cx="5596084" cy="842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8DB42A6A-AA5C-4B6D-9E93-46E78B02F15E}"/>
              </a:ext>
            </a:extLst>
          </p:cNvPr>
          <p:cNvSpPr/>
          <p:nvPr/>
        </p:nvSpPr>
        <p:spPr>
          <a:xfrm>
            <a:off x="552650" y="3521604"/>
            <a:ext cx="76007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Approximating a step function using a sigmoid: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8B128E1-5B2A-4EFF-8176-FAFA6AA0BBEC}"/>
                  </a:ext>
                </a:extLst>
              </p:cNvPr>
              <p:cNvSpPr/>
              <p:nvPr/>
            </p:nvSpPr>
            <p:spPr>
              <a:xfrm>
                <a:off x="2514600" y="3952491"/>
                <a:ext cx="7600749" cy="865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2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altLang="ko-KR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2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altLang="ko-KR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1(</m:t>
                              </m:r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)−</m:t>
                              </m:r>
                              <m:f>
                                <m:fPr>
                                  <m:ctrlPr>
                                    <a:rPr lang="en-US" altLang="ko-KR" sz="22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2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22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ko-KR" sz="2200" b="0" i="1" smtClean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200" b="0" i="1" smtClean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2200" b="0" i="1" smtClean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200" b="0" i="1" smtClean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altLang="ko-KR" sz="2200" b="0" i="1" smtClean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2200" b="0" i="1" smtClean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2200" b="0" i="1" smtClean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200" b="0" i="1" smtClean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sz="2200" b="0" i="1" smtClean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8B128E1-5B2A-4EFF-8176-FAFA6AA0B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952491"/>
                <a:ext cx="7600749" cy="865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4AC5C9C-97DF-4623-AF8F-F2386CFA6F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650" y="4114800"/>
            <a:ext cx="3177276" cy="19575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861305-C0EC-4782-9A98-7B2C35F87B2B}"/>
                  </a:ext>
                </a:extLst>
              </p:cNvPr>
              <p:cNvSpPr/>
              <p:nvPr/>
            </p:nvSpPr>
            <p:spPr>
              <a:xfrm>
                <a:off x="4038601" y="4966539"/>
                <a:ext cx="4876800" cy="1138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Hence, taking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large enough, we can drive the error as small as possible (in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sense.)</a:t>
                </a: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861305-C0EC-4782-9A98-7B2C35F87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1" y="4966539"/>
                <a:ext cx="4876800" cy="1138325"/>
              </a:xfrm>
              <a:prstGeom prst="rect">
                <a:avLst/>
              </a:prstGeom>
              <a:blipFill>
                <a:blip r:embed="rId7"/>
                <a:stretch>
                  <a:fillRect l="-1625" t="-3763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56B5ED2-C5C6-4614-8337-C952BDBB694D}"/>
              </a:ext>
            </a:extLst>
          </p:cNvPr>
          <p:cNvSpPr/>
          <p:nvPr/>
        </p:nvSpPr>
        <p:spPr>
          <a:xfrm>
            <a:off x="610105" y="6252969"/>
            <a:ext cx="66631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Putting everything together, the claim follows.</a:t>
            </a:r>
          </a:p>
        </p:txBody>
      </p:sp>
    </p:spTree>
    <p:extLst>
      <p:ext uri="{BB962C8B-B14F-4D97-AF65-F5344CB8AC3E}">
        <p14:creationId xmlns:p14="http://schemas.microsoft.com/office/powerpoint/2010/main" val="19216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876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Parting thoughts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07C08D-6DFC-45D8-B629-F57968D7B12F}"/>
              </a:ext>
            </a:extLst>
          </p:cNvPr>
          <p:cNvSpPr/>
          <p:nvPr/>
        </p:nvSpPr>
        <p:spPr>
          <a:xfrm>
            <a:off x="266700" y="2057400"/>
            <a:ext cx="8610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 results we proved are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existential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they prove that a good approximator exists. Finding one efficiently (much less so using gradient descent) is a different matter.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DEC891-AA50-4534-9FE5-941D51AD3FA0}"/>
              </a:ext>
            </a:extLst>
          </p:cNvPr>
          <p:cNvSpPr/>
          <p:nvPr/>
        </p:nvSpPr>
        <p:spPr>
          <a:xfrm>
            <a:off x="266700" y="3464004"/>
            <a:ext cx="8610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choices of non-linearities are usually very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flexible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most results of the type we saw can be re-proven using different non-linearities. </a:t>
            </a:r>
            <a:b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(Examples in homework.)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91F543-DF00-4CCB-B561-E1A4C7B85670}"/>
              </a:ext>
            </a:extLst>
          </p:cNvPr>
          <p:cNvSpPr/>
          <p:nvPr/>
        </p:nvSpPr>
        <p:spPr>
          <a:xfrm>
            <a:off x="277127" y="4870608"/>
            <a:ext cx="861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Many other results of similar flavor. For instance, there are also results that deep, but narrow networks are universal approximators. </a:t>
            </a:r>
          </a:p>
        </p:txBody>
      </p:sp>
    </p:spTree>
    <p:extLst>
      <p:ext uri="{BB962C8B-B14F-4D97-AF65-F5344CB8AC3E}">
        <p14:creationId xmlns:p14="http://schemas.microsoft.com/office/powerpoint/2010/main" val="356184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2BF849-4F9B-4E3A-955D-2C0738ACD7F8}"/>
              </a:ext>
            </a:extLst>
          </p:cNvPr>
          <p:cNvSpPr/>
          <p:nvPr/>
        </p:nvSpPr>
        <p:spPr>
          <a:xfrm>
            <a:off x="419100" y="4346650"/>
            <a:ext cx="8229600" cy="21488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Universal approximation I: </a:t>
            </a:r>
            <a:b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Lipschitz function are </a:t>
            </a:r>
            <a:r>
              <a:rPr lang="en-US" sz="4000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approximable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0CAA4F6-BE0E-41F0-8734-7DF633D90B4D}"/>
                  </a:ext>
                </a:extLst>
              </p:cNvPr>
              <p:cNvSpPr/>
              <p:nvPr/>
            </p:nvSpPr>
            <p:spPr>
              <a:xfrm>
                <a:off x="-15240" y="2895600"/>
                <a:ext cx="8930640" cy="1365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First, we show neural networks are </a:t>
                </a:r>
                <a:r>
                  <a:rPr lang="en-US" sz="2200" b="1" dirty="0">
                    <a:solidFill>
                      <a:schemeClr val="tx2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universal approximators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given any Lipschitz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23"/>
                              </m:r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 </a:t>
                </a:r>
                <a:r>
                  <a:rPr lang="en-US" altLang="ko-KR" sz="2200" b="1" dirty="0">
                    <a:solidFill>
                      <a:schemeClr val="tx2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shallow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(3-layer) neural network with 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~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b="0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neurons can approximate it to within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error. 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0CAA4F6-BE0E-41F0-8734-7DF633D90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" y="2895600"/>
                <a:ext cx="8930640" cy="1365182"/>
              </a:xfrm>
              <a:prstGeom prst="rect">
                <a:avLst/>
              </a:prstGeom>
              <a:blipFill>
                <a:blip r:embed="rId3"/>
                <a:stretch>
                  <a:fillRect t="-3125" r="-409" b="-2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3568627-6ECB-421B-AE1C-1DDA101FD807}"/>
                  </a:ext>
                </a:extLst>
              </p:cNvPr>
              <p:cNvSpPr/>
              <p:nvPr/>
            </p:nvSpPr>
            <p:spPr>
              <a:xfrm>
                <a:off x="0" y="1970363"/>
                <a:ext cx="8382000" cy="863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Recall, a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altLang="ko-KR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23"/>
                              </m:r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ko-KR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is </a:t>
                </a:r>
                <a:r>
                  <a:rPr lang="en-US" altLang="ko-KR" sz="2200" b="1" dirty="0">
                    <a:solidFill>
                      <a:schemeClr val="accent6">
                        <a:lumMod val="50000"/>
                      </a:schemeClr>
                    </a:solidFill>
                  </a:rPr>
                  <a:t>L-Lipschitz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if: </a:t>
                </a:r>
                <a:br>
                  <a:rPr lang="en-US" altLang="ko-KR" sz="2200" b="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23"/>
                              </m:r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3568627-6ECB-421B-AE1C-1DDA101FD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70363"/>
                <a:ext cx="8382000" cy="863250"/>
              </a:xfrm>
              <a:prstGeom prst="rect">
                <a:avLst/>
              </a:prstGeom>
              <a:blipFill>
                <a:blip r:embed="rId4"/>
                <a:stretch>
                  <a:fillRect t="-5634"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09C0221-9644-4740-8BD4-6C33A2202BBC}"/>
                  </a:ext>
                </a:extLst>
              </p:cNvPr>
              <p:cNvSpPr/>
              <p:nvPr/>
            </p:nvSpPr>
            <p:spPr>
              <a:xfrm>
                <a:off x="76200" y="4495800"/>
                <a:ext cx="8382000" cy="1850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200" b="1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Theorem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For any </a:t>
                </a:r>
                <a:r>
                  <a:rPr lang="en-US" sz="2200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L-Lipschitz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function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altLang="ko-KR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23"/>
                              </m:r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there is a </a:t>
                </a:r>
                <a:r>
                  <a:rPr lang="en-US" altLang="ko-KR" sz="2200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3-layer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neural network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200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</m:acc>
                    <m:r>
                      <a:rPr lang="en-US" altLang="ko-KR" sz="22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with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2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ko-KR" sz="2200" b="0" i="0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</m:num>
                                  <m:den>
                                    <m:r>
                                      <a:rPr lang="en-US" altLang="ko-KR" sz="22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2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ReLU neurons, </a:t>
                </a:r>
                <a:r>
                  <a:rPr lang="en-US" altLang="ko-KR" sz="2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s.t.</a:t>
                </a:r>
                <a:b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pPr lvl="1" algn="ctr"/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b>
                      <m:sup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 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2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09C0221-9644-4740-8BD4-6C33A2202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495800"/>
                <a:ext cx="8382000" cy="1850507"/>
              </a:xfrm>
              <a:prstGeom prst="rect">
                <a:avLst/>
              </a:prstGeom>
              <a:blipFill>
                <a:blip r:embed="rId5"/>
                <a:stretch>
                  <a:fillRect t="-2640" r="-727" b="-48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6824696-5134-4582-9D28-EF48FDD2399C}"/>
                  </a:ext>
                </a:extLst>
              </p:cNvPr>
              <p:cNvSpPr/>
              <p:nvPr/>
            </p:nvSpPr>
            <p:spPr>
              <a:xfrm>
                <a:off x="5226744" y="6429527"/>
                <a:ext cx="120180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ko-KR" sz="22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error</a:t>
                </a:r>
                <a:r>
                  <a:rPr lang="en-US" altLang="ko-KR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6824696-5134-4582-9D28-EF48FDD239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744" y="6429527"/>
                <a:ext cx="1201804" cy="430887"/>
              </a:xfrm>
              <a:prstGeom prst="rect">
                <a:avLst/>
              </a:prstGeom>
              <a:blipFill>
                <a:blip r:embed="rId6"/>
                <a:stretch>
                  <a:fillRect l="-505" t="-12857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997659-23F0-4446-847E-7A0F9881FAB3}"/>
              </a:ext>
            </a:extLst>
          </p:cNvPr>
          <p:cNvCxnSpPr/>
          <p:nvPr/>
        </p:nvCxnSpPr>
        <p:spPr>
          <a:xfrm flipH="1" flipV="1">
            <a:off x="4800600" y="6337756"/>
            <a:ext cx="609600" cy="157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81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/>
      <p:bldP spid="23" grpId="0"/>
      <p:bldP spid="2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487D0BB-24CB-4DB8-AFF0-E96FEF1FF262}"/>
              </a:ext>
            </a:extLst>
          </p:cNvPr>
          <p:cNvSpPr/>
          <p:nvPr/>
        </p:nvSpPr>
        <p:spPr>
          <a:xfrm>
            <a:off x="4800600" y="2914495"/>
            <a:ext cx="1981200" cy="3787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Universal approximation I: </a:t>
            </a:r>
            <a:b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Proof intuition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3F48A2-3844-43CB-8678-70BC25E4685B}"/>
              </a:ext>
            </a:extLst>
          </p:cNvPr>
          <p:cNvSpPr/>
          <p:nvPr/>
        </p:nvSpPr>
        <p:spPr>
          <a:xfrm>
            <a:off x="0" y="4883440"/>
            <a:ext cx="8839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 2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we can approximate f as linear combination of “queries”.   </a:t>
            </a:r>
            <a:endParaRPr lang="en-US" altLang="ko-KR" sz="2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4FA134-1F62-43EC-8EA7-9DEF55E613DB}"/>
              </a:ext>
            </a:extLst>
          </p:cNvPr>
          <p:cNvSpPr/>
          <p:nvPr/>
        </p:nvSpPr>
        <p:spPr>
          <a:xfrm>
            <a:off x="0" y="1676400"/>
            <a:ext cx="838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 1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using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Lipschitzness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we can “query” the values of function f approximately by querying its values on a fine grid. </a:t>
            </a:r>
            <a:endParaRPr lang="en-US" altLang="ko-KR" sz="2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A3CE77-F760-4964-8C17-2EEAF2DDCE3F}"/>
              </a:ext>
            </a:extLst>
          </p:cNvPr>
          <p:cNvSpPr/>
          <p:nvPr/>
        </p:nvSpPr>
        <p:spPr>
          <a:xfrm>
            <a:off x="952500" y="2586782"/>
            <a:ext cx="3581400" cy="2057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2C3F-F503-47F0-92EC-2ED27D3F5F83}"/>
              </a:ext>
            </a:extLst>
          </p:cNvPr>
          <p:cNvCxnSpPr/>
          <p:nvPr/>
        </p:nvCxnSpPr>
        <p:spPr>
          <a:xfrm>
            <a:off x="1600200" y="2586782"/>
            <a:ext cx="0" cy="2057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FD87AF-D3A5-42D6-A908-D2DAB5C88313}"/>
              </a:ext>
            </a:extLst>
          </p:cNvPr>
          <p:cNvCxnSpPr/>
          <p:nvPr/>
        </p:nvCxnSpPr>
        <p:spPr>
          <a:xfrm>
            <a:off x="2514600" y="2586782"/>
            <a:ext cx="0" cy="2057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88FA24-725B-4C2E-9667-BC6C532E05EF}"/>
              </a:ext>
            </a:extLst>
          </p:cNvPr>
          <p:cNvCxnSpPr/>
          <p:nvPr/>
        </p:nvCxnSpPr>
        <p:spPr>
          <a:xfrm>
            <a:off x="3352800" y="2586782"/>
            <a:ext cx="0" cy="2057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5A976A-D2BB-40BE-9E80-C693FE4668EA}"/>
              </a:ext>
            </a:extLst>
          </p:cNvPr>
          <p:cNvCxnSpPr/>
          <p:nvPr/>
        </p:nvCxnSpPr>
        <p:spPr>
          <a:xfrm>
            <a:off x="4134853" y="2586782"/>
            <a:ext cx="0" cy="2057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4D8897-C8AE-449C-9324-30218AC758E1}"/>
              </a:ext>
            </a:extLst>
          </p:cNvPr>
          <p:cNvCxnSpPr/>
          <p:nvPr/>
        </p:nvCxnSpPr>
        <p:spPr>
          <a:xfrm>
            <a:off x="952500" y="3135037"/>
            <a:ext cx="3619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0FF82D-8F57-4A75-AAEF-9E17F93F016A}"/>
              </a:ext>
            </a:extLst>
          </p:cNvPr>
          <p:cNvCxnSpPr/>
          <p:nvPr/>
        </p:nvCxnSpPr>
        <p:spPr>
          <a:xfrm>
            <a:off x="933450" y="3973237"/>
            <a:ext cx="3619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D7ADF13-2687-4021-918A-9B0B08A2F1FD}"/>
              </a:ext>
            </a:extLst>
          </p:cNvPr>
          <p:cNvSpPr/>
          <p:nvPr/>
        </p:nvSpPr>
        <p:spPr>
          <a:xfrm>
            <a:off x="1981200" y="3516037"/>
            <a:ext cx="134352" cy="1343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68939E-E4DA-4C4F-9292-302893B0BF7C}"/>
              </a:ext>
            </a:extLst>
          </p:cNvPr>
          <p:cNvSpPr/>
          <p:nvPr/>
        </p:nvSpPr>
        <p:spPr>
          <a:xfrm>
            <a:off x="2895600" y="3534085"/>
            <a:ext cx="134352" cy="1343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826B21-E391-4DED-816B-EACEA5DA067A}"/>
              </a:ext>
            </a:extLst>
          </p:cNvPr>
          <p:cNvSpPr/>
          <p:nvPr/>
        </p:nvSpPr>
        <p:spPr>
          <a:xfrm>
            <a:off x="3675648" y="3516037"/>
            <a:ext cx="134352" cy="1343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B4B9E6-D6F8-45C4-BC71-2082A2700EFD}"/>
              </a:ext>
            </a:extLst>
          </p:cNvPr>
          <p:cNvSpPr/>
          <p:nvPr/>
        </p:nvSpPr>
        <p:spPr>
          <a:xfrm>
            <a:off x="1999248" y="4296085"/>
            <a:ext cx="134352" cy="1343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6364F83-5F42-456C-BBCC-D7594D60FE97}"/>
              </a:ext>
            </a:extLst>
          </p:cNvPr>
          <p:cNvSpPr/>
          <p:nvPr/>
        </p:nvSpPr>
        <p:spPr>
          <a:xfrm>
            <a:off x="2895600" y="4296085"/>
            <a:ext cx="134352" cy="1343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957970-53F6-4FD8-BD18-85CCF85FA84D}"/>
              </a:ext>
            </a:extLst>
          </p:cNvPr>
          <p:cNvSpPr/>
          <p:nvPr/>
        </p:nvSpPr>
        <p:spPr>
          <a:xfrm>
            <a:off x="1161048" y="3534085"/>
            <a:ext cx="134352" cy="1343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59CD711-229D-4603-BCDB-A3D3A605B6F1}"/>
              </a:ext>
            </a:extLst>
          </p:cNvPr>
          <p:cNvSpPr/>
          <p:nvPr/>
        </p:nvSpPr>
        <p:spPr>
          <a:xfrm>
            <a:off x="1999248" y="2619685"/>
            <a:ext cx="134352" cy="1343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A819594-98D7-4707-8840-3139843774C2}"/>
              </a:ext>
            </a:extLst>
          </p:cNvPr>
          <p:cNvSpPr/>
          <p:nvPr/>
        </p:nvSpPr>
        <p:spPr>
          <a:xfrm>
            <a:off x="2895600" y="2601637"/>
            <a:ext cx="134352" cy="1343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0AD7D6-CC57-4EC9-8329-B3C540A3EA3D}"/>
              </a:ext>
            </a:extLst>
          </p:cNvPr>
          <p:cNvSpPr/>
          <p:nvPr/>
        </p:nvSpPr>
        <p:spPr>
          <a:xfrm>
            <a:off x="3675648" y="2601637"/>
            <a:ext cx="134352" cy="1343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2AD1B7-FFB8-41C5-AB6A-57F7A2361384}"/>
              </a:ext>
            </a:extLst>
          </p:cNvPr>
          <p:cNvSpPr/>
          <p:nvPr/>
        </p:nvSpPr>
        <p:spPr>
          <a:xfrm>
            <a:off x="1143000" y="4296085"/>
            <a:ext cx="134352" cy="1343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F85B433-0789-4AD2-9CFC-7A0DCF81F741}"/>
              </a:ext>
            </a:extLst>
          </p:cNvPr>
          <p:cNvSpPr/>
          <p:nvPr/>
        </p:nvSpPr>
        <p:spPr>
          <a:xfrm>
            <a:off x="1161048" y="2619685"/>
            <a:ext cx="134352" cy="1343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4FBF89E-8C21-4AAA-9DC1-DD21F991484E}"/>
              </a:ext>
            </a:extLst>
          </p:cNvPr>
          <p:cNvSpPr/>
          <p:nvPr/>
        </p:nvSpPr>
        <p:spPr>
          <a:xfrm>
            <a:off x="3675648" y="4296085"/>
            <a:ext cx="134352" cy="1343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7C2FC7B-0E40-4B21-9DB2-EB23F7D26013}"/>
              </a:ext>
            </a:extLst>
          </p:cNvPr>
          <p:cNvSpPr/>
          <p:nvPr/>
        </p:nvSpPr>
        <p:spPr>
          <a:xfrm>
            <a:off x="4437648" y="3516037"/>
            <a:ext cx="134352" cy="1343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FC6885F-23B1-40D3-A909-D4DB6118C245}"/>
              </a:ext>
            </a:extLst>
          </p:cNvPr>
          <p:cNvSpPr/>
          <p:nvPr/>
        </p:nvSpPr>
        <p:spPr>
          <a:xfrm>
            <a:off x="4419600" y="2601637"/>
            <a:ext cx="134352" cy="1343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D3864B9-CAD3-4314-8E8E-0DE3EE169DA6}"/>
              </a:ext>
            </a:extLst>
          </p:cNvPr>
          <p:cNvSpPr/>
          <p:nvPr/>
        </p:nvSpPr>
        <p:spPr>
          <a:xfrm>
            <a:off x="4437648" y="4296085"/>
            <a:ext cx="134352" cy="1343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5C3C-1B94-421F-B460-4EA6A2896773}"/>
              </a:ext>
            </a:extLst>
          </p:cNvPr>
          <p:cNvSpPr txBox="1"/>
          <p:nvPr/>
        </p:nvSpPr>
        <p:spPr>
          <a:xfrm>
            <a:off x="3774143" y="2893853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7C98C-9A86-4A1C-BD7E-47355F444653}"/>
              </a:ext>
            </a:extLst>
          </p:cNvPr>
          <p:cNvSpPr txBox="1"/>
          <p:nvPr/>
        </p:nvSpPr>
        <p:spPr>
          <a:xfrm>
            <a:off x="3410951" y="3275979"/>
            <a:ext cx="3209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333D14F-0A2B-4AFE-B68B-8758A98B9727}"/>
              </a:ext>
            </a:extLst>
          </p:cNvPr>
          <p:cNvSpPr/>
          <p:nvPr/>
        </p:nvSpPr>
        <p:spPr>
          <a:xfrm>
            <a:off x="3923800" y="3293253"/>
            <a:ext cx="134352" cy="13435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3932908-8839-4EE1-9163-8AED7691806A}"/>
                  </a:ext>
                </a:extLst>
              </p:cNvPr>
              <p:cNvSpPr/>
              <p:nvPr/>
            </p:nvSpPr>
            <p:spPr>
              <a:xfrm>
                <a:off x="4705937" y="2914495"/>
                <a:ext cx="21816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ko-KR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3932908-8839-4EE1-9163-8AED769180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937" y="2914495"/>
                <a:ext cx="218168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Left Brace 40">
            <a:extLst>
              <a:ext uri="{FF2B5EF4-FFF2-40B4-BE49-F238E27FC236}">
                <a16:creationId xmlns:a16="http://schemas.microsoft.com/office/drawing/2014/main" id="{2BB00B1C-C834-48FE-A397-9B02C2CBE3E2}"/>
              </a:ext>
            </a:extLst>
          </p:cNvPr>
          <p:cNvSpPr/>
          <p:nvPr/>
        </p:nvSpPr>
        <p:spPr>
          <a:xfrm>
            <a:off x="3121101" y="3135037"/>
            <a:ext cx="230794" cy="811881"/>
          </a:xfrm>
          <a:prstGeom prst="leftBrace">
            <a:avLst>
              <a:gd name="adj1" fmla="val 52728"/>
              <a:gd name="adj2" fmla="val 5241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71AE14-BA7C-4EE3-AC3D-2A596CE0BBE7}"/>
                  </a:ext>
                </a:extLst>
              </p:cNvPr>
              <p:cNvSpPr txBox="1"/>
              <p:nvPr/>
            </p:nvSpPr>
            <p:spPr>
              <a:xfrm>
                <a:off x="2906719" y="3221312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71AE14-BA7C-4EE3-AC3D-2A596CE0B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719" y="3221312"/>
                <a:ext cx="3706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73AD0D8-E98D-472F-A6A1-135AA471D886}"/>
                  </a:ext>
                </a:extLst>
              </p:cNvPr>
              <p:cNvSpPr/>
              <p:nvPr/>
            </p:nvSpPr>
            <p:spPr>
              <a:xfrm>
                <a:off x="-237624" y="5258624"/>
                <a:ext cx="4572000" cy="95795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ko-KR" sz="2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ko-KR" sz="2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ells</m:t>
                          </m:r>
                          <m:r>
                            <m:rPr>
                              <m:brk m:alnAt="7"/>
                            </m:rP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73AD0D8-E98D-472F-A6A1-135AA471D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7624" y="5258624"/>
                <a:ext cx="4572000" cy="957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68F18653-61C9-4B0C-8938-CB0AE295C44D}"/>
              </a:ext>
            </a:extLst>
          </p:cNvPr>
          <p:cNvSpPr/>
          <p:nvPr/>
        </p:nvSpPr>
        <p:spPr>
          <a:xfrm>
            <a:off x="-1389648" y="6238991"/>
            <a:ext cx="88392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 3: </a:t>
            </a:r>
            <a:r>
              <a:rPr lang="en-US" altLang="ko-KR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Approximate the indicators using </a:t>
            </a:r>
            <a:r>
              <a:rPr lang="en-US" altLang="ko-KR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ReLUs</a:t>
            </a:r>
            <a:r>
              <a:rPr lang="en-US" altLang="ko-KR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486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" grpId="0"/>
      <p:bldP spid="8" grpId="0"/>
      <p:bldP spid="3" grpId="0" animBg="1"/>
      <p:bldP spid="12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18" grpId="0"/>
      <p:bldP spid="20" grpId="0"/>
      <p:bldP spid="40" grpId="0" animBg="1"/>
      <p:bldP spid="39" grpId="0"/>
      <p:bldP spid="41" grpId="0" animBg="1"/>
      <p:bldP spid="42" grpId="0"/>
      <p:bldP spid="43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Universal approximation I: </a:t>
            </a:r>
            <a:b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 1, formally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E4FA134-1F62-43EC-8EA7-9DEF55E613DB}"/>
                  </a:ext>
                </a:extLst>
              </p:cNvPr>
              <p:cNvSpPr/>
              <p:nvPr/>
            </p:nvSpPr>
            <p:spPr>
              <a:xfrm>
                <a:off x="-36444" y="1810568"/>
                <a:ext cx="8762999" cy="20027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Lemma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altLang="ko-KR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23"/>
                              </m:r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be L-Lipschitz and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sz="220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 sz="22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 partition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23"/>
                              </m:r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into cells of side lengths at most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Consider any set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Then: </a:t>
                </a:r>
                <a:b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endParaRPr lang="en-US" altLang="ko-KR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sz="2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sup</m:t>
                          </m:r>
                        </m:e>
                        <m:lim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lim>
                      </m:limLow>
                      <m:func>
                        <m:funcPr>
                          <m:ctrlP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2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r>
                        <m:rPr>
                          <m:lit/>
                        </m:rP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2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b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endParaRPr lang="en-US" altLang="ko-KR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E4FA134-1F62-43EC-8EA7-9DEF55E613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444" y="1810568"/>
                <a:ext cx="8762999" cy="2002792"/>
              </a:xfrm>
              <a:prstGeom prst="rect">
                <a:avLst/>
              </a:prstGeom>
              <a:blipFill>
                <a:blip r:embed="rId3"/>
                <a:stretch>
                  <a:fillRect t="-2432" b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3A3CE77-F760-4964-8C17-2EEAF2DDCE3F}"/>
              </a:ext>
            </a:extLst>
          </p:cNvPr>
          <p:cNvSpPr/>
          <p:nvPr/>
        </p:nvSpPr>
        <p:spPr>
          <a:xfrm>
            <a:off x="419100" y="4016080"/>
            <a:ext cx="3581400" cy="2057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2C3F-F503-47F0-92EC-2ED27D3F5F83}"/>
              </a:ext>
            </a:extLst>
          </p:cNvPr>
          <p:cNvCxnSpPr/>
          <p:nvPr/>
        </p:nvCxnSpPr>
        <p:spPr>
          <a:xfrm>
            <a:off x="1066800" y="4016080"/>
            <a:ext cx="0" cy="2057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FD87AF-D3A5-42D6-A908-D2DAB5C88313}"/>
              </a:ext>
            </a:extLst>
          </p:cNvPr>
          <p:cNvCxnSpPr/>
          <p:nvPr/>
        </p:nvCxnSpPr>
        <p:spPr>
          <a:xfrm>
            <a:off x="1981200" y="4016080"/>
            <a:ext cx="0" cy="2057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88FA24-725B-4C2E-9667-BC6C532E05EF}"/>
              </a:ext>
            </a:extLst>
          </p:cNvPr>
          <p:cNvCxnSpPr/>
          <p:nvPr/>
        </p:nvCxnSpPr>
        <p:spPr>
          <a:xfrm>
            <a:off x="2819400" y="4016080"/>
            <a:ext cx="0" cy="2057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5A976A-D2BB-40BE-9E80-C693FE4668EA}"/>
              </a:ext>
            </a:extLst>
          </p:cNvPr>
          <p:cNvCxnSpPr/>
          <p:nvPr/>
        </p:nvCxnSpPr>
        <p:spPr>
          <a:xfrm>
            <a:off x="3601453" y="4016080"/>
            <a:ext cx="0" cy="2057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4D8897-C8AE-449C-9324-30218AC758E1}"/>
              </a:ext>
            </a:extLst>
          </p:cNvPr>
          <p:cNvCxnSpPr/>
          <p:nvPr/>
        </p:nvCxnSpPr>
        <p:spPr>
          <a:xfrm>
            <a:off x="419100" y="4564335"/>
            <a:ext cx="3619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0FF82D-8F57-4A75-AAEF-9E17F93F016A}"/>
              </a:ext>
            </a:extLst>
          </p:cNvPr>
          <p:cNvCxnSpPr/>
          <p:nvPr/>
        </p:nvCxnSpPr>
        <p:spPr>
          <a:xfrm>
            <a:off x="400050" y="5402535"/>
            <a:ext cx="3619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D7ADF13-2687-4021-918A-9B0B08A2F1FD}"/>
              </a:ext>
            </a:extLst>
          </p:cNvPr>
          <p:cNvSpPr/>
          <p:nvPr/>
        </p:nvSpPr>
        <p:spPr>
          <a:xfrm>
            <a:off x="1447800" y="4945335"/>
            <a:ext cx="134352" cy="1343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68939E-E4DA-4C4F-9292-302893B0BF7C}"/>
              </a:ext>
            </a:extLst>
          </p:cNvPr>
          <p:cNvSpPr/>
          <p:nvPr/>
        </p:nvSpPr>
        <p:spPr>
          <a:xfrm>
            <a:off x="2362200" y="4963383"/>
            <a:ext cx="134352" cy="1343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826B21-E391-4DED-816B-EACEA5DA067A}"/>
              </a:ext>
            </a:extLst>
          </p:cNvPr>
          <p:cNvSpPr/>
          <p:nvPr/>
        </p:nvSpPr>
        <p:spPr>
          <a:xfrm>
            <a:off x="3142248" y="4945335"/>
            <a:ext cx="134352" cy="1343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B4B9E6-D6F8-45C4-BC71-2082A2700EFD}"/>
              </a:ext>
            </a:extLst>
          </p:cNvPr>
          <p:cNvSpPr/>
          <p:nvPr/>
        </p:nvSpPr>
        <p:spPr>
          <a:xfrm>
            <a:off x="1465848" y="5725383"/>
            <a:ext cx="134352" cy="1343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6364F83-5F42-456C-BBCC-D7594D60FE97}"/>
              </a:ext>
            </a:extLst>
          </p:cNvPr>
          <p:cNvSpPr/>
          <p:nvPr/>
        </p:nvSpPr>
        <p:spPr>
          <a:xfrm>
            <a:off x="2362200" y="5725383"/>
            <a:ext cx="134352" cy="1343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957970-53F6-4FD8-BD18-85CCF85FA84D}"/>
              </a:ext>
            </a:extLst>
          </p:cNvPr>
          <p:cNvSpPr/>
          <p:nvPr/>
        </p:nvSpPr>
        <p:spPr>
          <a:xfrm>
            <a:off x="627648" y="4963383"/>
            <a:ext cx="134352" cy="1343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59CD711-229D-4603-BCDB-A3D3A605B6F1}"/>
              </a:ext>
            </a:extLst>
          </p:cNvPr>
          <p:cNvSpPr/>
          <p:nvPr/>
        </p:nvSpPr>
        <p:spPr>
          <a:xfrm>
            <a:off x="1465848" y="4048983"/>
            <a:ext cx="134352" cy="1343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A819594-98D7-4707-8840-3139843774C2}"/>
              </a:ext>
            </a:extLst>
          </p:cNvPr>
          <p:cNvSpPr/>
          <p:nvPr/>
        </p:nvSpPr>
        <p:spPr>
          <a:xfrm>
            <a:off x="2362200" y="4030935"/>
            <a:ext cx="134352" cy="1343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0AD7D6-CC57-4EC9-8329-B3C540A3EA3D}"/>
              </a:ext>
            </a:extLst>
          </p:cNvPr>
          <p:cNvSpPr/>
          <p:nvPr/>
        </p:nvSpPr>
        <p:spPr>
          <a:xfrm>
            <a:off x="3142248" y="4030935"/>
            <a:ext cx="134352" cy="1343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2AD1B7-FFB8-41C5-AB6A-57F7A2361384}"/>
              </a:ext>
            </a:extLst>
          </p:cNvPr>
          <p:cNvSpPr/>
          <p:nvPr/>
        </p:nvSpPr>
        <p:spPr>
          <a:xfrm>
            <a:off x="609600" y="5725383"/>
            <a:ext cx="134352" cy="1343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F85B433-0789-4AD2-9CFC-7A0DCF81F741}"/>
              </a:ext>
            </a:extLst>
          </p:cNvPr>
          <p:cNvSpPr/>
          <p:nvPr/>
        </p:nvSpPr>
        <p:spPr>
          <a:xfrm>
            <a:off x="627648" y="4048983"/>
            <a:ext cx="134352" cy="1343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4FBF89E-8C21-4AAA-9DC1-DD21F991484E}"/>
              </a:ext>
            </a:extLst>
          </p:cNvPr>
          <p:cNvSpPr/>
          <p:nvPr/>
        </p:nvSpPr>
        <p:spPr>
          <a:xfrm>
            <a:off x="3142248" y="5725383"/>
            <a:ext cx="134352" cy="1343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7C2FC7B-0E40-4B21-9DB2-EB23F7D26013}"/>
              </a:ext>
            </a:extLst>
          </p:cNvPr>
          <p:cNvSpPr/>
          <p:nvPr/>
        </p:nvSpPr>
        <p:spPr>
          <a:xfrm>
            <a:off x="3904248" y="4945335"/>
            <a:ext cx="134352" cy="1343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FC6885F-23B1-40D3-A909-D4DB6118C245}"/>
              </a:ext>
            </a:extLst>
          </p:cNvPr>
          <p:cNvSpPr/>
          <p:nvPr/>
        </p:nvSpPr>
        <p:spPr>
          <a:xfrm>
            <a:off x="3886200" y="4030935"/>
            <a:ext cx="134352" cy="1343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D3864B9-CAD3-4314-8E8E-0DE3EE169DA6}"/>
              </a:ext>
            </a:extLst>
          </p:cNvPr>
          <p:cNvSpPr/>
          <p:nvPr/>
        </p:nvSpPr>
        <p:spPr>
          <a:xfrm>
            <a:off x="3904248" y="5725383"/>
            <a:ext cx="134352" cy="1343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5C3C-1B94-421F-B460-4EA6A2896773}"/>
              </a:ext>
            </a:extLst>
          </p:cNvPr>
          <p:cNvSpPr txBox="1"/>
          <p:nvPr/>
        </p:nvSpPr>
        <p:spPr>
          <a:xfrm>
            <a:off x="3250447" y="4362048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D7C98C-9A86-4A1C-BD7E-47355F444653}"/>
                  </a:ext>
                </a:extLst>
              </p:cNvPr>
              <p:cNvSpPr txBox="1"/>
              <p:nvPr/>
            </p:nvSpPr>
            <p:spPr>
              <a:xfrm>
                <a:off x="2761907" y="4589400"/>
                <a:ext cx="4876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D7C98C-9A86-4A1C-BD7E-47355F444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907" y="4589400"/>
                <a:ext cx="487634" cy="430887"/>
              </a:xfrm>
              <a:prstGeom prst="rect">
                <a:avLst/>
              </a:prstGeom>
              <a:blipFill>
                <a:blip r:embed="rId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A333D14F-0A2B-4AFE-B68B-8758A98B9727}"/>
              </a:ext>
            </a:extLst>
          </p:cNvPr>
          <p:cNvSpPr/>
          <p:nvPr/>
        </p:nvSpPr>
        <p:spPr>
          <a:xfrm>
            <a:off x="3390400" y="4722551"/>
            <a:ext cx="134352" cy="13435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3932908-8839-4EE1-9163-8AED7691806A}"/>
                  </a:ext>
                </a:extLst>
              </p:cNvPr>
              <p:cNvSpPr/>
              <p:nvPr/>
            </p:nvSpPr>
            <p:spPr>
              <a:xfrm>
                <a:off x="4376705" y="4777545"/>
                <a:ext cx="3924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ko-KR" b="1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ko-KR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3932908-8839-4EE1-9163-8AED769180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705" y="4777545"/>
                <a:ext cx="3924408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Left Brace 40">
            <a:extLst>
              <a:ext uri="{FF2B5EF4-FFF2-40B4-BE49-F238E27FC236}">
                <a16:creationId xmlns:a16="http://schemas.microsoft.com/office/drawing/2014/main" id="{2BB00B1C-C834-48FE-A397-9B02C2CBE3E2}"/>
              </a:ext>
            </a:extLst>
          </p:cNvPr>
          <p:cNvSpPr/>
          <p:nvPr/>
        </p:nvSpPr>
        <p:spPr>
          <a:xfrm>
            <a:off x="2587701" y="4564335"/>
            <a:ext cx="230794" cy="811881"/>
          </a:xfrm>
          <a:prstGeom prst="leftBrace">
            <a:avLst>
              <a:gd name="adj1" fmla="val 52728"/>
              <a:gd name="adj2" fmla="val 5241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71AE14-BA7C-4EE3-AC3D-2A596CE0BBE7}"/>
                  </a:ext>
                </a:extLst>
              </p:cNvPr>
              <p:cNvSpPr txBox="1"/>
              <p:nvPr/>
            </p:nvSpPr>
            <p:spPr>
              <a:xfrm>
                <a:off x="2373319" y="465061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71AE14-BA7C-4EE3-AC3D-2A596CE0B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319" y="4650610"/>
                <a:ext cx="3706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148AD17F-5B82-4391-B766-0402954899E7}"/>
              </a:ext>
            </a:extLst>
          </p:cNvPr>
          <p:cNvSpPr/>
          <p:nvPr/>
        </p:nvSpPr>
        <p:spPr>
          <a:xfrm>
            <a:off x="3919199" y="4280033"/>
            <a:ext cx="8762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Proof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By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Lipschitzness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we have </a:t>
            </a:r>
            <a:b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ko-KR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CA76037-73B7-4FEA-8AAB-742824A54EDF}"/>
                  </a:ext>
                </a:extLst>
              </p:cNvPr>
              <p:cNvSpPr/>
              <p:nvPr/>
            </p:nvSpPr>
            <p:spPr>
              <a:xfrm>
                <a:off x="6934200" y="5164220"/>
                <a:ext cx="7307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CA76037-73B7-4FEA-8AAB-742824A54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164220"/>
                <a:ext cx="7307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FBDD8D-85E5-473F-BAFC-9F83D6454BC9}"/>
                  </a:ext>
                </a:extLst>
              </p:cNvPr>
              <p:cNvSpPr/>
              <p:nvPr/>
            </p:nvSpPr>
            <p:spPr>
              <a:xfrm>
                <a:off x="7883076" y="5177654"/>
                <a:ext cx="388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FBDD8D-85E5-473F-BAFC-9F83D6454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076" y="5177654"/>
                <a:ext cx="38824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91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12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18" grpId="0"/>
      <p:bldP spid="20" grpId="0"/>
      <p:bldP spid="40" grpId="0" animBg="1"/>
      <p:bldP spid="39" grpId="0"/>
      <p:bldP spid="41" grpId="0" animBg="1"/>
      <p:bldP spid="42" grpId="0"/>
      <p:bldP spid="38" grpId="0"/>
      <p:bldP spid="43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52400" y="304800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Universal approximation I: </a:t>
            </a:r>
            <a:b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 2, formally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DF7C6F8-8580-4B7C-B44C-A6D92BACE2AF}"/>
                  </a:ext>
                </a:extLst>
              </p:cNvPr>
              <p:cNvSpPr/>
              <p:nvPr/>
            </p:nvSpPr>
            <p:spPr>
              <a:xfrm>
                <a:off x="459606" y="1981200"/>
                <a:ext cx="8458200" cy="20224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Lemma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altLang="ko-KR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23"/>
                              </m:r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be 1-Lipschitz, 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sz="220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2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 partition of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23"/>
                              </m:r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into rectangles of side lengths at most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and a set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Then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b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b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sz="22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22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2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22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2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2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satisfies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200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sup</m:t>
                        </m:r>
                      </m:e>
                      <m:lim>
                        <m:r>
                          <a:rPr lang="en-US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2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2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lim>
                    </m:limLow>
                    <m:d>
                      <m:dPr>
                        <m:begChr m:val="|"/>
                        <m:endChr m:val="|"/>
                        <m:ctrlPr>
                          <a:rPr lang="en-US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sz="22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 b="0" i="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sz="2200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200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US" sz="22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 b="0" i="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sz="22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2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2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DF7C6F8-8580-4B7C-B44C-A6D92BACE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06" y="1981200"/>
                <a:ext cx="8458200" cy="2022477"/>
              </a:xfrm>
              <a:prstGeom prst="rect">
                <a:avLst/>
              </a:prstGeom>
              <a:blipFill>
                <a:blip r:embed="rId3"/>
                <a:stretch>
                  <a:fillRect l="-937" t="-2410" b="-29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18ABA2C-CF86-47DA-BBF8-22584EE77E2E}"/>
                  </a:ext>
                </a:extLst>
              </p:cNvPr>
              <p:cNvSpPr/>
              <p:nvPr/>
            </p:nvSpPr>
            <p:spPr>
              <a:xfrm>
                <a:off x="459606" y="4156077"/>
                <a:ext cx="8458200" cy="4978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Proof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22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Then,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= 1,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2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2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2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2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18ABA2C-CF86-47DA-BBF8-22584EE77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06" y="4156077"/>
                <a:ext cx="8458200" cy="497893"/>
              </a:xfrm>
              <a:prstGeom prst="rect">
                <a:avLst/>
              </a:prstGeom>
              <a:blipFill>
                <a:blip r:embed="rId4"/>
                <a:stretch>
                  <a:fillRect l="-937" t="-9877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7FF6250-8979-4499-8831-D6B0A36AFABA}"/>
                  </a:ext>
                </a:extLst>
              </p:cNvPr>
              <p:cNvSpPr/>
              <p:nvPr/>
            </p:nvSpPr>
            <p:spPr>
              <a:xfrm>
                <a:off x="1295400" y="4665666"/>
                <a:ext cx="84582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So, g(x) =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7FF6250-8979-4499-8831-D6B0A36AF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665666"/>
                <a:ext cx="8458200" cy="430887"/>
              </a:xfrm>
              <a:prstGeom prst="rect">
                <a:avLst/>
              </a:prstGeom>
              <a:blipFill>
                <a:blip r:embed="rId5"/>
                <a:stretch>
                  <a:fillRect l="-937" t="-11268" b="-2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63F91AF-E88D-4C76-B63E-40D7A77141C0}"/>
                  </a:ext>
                </a:extLst>
              </p:cNvPr>
              <p:cNvSpPr/>
              <p:nvPr/>
            </p:nvSpPr>
            <p:spPr>
              <a:xfrm>
                <a:off x="1292087" y="5155724"/>
                <a:ext cx="84582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By Lemma 1,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sz="2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200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US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sz="2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sz="22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2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2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2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</a:t>
                </a:r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63F91AF-E88D-4C76-B63E-40D7A7714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087" y="5155724"/>
                <a:ext cx="8458200" cy="430887"/>
              </a:xfrm>
              <a:prstGeom prst="rect">
                <a:avLst/>
              </a:prstGeom>
              <a:blipFill>
                <a:blip r:embed="rId6"/>
                <a:stretch>
                  <a:fillRect l="-937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82B2EF0-E475-4FBD-818B-76ECF19E9C64}"/>
                  </a:ext>
                </a:extLst>
              </p:cNvPr>
              <p:cNvSpPr/>
              <p:nvPr/>
            </p:nvSpPr>
            <p:spPr>
              <a:xfrm>
                <a:off x="7374214" y="5197401"/>
                <a:ext cx="388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82B2EF0-E475-4FBD-818B-76ECF19E9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214" y="5197401"/>
                <a:ext cx="3882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81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B7507C-AFF5-4A4B-9056-DFE81C703FB9}"/>
              </a:ext>
            </a:extLst>
          </p:cNvPr>
          <p:cNvSpPr/>
          <p:nvPr/>
        </p:nvSpPr>
        <p:spPr>
          <a:xfrm>
            <a:off x="244788" y="4715045"/>
            <a:ext cx="8329316" cy="14114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90500" y="36125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Universal approximation I: </a:t>
            </a:r>
            <a:b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approximating indicators of cells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DF7C6F8-8580-4B7C-B44C-A6D92BACE2AF}"/>
                  </a:ext>
                </a:extLst>
              </p:cNvPr>
              <p:cNvSpPr/>
              <p:nvPr/>
            </p:nvSpPr>
            <p:spPr>
              <a:xfrm>
                <a:off x="192104" y="1676400"/>
                <a:ext cx="8763000" cy="1358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Lemma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be a cell, namely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m:rPr>
                        <m:lit/>
                      </m:rP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  <a:b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Then, there exists a 2-layer network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̃"/>
                            <m:ctrlPr>
                              <a:rPr lang="en-US" altLang="ko-KR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</m:acc>
                    <m:d>
                      <m:d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of size O(d) and </a:t>
                </a:r>
                <a:r>
                  <a:rPr lang="en-US" altLang="ko-KR" sz="2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ReLU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activation,  </a:t>
                </a:r>
                <a:r>
                  <a:rPr lang="en-US" altLang="ko-KR" sz="2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s.t.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2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b="0" i="1" dirty="0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ko-KR" sz="22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sz="22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</m:acc>
                            <m:d>
                              <m:dPr>
                                <m:ctrlP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2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  <m:r>
                          <a:rPr lang="en-US" altLang="ko-KR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sz="22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DF7C6F8-8580-4B7C-B44C-A6D92BACE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04" y="1676400"/>
                <a:ext cx="8763000" cy="1358962"/>
              </a:xfrm>
              <a:prstGeom prst="rect">
                <a:avLst/>
              </a:prstGeom>
              <a:blipFill>
                <a:blip r:embed="rId3"/>
                <a:stretch>
                  <a:fillRect l="-905" t="-3587" b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FD9DB0B-48D0-4489-9084-EB2F28845E16}"/>
              </a:ext>
            </a:extLst>
          </p:cNvPr>
          <p:cNvSpPr/>
          <p:nvPr/>
        </p:nvSpPr>
        <p:spPr>
          <a:xfrm>
            <a:off x="192104" y="2983972"/>
            <a:ext cx="8458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Proof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First, write indicator for cell as: 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1D23C96-D0BC-48B4-98C3-8E8B48020B0A}"/>
                  </a:ext>
                </a:extLst>
              </p:cNvPr>
              <p:cNvSpPr/>
              <p:nvPr/>
            </p:nvSpPr>
            <p:spPr>
              <a:xfrm>
                <a:off x="496904" y="3532734"/>
                <a:ext cx="8221160" cy="1182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d>
                        <m:dPr>
                          <m:ctrlP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altLang="ko-KR" sz="2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2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2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≥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2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2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  <m:d>
                                    <m:dPr>
                                      <m:ctrlPr>
                                        <a:rPr lang="en-US" altLang="ko-KR" sz="2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2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2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2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2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≥2</m:t>
                              </m:r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1D23C96-D0BC-48B4-98C3-8E8B48020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04" y="3532734"/>
                <a:ext cx="8221160" cy="1182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41A222-ECB6-4877-A2CA-5BE5FA75B2C5}"/>
                  </a:ext>
                </a:extLst>
              </p:cNvPr>
              <p:cNvSpPr/>
              <p:nvPr/>
            </p:nvSpPr>
            <p:spPr>
              <a:xfrm>
                <a:off x="286151" y="4794349"/>
                <a:ext cx="84582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Why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? x is in cell </a:t>
                </a:r>
                <a:r>
                  <a:rPr lang="en-US" sz="2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iff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all the indicators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d>
                      <m:d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are on. 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41A222-ECB6-4877-A2CA-5BE5FA75B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51" y="4794349"/>
                <a:ext cx="8458200" cy="430887"/>
              </a:xfrm>
              <a:prstGeom prst="rect">
                <a:avLst/>
              </a:prstGeom>
              <a:blipFill>
                <a:blip r:embed="rId5"/>
                <a:stretch>
                  <a:fillRect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5C9DA4E-B030-4C5D-8608-33BFD9573843}"/>
              </a:ext>
            </a:extLst>
          </p:cNvPr>
          <p:cNvSpPr/>
          <p:nvPr/>
        </p:nvSpPr>
        <p:spPr>
          <a:xfrm>
            <a:off x="10427" y="6199940"/>
            <a:ext cx="8458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we can approximate indicators, we’re all good!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C99D06-C9C0-4904-AFF3-4ABEEB2E27BC}"/>
                  </a:ext>
                </a:extLst>
              </p:cNvPr>
              <p:cNvSpPr/>
              <p:nvPr/>
            </p:nvSpPr>
            <p:spPr>
              <a:xfrm>
                <a:off x="244788" y="5553610"/>
                <a:ext cx="84582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(If at least one is off, they sum to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-1)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C99D06-C9C0-4904-AFF3-4ABEEB2E2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88" y="5553610"/>
                <a:ext cx="8458200" cy="430887"/>
              </a:xfrm>
              <a:prstGeom prst="rect">
                <a:avLst/>
              </a:prstGeom>
              <a:blipFill>
                <a:blip r:embed="rId6"/>
                <a:stretch>
                  <a:fillRect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E6DD713-F978-4695-92BB-42EEE4B49B0A}"/>
                  </a:ext>
                </a:extLst>
              </p:cNvPr>
              <p:cNvSpPr/>
              <p:nvPr/>
            </p:nvSpPr>
            <p:spPr>
              <a:xfrm>
                <a:off x="389495" y="5196183"/>
                <a:ext cx="84582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All these indicators are on </a:t>
                </a:r>
                <a:r>
                  <a:rPr lang="en-US" sz="2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iff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they sum to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E6DD713-F978-4695-92BB-42EEE4B49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95" y="5196183"/>
                <a:ext cx="8458200" cy="430887"/>
              </a:xfrm>
              <a:prstGeom prst="rect">
                <a:avLst/>
              </a:prstGeom>
              <a:blipFill>
                <a:blip r:embed="rId7"/>
                <a:stretch>
                  <a:fillRect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49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3" grpId="0"/>
      <p:bldP spid="6" grpId="0"/>
      <p:bldP spid="7" grpId="0"/>
      <p:bldP spid="8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|9.6|19.1|17.6|118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|9.6|19.1|17.6|118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|9.6|19.1|17.6|118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106434</TotalTime>
  <Words>3080</Words>
  <Application>Microsoft Office PowerPoint</Application>
  <PresentationFormat>On-screen Show (4:3)</PresentationFormat>
  <Paragraphs>376</Paragraphs>
  <Slides>42</Slides>
  <Notes>39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Cambria</vt:lpstr>
      <vt:lpstr>Cambria Math</vt:lpstr>
      <vt:lpstr>Office Theme</vt:lpstr>
      <vt:lpstr>10707 Deep Learning: Spring 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Learning Deep Generative Models</dc:title>
  <dc:subject/>
  <dc:creator>Ruslan Salakhutdinov</dc:creator>
  <cp:keywords/>
  <dc:description/>
  <cp:lastModifiedBy>Andrej Risteski</cp:lastModifiedBy>
  <cp:revision>449</cp:revision>
  <dcterms:created xsi:type="dcterms:W3CDTF">2017-08-27T19:04:26Z</dcterms:created>
  <dcterms:modified xsi:type="dcterms:W3CDTF">2020-01-15T17:59:09Z</dcterms:modified>
  <cp:category/>
</cp:coreProperties>
</file>