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475" r:id="rId3"/>
    <p:sldId id="663" r:id="rId4"/>
    <p:sldId id="664" r:id="rId5"/>
    <p:sldId id="665" r:id="rId6"/>
    <p:sldId id="666" r:id="rId7"/>
    <p:sldId id="668" r:id="rId8"/>
    <p:sldId id="559" r:id="rId9"/>
    <p:sldId id="676" r:id="rId10"/>
    <p:sldId id="667" r:id="rId11"/>
    <p:sldId id="672" r:id="rId12"/>
    <p:sldId id="544" r:id="rId13"/>
    <p:sldId id="523" r:id="rId14"/>
    <p:sldId id="524" r:id="rId15"/>
    <p:sldId id="545" r:id="rId16"/>
    <p:sldId id="673" r:id="rId17"/>
    <p:sldId id="548" r:id="rId18"/>
    <p:sldId id="549" r:id="rId19"/>
    <p:sldId id="546" r:id="rId20"/>
    <p:sldId id="547" r:id="rId21"/>
    <p:sldId id="558" r:id="rId22"/>
    <p:sldId id="551" r:id="rId23"/>
    <p:sldId id="552" r:id="rId24"/>
    <p:sldId id="553" r:id="rId25"/>
    <p:sldId id="669" r:id="rId26"/>
    <p:sldId id="670" r:id="rId27"/>
    <p:sldId id="554" r:id="rId28"/>
    <p:sldId id="674" r:id="rId29"/>
    <p:sldId id="675" r:id="rId30"/>
    <p:sldId id="556" r:id="rId31"/>
    <p:sldId id="557" r:id="rId32"/>
    <p:sldId id="67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EEE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11" autoAdjust="0"/>
    <p:restoredTop sz="98561" autoAdjust="0"/>
  </p:normalViewPr>
  <p:slideViewPr>
    <p:cSldViewPr snapToObjects="1">
      <p:cViewPr varScale="1">
        <p:scale>
          <a:sx n="67" d="100"/>
          <a:sy n="67" d="100"/>
        </p:scale>
        <p:origin x="67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8B28-89AF-3745-8A2B-85287F69794F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4080-4C3D-A44A-A841-A4334260A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0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192FC-C59C-E74A-8A5C-5505CA6A2F58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320E-8FEC-014C-88BC-C771F0426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F164D4-0C60-8A4C-9592-39065271123F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1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7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9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99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55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1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9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8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77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55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7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98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5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6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6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7E855-2526-4790-8A60-EAFE7FE2AC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8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8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91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5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7DE3-CB23-644A-AFED-2E27E53D9CC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yosinski.com/deepvi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3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45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10" Type="http://schemas.openxmlformats.org/officeDocument/2006/relationships/image" Target="../media/image311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43.png"/><Relationship Id="rId5" Type="http://schemas.openxmlformats.org/officeDocument/2006/relationships/image" Target="../media/image340.png"/><Relationship Id="rId10" Type="http://schemas.openxmlformats.org/officeDocument/2006/relationships/image" Target="../media/image46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0.png"/><Relationship Id="rId7" Type="http://schemas.openxmlformats.org/officeDocument/2006/relationships/image" Target="../media/image43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51.png"/><Relationship Id="rId5" Type="http://schemas.openxmlformats.org/officeDocument/2006/relationships/image" Target="../media/image340.png"/><Relationship Id="rId10" Type="http://schemas.openxmlformats.org/officeDocument/2006/relationships/image" Target="../media/image50.png"/><Relationship Id="rId4" Type="http://schemas.openxmlformats.org/officeDocument/2006/relationships/image" Target="../media/image330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7.png"/><Relationship Id="rId3" Type="http://schemas.openxmlformats.org/officeDocument/2006/relationships/image" Target="../media/image320.png"/><Relationship Id="rId7" Type="http://schemas.openxmlformats.org/officeDocument/2006/relationships/image" Target="../media/image43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55.png"/><Relationship Id="rId5" Type="http://schemas.openxmlformats.org/officeDocument/2006/relationships/image" Target="../media/image34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330.png"/><Relationship Id="rId9" Type="http://schemas.openxmlformats.org/officeDocument/2006/relationships/image" Target="../media/image49.png"/><Relationship Id="rId1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47.png"/><Relationship Id="rId9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47.png"/><Relationship Id="rId9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3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7.png"/><Relationship Id="rId5" Type="http://schemas.openxmlformats.org/officeDocument/2006/relationships/image" Target="../media/image73.png"/><Relationship Id="rId10" Type="http://schemas.openxmlformats.org/officeDocument/2006/relationships/image" Target="../media/image67.png"/><Relationship Id="rId4" Type="http://schemas.openxmlformats.org/officeDocument/2006/relationships/image" Target="../media/image47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63.png"/><Relationship Id="rId4" Type="http://schemas.openxmlformats.org/officeDocument/2006/relationships/image" Target="../media/image78.png"/><Relationship Id="rId9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7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2.07800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yosinski.com/deepvi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yosinski.com/deepv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4100"/>
            <a:ext cx="9144000" cy="17653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9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10707</a:t>
            </a:r>
            <a:br>
              <a:rPr lang="en-US" sz="39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9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Learning: Spring 2021</a:t>
            </a:r>
            <a:endParaRPr lang="en-US" sz="39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ＭＳ Ｐゴシック" pitchFamily="-106" charset="-128"/>
            </a:endParaRP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3252363" y="2590800"/>
            <a:ext cx="2847254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-106" charset="0"/>
              </a:rPr>
              <a:t>Andrej Risteski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323272"/>
            <a:ext cx="678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Department</a:t>
            </a:r>
          </a:p>
          <a:p>
            <a:pPr algn="ctr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7508" y="4876800"/>
            <a:ext cx="48890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Lecture 3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Benefits of depth</a:t>
            </a:r>
          </a:p>
        </p:txBody>
      </p:sp>
    </p:spTree>
  </p:cSld>
  <p:clrMapOvr>
    <a:masterClrMapping/>
  </p:clrMapOvr>
  <p:transition advTm="52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2E89193-3D45-4E9B-8E49-1B4E01350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85025"/>
            <a:ext cx="5486400" cy="59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65CD3B-A75E-4A09-85A8-3598D0F757C1}"/>
              </a:ext>
            </a:extLst>
          </p:cNvPr>
          <p:cNvSpPr/>
          <p:nvPr/>
        </p:nvSpPr>
        <p:spPr>
          <a:xfrm>
            <a:off x="5983636" y="1600200"/>
            <a:ext cx="282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http://yosinski.com/deepvis</a:t>
            </a:r>
            <a:endParaRPr lang="en-US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957C7D2-98B9-4C93-A428-4377B0DCE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780"/>
            <a:ext cx="3510987" cy="71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11000"/>
              </a:lnSpc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What “patterns” do neurons </a:t>
            </a:r>
          </a:p>
          <a:p>
            <a:pPr algn="ctr">
              <a:lnSpc>
                <a:spcPct val="111000"/>
              </a:lnSpc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respond to?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6E3DF-D1C3-4D8E-AACC-5D918A86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57299"/>
            <a:ext cx="3510987" cy="39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Yosinski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et al ‘15: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DF4BAC-07CC-43E3-91E7-663F18328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702" y="2977796"/>
            <a:ext cx="3510987" cy="136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11000"/>
              </a:lnSpc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From random start, do gradient descent to find an input for which neuron activation* is high.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CD4F9B8-1FA7-4F5F-91BF-A511DA6E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313" y="4387857"/>
            <a:ext cx="3510987" cy="136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11000"/>
              </a:lnSpc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*: This produces completely unrecognizable images – they are regularized w/ an image prior.</a:t>
            </a:r>
          </a:p>
        </p:txBody>
      </p:sp>
      <p:sp>
        <p:nvSpPr>
          <p:cNvPr id="4" name="Rounded Rectangle 22">
            <a:extLst>
              <a:ext uri="{FF2B5EF4-FFF2-40B4-BE49-F238E27FC236}">
                <a16:creationId xmlns:a16="http://schemas.microsoft.com/office/drawing/2014/main" id="{6C3B6007-B8B0-4F46-8036-B432B96324BB}"/>
              </a:ext>
            </a:extLst>
          </p:cNvPr>
          <p:cNvSpPr/>
          <p:nvPr/>
        </p:nvSpPr>
        <p:spPr>
          <a:xfrm>
            <a:off x="1371600" y="2274151"/>
            <a:ext cx="7262619" cy="36988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67210-3D45-462A-8F27-873C7A18CD7D}"/>
              </a:ext>
            </a:extLst>
          </p:cNvPr>
          <p:cNvSpPr txBox="1"/>
          <p:nvPr/>
        </p:nvSpPr>
        <p:spPr>
          <a:xfrm>
            <a:off x="1553388" y="2438400"/>
            <a:ext cx="7080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Easier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(but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easy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turns out!)</a:t>
            </a:r>
          </a:p>
          <a:p>
            <a:pPr algn="ctr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we exhibit </a:t>
            </a: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even one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 that can be represented as a small deep network, but cannot as a small shallow network?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96F544F0-4E95-4697-99B0-90835CB7F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143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do deep networks learn?</a:t>
            </a:r>
          </a:p>
        </p:txBody>
      </p:sp>
    </p:spTree>
    <p:extLst>
      <p:ext uri="{BB962C8B-B14F-4D97-AF65-F5344CB8AC3E}">
        <p14:creationId xmlns:p14="http://schemas.microsoft.com/office/powerpoint/2010/main" val="419808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brief history of depth separation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22973" y="1414470"/>
            <a:ext cx="8382000" cy="8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Early roots</a:t>
            </a:r>
            <a:r>
              <a:rPr lang="en-US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theoretical computer science </a:t>
            </a:r>
          </a:p>
          <a:p>
            <a:pPr>
              <a:lnSpc>
                <a:spcPct val="111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1B06167-6BD4-4FA6-B24F-A2E57C483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24" y="1989875"/>
            <a:ext cx="8382000" cy="154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Boolean circuits: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directed acyclic graph model for computation over binary inputs; each node (“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”) performs an operation (e.g. OR, AND, NOT) on the inputs from its predecessors.  </a:t>
            </a:r>
          </a:p>
          <a:p>
            <a:pPr>
              <a:lnSpc>
                <a:spcPct val="111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122" name="Picture 2" descr="Image result for boolean circuit">
            <a:extLst>
              <a:ext uri="{FF2B5EF4-FFF2-40B4-BE49-F238E27FC236}">
                <a16:creationId xmlns:a16="http://schemas.microsoft.com/office/drawing/2014/main" id="{286CFBF7-F0B2-4DCB-9AFF-7B46F592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885" y="3520867"/>
            <a:ext cx="44481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0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brief history of depth separation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22973" y="1414470"/>
            <a:ext cx="8382000" cy="8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Early roots</a:t>
            </a:r>
            <a:r>
              <a:rPr lang="en-US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theoretical computer science </a:t>
            </a:r>
          </a:p>
          <a:p>
            <a:pPr>
              <a:lnSpc>
                <a:spcPct val="111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1B06167-6BD4-4FA6-B24F-A2E57C483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24" y="1989875"/>
            <a:ext cx="8382000" cy="154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Boolean circuits: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directed acyclic graph model for computation over binary inputs; each node (“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”) performs an operation (e.g. OR, AND, NOT) on the inputs from its predecessors.  </a:t>
            </a:r>
          </a:p>
          <a:p>
            <a:pPr>
              <a:lnSpc>
                <a:spcPct val="111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E007F74-FD2D-405F-B8DD-52035AE00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24" y="3304854"/>
            <a:ext cx="8382000" cy="116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Relaxation of the P vs NP question: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separate more “structured” models of computation – e.g. shallow vs deep Boolean circuits.   </a:t>
            </a:r>
          </a:p>
          <a:p>
            <a:pPr>
              <a:lnSpc>
                <a:spcPct val="111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08332601-34B7-4B17-80A5-F38847A0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6" y="4328900"/>
            <a:ext cx="6520258" cy="213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Seminal result by </a:t>
            </a:r>
            <a:r>
              <a:rPr lang="en-US" sz="22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Håstad</a:t>
            </a:r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(‘86):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parity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function (calculates parity of number of ones in input) cannot be approximated by a small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constant-depth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circuit with OR and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gates. </a:t>
            </a:r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[Highly non-trivial;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/>
              </a:rPr>
              <a:t>Gödel Prize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!!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 </a:t>
            </a:r>
          </a:p>
          <a:p>
            <a:pPr>
              <a:lnSpc>
                <a:spcPct val="111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146" name="Picture 2" descr="Image result for hastad parity">
            <a:extLst>
              <a:ext uri="{FF2B5EF4-FFF2-40B4-BE49-F238E27FC236}">
                <a16:creationId xmlns:a16="http://schemas.microsoft.com/office/drawing/2014/main" id="{3366E794-3813-4651-B825-9AC15D454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64" y="4264125"/>
            <a:ext cx="1403796" cy="240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56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Modern iterations of depth separation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15434" y="2856947"/>
            <a:ext cx="8382000" cy="44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Weaker measures of complexity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39F793F-95BA-4A95-BC84-0D290603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382000" cy="44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Related architectures/models of computation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5CF015C-7660-4919-ABB8-558C1726F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4525770"/>
            <a:ext cx="8382000" cy="44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True approximation error results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7FDC1E-3326-4087-9EED-D67F32433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59" y="3321597"/>
            <a:ext cx="8382000" cy="81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Bound on number of linear regions for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networks</a:t>
            </a:r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Montufar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Pascanu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Cho,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Bengio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‘14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13A14-298B-4669-892C-3B44B212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84" y="2074375"/>
            <a:ext cx="8382000" cy="44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Sum-product networks [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Bengio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Delalleau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‘11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E0B1FA1-3631-4F46-968A-62E75F05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92" y="5199963"/>
            <a:ext cx="5943600" cy="81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small deep network cannot be approximated by a small shallow network [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Telgarsky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‘15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</p:txBody>
      </p:sp>
      <p:pic>
        <p:nvPicPr>
          <p:cNvPr id="7170" name="Picture 2" descr="Image result for matus telgarsky">
            <a:extLst>
              <a:ext uri="{FF2B5EF4-FFF2-40B4-BE49-F238E27FC236}">
                <a16:creationId xmlns:a16="http://schemas.microsoft.com/office/drawing/2014/main" id="{1542C3C6-1518-4017-AF7A-38EDA0AC7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34" y="4660925"/>
            <a:ext cx="2527000" cy="18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/>
      <p:bldP spid="7" grpId="0"/>
      <p:bldP spid="11" grpId="0"/>
      <p:bldP spid="12" grpId="0"/>
      <p:bldP spid="1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160969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Separating deep and shallow networks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3698B7-B504-413A-86B0-A9DE7187A825}"/>
              </a:ext>
            </a:extLst>
          </p:cNvPr>
          <p:cNvSpPr/>
          <p:nvPr/>
        </p:nvSpPr>
        <p:spPr>
          <a:xfrm>
            <a:off x="565885" y="1610211"/>
            <a:ext cx="8229600" cy="3124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97738A-1F78-46D7-95CE-700985C73C9F}"/>
                  </a:ext>
                </a:extLst>
              </p:cNvPr>
              <p:cNvSpPr/>
              <p:nvPr/>
            </p:nvSpPr>
            <p:spPr>
              <a:xfrm>
                <a:off x="222985" y="1759361"/>
                <a:ext cx="8382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200" b="1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Theorem (</a:t>
                </a:r>
                <a:r>
                  <a:rPr lang="en-US" sz="2200" b="1" dirty="0" err="1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Telgarsky</a:t>
                </a:r>
                <a:r>
                  <a:rPr lang="en-US" sz="2200" b="1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‘15)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For every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, </a:t>
                </a:r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97738A-1F78-46D7-95CE-700985C73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85" y="1759361"/>
                <a:ext cx="8382000" cy="430887"/>
              </a:xfrm>
              <a:prstGeom prst="rect">
                <a:avLst/>
              </a:prstGeom>
              <a:blipFill>
                <a:blip r:embed="rId3"/>
                <a:stretch>
                  <a:fillRect t="-1285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5EA31AB-1B8F-461E-A9BD-012A83D90CED}"/>
                  </a:ext>
                </a:extLst>
              </p:cNvPr>
              <p:cNvSpPr/>
              <p:nvPr/>
            </p:nvSpPr>
            <p:spPr>
              <a:xfrm>
                <a:off x="597568" y="2190248"/>
                <a:ext cx="8420902" cy="1046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there is</a:t>
                </a:r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 function </a:t>
                </a:r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0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200" b="1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b="0" i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200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representable as a network of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depth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b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with</a:t>
                </a:r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en-US" altLang="ko-KR" sz="220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nodes</a:t>
                </a:r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, and </a:t>
                </a:r>
                <a:r>
                  <a:rPr lang="en-US" altLang="ko-KR" sz="2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ReLU</a:t>
                </a:r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activation, </a:t>
                </a:r>
                <a:r>
                  <a:rPr lang="en-US" altLang="ko-KR" sz="2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5EA31AB-1B8F-461E-A9BD-012A83D90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68" y="2190248"/>
                <a:ext cx="8420902" cy="1046440"/>
              </a:xfrm>
              <a:prstGeom prst="rect">
                <a:avLst/>
              </a:prstGeom>
              <a:blipFill>
                <a:blip r:embed="rId4"/>
                <a:stretch>
                  <a:fillRect l="-941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830DBE-52C5-4FC5-88D9-AC81B2DCD952}"/>
                  </a:ext>
                </a:extLst>
              </p:cNvPr>
              <p:cNvSpPr/>
              <p:nvPr/>
            </p:nvSpPr>
            <p:spPr>
              <a:xfrm>
                <a:off x="597568" y="2974670"/>
                <a:ext cx="8007417" cy="1046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every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network </a:t>
                </a:r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200" b="1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b="1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depth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2200" b="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b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nodes</a:t>
                </a:r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, and </a:t>
                </a:r>
                <a:r>
                  <a:rPr lang="en-US" altLang="ko-KR" sz="2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ReLU</a:t>
                </a:r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activation, we have   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830DBE-52C5-4FC5-88D9-AC81B2DCD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68" y="2974670"/>
                <a:ext cx="8007417" cy="1046440"/>
              </a:xfrm>
              <a:prstGeom prst="rect">
                <a:avLst/>
              </a:prstGeom>
              <a:blipFill>
                <a:blip r:embed="rId5"/>
                <a:stretch>
                  <a:fillRect l="-989" t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FF6C0D-9E51-4EFB-BB1E-A11A1E156EFF}"/>
                  </a:ext>
                </a:extLst>
              </p:cNvPr>
              <p:cNvSpPr/>
              <p:nvPr/>
            </p:nvSpPr>
            <p:spPr>
              <a:xfrm>
                <a:off x="2980970" y="3851498"/>
                <a:ext cx="3439916" cy="850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[0,1]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FF6C0D-9E51-4EFB-BB1E-A11A1E156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970" y="3851498"/>
                <a:ext cx="3439916" cy="850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FE06D2-7FBF-4AC4-876D-7924B17E0265}"/>
              </a:ext>
            </a:extLst>
          </p:cNvPr>
          <p:cNvCxnSpPr>
            <a:cxnSpLocks/>
          </p:cNvCxnSpPr>
          <p:nvPr/>
        </p:nvCxnSpPr>
        <p:spPr>
          <a:xfrm flipV="1">
            <a:off x="5220101" y="1443573"/>
            <a:ext cx="1104499" cy="315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DA12-62AA-41CA-9982-581F02EAF849}"/>
              </a:ext>
            </a:extLst>
          </p:cNvPr>
          <p:cNvSpPr/>
          <p:nvPr/>
        </p:nvSpPr>
        <p:spPr>
          <a:xfrm>
            <a:off x="5168418" y="1009061"/>
            <a:ext cx="3779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Family of functions for ever L</a:t>
            </a:r>
            <a:endParaRPr lang="en-US" i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BF79B6-EA53-4FD0-B95D-F324F9535B8D}"/>
                  </a:ext>
                </a:extLst>
              </p:cNvPr>
              <p:cNvSpPr/>
              <p:nvPr/>
            </p:nvSpPr>
            <p:spPr>
              <a:xfrm>
                <a:off x="904828" y="5200299"/>
                <a:ext cx="377986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You cannot approximate f well using any g, </a:t>
                </a:r>
                <a:r>
                  <a:rPr lang="en-US" sz="22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even</a:t>
                </a:r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 an </a:t>
                </a:r>
                <a:r>
                  <a:rPr lang="en-US" sz="22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averaged</a:t>
                </a:r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sense. 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BF79B6-EA53-4FD0-B95D-F324F9535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28" y="5200299"/>
                <a:ext cx="3779868" cy="1384995"/>
              </a:xfrm>
              <a:prstGeom prst="rect">
                <a:avLst/>
              </a:prstGeom>
              <a:blipFill>
                <a:blip r:embed="rId7"/>
                <a:stretch>
                  <a:fillRect l="-2097" t="-3084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FF5F30-0077-4090-BCA8-9929F62E48FE}"/>
              </a:ext>
            </a:extLst>
          </p:cNvPr>
          <p:cNvCxnSpPr>
            <a:cxnSpLocks/>
          </p:cNvCxnSpPr>
          <p:nvPr/>
        </p:nvCxnSpPr>
        <p:spPr>
          <a:xfrm flipV="1">
            <a:off x="3276600" y="4572001"/>
            <a:ext cx="762000" cy="593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22F83F-5997-4005-BECC-160F30432385}"/>
              </a:ext>
            </a:extLst>
          </p:cNvPr>
          <p:cNvCxnSpPr>
            <a:cxnSpLocks/>
          </p:cNvCxnSpPr>
          <p:nvPr/>
        </p:nvCxnSpPr>
        <p:spPr>
          <a:xfrm flipH="1" flipV="1">
            <a:off x="6356966" y="4643852"/>
            <a:ext cx="461156" cy="593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26CB9F1-C488-4C67-BC42-60247B95F0C7}"/>
              </a:ext>
            </a:extLst>
          </p:cNvPr>
          <p:cNvSpPr/>
          <p:nvPr/>
        </p:nvSpPr>
        <p:spPr>
          <a:xfrm>
            <a:off x="5243415" y="5303797"/>
            <a:ext cx="377986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Outputting trivial approximation g = 0 will give error 1, so this is a really bad approximation.</a:t>
            </a:r>
            <a:endParaRPr lang="en-US" i="1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48E300-6411-4946-A83C-FAE60EF4B8F5}"/>
              </a:ext>
            </a:extLst>
          </p:cNvPr>
          <p:cNvCxnSpPr>
            <a:cxnSpLocks/>
          </p:cNvCxnSpPr>
          <p:nvPr/>
        </p:nvCxnSpPr>
        <p:spPr>
          <a:xfrm flipH="1" flipV="1">
            <a:off x="2697533" y="1470005"/>
            <a:ext cx="374201" cy="763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BA1F4-4B00-434C-8F3B-EDDFFB0826DC}"/>
              </a:ext>
            </a:extLst>
          </p:cNvPr>
          <p:cNvSpPr/>
          <p:nvPr/>
        </p:nvSpPr>
        <p:spPr>
          <a:xfrm>
            <a:off x="515142" y="1061497"/>
            <a:ext cx="4185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be imitated for higher dim too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" grpId="0"/>
      <p:bldP spid="7" grpId="0"/>
      <p:bldP spid="5" grpId="0"/>
      <p:bldP spid="11" grpId="0"/>
      <p:bldP spid="13" grpId="0"/>
      <p:bldP spid="20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Q: what can deep networks do easily?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5EA31AB-1B8F-461E-A9BD-012A83D90CED}"/>
                  </a:ext>
                </a:extLst>
              </p:cNvPr>
              <p:cNvSpPr/>
              <p:nvPr/>
            </p:nvSpPr>
            <p:spPr>
              <a:xfrm>
                <a:off x="285349" y="1371600"/>
                <a:ext cx="863005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 </a:t>
                </a:r>
                <a:r>
                  <a:rPr lang="en-US" sz="2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network f is </a:t>
                </a:r>
                <a:r>
                  <a:rPr 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piecewise linear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we can subdivide domain of f into a finite number of </a:t>
                </a:r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polyhedral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pieces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, </a:t>
                </a:r>
                <a:r>
                  <a:rPr lang="en-US" sz="2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 each piece, f is linear.  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.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5EA31AB-1B8F-461E-A9BD-012A83D90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49" y="1371600"/>
                <a:ext cx="8630051" cy="1107996"/>
              </a:xfrm>
              <a:prstGeom prst="rect">
                <a:avLst/>
              </a:prstGeom>
              <a:blipFill>
                <a:blip r:embed="rId3"/>
                <a:stretch>
                  <a:fillRect l="-918" t="-3846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94F78F1-1527-4E9D-AC0C-0E0882793B7D}"/>
              </a:ext>
            </a:extLst>
          </p:cNvPr>
          <p:cNvSpPr/>
          <p:nvPr/>
        </p:nvSpPr>
        <p:spPr>
          <a:xfrm>
            <a:off x="1219200" y="6096000"/>
            <a:ext cx="8630051" cy="545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Deeper networks can make a larger number of pieces. 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137660-48AC-4F50-958F-82F349E9241B}"/>
              </a:ext>
            </a:extLst>
          </p:cNvPr>
          <p:cNvSpPr/>
          <p:nvPr/>
        </p:nvSpPr>
        <p:spPr>
          <a:xfrm>
            <a:off x="285349" y="2590800"/>
            <a:ext cx="86737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(Once we know which </a:t>
            </a:r>
            <a:r>
              <a:rPr lang="en-US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ReLUs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in the linear regime, and which are zeroed out, the function f calculates is linear.)</a:t>
            </a:r>
            <a:endParaRPr lang="en-US" sz="2200" dirty="0">
              <a:solidFill>
                <a:prstClr val="black"/>
              </a:solidFill>
            </a:endParaRPr>
          </a:p>
        </p:txBody>
      </p:sp>
      <p:pic>
        <p:nvPicPr>
          <p:cNvPr id="1026" name="Picture 2" descr="A piecewise linear function in two dimensions (top) and the convex polytopes on which it is linear (bottom)">
            <a:extLst>
              <a:ext uri="{FF2B5EF4-FFF2-40B4-BE49-F238E27FC236}">
                <a16:creationId xmlns:a16="http://schemas.microsoft.com/office/drawing/2014/main" id="{C1BD7E2E-4797-464A-B132-E357625C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88" y="3471445"/>
            <a:ext cx="2528088" cy="252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9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-43789" y="2249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Shallow functions have few linear pieces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EA31AB-1B8F-461E-A9BD-012A83D90CED}"/>
              </a:ext>
            </a:extLst>
          </p:cNvPr>
          <p:cNvSpPr/>
          <p:nvPr/>
        </p:nvSpPr>
        <p:spPr>
          <a:xfrm>
            <a:off x="264895" y="1295400"/>
            <a:ext cx="8630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Let’s reason how the number of linear pieces behaves under compositions.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B10E1F-2094-4F42-AB83-88FA1ACDC8DB}"/>
                  </a:ext>
                </a:extLst>
              </p:cNvPr>
              <p:cNvSpPr/>
              <p:nvPr/>
            </p:nvSpPr>
            <p:spPr>
              <a:xfrm>
                <a:off x="132447" y="2261681"/>
                <a:ext cx="887910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 </a:t>
                </a:r>
                <a:r>
                  <a:rPr lang="en-US" sz="2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network with hidden layer widths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Then, f has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linear pieces. 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B10E1F-2094-4F42-AB83-88FA1ACDC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47" y="2261681"/>
                <a:ext cx="8879105" cy="769441"/>
              </a:xfrm>
              <a:prstGeom prst="rect">
                <a:avLst/>
              </a:prstGeom>
              <a:blipFill>
                <a:blip r:embed="rId3"/>
                <a:stretch>
                  <a:fillRect l="-893" t="-5556" r="-103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737D3B85-0418-437A-AA06-0B1D4982A62D}"/>
              </a:ext>
            </a:extLst>
          </p:cNvPr>
          <p:cNvSpPr/>
          <p:nvPr/>
        </p:nvSpPr>
        <p:spPr>
          <a:xfrm>
            <a:off x="4129848" y="3403600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D1D888-3DC6-492A-BBAE-6EDA6FC4FE4A}"/>
              </a:ext>
            </a:extLst>
          </p:cNvPr>
          <p:cNvSpPr/>
          <p:nvPr/>
        </p:nvSpPr>
        <p:spPr>
          <a:xfrm>
            <a:off x="3505200" y="407380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0165EC-84D4-43B4-ADF8-DF63E1D9DCF8}"/>
              </a:ext>
            </a:extLst>
          </p:cNvPr>
          <p:cNvSpPr/>
          <p:nvPr/>
        </p:nvSpPr>
        <p:spPr>
          <a:xfrm>
            <a:off x="3962400" y="407380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D82251-1523-4B57-9DCA-6281794CBB8F}"/>
              </a:ext>
            </a:extLst>
          </p:cNvPr>
          <p:cNvSpPr/>
          <p:nvPr/>
        </p:nvSpPr>
        <p:spPr>
          <a:xfrm>
            <a:off x="4419600" y="407380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69D22A-CCC3-4C4C-9BEF-3DF15FACC94F}"/>
              </a:ext>
            </a:extLst>
          </p:cNvPr>
          <p:cNvSpPr/>
          <p:nvPr/>
        </p:nvSpPr>
        <p:spPr>
          <a:xfrm>
            <a:off x="4876800" y="407380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305E8F-F026-4AA0-88D7-C76DB960A2FD}"/>
              </a:ext>
            </a:extLst>
          </p:cNvPr>
          <p:cNvCxnSpPr>
            <a:stCxn id="22" idx="0"/>
            <a:endCxn id="21" idx="4"/>
          </p:cNvCxnSpPr>
          <p:nvPr/>
        </p:nvCxnSpPr>
        <p:spPr>
          <a:xfrm flipV="1">
            <a:off x="3623786" y="3640771"/>
            <a:ext cx="624648" cy="43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1292B-7294-409A-8CDB-47606BF04435}"/>
              </a:ext>
            </a:extLst>
          </p:cNvPr>
          <p:cNvCxnSpPr>
            <a:stCxn id="25" idx="0"/>
            <a:endCxn id="21" idx="4"/>
          </p:cNvCxnSpPr>
          <p:nvPr/>
        </p:nvCxnSpPr>
        <p:spPr>
          <a:xfrm flipH="1" flipV="1">
            <a:off x="4248434" y="3640771"/>
            <a:ext cx="746952" cy="43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82566C-1AC4-4940-B36E-9F8137465804}"/>
              </a:ext>
            </a:extLst>
          </p:cNvPr>
          <p:cNvCxnSpPr>
            <a:stCxn id="24" idx="1"/>
            <a:endCxn id="21" idx="4"/>
          </p:cNvCxnSpPr>
          <p:nvPr/>
        </p:nvCxnSpPr>
        <p:spPr>
          <a:xfrm flipH="1" flipV="1">
            <a:off x="4248434" y="3640771"/>
            <a:ext cx="205899" cy="467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580716-92AE-42DB-A19A-F17E8D4ACD44}"/>
              </a:ext>
            </a:extLst>
          </p:cNvPr>
          <p:cNvCxnSpPr>
            <a:stCxn id="23" idx="1"/>
            <a:endCxn id="21" idx="4"/>
          </p:cNvCxnSpPr>
          <p:nvPr/>
        </p:nvCxnSpPr>
        <p:spPr>
          <a:xfrm flipV="1">
            <a:off x="3997133" y="3640771"/>
            <a:ext cx="251301" cy="467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72859A3-5340-4DB2-845E-B969C47D34DB}"/>
              </a:ext>
            </a:extLst>
          </p:cNvPr>
          <p:cNvSpPr/>
          <p:nvPr/>
        </p:nvSpPr>
        <p:spPr>
          <a:xfrm>
            <a:off x="4021521" y="597007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FAB732-B78B-4C19-8B4C-7C2FAEE26B7D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701674" y="5541051"/>
            <a:ext cx="354580" cy="46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AD4AAA-A191-40F3-A498-91EEC2E464B9}"/>
              </a:ext>
            </a:extLst>
          </p:cNvPr>
          <p:cNvCxnSpPr>
            <a:stCxn id="32" idx="1"/>
          </p:cNvCxnSpPr>
          <p:nvPr/>
        </p:nvCxnSpPr>
        <p:spPr>
          <a:xfrm flipV="1">
            <a:off x="4056254" y="5541051"/>
            <a:ext cx="102620" cy="46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46A667-A552-4526-98F1-FA05756118B8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140107" y="5541051"/>
            <a:ext cx="475967" cy="429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F1C20D-C213-4536-AA4A-764B2CC10B73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140107" y="5541051"/>
            <a:ext cx="933167" cy="429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AD3D38F-B37D-44E5-9DED-1A45B8EA5645}"/>
              </a:ext>
            </a:extLst>
          </p:cNvPr>
          <p:cNvSpPr/>
          <p:nvPr/>
        </p:nvSpPr>
        <p:spPr>
          <a:xfrm>
            <a:off x="3549274" y="5303880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CB477B-D51E-4FA5-81DE-ED24D361101D}"/>
              </a:ext>
            </a:extLst>
          </p:cNvPr>
          <p:cNvSpPr/>
          <p:nvPr/>
        </p:nvSpPr>
        <p:spPr>
          <a:xfrm>
            <a:off x="4006474" y="5303880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3ED6F28-8090-45C3-A1AB-589C43EE98D2}"/>
              </a:ext>
            </a:extLst>
          </p:cNvPr>
          <p:cNvSpPr/>
          <p:nvPr/>
        </p:nvSpPr>
        <p:spPr>
          <a:xfrm>
            <a:off x="4463674" y="5303880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F38CB99-CA9B-4EC9-B157-8CBA55DD4D79}"/>
              </a:ext>
            </a:extLst>
          </p:cNvPr>
          <p:cNvSpPr/>
          <p:nvPr/>
        </p:nvSpPr>
        <p:spPr>
          <a:xfrm>
            <a:off x="4920874" y="5303880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67F03A-DBB8-4EEC-8ED3-F64AC6993E19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657600" y="5083851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B51F27-689B-4F96-980A-F91424E8CB20}"/>
              </a:ext>
            </a:extLst>
          </p:cNvPr>
          <p:cNvCxnSpPr/>
          <p:nvPr/>
        </p:nvCxnSpPr>
        <p:spPr>
          <a:xfrm flipH="1" flipV="1">
            <a:off x="4148614" y="5083851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ECDE34-2D7E-40F7-A861-21EEB36C16B6}"/>
              </a:ext>
            </a:extLst>
          </p:cNvPr>
          <p:cNvCxnSpPr/>
          <p:nvPr/>
        </p:nvCxnSpPr>
        <p:spPr>
          <a:xfrm flipH="1" flipV="1">
            <a:off x="4605814" y="5083851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DE06C3-E5E9-4CF6-A5DE-07577FA5D331}"/>
              </a:ext>
            </a:extLst>
          </p:cNvPr>
          <p:cNvCxnSpPr/>
          <p:nvPr/>
        </p:nvCxnSpPr>
        <p:spPr>
          <a:xfrm flipH="1" flipV="1">
            <a:off x="5063014" y="5083851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F68E4DC-B575-44E5-BD46-E6BEE52D6F93}"/>
                  </a:ext>
                </a:extLst>
              </p:cNvPr>
              <p:cNvSpPr/>
              <p:nvPr/>
            </p:nvSpPr>
            <p:spPr>
              <a:xfrm>
                <a:off x="5006321" y="5173045"/>
                <a:ext cx="102778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F68E4DC-B575-44E5-BD46-E6BEE52D6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321" y="5173045"/>
                <a:ext cx="102778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1FDB84-BFC9-45E2-82B2-030B222836CF}"/>
              </a:ext>
            </a:extLst>
          </p:cNvPr>
          <p:cNvCxnSpPr/>
          <p:nvPr/>
        </p:nvCxnSpPr>
        <p:spPr>
          <a:xfrm flipH="1" flipV="1">
            <a:off x="3584633" y="4343400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72D755-5A55-419F-A30D-7E08157286A6}"/>
              </a:ext>
            </a:extLst>
          </p:cNvPr>
          <p:cNvCxnSpPr/>
          <p:nvPr/>
        </p:nvCxnSpPr>
        <p:spPr>
          <a:xfrm flipH="1" flipV="1">
            <a:off x="4075647" y="4343400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9E7A03-7B73-4898-BCE7-F8C3E7A19AC4}"/>
              </a:ext>
            </a:extLst>
          </p:cNvPr>
          <p:cNvCxnSpPr/>
          <p:nvPr/>
        </p:nvCxnSpPr>
        <p:spPr>
          <a:xfrm flipH="1" flipV="1">
            <a:off x="4532847" y="4343400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ABBEE3-4576-4038-84C5-FB619ED6154F}"/>
              </a:ext>
            </a:extLst>
          </p:cNvPr>
          <p:cNvCxnSpPr/>
          <p:nvPr/>
        </p:nvCxnSpPr>
        <p:spPr>
          <a:xfrm flipH="1" flipV="1">
            <a:off x="4990047" y="4343400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89B767F-6721-44F1-95EE-E0709D8EBBE2}"/>
                  </a:ext>
                </a:extLst>
              </p:cNvPr>
              <p:cNvSpPr/>
              <p:nvPr/>
            </p:nvSpPr>
            <p:spPr>
              <a:xfrm>
                <a:off x="4901273" y="3923929"/>
                <a:ext cx="102778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89B767F-6721-44F1-95EE-E0709D8EB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73" y="3923929"/>
                <a:ext cx="1027785" cy="430887"/>
              </a:xfrm>
              <a:prstGeom prst="rect">
                <a:avLst/>
              </a:prstGeom>
              <a:blipFill>
                <a:blip r:embed="rId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7311F53-DD6D-4686-B26C-E5EC9E93BE1C}"/>
              </a:ext>
            </a:extLst>
          </p:cNvPr>
          <p:cNvSpPr/>
          <p:nvPr/>
        </p:nvSpPr>
        <p:spPr>
          <a:xfrm>
            <a:off x="3549274" y="4800600"/>
            <a:ext cx="74512" cy="74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3D1D95-21E0-4DB6-8785-2958BABA458F}"/>
              </a:ext>
            </a:extLst>
          </p:cNvPr>
          <p:cNvSpPr/>
          <p:nvPr/>
        </p:nvSpPr>
        <p:spPr>
          <a:xfrm>
            <a:off x="3738721" y="4800600"/>
            <a:ext cx="74512" cy="74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DA3F7E-7CC0-477F-B9F8-3B5E101CFA61}"/>
              </a:ext>
            </a:extLst>
          </p:cNvPr>
          <p:cNvSpPr/>
          <p:nvPr/>
        </p:nvSpPr>
        <p:spPr>
          <a:xfrm>
            <a:off x="3965633" y="4800600"/>
            <a:ext cx="74512" cy="74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7202B8-AC74-4307-B556-A23EE0520099}"/>
              </a:ext>
            </a:extLst>
          </p:cNvPr>
          <p:cNvSpPr/>
          <p:nvPr/>
        </p:nvSpPr>
        <p:spPr>
          <a:xfrm>
            <a:off x="4155080" y="4800600"/>
            <a:ext cx="74512" cy="74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6F565B5-6E39-48D3-9FBB-E8C3FAF0EB9C}"/>
              </a:ext>
            </a:extLst>
          </p:cNvPr>
          <p:cNvSpPr/>
          <p:nvPr/>
        </p:nvSpPr>
        <p:spPr>
          <a:xfrm>
            <a:off x="4346633" y="4800600"/>
            <a:ext cx="74512" cy="74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4E3809-8756-46BC-B775-28116850E206}"/>
              </a:ext>
            </a:extLst>
          </p:cNvPr>
          <p:cNvSpPr/>
          <p:nvPr/>
        </p:nvSpPr>
        <p:spPr>
          <a:xfrm>
            <a:off x="4536080" y="4800600"/>
            <a:ext cx="74512" cy="74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342494-5116-427F-A443-12A2C814FC44}"/>
              </a:ext>
            </a:extLst>
          </p:cNvPr>
          <p:cNvSpPr/>
          <p:nvPr/>
        </p:nvSpPr>
        <p:spPr>
          <a:xfrm>
            <a:off x="4762992" y="4800600"/>
            <a:ext cx="74512" cy="74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A08183-51B7-41CF-991F-526562A0899C}"/>
              </a:ext>
            </a:extLst>
          </p:cNvPr>
          <p:cNvSpPr/>
          <p:nvPr/>
        </p:nvSpPr>
        <p:spPr>
          <a:xfrm>
            <a:off x="4952439" y="4800600"/>
            <a:ext cx="74512" cy="74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32" grpId="0" animBg="1"/>
      <p:bldP spid="41" grpId="0" animBg="1"/>
      <p:bldP spid="42" grpId="0" animBg="1"/>
      <p:bldP spid="43" grpId="0" animBg="1"/>
      <p:bldP spid="45" grpId="0" animBg="1"/>
      <p:bldP spid="50" grpId="0"/>
      <p:bldP spid="56" grpId="0"/>
      <p:bldP spid="4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-43789" y="2249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Shallow functions have few linear pieces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EA31AB-1B8F-461E-A9BD-012A83D90CED}"/>
              </a:ext>
            </a:extLst>
          </p:cNvPr>
          <p:cNvSpPr/>
          <p:nvPr/>
        </p:nvSpPr>
        <p:spPr>
          <a:xfrm>
            <a:off x="264895" y="1295400"/>
            <a:ext cx="8630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Let’s reason how the number of linear pieces behaves under compositions.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D69ED-D8E5-42DD-BDC4-E6BCED9A81A1}"/>
              </a:ext>
            </a:extLst>
          </p:cNvPr>
          <p:cNvSpPr/>
          <p:nvPr/>
        </p:nvSpPr>
        <p:spPr>
          <a:xfrm>
            <a:off x="264895" y="3231461"/>
            <a:ext cx="8673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90B40-703E-4E56-89C9-F284D866B994}"/>
              </a:ext>
            </a:extLst>
          </p:cNvPr>
          <p:cNvSpPr/>
          <p:nvPr/>
        </p:nvSpPr>
        <p:spPr>
          <a:xfrm>
            <a:off x="1295400" y="3227962"/>
            <a:ext cx="8630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Induction on L: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35036-B6E7-40EE-B81B-834FF0619270}"/>
              </a:ext>
            </a:extLst>
          </p:cNvPr>
          <p:cNvSpPr/>
          <p:nvPr/>
        </p:nvSpPr>
        <p:spPr>
          <a:xfrm>
            <a:off x="308610" y="3775704"/>
            <a:ext cx="8630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 = 1: </a:t>
            </a:r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6BE4DE-79CD-4958-A7AF-FBAFB6FA26AC}"/>
              </a:ext>
            </a:extLst>
          </p:cNvPr>
          <p:cNvSpPr/>
          <p:nvPr/>
        </p:nvSpPr>
        <p:spPr>
          <a:xfrm>
            <a:off x="2671971" y="4330084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942D72-CDAD-47BB-B7F9-88D75DA0B5A7}"/>
              </a:ext>
            </a:extLst>
          </p:cNvPr>
          <p:cNvSpPr/>
          <p:nvPr/>
        </p:nvSpPr>
        <p:spPr>
          <a:xfrm>
            <a:off x="2692342" y="5065014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F98430-AC55-45E4-803B-124310AFA86B}"/>
              </a:ext>
            </a:extLst>
          </p:cNvPr>
          <p:cNvSpPr/>
          <p:nvPr/>
        </p:nvSpPr>
        <p:spPr>
          <a:xfrm>
            <a:off x="2692342" y="578262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520C09-A386-4DDB-BEE3-D7696DEA8ED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801044" y="5325901"/>
            <a:ext cx="9884" cy="456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DE3494-F761-42E9-A3F9-B1C7584CCCBA}"/>
              </a:ext>
            </a:extLst>
          </p:cNvPr>
          <p:cNvCxnSpPr>
            <a:cxnSpLocks/>
          </p:cNvCxnSpPr>
          <p:nvPr/>
        </p:nvCxnSpPr>
        <p:spPr>
          <a:xfrm flipV="1">
            <a:off x="2791162" y="4584570"/>
            <a:ext cx="19765" cy="475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6DD0635-4AEC-42B3-906E-E898E65975F7}"/>
              </a:ext>
            </a:extLst>
          </p:cNvPr>
          <p:cNvSpPr/>
          <p:nvPr/>
        </p:nvSpPr>
        <p:spPr>
          <a:xfrm>
            <a:off x="3312686" y="4670759"/>
            <a:ext cx="5742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only one hidden node: one value if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BE3DBC-E7EB-4377-A783-4285F000EB32}"/>
                  </a:ext>
                </a:extLst>
              </p:cNvPr>
              <p:cNvSpPr/>
              <p:nvPr/>
            </p:nvSpPr>
            <p:spPr>
              <a:xfrm>
                <a:off x="118193" y="4996523"/>
                <a:ext cx="3051204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9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9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9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𝑤𝑥</m:t>
                          </m:r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0)</m:t>
                          </m:r>
                        </m:e>
                      </m:func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BE3DBC-E7EB-4377-A783-4285F000E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93" y="4996523"/>
                <a:ext cx="3051204" cy="384721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D96E2D2-6122-497A-B36C-5661FB501D7D}"/>
                  </a:ext>
                </a:extLst>
              </p:cNvPr>
              <p:cNvSpPr/>
              <p:nvPr/>
            </p:nvSpPr>
            <p:spPr>
              <a:xfrm>
                <a:off x="1026686" y="5685771"/>
                <a:ext cx="280137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D96E2D2-6122-497A-B36C-5661FB501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86" y="5685771"/>
                <a:ext cx="280137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8B7FA0-7367-48C5-8B87-B0FF25B70C87}"/>
                  </a:ext>
                </a:extLst>
              </p:cNvPr>
              <p:cNvSpPr/>
              <p:nvPr/>
            </p:nvSpPr>
            <p:spPr>
              <a:xfrm>
                <a:off x="1642306" y="4273747"/>
                <a:ext cx="3051204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9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8B7FA0-7367-48C5-8B87-B0FF25B7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06" y="4273747"/>
                <a:ext cx="3051204" cy="384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613F35A-EB25-4CFD-9A59-B3EBFFF36FCA}"/>
                  </a:ext>
                </a:extLst>
              </p:cNvPr>
              <p:cNvSpPr/>
              <p:nvPr/>
            </p:nvSpPr>
            <p:spPr>
              <a:xfrm>
                <a:off x="6952224" y="4486464"/>
                <a:ext cx="2801376" cy="735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</m:t>
                      </m:r>
                      <m:f>
                        <m:f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613F35A-EB25-4CFD-9A59-B3EBFFF36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24" y="4486464"/>
                <a:ext cx="2801376" cy="7350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B5F6F50-D13F-4248-88CF-39857498BA24}"/>
              </a:ext>
            </a:extLst>
          </p:cNvPr>
          <p:cNvSpPr/>
          <p:nvPr/>
        </p:nvSpPr>
        <p:spPr>
          <a:xfrm>
            <a:off x="3312686" y="5246315"/>
            <a:ext cx="5742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another if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2FDF16D-B676-41D6-A1D9-BA88D4B1D834}"/>
                  </a:ext>
                </a:extLst>
              </p:cNvPr>
              <p:cNvSpPr/>
              <p:nvPr/>
            </p:nvSpPr>
            <p:spPr>
              <a:xfrm>
                <a:off x="3767675" y="5071970"/>
                <a:ext cx="2801376" cy="735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&lt;−</m:t>
                      </m:r>
                      <m:f>
                        <m:f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2FDF16D-B676-41D6-A1D9-BA88D4B1D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675" y="5071970"/>
                <a:ext cx="2801376" cy="7350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B10E1F-2094-4F42-AB83-88FA1ACDC8DB}"/>
                  </a:ext>
                </a:extLst>
              </p:cNvPr>
              <p:cNvSpPr/>
              <p:nvPr/>
            </p:nvSpPr>
            <p:spPr>
              <a:xfrm>
                <a:off x="132447" y="2261681"/>
                <a:ext cx="887910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 </a:t>
                </a:r>
                <a:r>
                  <a:rPr lang="en-US" sz="2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network with hidden layer widths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Then, f has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linear pieces. 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B10E1F-2094-4F42-AB83-88FA1ACDC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47" y="2261681"/>
                <a:ext cx="8879105" cy="769441"/>
              </a:xfrm>
              <a:prstGeom prst="rect">
                <a:avLst/>
              </a:prstGeom>
              <a:blipFill>
                <a:blip r:embed="rId8"/>
                <a:stretch>
                  <a:fillRect l="-893" t="-5556" r="-103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4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11" grpId="0" animBg="1"/>
      <p:bldP spid="17" grpId="0" animBg="1"/>
      <p:bldP spid="51" grpId="0"/>
      <p:bldP spid="14" grpId="0"/>
      <p:bldP spid="31" grpId="0"/>
      <p:bldP spid="33" grpId="0"/>
      <p:bldP spid="34" grpId="0"/>
      <p:bldP spid="35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EA31AB-1B8F-461E-A9BD-012A83D90CED}"/>
              </a:ext>
            </a:extLst>
          </p:cNvPr>
          <p:cNvSpPr/>
          <p:nvPr/>
        </p:nvSpPr>
        <p:spPr>
          <a:xfrm>
            <a:off x="264895" y="1295400"/>
            <a:ext cx="8630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Let’s reason how the number of linear pieces behaves under compositions.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D69ED-D8E5-42DD-BDC4-E6BCED9A81A1}"/>
              </a:ext>
            </a:extLst>
          </p:cNvPr>
          <p:cNvSpPr/>
          <p:nvPr/>
        </p:nvSpPr>
        <p:spPr>
          <a:xfrm>
            <a:off x="264895" y="3231461"/>
            <a:ext cx="8673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90B40-703E-4E56-89C9-F284D866B994}"/>
              </a:ext>
            </a:extLst>
          </p:cNvPr>
          <p:cNvSpPr/>
          <p:nvPr/>
        </p:nvSpPr>
        <p:spPr>
          <a:xfrm>
            <a:off x="1295400" y="3227962"/>
            <a:ext cx="8630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Induction on L: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35036-B6E7-40EE-B81B-834FF0619270}"/>
              </a:ext>
            </a:extLst>
          </p:cNvPr>
          <p:cNvSpPr/>
          <p:nvPr/>
        </p:nvSpPr>
        <p:spPr>
          <a:xfrm>
            <a:off x="308610" y="3775704"/>
            <a:ext cx="8630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 = 1: </a:t>
            </a:r>
            <a:endParaRPr lang="en-US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942D72-CDAD-47BB-B7F9-88D75DA0B5A7}"/>
              </a:ext>
            </a:extLst>
          </p:cNvPr>
          <p:cNvSpPr/>
          <p:nvPr/>
        </p:nvSpPr>
        <p:spPr>
          <a:xfrm>
            <a:off x="2055396" y="5088730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F98430-AC55-45E4-803B-124310AFA86B}"/>
              </a:ext>
            </a:extLst>
          </p:cNvPr>
          <p:cNvSpPr/>
          <p:nvPr/>
        </p:nvSpPr>
        <p:spPr>
          <a:xfrm>
            <a:off x="2730452" y="578262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520C09-A386-4DDB-BEE3-D7696DEA8ED2}"/>
              </a:ext>
            </a:extLst>
          </p:cNvPr>
          <p:cNvCxnSpPr>
            <a:cxnSpLocks/>
            <a:stCxn id="17" idx="0"/>
            <a:endCxn id="11" idx="5"/>
          </p:cNvCxnSpPr>
          <p:nvPr/>
        </p:nvCxnSpPr>
        <p:spPr>
          <a:xfrm flipH="1" flipV="1">
            <a:off x="2257834" y="5291168"/>
            <a:ext cx="591204" cy="491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DE3494-F761-42E9-A3F9-B1C7584CCCBA}"/>
              </a:ext>
            </a:extLst>
          </p:cNvPr>
          <p:cNvCxnSpPr>
            <a:cxnSpLocks/>
          </p:cNvCxnSpPr>
          <p:nvPr/>
        </p:nvCxnSpPr>
        <p:spPr>
          <a:xfrm flipV="1">
            <a:off x="2292567" y="4592180"/>
            <a:ext cx="417514" cy="496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CE82901-5607-4288-9A26-B547D3570429}"/>
              </a:ext>
            </a:extLst>
          </p:cNvPr>
          <p:cNvSpPr/>
          <p:nvPr/>
        </p:nvSpPr>
        <p:spPr>
          <a:xfrm>
            <a:off x="4742195" y="3886200"/>
            <a:ext cx="38684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 node introduces at most one breakpoint, e.g.: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BE3DBC-E7EB-4377-A783-4285F000EB32}"/>
                  </a:ext>
                </a:extLst>
              </p:cNvPr>
              <p:cNvSpPr/>
              <p:nvPr/>
            </p:nvSpPr>
            <p:spPr>
              <a:xfrm>
                <a:off x="156303" y="4996523"/>
                <a:ext cx="3051204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9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0)</m:t>
                          </m:r>
                        </m:e>
                      </m:func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BE3DBC-E7EB-4377-A783-4285F000E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03" y="4996523"/>
                <a:ext cx="3051204" cy="384721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D96E2D2-6122-497A-B36C-5661FB501D7D}"/>
                  </a:ext>
                </a:extLst>
              </p:cNvPr>
              <p:cNvSpPr/>
              <p:nvPr/>
            </p:nvSpPr>
            <p:spPr>
              <a:xfrm>
                <a:off x="1064796" y="5685771"/>
                <a:ext cx="280137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D96E2D2-6122-497A-B36C-5661FB501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96" y="5685771"/>
                <a:ext cx="280137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8B7FA0-7367-48C5-8B87-B0FF25B70C87}"/>
                  </a:ext>
                </a:extLst>
              </p:cNvPr>
              <p:cNvSpPr/>
              <p:nvPr/>
            </p:nvSpPr>
            <p:spPr>
              <a:xfrm>
                <a:off x="1680416" y="4273747"/>
                <a:ext cx="3051204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9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8B7FA0-7367-48C5-8B87-B0FF25B7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416" y="4273747"/>
                <a:ext cx="3051204" cy="384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0E034A3C-D28B-42F0-BC53-17CB1B4709C0}"/>
              </a:ext>
            </a:extLst>
          </p:cNvPr>
          <p:cNvSpPr/>
          <p:nvPr/>
        </p:nvSpPr>
        <p:spPr>
          <a:xfrm>
            <a:off x="2937999" y="5070297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A5E803-9128-40A5-B09A-E8BF187F416C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767358" y="4579174"/>
            <a:ext cx="205374" cy="525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4E3E3E-8345-4102-A193-21B36DFA318C}"/>
              </a:ext>
            </a:extLst>
          </p:cNvPr>
          <p:cNvSpPr/>
          <p:nvPr/>
        </p:nvSpPr>
        <p:spPr>
          <a:xfrm>
            <a:off x="2656425" y="4376736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780039-FBC9-491E-A97F-11EB19B5C0A2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V="1">
            <a:off x="2849038" y="5307468"/>
            <a:ext cx="207547" cy="475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4116DA3-D876-4013-820F-8A317D0B8227}"/>
                  </a:ext>
                </a:extLst>
              </p:cNvPr>
              <p:cNvSpPr/>
              <p:nvPr/>
            </p:nvSpPr>
            <p:spPr>
              <a:xfrm>
                <a:off x="3120996" y="4979759"/>
                <a:ext cx="3051204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9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9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0)</m:t>
                          </m:r>
                        </m:e>
                      </m:func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4116DA3-D876-4013-820F-8A317D0B8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96" y="4979759"/>
                <a:ext cx="3051204" cy="384721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15B2DE7-31BF-4C4C-902C-70ED59EC7DBF}"/>
                  </a:ext>
                </a:extLst>
              </p:cNvPr>
              <p:cNvSpPr/>
              <p:nvPr/>
            </p:nvSpPr>
            <p:spPr>
              <a:xfrm>
                <a:off x="4880004" y="4691880"/>
                <a:ext cx="3868405" cy="620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Let’s assume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</m:t>
                    </m:r>
                    <m:f>
                      <m:f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15B2DE7-31BF-4C4C-902C-70ED59EC7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004" y="4691880"/>
                <a:ext cx="3868405" cy="6201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1761A2-52F0-480D-B0F6-04B7D39A2C3A}"/>
                  </a:ext>
                </a:extLst>
              </p:cNvPr>
              <p:cNvSpPr/>
              <p:nvPr/>
            </p:nvSpPr>
            <p:spPr>
              <a:xfrm>
                <a:off x="4880004" y="5364480"/>
                <a:ext cx="3868405" cy="1033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Different values in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0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2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2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1761A2-52F0-480D-B0F6-04B7D39A2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004" y="5364480"/>
                <a:ext cx="3868405" cy="1033488"/>
              </a:xfrm>
              <a:prstGeom prst="rect">
                <a:avLst/>
              </a:prstGeom>
              <a:blipFill>
                <a:blip r:embed="rId9"/>
                <a:stretch>
                  <a:fillRect t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BDD5FC-B1BE-430C-AA57-B572B251BF5E}"/>
                  </a:ext>
                </a:extLst>
              </p:cNvPr>
              <p:cNvSpPr/>
              <p:nvPr/>
            </p:nvSpPr>
            <p:spPr>
              <a:xfrm>
                <a:off x="132447" y="2261681"/>
                <a:ext cx="887910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 </a:t>
                </a:r>
                <a:r>
                  <a:rPr lang="en-US" sz="2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network with hidden layer widths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Then, f has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linear pieces. 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BDD5FC-B1BE-430C-AA57-B572B251B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47" y="2261681"/>
                <a:ext cx="8879105" cy="769441"/>
              </a:xfrm>
              <a:prstGeom prst="rect">
                <a:avLst/>
              </a:prstGeom>
              <a:blipFill>
                <a:blip r:embed="rId10"/>
                <a:stretch>
                  <a:fillRect l="-893" t="-5556" r="-103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8">
            <a:extLst>
              <a:ext uri="{FF2B5EF4-FFF2-40B4-BE49-F238E27FC236}">
                <a16:creationId xmlns:a16="http://schemas.microsoft.com/office/drawing/2014/main" id="{47D4C03A-8D95-48FE-95A7-53D2A477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789" y="2249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Shallow functions have few linear pieces </a:t>
            </a:r>
          </a:p>
        </p:txBody>
      </p:sp>
    </p:spTree>
    <p:extLst>
      <p:ext uri="{BB962C8B-B14F-4D97-AF65-F5344CB8AC3E}">
        <p14:creationId xmlns:p14="http://schemas.microsoft.com/office/powerpoint/2010/main" val="34149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49" grpId="0"/>
      <p:bldP spid="14" grpId="0"/>
      <p:bldP spid="31" grpId="0"/>
      <p:bldP spid="33" grpId="0"/>
      <p:bldP spid="21" grpId="0" animBg="1"/>
      <p:bldP spid="29" grpId="0" animBg="1"/>
      <p:bldP spid="38" grpId="0"/>
      <p:bldP spid="39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EA31AB-1B8F-461E-A9BD-012A83D90CED}"/>
              </a:ext>
            </a:extLst>
          </p:cNvPr>
          <p:cNvSpPr/>
          <p:nvPr/>
        </p:nvSpPr>
        <p:spPr>
          <a:xfrm>
            <a:off x="264895" y="1295400"/>
            <a:ext cx="8630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Let’s reason how the number of linear pieces behaves under compositions.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137660-48AC-4F50-958F-82F349E9241B}"/>
                  </a:ext>
                </a:extLst>
              </p:cNvPr>
              <p:cNvSpPr/>
              <p:nvPr/>
            </p:nvSpPr>
            <p:spPr>
              <a:xfrm>
                <a:off x="132447" y="2261681"/>
                <a:ext cx="887910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 </a:t>
                </a:r>
                <a:r>
                  <a:rPr lang="en-US" sz="2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network with hidden layer widths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Then, f has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linear pieces. 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137660-48AC-4F50-958F-82F349E92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47" y="2261681"/>
                <a:ext cx="8879105" cy="769441"/>
              </a:xfrm>
              <a:prstGeom prst="rect">
                <a:avLst/>
              </a:prstGeom>
              <a:blipFill>
                <a:blip r:embed="rId3"/>
                <a:stretch>
                  <a:fillRect l="-893" t="-5556" r="-103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6FD69ED-D8E5-42DD-BDC4-E6BCED9A81A1}"/>
              </a:ext>
            </a:extLst>
          </p:cNvPr>
          <p:cNvSpPr/>
          <p:nvPr/>
        </p:nvSpPr>
        <p:spPr>
          <a:xfrm>
            <a:off x="264895" y="3231461"/>
            <a:ext cx="8673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90B40-703E-4E56-89C9-F284D866B994}"/>
              </a:ext>
            </a:extLst>
          </p:cNvPr>
          <p:cNvSpPr/>
          <p:nvPr/>
        </p:nvSpPr>
        <p:spPr>
          <a:xfrm>
            <a:off x="1295400" y="3227962"/>
            <a:ext cx="8630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Induction on L: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35036-B6E7-40EE-B81B-834FF0619270}"/>
              </a:ext>
            </a:extLst>
          </p:cNvPr>
          <p:cNvSpPr/>
          <p:nvPr/>
        </p:nvSpPr>
        <p:spPr>
          <a:xfrm>
            <a:off x="308610" y="3775704"/>
            <a:ext cx="8630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 = 1: </a:t>
            </a:r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6BE4DE-79CD-4958-A7AF-FBAFB6FA26AC}"/>
              </a:ext>
            </a:extLst>
          </p:cNvPr>
          <p:cNvSpPr/>
          <p:nvPr/>
        </p:nvSpPr>
        <p:spPr>
          <a:xfrm>
            <a:off x="1843848" y="3969420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002CC2-90B4-4D03-ABB5-DB8CC689062D}"/>
              </a:ext>
            </a:extLst>
          </p:cNvPr>
          <p:cNvSpPr/>
          <p:nvPr/>
        </p:nvSpPr>
        <p:spPr>
          <a:xfrm>
            <a:off x="1219200" y="463962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942D72-CDAD-47BB-B7F9-88D75DA0B5A7}"/>
              </a:ext>
            </a:extLst>
          </p:cNvPr>
          <p:cNvSpPr/>
          <p:nvPr/>
        </p:nvSpPr>
        <p:spPr>
          <a:xfrm>
            <a:off x="1676400" y="463962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330035-ED5C-4EFD-BBA3-5CDCDE114AB9}"/>
              </a:ext>
            </a:extLst>
          </p:cNvPr>
          <p:cNvSpPr/>
          <p:nvPr/>
        </p:nvSpPr>
        <p:spPr>
          <a:xfrm>
            <a:off x="2133600" y="463962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91A25D-FD60-4E8C-9B65-495573EED5F3}"/>
              </a:ext>
            </a:extLst>
          </p:cNvPr>
          <p:cNvSpPr/>
          <p:nvPr/>
        </p:nvSpPr>
        <p:spPr>
          <a:xfrm>
            <a:off x="2590800" y="463962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F98430-AC55-45E4-803B-124310AFA86B}"/>
              </a:ext>
            </a:extLst>
          </p:cNvPr>
          <p:cNvSpPr/>
          <p:nvPr/>
        </p:nvSpPr>
        <p:spPr>
          <a:xfrm>
            <a:off x="1657633" y="5305827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F83C9E-CCE5-4E80-9CAB-912C2E90BBFF}"/>
              </a:ext>
            </a:extLst>
          </p:cNvPr>
          <p:cNvCxnSpPr>
            <a:cxnSpLocks/>
            <a:stCxn id="17" idx="1"/>
            <a:endCxn id="10" idx="4"/>
          </p:cNvCxnSpPr>
          <p:nvPr/>
        </p:nvCxnSpPr>
        <p:spPr>
          <a:xfrm flipH="1" flipV="1">
            <a:off x="1337786" y="4876800"/>
            <a:ext cx="354580" cy="46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520C09-A386-4DDB-BEE3-D7696DEA8ED2}"/>
              </a:ext>
            </a:extLst>
          </p:cNvPr>
          <p:cNvCxnSpPr>
            <a:stCxn id="17" idx="1"/>
            <a:endCxn id="11" idx="4"/>
          </p:cNvCxnSpPr>
          <p:nvPr/>
        </p:nvCxnSpPr>
        <p:spPr>
          <a:xfrm flipV="1">
            <a:off x="1692366" y="4876800"/>
            <a:ext cx="102620" cy="46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FB47AD-9E3C-49DE-BD59-C6FC44FEC460}"/>
              </a:ext>
            </a:extLst>
          </p:cNvPr>
          <p:cNvCxnSpPr>
            <a:cxnSpLocks/>
            <a:stCxn id="17" idx="0"/>
            <a:endCxn id="12" idx="4"/>
          </p:cNvCxnSpPr>
          <p:nvPr/>
        </p:nvCxnSpPr>
        <p:spPr>
          <a:xfrm flipV="1">
            <a:off x="1776219" y="4876800"/>
            <a:ext cx="475967" cy="429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3CB44F-8BDD-40CC-9DE7-30B36201B700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1776219" y="4876800"/>
            <a:ext cx="933167" cy="429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3C7E71-BBD0-4079-A9FE-12A92F165B26}"/>
              </a:ext>
            </a:extLst>
          </p:cNvPr>
          <p:cNvCxnSpPr>
            <a:stCxn id="10" idx="0"/>
            <a:endCxn id="3" idx="4"/>
          </p:cNvCxnSpPr>
          <p:nvPr/>
        </p:nvCxnSpPr>
        <p:spPr>
          <a:xfrm flipV="1">
            <a:off x="1337786" y="4206591"/>
            <a:ext cx="624648" cy="43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E145D-ED22-45A1-8530-88FC49255090}"/>
              </a:ext>
            </a:extLst>
          </p:cNvPr>
          <p:cNvCxnSpPr>
            <a:stCxn id="13" idx="0"/>
            <a:endCxn id="3" idx="4"/>
          </p:cNvCxnSpPr>
          <p:nvPr/>
        </p:nvCxnSpPr>
        <p:spPr>
          <a:xfrm flipH="1" flipV="1">
            <a:off x="1962434" y="4206591"/>
            <a:ext cx="746952" cy="43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2EBBD8-D025-4AA7-BBEF-321D8E762F30}"/>
              </a:ext>
            </a:extLst>
          </p:cNvPr>
          <p:cNvCxnSpPr>
            <a:stCxn id="12" idx="1"/>
            <a:endCxn id="3" idx="4"/>
          </p:cNvCxnSpPr>
          <p:nvPr/>
        </p:nvCxnSpPr>
        <p:spPr>
          <a:xfrm flipH="1" flipV="1">
            <a:off x="1962434" y="4206591"/>
            <a:ext cx="205899" cy="467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DE3494-F761-42E9-A3F9-B1C7584CCCBA}"/>
              </a:ext>
            </a:extLst>
          </p:cNvPr>
          <p:cNvCxnSpPr>
            <a:stCxn id="11" idx="1"/>
            <a:endCxn id="3" idx="4"/>
          </p:cNvCxnSpPr>
          <p:nvPr/>
        </p:nvCxnSpPr>
        <p:spPr>
          <a:xfrm flipV="1">
            <a:off x="1711133" y="4206591"/>
            <a:ext cx="251301" cy="467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457D1C-4474-443D-A2FF-31BAF0E82B94}"/>
                  </a:ext>
                </a:extLst>
              </p:cNvPr>
              <p:cNvSpPr/>
              <p:nvPr/>
            </p:nvSpPr>
            <p:spPr>
              <a:xfrm>
                <a:off x="3208321" y="4542770"/>
                <a:ext cx="532607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Continuing, number of pieces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, as we need. </a:t>
                </a:r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457D1C-4474-443D-A2FF-31BAF0E82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321" y="4542770"/>
                <a:ext cx="5326079" cy="769441"/>
              </a:xfrm>
              <a:prstGeom prst="rect">
                <a:avLst/>
              </a:prstGeom>
              <a:blipFill>
                <a:blip r:embed="rId4"/>
                <a:stretch>
                  <a:fillRect l="-1487" t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8">
            <a:extLst>
              <a:ext uri="{FF2B5EF4-FFF2-40B4-BE49-F238E27FC236}">
                <a16:creationId xmlns:a16="http://schemas.microsoft.com/office/drawing/2014/main" id="{63282969-A092-4C03-BF53-7DEC5027B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789" y="2249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Shallow functions have few linear pieces </a:t>
            </a:r>
          </a:p>
        </p:txBody>
      </p:sp>
    </p:spTree>
    <p:extLst>
      <p:ext uri="{BB962C8B-B14F-4D97-AF65-F5344CB8AC3E}">
        <p14:creationId xmlns:p14="http://schemas.microsoft.com/office/powerpoint/2010/main" val="82254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EB6D5A-7525-4AAE-A815-5F183DB65E84}"/>
              </a:ext>
            </a:extLst>
          </p:cNvPr>
          <p:cNvSpPr/>
          <p:nvPr/>
        </p:nvSpPr>
        <p:spPr>
          <a:xfrm>
            <a:off x="2212206" y="3810000"/>
            <a:ext cx="4572000" cy="92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Recap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31796" y="1371600"/>
            <a:ext cx="8382000" cy="44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Recall from previous lecture: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C02C2B-A3B2-44FD-B096-EEB05B7E4B50}"/>
                  </a:ext>
                </a:extLst>
              </p:cNvPr>
              <p:cNvSpPr/>
              <p:nvPr/>
            </p:nvSpPr>
            <p:spPr>
              <a:xfrm>
                <a:off x="29678" y="1891997"/>
                <a:ext cx="8382000" cy="1703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Neural networks are </a:t>
                </a:r>
                <a:r>
                  <a:rPr 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universal approximators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given any (reasonably nice)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 </a:t>
                </a:r>
                <a:r>
                  <a:rPr lang="en-US" altLang="ko-KR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shallow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(3-layer) neural network with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neurons can approximate it to within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error. 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C02C2B-A3B2-44FD-B096-EEB05B7E4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8" y="1891997"/>
                <a:ext cx="8382000" cy="1703736"/>
              </a:xfrm>
              <a:prstGeom prst="rect">
                <a:avLst/>
              </a:prstGeom>
              <a:blipFill>
                <a:blip r:embed="rId3"/>
                <a:stretch>
                  <a:fillRect t="-2143" r="-1527" b="-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1">
            <a:extLst>
              <a:ext uri="{FF2B5EF4-FFF2-40B4-BE49-F238E27FC236}">
                <a16:creationId xmlns:a16="http://schemas.microsoft.com/office/drawing/2014/main" id="{0B61EA03-B399-494C-8D1D-63D0D18E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61421"/>
            <a:ext cx="4878404" cy="82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11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there any point to depth?</a:t>
            </a:r>
          </a:p>
          <a:p>
            <a:pPr algn="ctr">
              <a:lnSpc>
                <a:spcPct val="111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deeper networks more powerful?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9" grpId="0"/>
      <p:bldP spid="22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FD69ED-D8E5-42DD-BDC4-E6BCED9A81A1}"/>
              </a:ext>
            </a:extLst>
          </p:cNvPr>
          <p:cNvSpPr/>
          <p:nvPr/>
        </p:nvSpPr>
        <p:spPr>
          <a:xfrm>
            <a:off x="137962" y="2322270"/>
            <a:ext cx="8673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90B40-703E-4E56-89C9-F284D866B994}"/>
              </a:ext>
            </a:extLst>
          </p:cNvPr>
          <p:cNvSpPr/>
          <p:nvPr/>
        </p:nvSpPr>
        <p:spPr>
          <a:xfrm>
            <a:off x="1168467" y="2318771"/>
            <a:ext cx="8630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Inductive step: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6BE4DE-79CD-4958-A7AF-FBAFB6FA26AC}"/>
              </a:ext>
            </a:extLst>
          </p:cNvPr>
          <p:cNvSpPr/>
          <p:nvPr/>
        </p:nvSpPr>
        <p:spPr>
          <a:xfrm>
            <a:off x="817888" y="2882425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002CC2-90B4-4D03-ABB5-DB8CC689062D}"/>
              </a:ext>
            </a:extLst>
          </p:cNvPr>
          <p:cNvSpPr/>
          <p:nvPr/>
        </p:nvSpPr>
        <p:spPr>
          <a:xfrm>
            <a:off x="193240" y="3552634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942D72-CDAD-47BB-B7F9-88D75DA0B5A7}"/>
              </a:ext>
            </a:extLst>
          </p:cNvPr>
          <p:cNvSpPr/>
          <p:nvPr/>
        </p:nvSpPr>
        <p:spPr>
          <a:xfrm>
            <a:off x="650440" y="3552634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330035-ED5C-4EFD-BBA3-5CDCDE114AB9}"/>
              </a:ext>
            </a:extLst>
          </p:cNvPr>
          <p:cNvSpPr/>
          <p:nvPr/>
        </p:nvSpPr>
        <p:spPr>
          <a:xfrm>
            <a:off x="1107640" y="3552634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91A25D-FD60-4E8C-9B65-495573EED5F3}"/>
              </a:ext>
            </a:extLst>
          </p:cNvPr>
          <p:cNvSpPr/>
          <p:nvPr/>
        </p:nvSpPr>
        <p:spPr>
          <a:xfrm>
            <a:off x="1564840" y="3552634"/>
            <a:ext cx="237171" cy="23717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3C7E71-BBD0-4079-A9FE-12A92F165B26}"/>
              </a:ext>
            </a:extLst>
          </p:cNvPr>
          <p:cNvCxnSpPr>
            <a:stCxn id="10" idx="0"/>
            <a:endCxn id="3" idx="4"/>
          </p:cNvCxnSpPr>
          <p:nvPr/>
        </p:nvCxnSpPr>
        <p:spPr>
          <a:xfrm flipV="1">
            <a:off x="311826" y="3119596"/>
            <a:ext cx="624648" cy="43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E145D-ED22-45A1-8530-88FC49255090}"/>
              </a:ext>
            </a:extLst>
          </p:cNvPr>
          <p:cNvCxnSpPr>
            <a:stCxn id="13" idx="0"/>
            <a:endCxn id="3" idx="4"/>
          </p:cNvCxnSpPr>
          <p:nvPr/>
        </p:nvCxnSpPr>
        <p:spPr>
          <a:xfrm flipH="1" flipV="1">
            <a:off x="936474" y="3119596"/>
            <a:ext cx="746952" cy="43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2EBBD8-D025-4AA7-BBEF-321D8E762F30}"/>
              </a:ext>
            </a:extLst>
          </p:cNvPr>
          <p:cNvCxnSpPr>
            <a:stCxn id="12" idx="1"/>
            <a:endCxn id="3" idx="4"/>
          </p:cNvCxnSpPr>
          <p:nvPr/>
        </p:nvCxnSpPr>
        <p:spPr>
          <a:xfrm flipH="1" flipV="1">
            <a:off x="936474" y="3119596"/>
            <a:ext cx="205899" cy="467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DE3494-F761-42E9-A3F9-B1C7584CCCBA}"/>
              </a:ext>
            </a:extLst>
          </p:cNvPr>
          <p:cNvCxnSpPr>
            <a:stCxn id="11" idx="1"/>
            <a:endCxn id="3" idx="4"/>
          </p:cNvCxnSpPr>
          <p:nvPr/>
        </p:nvCxnSpPr>
        <p:spPr>
          <a:xfrm flipV="1">
            <a:off x="685173" y="3119596"/>
            <a:ext cx="251301" cy="467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484C4C5-86C3-4219-BD2A-EB71B0881377}"/>
              </a:ext>
            </a:extLst>
          </p:cNvPr>
          <p:cNvSpPr/>
          <p:nvPr/>
        </p:nvSpPr>
        <p:spPr>
          <a:xfrm>
            <a:off x="675747" y="5019876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B6E26A-6B57-4CF9-9E4D-36C56E91CA31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55900" y="4590849"/>
            <a:ext cx="354580" cy="46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A7F79C-71BC-4AB3-B75E-F752A6200784}"/>
              </a:ext>
            </a:extLst>
          </p:cNvPr>
          <p:cNvCxnSpPr>
            <a:stCxn id="35" idx="1"/>
          </p:cNvCxnSpPr>
          <p:nvPr/>
        </p:nvCxnSpPr>
        <p:spPr>
          <a:xfrm flipV="1">
            <a:off x="710480" y="4590849"/>
            <a:ext cx="102620" cy="46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CD27D4-C154-4D25-9857-8797BBAEF83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94333" y="4590849"/>
            <a:ext cx="475967" cy="429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9F4BD4-B47B-4AFA-AF6A-B646A0A2B41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94333" y="4590849"/>
            <a:ext cx="933167" cy="429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58E37AA-B66D-4862-9A48-A4DD9E91311D}"/>
              </a:ext>
            </a:extLst>
          </p:cNvPr>
          <p:cNvSpPr/>
          <p:nvPr/>
        </p:nvSpPr>
        <p:spPr>
          <a:xfrm>
            <a:off x="203500" y="435367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0C0BC4-AA0A-4DCD-8D71-C63E49B00BA0}"/>
              </a:ext>
            </a:extLst>
          </p:cNvPr>
          <p:cNvSpPr/>
          <p:nvPr/>
        </p:nvSpPr>
        <p:spPr>
          <a:xfrm>
            <a:off x="660700" y="435367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18A468-3565-4E93-9D04-5C20CC1F7E4C}"/>
              </a:ext>
            </a:extLst>
          </p:cNvPr>
          <p:cNvSpPr/>
          <p:nvPr/>
        </p:nvSpPr>
        <p:spPr>
          <a:xfrm>
            <a:off x="1117900" y="435367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AB84F79-BA5E-4AC6-AF36-3C456C75A9FC}"/>
              </a:ext>
            </a:extLst>
          </p:cNvPr>
          <p:cNvSpPr/>
          <p:nvPr/>
        </p:nvSpPr>
        <p:spPr>
          <a:xfrm>
            <a:off x="1575100" y="435367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105559-B2B0-4299-9981-029E71E3296C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311826" y="4133649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ACF859-51C8-4874-A25A-A484C4F702EA}"/>
              </a:ext>
            </a:extLst>
          </p:cNvPr>
          <p:cNvCxnSpPr/>
          <p:nvPr/>
        </p:nvCxnSpPr>
        <p:spPr>
          <a:xfrm flipH="1" flipV="1">
            <a:off x="802840" y="4133649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046590-9D70-445E-99CC-D8D071FBFDD7}"/>
              </a:ext>
            </a:extLst>
          </p:cNvPr>
          <p:cNvCxnSpPr/>
          <p:nvPr/>
        </p:nvCxnSpPr>
        <p:spPr>
          <a:xfrm flipH="1" flipV="1">
            <a:off x="1260040" y="4133649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8ECEE4-6A95-425C-A4B3-EF12FAE904AD}"/>
              </a:ext>
            </a:extLst>
          </p:cNvPr>
          <p:cNvCxnSpPr/>
          <p:nvPr/>
        </p:nvCxnSpPr>
        <p:spPr>
          <a:xfrm flipH="1" flipV="1">
            <a:off x="1717240" y="4133649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989B28C-8449-4737-804C-FE1BDA040D91}"/>
              </a:ext>
            </a:extLst>
          </p:cNvPr>
          <p:cNvSpPr/>
          <p:nvPr/>
        </p:nvSpPr>
        <p:spPr>
          <a:xfrm>
            <a:off x="2159067" y="2785566"/>
            <a:ext cx="8630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Take any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penultimate layer: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5B538C-60ED-4397-8FFA-5CE58A90525D}"/>
                  </a:ext>
                </a:extLst>
              </p:cNvPr>
              <p:cNvSpPr/>
              <p:nvPr/>
            </p:nvSpPr>
            <p:spPr>
              <a:xfrm>
                <a:off x="2150244" y="3240220"/>
                <a:ext cx="70192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By inductive hypothesis, pre-activation of node is  piecewise linear,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pieces.  </a:t>
                </a:r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5B538C-60ED-4397-8FFA-5CE58A905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244" y="3240220"/>
                <a:ext cx="7019223" cy="769441"/>
              </a:xfrm>
              <a:prstGeom prst="rect">
                <a:avLst/>
              </a:prstGeom>
              <a:blipFill>
                <a:blip r:embed="rId3"/>
                <a:stretch>
                  <a:fillRect l="-1129" t="-5556" b="-1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502D88FD-131C-48BC-A45A-D96C7D08B4AB}"/>
              </a:ext>
            </a:extLst>
          </p:cNvPr>
          <p:cNvSpPr/>
          <p:nvPr/>
        </p:nvSpPr>
        <p:spPr>
          <a:xfrm>
            <a:off x="2150244" y="4033428"/>
            <a:ext cx="68463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Applying </a:t>
            </a:r>
            <a:r>
              <a:rPr lang="en-US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pre-activation of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can at most double the number of pieces for that node !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8C1568-7F5F-43ED-A9FA-03418161B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904899"/>
            <a:ext cx="5296613" cy="178395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5E9C668-4462-41A1-B5E0-356CCB7F0ABA}"/>
              </a:ext>
            </a:extLst>
          </p:cNvPr>
          <p:cNvSpPr/>
          <p:nvPr/>
        </p:nvSpPr>
        <p:spPr>
          <a:xfrm>
            <a:off x="936474" y="5067160"/>
            <a:ext cx="1891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Pre-activation 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0C3CC-EF8C-4950-9EA6-3332B5474C41}"/>
              </a:ext>
            </a:extLst>
          </p:cNvPr>
          <p:cNvSpPr/>
          <p:nvPr/>
        </p:nvSpPr>
        <p:spPr>
          <a:xfrm>
            <a:off x="914400" y="5906869"/>
            <a:ext cx="1891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Post-activation 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1B652B7-488C-4DD2-952A-75363517D331}"/>
                  </a:ext>
                </a:extLst>
              </p:cNvPr>
              <p:cNvSpPr/>
              <p:nvPr/>
            </p:nvSpPr>
            <p:spPr>
              <a:xfrm>
                <a:off x="152400" y="1258269"/>
                <a:ext cx="887910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 </a:t>
                </a:r>
                <a:r>
                  <a:rPr lang="en-US" sz="2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network with hidden layer widths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Then, f has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linear pieces. 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1B652B7-488C-4DD2-952A-75363517D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58269"/>
                <a:ext cx="8879105" cy="769441"/>
              </a:xfrm>
              <a:prstGeom prst="rect">
                <a:avLst/>
              </a:prstGeom>
              <a:blipFill>
                <a:blip r:embed="rId5"/>
                <a:stretch>
                  <a:fillRect l="-892" t="-4724" r="-961" b="-13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8">
            <a:extLst>
              <a:ext uri="{FF2B5EF4-FFF2-40B4-BE49-F238E27FC236}">
                <a16:creationId xmlns:a16="http://schemas.microsoft.com/office/drawing/2014/main" id="{6D7E0AE3-88C7-4743-96AA-73AD6E6BD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789" y="2249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Shallow functions have few linear pieces </a:t>
            </a:r>
          </a:p>
        </p:txBody>
      </p:sp>
    </p:spTree>
    <p:extLst>
      <p:ext uri="{BB962C8B-B14F-4D97-AF65-F5344CB8AC3E}">
        <p14:creationId xmlns:p14="http://schemas.microsoft.com/office/powerpoint/2010/main" val="12327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 animBg="1"/>
      <p:bldP spid="11" grpId="0" animBg="1"/>
      <p:bldP spid="12" grpId="0" animBg="1"/>
      <p:bldP spid="13" grpId="0" animBg="1"/>
      <p:bldP spid="35" grpId="0" animBg="1"/>
      <p:bldP spid="45" grpId="0" animBg="1"/>
      <p:bldP spid="46" grpId="0" animBg="1"/>
      <p:bldP spid="47" grpId="0" animBg="1"/>
      <p:bldP spid="48" grpId="0" animBg="1"/>
      <p:bldP spid="54" grpId="0"/>
      <p:bldP spid="55" grpId="0"/>
      <p:bldP spid="56" grpId="0"/>
      <p:bldP spid="58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FD69ED-D8E5-42DD-BDC4-E6BCED9A81A1}"/>
              </a:ext>
            </a:extLst>
          </p:cNvPr>
          <p:cNvSpPr/>
          <p:nvPr/>
        </p:nvSpPr>
        <p:spPr>
          <a:xfrm>
            <a:off x="137962" y="2322270"/>
            <a:ext cx="8673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90B40-703E-4E56-89C9-F284D866B994}"/>
              </a:ext>
            </a:extLst>
          </p:cNvPr>
          <p:cNvSpPr/>
          <p:nvPr/>
        </p:nvSpPr>
        <p:spPr>
          <a:xfrm>
            <a:off x="1168467" y="2318771"/>
            <a:ext cx="8630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Induction on L: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6BE4DE-79CD-4958-A7AF-FBAFB6FA26AC}"/>
              </a:ext>
            </a:extLst>
          </p:cNvPr>
          <p:cNvSpPr/>
          <p:nvPr/>
        </p:nvSpPr>
        <p:spPr>
          <a:xfrm>
            <a:off x="817888" y="2882425"/>
            <a:ext cx="237171" cy="23717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002CC2-90B4-4D03-ABB5-DB8CC689062D}"/>
              </a:ext>
            </a:extLst>
          </p:cNvPr>
          <p:cNvSpPr/>
          <p:nvPr/>
        </p:nvSpPr>
        <p:spPr>
          <a:xfrm>
            <a:off x="193240" y="3552634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942D72-CDAD-47BB-B7F9-88D75DA0B5A7}"/>
              </a:ext>
            </a:extLst>
          </p:cNvPr>
          <p:cNvSpPr/>
          <p:nvPr/>
        </p:nvSpPr>
        <p:spPr>
          <a:xfrm>
            <a:off x="650440" y="3552634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330035-ED5C-4EFD-BBA3-5CDCDE114AB9}"/>
              </a:ext>
            </a:extLst>
          </p:cNvPr>
          <p:cNvSpPr/>
          <p:nvPr/>
        </p:nvSpPr>
        <p:spPr>
          <a:xfrm>
            <a:off x="1107640" y="3552634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91A25D-FD60-4E8C-9B65-495573EED5F3}"/>
              </a:ext>
            </a:extLst>
          </p:cNvPr>
          <p:cNvSpPr/>
          <p:nvPr/>
        </p:nvSpPr>
        <p:spPr>
          <a:xfrm>
            <a:off x="1564840" y="3552634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3C7E71-BBD0-4079-A9FE-12A92F165B26}"/>
              </a:ext>
            </a:extLst>
          </p:cNvPr>
          <p:cNvCxnSpPr>
            <a:stCxn id="10" idx="0"/>
            <a:endCxn id="3" idx="4"/>
          </p:cNvCxnSpPr>
          <p:nvPr/>
        </p:nvCxnSpPr>
        <p:spPr>
          <a:xfrm flipV="1">
            <a:off x="311826" y="3119596"/>
            <a:ext cx="624648" cy="43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E145D-ED22-45A1-8530-88FC49255090}"/>
              </a:ext>
            </a:extLst>
          </p:cNvPr>
          <p:cNvCxnSpPr>
            <a:stCxn id="13" idx="0"/>
            <a:endCxn id="3" idx="4"/>
          </p:cNvCxnSpPr>
          <p:nvPr/>
        </p:nvCxnSpPr>
        <p:spPr>
          <a:xfrm flipH="1" flipV="1">
            <a:off x="936474" y="3119596"/>
            <a:ext cx="746952" cy="43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2EBBD8-D025-4AA7-BBEF-321D8E762F30}"/>
              </a:ext>
            </a:extLst>
          </p:cNvPr>
          <p:cNvCxnSpPr>
            <a:stCxn id="12" idx="1"/>
            <a:endCxn id="3" idx="4"/>
          </p:cNvCxnSpPr>
          <p:nvPr/>
        </p:nvCxnSpPr>
        <p:spPr>
          <a:xfrm flipH="1" flipV="1">
            <a:off x="936474" y="3119596"/>
            <a:ext cx="205899" cy="467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DE3494-F761-42E9-A3F9-B1C7584CCCBA}"/>
              </a:ext>
            </a:extLst>
          </p:cNvPr>
          <p:cNvCxnSpPr>
            <a:stCxn id="11" idx="1"/>
            <a:endCxn id="3" idx="4"/>
          </p:cNvCxnSpPr>
          <p:nvPr/>
        </p:nvCxnSpPr>
        <p:spPr>
          <a:xfrm flipV="1">
            <a:off x="685173" y="3119596"/>
            <a:ext cx="251301" cy="467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484C4C5-86C3-4219-BD2A-EB71B0881377}"/>
              </a:ext>
            </a:extLst>
          </p:cNvPr>
          <p:cNvSpPr/>
          <p:nvPr/>
        </p:nvSpPr>
        <p:spPr>
          <a:xfrm>
            <a:off x="675747" y="5019876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B6E26A-6B57-4CF9-9E4D-36C56E91CA31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55900" y="4590849"/>
            <a:ext cx="354580" cy="46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A7F79C-71BC-4AB3-B75E-F752A6200784}"/>
              </a:ext>
            </a:extLst>
          </p:cNvPr>
          <p:cNvCxnSpPr>
            <a:stCxn id="35" idx="1"/>
          </p:cNvCxnSpPr>
          <p:nvPr/>
        </p:nvCxnSpPr>
        <p:spPr>
          <a:xfrm flipV="1">
            <a:off x="710480" y="4590849"/>
            <a:ext cx="102620" cy="46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CD27D4-C154-4D25-9857-8797BBAEF83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94333" y="4590849"/>
            <a:ext cx="475967" cy="429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9F4BD4-B47B-4AFA-AF6A-B646A0A2B41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94333" y="4590849"/>
            <a:ext cx="933167" cy="429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58E37AA-B66D-4862-9A48-A4DD9E91311D}"/>
              </a:ext>
            </a:extLst>
          </p:cNvPr>
          <p:cNvSpPr/>
          <p:nvPr/>
        </p:nvSpPr>
        <p:spPr>
          <a:xfrm>
            <a:off x="203500" y="435367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0C0BC4-AA0A-4DCD-8D71-C63E49B00BA0}"/>
              </a:ext>
            </a:extLst>
          </p:cNvPr>
          <p:cNvSpPr/>
          <p:nvPr/>
        </p:nvSpPr>
        <p:spPr>
          <a:xfrm>
            <a:off x="660700" y="435367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18A468-3565-4E93-9D04-5C20CC1F7E4C}"/>
              </a:ext>
            </a:extLst>
          </p:cNvPr>
          <p:cNvSpPr/>
          <p:nvPr/>
        </p:nvSpPr>
        <p:spPr>
          <a:xfrm>
            <a:off x="1117900" y="435367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AB84F79-BA5E-4AC6-AF36-3C456C75A9FC}"/>
              </a:ext>
            </a:extLst>
          </p:cNvPr>
          <p:cNvSpPr/>
          <p:nvPr/>
        </p:nvSpPr>
        <p:spPr>
          <a:xfrm>
            <a:off x="1575100" y="435367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105559-B2B0-4299-9981-029E71E3296C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311826" y="4133649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ACF859-51C8-4874-A25A-A484C4F702EA}"/>
              </a:ext>
            </a:extLst>
          </p:cNvPr>
          <p:cNvCxnSpPr/>
          <p:nvPr/>
        </p:nvCxnSpPr>
        <p:spPr>
          <a:xfrm flipH="1" flipV="1">
            <a:off x="802840" y="4133649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046590-9D70-445E-99CC-D8D071FBFDD7}"/>
              </a:ext>
            </a:extLst>
          </p:cNvPr>
          <p:cNvCxnSpPr/>
          <p:nvPr/>
        </p:nvCxnSpPr>
        <p:spPr>
          <a:xfrm flipH="1" flipV="1">
            <a:off x="1260040" y="4133649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8ECEE4-6A95-425C-A4B3-EF12FAE904AD}"/>
              </a:ext>
            </a:extLst>
          </p:cNvPr>
          <p:cNvCxnSpPr/>
          <p:nvPr/>
        </p:nvCxnSpPr>
        <p:spPr>
          <a:xfrm flipH="1" flipV="1">
            <a:off x="1717240" y="4133649"/>
            <a:ext cx="10260" cy="22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CB61683-EFF3-46F0-95AF-1925BDE2FA3E}"/>
                  </a:ext>
                </a:extLst>
              </p:cNvPr>
              <p:cNvSpPr/>
              <p:nvPr/>
            </p:nvSpPr>
            <p:spPr>
              <a:xfrm>
                <a:off x="152400" y="1258269"/>
                <a:ext cx="887910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 </a:t>
                </a:r>
                <a:r>
                  <a:rPr lang="en-US" sz="2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network with hidden layer widths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Then, f has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linear pieces. 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CB61683-EFF3-46F0-95AF-1925BDE2F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58269"/>
                <a:ext cx="8879105" cy="769441"/>
              </a:xfrm>
              <a:prstGeom prst="rect">
                <a:avLst/>
              </a:prstGeom>
              <a:blipFill>
                <a:blip r:embed="rId3"/>
                <a:stretch>
                  <a:fillRect l="-892" t="-4724" r="-961" b="-13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E934ED5-6F17-4844-83BA-7011651B4424}"/>
                  </a:ext>
                </a:extLst>
              </p:cNvPr>
              <p:cNvSpPr/>
              <p:nvPr/>
            </p:nvSpPr>
            <p:spPr>
              <a:xfrm>
                <a:off x="2102921" y="3177303"/>
                <a:ext cx="6888679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So, </a:t>
                </a:r>
                <a:r>
                  <a:rPr lang="en-US" sz="2200" b="1" dirty="0">
                    <a:solidFill>
                      <a:schemeClr val="accent3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output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piecewise linear function, each with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pieces.</a:t>
                </a: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E934ED5-6F17-4844-83BA-7011651B4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921" y="3177303"/>
                <a:ext cx="6888679" cy="1107996"/>
              </a:xfrm>
              <a:prstGeom prst="rect">
                <a:avLst/>
              </a:prstGeom>
              <a:blipFill>
                <a:blip r:embed="rId4"/>
                <a:stretch>
                  <a:fillRect l="-1150" t="-3846" r="-17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8B197818-035E-4803-88F6-422042F42334}"/>
              </a:ext>
            </a:extLst>
          </p:cNvPr>
          <p:cNvSpPr/>
          <p:nvPr/>
        </p:nvSpPr>
        <p:spPr>
          <a:xfrm>
            <a:off x="1740431" y="4669888"/>
            <a:ext cx="73224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linear comb. of 2 piecewise lin. </a:t>
            </a:r>
            <a:r>
              <a:rPr lang="en-US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fns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each w/ at most 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pieces gives a piecewise lin. </a:t>
            </a:r>
            <a:r>
              <a:rPr lang="en-US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fn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w/ at most </a:t>
            </a:r>
            <a:r>
              <a:rPr lang="en-US" sz="2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a+b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pieces: 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A38152-3185-49A5-B8D8-6670FD0D6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490" y="5546872"/>
            <a:ext cx="5586910" cy="14635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E44D40-E065-4721-98D9-1E6F9BDFAE4D}"/>
              </a:ext>
            </a:extLst>
          </p:cNvPr>
          <p:cNvCxnSpPr/>
          <p:nvPr/>
        </p:nvCxnSpPr>
        <p:spPr>
          <a:xfrm>
            <a:off x="4242890" y="5715000"/>
            <a:ext cx="0" cy="8382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01F7537-513D-40A4-9FCC-F23AEADDB92F}"/>
              </a:ext>
            </a:extLst>
          </p:cNvPr>
          <p:cNvCxnSpPr/>
          <p:nvPr/>
        </p:nvCxnSpPr>
        <p:spPr>
          <a:xfrm>
            <a:off x="4776290" y="5715000"/>
            <a:ext cx="0" cy="8382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6C9C94-7146-4C1B-B772-0358767D04F9}"/>
              </a:ext>
            </a:extLst>
          </p:cNvPr>
          <p:cNvCxnSpPr/>
          <p:nvPr/>
        </p:nvCxnSpPr>
        <p:spPr>
          <a:xfrm>
            <a:off x="5233490" y="5715000"/>
            <a:ext cx="0" cy="8382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246BD5-2483-45F3-A72B-9DCC93C3A89D}"/>
              </a:ext>
            </a:extLst>
          </p:cNvPr>
          <p:cNvCxnSpPr/>
          <p:nvPr/>
        </p:nvCxnSpPr>
        <p:spPr>
          <a:xfrm>
            <a:off x="5766890" y="5715000"/>
            <a:ext cx="0" cy="8382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800293-1AB9-4649-9E91-A4B643545584}"/>
              </a:ext>
            </a:extLst>
          </p:cNvPr>
          <p:cNvCxnSpPr/>
          <p:nvPr/>
        </p:nvCxnSpPr>
        <p:spPr>
          <a:xfrm>
            <a:off x="6224090" y="5715000"/>
            <a:ext cx="0" cy="8382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0EE114-7632-4EB7-A75F-444A66132949}"/>
              </a:ext>
            </a:extLst>
          </p:cNvPr>
          <p:cNvCxnSpPr/>
          <p:nvPr/>
        </p:nvCxnSpPr>
        <p:spPr>
          <a:xfrm>
            <a:off x="6528890" y="5715000"/>
            <a:ext cx="0" cy="8382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4C561A6-F52F-4ACC-B265-A5109985B7D7}"/>
                  </a:ext>
                </a:extLst>
              </p:cNvPr>
              <p:cNvSpPr/>
              <p:nvPr/>
            </p:nvSpPr>
            <p:spPr>
              <a:xfrm>
                <a:off x="-63483" y="5629064"/>
                <a:ext cx="3367126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Hence, output has at most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2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22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22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2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 </m:t>
                      </m:r>
                      <m:sSub>
                        <m:sSubPr>
                          <m:ctrlP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2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2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pieces.</a:t>
                </a:r>
                <a:b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4C561A6-F52F-4ACC-B265-A5109985B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83" y="5629064"/>
                <a:ext cx="3367126" cy="1446550"/>
              </a:xfrm>
              <a:prstGeom prst="rect">
                <a:avLst/>
              </a:prstGeom>
              <a:blipFill>
                <a:blip r:embed="rId6"/>
                <a:stretch>
                  <a:fillRect l="-1087" t="-2521" r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8">
            <a:extLst>
              <a:ext uri="{FF2B5EF4-FFF2-40B4-BE49-F238E27FC236}">
                <a16:creationId xmlns:a16="http://schemas.microsoft.com/office/drawing/2014/main" id="{61F730D3-C717-4D5B-9A49-34061C869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789" y="2249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Shallow functions have few linear pieces </a:t>
            </a:r>
          </a:p>
        </p:txBody>
      </p:sp>
    </p:spTree>
    <p:extLst>
      <p:ext uri="{BB962C8B-B14F-4D97-AF65-F5344CB8AC3E}">
        <p14:creationId xmlns:p14="http://schemas.microsoft.com/office/powerpoint/2010/main" val="18008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35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137660-48AC-4F50-958F-82F349E9241B}"/>
                  </a:ext>
                </a:extLst>
              </p:cNvPr>
              <p:cNvSpPr/>
              <p:nvPr/>
            </p:nvSpPr>
            <p:spPr>
              <a:xfrm>
                <a:off x="304800" y="1567933"/>
                <a:ext cx="867376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player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the “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triangle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”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137660-48AC-4F50-958F-82F349E92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67933"/>
                <a:ext cx="8673766" cy="430887"/>
              </a:xfrm>
              <a:prstGeom prst="rect">
                <a:avLst/>
              </a:prstGeom>
              <a:blipFill>
                <a:blip r:embed="rId3"/>
                <a:stretch>
                  <a:fillRect l="-914" t="-12676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8">
            <a:extLst>
              <a:ext uri="{FF2B5EF4-FFF2-40B4-BE49-F238E27FC236}">
                <a16:creationId xmlns:a16="http://schemas.microsoft.com/office/drawing/2014/main" id="{B4EAE98F-12C5-4040-A8C2-1A2192FCA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function with many oscillations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76969D-8F07-4871-9FCB-3C3BCF9E283F}"/>
                  </a:ext>
                </a:extLst>
              </p:cNvPr>
              <p:cNvSpPr/>
              <p:nvPr/>
            </p:nvSpPr>
            <p:spPr>
              <a:xfrm>
                <a:off x="1066800" y="2572515"/>
                <a:ext cx="39285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2200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76969D-8F07-4871-9FCB-3C3BCF9E2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72515"/>
                <a:ext cx="392857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670D2DCF-8448-432E-B65E-31246FD87117}"/>
              </a:ext>
            </a:extLst>
          </p:cNvPr>
          <p:cNvSpPr/>
          <p:nvPr/>
        </p:nvSpPr>
        <p:spPr>
          <a:xfrm>
            <a:off x="5010278" y="2370016"/>
            <a:ext cx="342900" cy="919297"/>
          </a:xfrm>
          <a:prstGeom prst="leftBrace">
            <a:avLst>
              <a:gd name="adj1" fmla="val 91907"/>
              <a:gd name="adj2" fmla="val 51482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9EB9086-B457-4864-BE34-2A73C9A8338D}"/>
                  </a:ext>
                </a:extLst>
              </p:cNvPr>
              <p:cNvSpPr/>
              <p:nvPr/>
            </p:nvSpPr>
            <p:spPr>
              <a:xfrm>
                <a:off x="5311870" y="2379137"/>
                <a:ext cx="261590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9EB9086-B457-4864-BE34-2A73C9A8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70" y="2379137"/>
                <a:ext cx="2615909" cy="38472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EB61B0-9DDA-42BA-A9C5-F6FE980FE9F2}"/>
                  </a:ext>
                </a:extLst>
              </p:cNvPr>
              <p:cNvSpPr/>
              <p:nvPr/>
            </p:nvSpPr>
            <p:spPr>
              <a:xfrm>
                <a:off x="5311870" y="2800463"/>
                <a:ext cx="2565446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2−2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19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EB61B0-9DDA-42BA-A9C5-F6FE980FE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70" y="2800463"/>
                <a:ext cx="2565446" cy="384721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A032A5-3614-4B9C-AC13-A6CC6A74CE5E}"/>
              </a:ext>
            </a:extLst>
          </p:cNvPr>
          <p:cNvCxnSpPr/>
          <p:nvPr/>
        </p:nvCxnSpPr>
        <p:spPr>
          <a:xfrm>
            <a:off x="2396217" y="5562600"/>
            <a:ext cx="42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81B61C-2289-40F5-A2DE-4F93F9C4C910}"/>
              </a:ext>
            </a:extLst>
          </p:cNvPr>
          <p:cNvCxnSpPr/>
          <p:nvPr/>
        </p:nvCxnSpPr>
        <p:spPr>
          <a:xfrm flipV="1">
            <a:off x="4495800" y="3657600"/>
            <a:ext cx="0" cy="190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FB21D0-3852-430B-9632-2C278C2CD199}"/>
              </a:ext>
            </a:extLst>
          </p:cNvPr>
          <p:cNvCxnSpPr/>
          <p:nvPr/>
        </p:nvCxnSpPr>
        <p:spPr>
          <a:xfrm flipV="1">
            <a:off x="3200400" y="4191000"/>
            <a:ext cx="129540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D7F6E6-5546-40BF-A271-6B50449F1B01}"/>
              </a:ext>
            </a:extLst>
          </p:cNvPr>
          <p:cNvCxnSpPr>
            <a:cxnSpLocks/>
          </p:cNvCxnSpPr>
          <p:nvPr/>
        </p:nvCxnSpPr>
        <p:spPr>
          <a:xfrm flipH="1" flipV="1">
            <a:off x="4494196" y="4202669"/>
            <a:ext cx="1367518" cy="1359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0CACE3-7379-4B6F-BB46-F143A3B3FC4A}"/>
                  </a:ext>
                </a:extLst>
              </p:cNvPr>
              <p:cNvSpPr/>
              <p:nvPr/>
            </p:nvSpPr>
            <p:spPr>
              <a:xfrm>
                <a:off x="2944881" y="57112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0CACE3-7379-4B6F-BB46-F143A3B3F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881" y="571127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6019FEF-E085-4158-BB47-1566398BE410}"/>
                  </a:ext>
                </a:extLst>
              </p:cNvPr>
              <p:cNvSpPr/>
              <p:nvPr/>
            </p:nvSpPr>
            <p:spPr>
              <a:xfrm>
                <a:off x="4311293" y="5691055"/>
                <a:ext cx="36580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6019FEF-E085-4158-BB47-1566398BE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93" y="5691055"/>
                <a:ext cx="365806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2C96C9A-0A20-4626-9121-59E60DDAEDFF}"/>
                  </a:ext>
                </a:extLst>
              </p:cNvPr>
              <p:cNvSpPr/>
              <p:nvPr/>
            </p:nvSpPr>
            <p:spPr>
              <a:xfrm>
                <a:off x="5677706" y="569105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2C96C9A-0A20-4626-9121-59E60DDAE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706" y="5691055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AC363E7-7250-4C7B-BE31-89038C11780D}"/>
                  </a:ext>
                </a:extLst>
              </p:cNvPr>
              <p:cNvSpPr/>
              <p:nvPr/>
            </p:nvSpPr>
            <p:spPr>
              <a:xfrm>
                <a:off x="4127589" y="383333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AC363E7-7250-4C7B-BE31-89038C117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89" y="3833337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76969D-8F07-4871-9FCB-3C3BCF9E283F}"/>
                  </a:ext>
                </a:extLst>
              </p:cNvPr>
              <p:cNvSpPr/>
              <p:nvPr/>
            </p:nvSpPr>
            <p:spPr>
              <a:xfrm>
                <a:off x="631730" y="1655968"/>
                <a:ext cx="39285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2200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76969D-8F07-4871-9FCB-3C3BCF9E2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30" y="1655968"/>
                <a:ext cx="392857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670D2DCF-8448-432E-B65E-31246FD87117}"/>
              </a:ext>
            </a:extLst>
          </p:cNvPr>
          <p:cNvSpPr/>
          <p:nvPr/>
        </p:nvSpPr>
        <p:spPr>
          <a:xfrm>
            <a:off x="4575208" y="1453469"/>
            <a:ext cx="342900" cy="919297"/>
          </a:xfrm>
          <a:prstGeom prst="leftBrace">
            <a:avLst>
              <a:gd name="adj1" fmla="val 91907"/>
              <a:gd name="adj2" fmla="val 51482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9EB9086-B457-4864-BE34-2A73C9A8338D}"/>
                  </a:ext>
                </a:extLst>
              </p:cNvPr>
              <p:cNvSpPr/>
              <p:nvPr/>
            </p:nvSpPr>
            <p:spPr>
              <a:xfrm>
                <a:off x="4876800" y="1462590"/>
                <a:ext cx="261590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9EB9086-B457-4864-BE34-2A73C9A8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462590"/>
                <a:ext cx="2615909" cy="384721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EB61B0-9DDA-42BA-A9C5-F6FE980FE9F2}"/>
                  </a:ext>
                </a:extLst>
              </p:cNvPr>
              <p:cNvSpPr/>
              <p:nvPr/>
            </p:nvSpPr>
            <p:spPr>
              <a:xfrm>
                <a:off x="4876800" y="1883916"/>
                <a:ext cx="2565446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2−2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19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EB61B0-9DDA-42BA-A9C5-F6FE980FE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883916"/>
                <a:ext cx="2565446" cy="38472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A032A5-3614-4B9C-AC13-A6CC6A74CE5E}"/>
              </a:ext>
            </a:extLst>
          </p:cNvPr>
          <p:cNvCxnSpPr>
            <a:cxnSpLocks/>
          </p:cNvCxnSpPr>
          <p:nvPr/>
        </p:nvCxnSpPr>
        <p:spPr>
          <a:xfrm>
            <a:off x="4748295" y="4589364"/>
            <a:ext cx="42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81B61C-2289-40F5-A2DE-4F93F9C4C910}"/>
              </a:ext>
            </a:extLst>
          </p:cNvPr>
          <p:cNvCxnSpPr>
            <a:cxnSpLocks/>
          </p:cNvCxnSpPr>
          <p:nvPr/>
        </p:nvCxnSpPr>
        <p:spPr>
          <a:xfrm flipV="1">
            <a:off x="6847878" y="2684364"/>
            <a:ext cx="0" cy="190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FB21D0-3852-430B-9632-2C278C2CD199}"/>
              </a:ext>
            </a:extLst>
          </p:cNvPr>
          <p:cNvCxnSpPr>
            <a:cxnSpLocks/>
          </p:cNvCxnSpPr>
          <p:nvPr/>
        </p:nvCxnSpPr>
        <p:spPr>
          <a:xfrm flipV="1">
            <a:off x="5552478" y="3217764"/>
            <a:ext cx="129540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D7F6E6-5546-40BF-A271-6B50449F1B01}"/>
              </a:ext>
            </a:extLst>
          </p:cNvPr>
          <p:cNvCxnSpPr>
            <a:cxnSpLocks/>
          </p:cNvCxnSpPr>
          <p:nvPr/>
        </p:nvCxnSpPr>
        <p:spPr>
          <a:xfrm flipH="1" flipV="1">
            <a:off x="6846274" y="3229433"/>
            <a:ext cx="1367518" cy="1359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0CACE3-7379-4B6F-BB46-F143A3B3FC4A}"/>
                  </a:ext>
                </a:extLst>
              </p:cNvPr>
              <p:cNvSpPr/>
              <p:nvPr/>
            </p:nvSpPr>
            <p:spPr>
              <a:xfrm>
                <a:off x="5296959" y="4738043"/>
                <a:ext cx="3658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0CACE3-7379-4B6F-BB46-F143A3B3F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959" y="473804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6019FEF-E085-4158-BB47-1566398BE410}"/>
                  </a:ext>
                </a:extLst>
              </p:cNvPr>
              <p:cNvSpPr/>
              <p:nvPr/>
            </p:nvSpPr>
            <p:spPr>
              <a:xfrm>
                <a:off x="6663371" y="4717819"/>
                <a:ext cx="365806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6019FEF-E085-4158-BB47-1566398BE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71" y="4717819"/>
                <a:ext cx="365806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2C96C9A-0A20-4626-9121-59E60DDAEDFF}"/>
                  </a:ext>
                </a:extLst>
              </p:cNvPr>
              <p:cNvSpPr/>
              <p:nvPr/>
            </p:nvSpPr>
            <p:spPr>
              <a:xfrm>
                <a:off x="8029784" y="4717819"/>
                <a:ext cx="3658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2C96C9A-0A20-4626-9121-59E60DDAE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784" y="471781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AC363E7-7250-4C7B-BE31-89038C11780D}"/>
                  </a:ext>
                </a:extLst>
              </p:cNvPr>
              <p:cNvSpPr/>
              <p:nvPr/>
            </p:nvSpPr>
            <p:spPr>
              <a:xfrm>
                <a:off x="6479667" y="2860101"/>
                <a:ext cx="3658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AC363E7-7250-4C7B-BE31-89038C117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67" y="286010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8285832-508F-4384-A9E5-8F9E75269693}"/>
              </a:ext>
            </a:extLst>
          </p:cNvPr>
          <p:cNvSpPr/>
          <p:nvPr/>
        </p:nvSpPr>
        <p:spPr>
          <a:xfrm>
            <a:off x="241634" y="2675034"/>
            <a:ext cx="45066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Idea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compose the triangle function w/ itself many times! </a:t>
            </a:r>
            <a:endParaRPr lang="en-US" sz="2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651D604-432B-4522-997B-BE199FCF6C73}"/>
                  </a:ext>
                </a:extLst>
              </p:cNvPr>
              <p:cNvSpPr/>
              <p:nvPr/>
            </p:nvSpPr>
            <p:spPr>
              <a:xfrm>
                <a:off x="265664" y="3701692"/>
                <a:ext cx="4687335" cy="775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Idea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composing it k times should look like sawtooth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200" b="0" i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peaks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651D604-432B-4522-997B-BE199FCF6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64" y="3701692"/>
                <a:ext cx="4687335" cy="775533"/>
              </a:xfrm>
              <a:prstGeom prst="rect">
                <a:avLst/>
              </a:prstGeom>
              <a:blipFill>
                <a:blip r:embed="rId10"/>
                <a:stretch>
                  <a:fillRect l="-1693" t="-5512" b="-1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_iterates">
            <a:extLst>
              <a:ext uri="{FF2B5EF4-FFF2-40B4-BE49-F238E27FC236}">
                <a16:creationId xmlns:a16="http://schemas.microsoft.com/office/drawing/2014/main" id="{C65F5B3F-70BC-4703-8316-66A469DE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68" y="4419600"/>
            <a:ext cx="3102231" cy="232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B005345-B792-40F0-BEA5-AE2999D1114F}"/>
              </a:ext>
            </a:extLst>
          </p:cNvPr>
          <p:cNvSpPr/>
          <p:nvPr/>
        </p:nvSpPr>
        <p:spPr>
          <a:xfrm>
            <a:off x="4504210" y="5538491"/>
            <a:ext cx="46873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We’ll show that function w/ small number of linear pieces can’t approximate this well. 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C5FC8C33-A886-47F8-A7F0-21B537F8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function with many oscillations</a:t>
            </a:r>
          </a:p>
        </p:txBody>
      </p:sp>
    </p:spTree>
    <p:extLst>
      <p:ext uri="{BB962C8B-B14F-4D97-AF65-F5344CB8AC3E}">
        <p14:creationId xmlns:p14="http://schemas.microsoft.com/office/powerpoint/2010/main" val="373831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76969D-8F07-4871-9FCB-3C3BCF9E283F}"/>
                  </a:ext>
                </a:extLst>
              </p:cNvPr>
              <p:cNvSpPr/>
              <p:nvPr/>
            </p:nvSpPr>
            <p:spPr>
              <a:xfrm>
                <a:off x="631730" y="1655968"/>
                <a:ext cx="39285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2200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76969D-8F07-4871-9FCB-3C3BCF9E2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30" y="1655968"/>
                <a:ext cx="392857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670D2DCF-8448-432E-B65E-31246FD87117}"/>
              </a:ext>
            </a:extLst>
          </p:cNvPr>
          <p:cNvSpPr/>
          <p:nvPr/>
        </p:nvSpPr>
        <p:spPr>
          <a:xfrm>
            <a:off x="4575208" y="1453469"/>
            <a:ext cx="342900" cy="919297"/>
          </a:xfrm>
          <a:prstGeom prst="leftBrace">
            <a:avLst>
              <a:gd name="adj1" fmla="val 91907"/>
              <a:gd name="adj2" fmla="val 51482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9EB9086-B457-4864-BE34-2A73C9A8338D}"/>
                  </a:ext>
                </a:extLst>
              </p:cNvPr>
              <p:cNvSpPr/>
              <p:nvPr/>
            </p:nvSpPr>
            <p:spPr>
              <a:xfrm>
                <a:off x="4876800" y="1462590"/>
                <a:ext cx="261590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9EB9086-B457-4864-BE34-2A73C9A8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462590"/>
                <a:ext cx="2615909" cy="384721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EB61B0-9DDA-42BA-A9C5-F6FE980FE9F2}"/>
                  </a:ext>
                </a:extLst>
              </p:cNvPr>
              <p:cNvSpPr/>
              <p:nvPr/>
            </p:nvSpPr>
            <p:spPr>
              <a:xfrm>
                <a:off x="4876800" y="1883916"/>
                <a:ext cx="2565446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2−2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19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EB61B0-9DDA-42BA-A9C5-F6FE980FE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883916"/>
                <a:ext cx="2565446" cy="38472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285832-508F-4384-A9E5-8F9E75269693}"/>
                  </a:ext>
                </a:extLst>
              </p:cNvPr>
              <p:cNvSpPr/>
              <p:nvPr/>
            </p:nvSpPr>
            <p:spPr>
              <a:xfrm>
                <a:off x="241634" y="2675034"/>
                <a:ext cx="5092366" cy="486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200" b="0" i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⌊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⌋</m:t>
                        </m:r>
                      </m:e>
                    </m:d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285832-508F-4384-A9E5-8F9E75269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4" y="2675034"/>
                <a:ext cx="5092366" cy="486993"/>
              </a:xfrm>
              <a:prstGeom prst="rect">
                <a:avLst/>
              </a:prstGeom>
              <a:blipFill>
                <a:blip r:embed="rId6"/>
                <a:stretch>
                  <a:fillRect l="-1557" t="-625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_iterates">
            <a:extLst>
              <a:ext uri="{FF2B5EF4-FFF2-40B4-BE49-F238E27FC236}">
                <a16:creationId xmlns:a16="http://schemas.microsoft.com/office/drawing/2014/main" id="{C65F5B3F-70BC-4703-8316-66A469DE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105" y="2323690"/>
            <a:ext cx="3102231" cy="232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713D2F-C2C8-48A0-BC06-62E52B4FCF56}"/>
              </a:ext>
            </a:extLst>
          </p:cNvPr>
          <p:cNvSpPr/>
          <p:nvPr/>
        </p:nvSpPr>
        <p:spPr>
          <a:xfrm>
            <a:off x="265664" y="4393488"/>
            <a:ext cx="50923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Induction: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A674E572-FB88-4D7B-AE4C-9581576CED8D}"/>
              </a:ext>
            </a:extLst>
          </p:cNvPr>
          <p:cNvSpPr/>
          <p:nvPr/>
        </p:nvSpPr>
        <p:spPr>
          <a:xfrm rot="16200000">
            <a:off x="3423965" y="2292660"/>
            <a:ext cx="246773" cy="2025907"/>
          </a:xfrm>
          <a:prstGeom prst="leftBrace">
            <a:avLst>
              <a:gd name="adj1" fmla="val 3517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4A8DAD6-D1CC-4003-994E-B013B0B34D2D}"/>
                  </a:ext>
                </a:extLst>
              </p:cNvPr>
              <p:cNvSpPr/>
              <p:nvPr/>
            </p:nvSpPr>
            <p:spPr>
              <a:xfrm>
                <a:off x="1939944" y="3487026"/>
                <a:ext cx="3228261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“Squish” triangle in every</a:t>
                </a:r>
                <a:b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i="1" dirty="0">
                    <a:solidFill>
                      <a:prstClr val="black"/>
                    </a:solidFill>
                  </a:rPr>
                  <a:t> -</a:t>
                </a:r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sized interval</a:t>
                </a:r>
                <a:endParaRPr lang="en-US" sz="22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4A8DAD6-D1CC-4003-994E-B013B0B34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44" y="3487026"/>
                <a:ext cx="3228261" cy="769441"/>
              </a:xfrm>
              <a:prstGeom prst="rect">
                <a:avLst/>
              </a:prstGeom>
              <a:blipFill>
                <a:blip r:embed="rId8"/>
                <a:stretch>
                  <a:fillRect l="-943" t="-5556" r="-75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7F6A332-5F83-43AE-A87F-46FFBD903B37}"/>
              </a:ext>
            </a:extLst>
          </p:cNvPr>
          <p:cNvSpPr/>
          <p:nvPr/>
        </p:nvSpPr>
        <p:spPr>
          <a:xfrm>
            <a:off x="272081" y="4826913"/>
            <a:ext cx="50923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K=1: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definition</a:t>
            </a:r>
            <a:endParaRPr lang="en-US" sz="2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8193F1D-6DFB-4751-B69A-62EE3E2EC04E}"/>
                  </a:ext>
                </a:extLst>
              </p:cNvPr>
              <p:cNvSpPr/>
              <p:nvPr/>
            </p:nvSpPr>
            <p:spPr>
              <a:xfrm>
                <a:off x="272081" y="5284113"/>
                <a:ext cx="509236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K+1: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8193F1D-6DFB-4751-B69A-62EE3E2E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1" y="5284113"/>
                <a:ext cx="5092366" cy="430887"/>
              </a:xfrm>
              <a:prstGeom prst="rect">
                <a:avLst/>
              </a:prstGeom>
              <a:blipFill>
                <a:blip r:embed="rId9"/>
                <a:stretch>
                  <a:fillRect l="-1557" t="-12676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373D30-CE7A-4F83-B09C-CBADA280DCBF}"/>
                  </a:ext>
                </a:extLst>
              </p:cNvPr>
              <p:cNvSpPr/>
              <p:nvPr/>
            </p:nvSpPr>
            <p:spPr>
              <a:xfrm>
                <a:off x="156481" y="5713664"/>
                <a:ext cx="89697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373D30-CE7A-4F83-B09C-CBADA280D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1" y="5713664"/>
                <a:ext cx="896976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6EBB18-F8E0-4A89-9DA4-B009FFDEF9E7}"/>
                  </a:ext>
                </a:extLst>
              </p:cNvPr>
              <p:cNvSpPr/>
              <p:nvPr/>
            </p:nvSpPr>
            <p:spPr>
              <a:xfrm>
                <a:off x="152400" y="5885558"/>
                <a:ext cx="31983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6EBB18-F8E0-4A89-9DA4-B009FFDEF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885558"/>
                <a:ext cx="3198311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81427CF-E48F-470D-A7D0-732A4B897442}"/>
                  </a:ext>
                </a:extLst>
              </p:cNvPr>
              <p:cNvSpPr/>
              <p:nvPr/>
            </p:nvSpPr>
            <p:spPr>
              <a:xfrm>
                <a:off x="3200400" y="5885558"/>
                <a:ext cx="117211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81427CF-E48F-470D-A7D0-732A4B897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85558"/>
                <a:ext cx="1172116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28B4EE-AB9E-4ADA-B388-E67B4027AA77}"/>
                  </a:ext>
                </a:extLst>
              </p:cNvPr>
              <p:cNvSpPr/>
              <p:nvPr/>
            </p:nvSpPr>
            <p:spPr>
              <a:xfrm>
                <a:off x="4201496" y="5876107"/>
                <a:ext cx="207915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⌊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28B4EE-AB9E-4ADA-B388-E67B4027A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496" y="5876107"/>
                <a:ext cx="2079159" cy="404983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8">
            <a:extLst>
              <a:ext uri="{FF2B5EF4-FFF2-40B4-BE49-F238E27FC236}">
                <a16:creationId xmlns:a16="http://schemas.microsoft.com/office/drawing/2014/main" id="{5C24C4CE-0215-4443-82CE-FD7820B9F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function with many oscillations</a:t>
            </a:r>
          </a:p>
        </p:txBody>
      </p:sp>
    </p:spTree>
    <p:extLst>
      <p:ext uri="{BB962C8B-B14F-4D97-AF65-F5344CB8AC3E}">
        <p14:creationId xmlns:p14="http://schemas.microsoft.com/office/powerpoint/2010/main" val="8387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0" grpId="0"/>
      <p:bldP spid="3" grpId="0" animBg="1"/>
      <p:bldP spid="22" grpId="0"/>
      <p:bldP spid="23" grpId="0"/>
      <p:bldP spid="15" grpId="0"/>
      <p:bldP spid="4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76969D-8F07-4871-9FCB-3C3BCF9E283F}"/>
                  </a:ext>
                </a:extLst>
              </p:cNvPr>
              <p:cNvSpPr/>
              <p:nvPr/>
            </p:nvSpPr>
            <p:spPr>
              <a:xfrm>
                <a:off x="631730" y="1655968"/>
                <a:ext cx="39285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2200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76969D-8F07-4871-9FCB-3C3BCF9E2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30" y="1655968"/>
                <a:ext cx="392857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670D2DCF-8448-432E-B65E-31246FD87117}"/>
              </a:ext>
            </a:extLst>
          </p:cNvPr>
          <p:cNvSpPr/>
          <p:nvPr/>
        </p:nvSpPr>
        <p:spPr>
          <a:xfrm>
            <a:off x="4575208" y="1453469"/>
            <a:ext cx="342900" cy="919297"/>
          </a:xfrm>
          <a:prstGeom prst="leftBrace">
            <a:avLst>
              <a:gd name="adj1" fmla="val 91907"/>
              <a:gd name="adj2" fmla="val 51482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9EB9086-B457-4864-BE34-2A73C9A8338D}"/>
                  </a:ext>
                </a:extLst>
              </p:cNvPr>
              <p:cNvSpPr/>
              <p:nvPr/>
            </p:nvSpPr>
            <p:spPr>
              <a:xfrm>
                <a:off x="4876800" y="1462590"/>
                <a:ext cx="261590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9EB9086-B457-4864-BE34-2A73C9A8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462590"/>
                <a:ext cx="2615909" cy="384721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EB61B0-9DDA-42BA-A9C5-F6FE980FE9F2}"/>
                  </a:ext>
                </a:extLst>
              </p:cNvPr>
              <p:cNvSpPr/>
              <p:nvPr/>
            </p:nvSpPr>
            <p:spPr>
              <a:xfrm>
                <a:off x="4876800" y="1883916"/>
                <a:ext cx="2565446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2−2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19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EB61B0-9DDA-42BA-A9C5-F6FE980FE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883916"/>
                <a:ext cx="2565446" cy="38472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285832-508F-4384-A9E5-8F9E75269693}"/>
                  </a:ext>
                </a:extLst>
              </p:cNvPr>
              <p:cNvSpPr/>
              <p:nvPr/>
            </p:nvSpPr>
            <p:spPr>
              <a:xfrm>
                <a:off x="241634" y="2675034"/>
                <a:ext cx="5092366" cy="486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200" b="0" i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⌊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⌋</m:t>
                        </m:r>
                      </m:e>
                    </m:d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285832-508F-4384-A9E5-8F9E75269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4" y="2675034"/>
                <a:ext cx="5092366" cy="486993"/>
              </a:xfrm>
              <a:prstGeom prst="rect">
                <a:avLst/>
              </a:prstGeom>
              <a:blipFill>
                <a:blip r:embed="rId6"/>
                <a:stretch>
                  <a:fillRect l="-1557" t="-625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_iterates">
            <a:extLst>
              <a:ext uri="{FF2B5EF4-FFF2-40B4-BE49-F238E27FC236}">
                <a16:creationId xmlns:a16="http://schemas.microsoft.com/office/drawing/2014/main" id="{C65F5B3F-70BC-4703-8316-66A469DE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105" y="2323690"/>
            <a:ext cx="3102231" cy="232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713D2F-C2C8-48A0-BC06-62E52B4FCF56}"/>
              </a:ext>
            </a:extLst>
          </p:cNvPr>
          <p:cNvSpPr/>
          <p:nvPr/>
        </p:nvSpPr>
        <p:spPr>
          <a:xfrm>
            <a:off x="265664" y="4393488"/>
            <a:ext cx="50923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Induction: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A674E572-FB88-4D7B-AE4C-9581576CED8D}"/>
              </a:ext>
            </a:extLst>
          </p:cNvPr>
          <p:cNvSpPr/>
          <p:nvPr/>
        </p:nvSpPr>
        <p:spPr>
          <a:xfrm rot="16200000">
            <a:off x="3423965" y="2292660"/>
            <a:ext cx="246773" cy="2025907"/>
          </a:xfrm>
          <a:prstGeom prst="leftBrace">
            <a:avLst>
              <a:gd name="adj1" fmla="val 3517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4A8DAD6-D1CC-4003-994E-B013B0B34D2D}"/>
                  </a:ext>
                </a:extLst>
              </p:cNvPr>
              <p:cNvSpPr/>
              <p:nvPr/>
            </p:nvSpPr>
            <p:spPr>
              <a:xfrm>
                <a:off x="1939944" y="3487026"/>
                <a:ext cx="3228261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“Squish” triangle in every</a:t>
                </a:r>
                <a:b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i="1" dirty="0">
                    <a:solidFill>
                      <a:prstClr val="black"/>
                    </a:solidFill>
                  </a:rPr>
                  <a:t> -</a:t>
                </a:r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sized interval</a:t>
                </a:r>
                <a:endParaRPr lang="en-US" sz="22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4A8DAD6-D1CC-4003-994E-B013B0B34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44" y="3487026"/>
                <a:ext cx="3228261" cy="769441"/>
              </a:xfrm>
              <a:prstGeom prst="rect">
                <a:avLst/>
              </a:prstGeom>
              <a:blipFill>
                <a:blip r:embed="rId8"/>
                <a:stretch>
                  <a:fillRect l="-943" t="-5556" r="-75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7F6A332-5F83-43AE-A87F-46FFBD903B37}"/>
              </a:ext>
            </a:extLst>
          </p:cNvPr>
          <p:cNvSpPr/>
          <p:nvPr/>
        </p:nvSpPr>
        <p:spPr>
          <a:xfrm>
            <a:off x="272081" y="4826913"/>
            <a:ext cx="50923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K=1: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definition</a:t>
            </a:r>
            <a:endParaRPr lang="en-US" sz="2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8193F1D-6DFB-4751-B69A-62EE3E2EC04E}"/>
                  </a:ext>
                </a:extLst>
              </p:cNvPr>
              <p:cNvSpPr/>
              <p:nvPr/>
            </p:nvSpPr>
            <p:spPr>
              <a:xfrm>
                <a:off x="272081" y="5284113"/>
                <a:ext cx="509236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K+1: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8193F1D-6DFB-4751-B69A-62EE3E2E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1" y="5284113"/>
                <a:ext cx="5092366" cy="430887"/>
              </a:xfrm>
              <a:prstGeom prst="rect">
                <a:avLst/>
              </a:prstGeom>
              <a:blipFill>
                <a:blip r:embed="rId9"/>
                <a:stretch>
                  <a:fillRect l="-1557" t="-12676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373D30-CE7A-4F83-B09C-CBADA280DCBF}"/>
                  </a:ext>
                </a:extLst>
              </p:cNvPr>
              <p:cNvSpPr/>
              <p:nvPr/>
            </p:nvSpPr>
            <p:spPr>
              <a:xfrm>
                <a:off x="156481" y="5713664"/>
                <a:ext cx="89697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373D30-CE7A-4F83-B09C-CBADA280D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1" y="5713664"/>
                <a:ext cx="896977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6EBB18-F8E0-4A89-9DA4-B009FFDEF9E7}"/>
                  </a:ext>
                </a:extLst>
              </p:cNvPr>
              <p:cNvSpPr/>
              <p:nvPr/>
            </p:nvSpPr>
            <p:spPr>
              <a:xfrm>
                <a:off x="152400" y="5885558"/>
                <a:ext cx="309571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6EBB18-F8E0-4A89-9DA4-B009FFDEF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885558"/>
                <a:ext cx="309571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81427CF-E48F-470D-A7D0-732A4B897442}"/>
                  </a:ext>
                </a:extLst>
              </p:cNvPr>
              <p:cNvSpPr/>
              <p:nvPr/>
            </p:nvSpPr>
            <p:spPr>
              <a:xfrm>
                <a:off x="3048000" y="5885558"/>
                <a:ext cx="157607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2−2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81427CF-E48F-470D-A7D0-732A4B897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885558"/>
                <a:ext cx="1576072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28B4EE-AB9E-4ADA-B388-E67B4027AA77}"/>
                  </a:ext>
                </a:extLst>
              </p:cNvPr>
              <p:cNvSpPr/>
              <p:nvPr/>
            </p:nvSpPr>
            <p:spPr>
              <a:xfrm>
                <a:off x="4422808" y="5860350"/>
                <a:ext cx="211775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2−2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28B4EE-AB9E-4ADA-B388-E67B4027A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08" y="5860350"/>
                <a:ext cx="2117759" cy="381643"/>
              </a:xfrm>
              <a:prstGeom prst="rect">
                <a:avLst/>
              </a:prstGeom>
              <a:blipFill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E80F02-ABF8-4D84-9651-8F26491A19DC}"/>
                  </a:ext>
                </a:extLst>
              </p:cNvPr>
              <p:cNvSpPr/>
              <p:nvPr/>
            </p:nvSpPr>
            <p:spPr>
              <a:xfrm>
                <a:off x="6324600" y="5866757"/>
                <a:ext cx="271407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1−(2−2</m:t>
                          </m:r>
                          <m:r>
                            <a:rPr lang="en-US" altLang="ko-K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E80F02-ABF8-4D84-9651-8F26491A1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866757"/>
                <a:ext cx="2714076" cy="381643"/>
              </a:xfrm>
              <a:prstGeom prst="rect">
                <a:avLst/>
              </a:prstGeom>
              <a:blipFill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287F6A-048B-4D57-A2DD-DFDC4438A2F0}"/>
                  </a:ext>
                </a:extLst>
              </p:cNvPr>
              <p:cNvSpPr/>
              <p:nvPr/>
            </p:nvSpPr>
            <p:spPr>
              <a:xfrm>
                <a:off x="1066800" y="6324600"/>
                <a:ext cx="218264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287F6A-048B-4D57-A2DD-DFDC4438A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6324600"/>
                <a:ext cx="2182649" cy="381643"/>
              </a:xfrm>
              <a:prstGeom prst="rect">
                <a:avLst/>
              </a:prstGeom>
              <a:blipFill>
                <a:blip r:embed="rId1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98C6AE-11AC-49CB-996B-2EAB822B5EF7}"/>
                  </a:ext>
                </a:extLst>
              </p:cNvPr>
              <p:cNvSpPr/>
              <p:nvPr/>
            </p:nvSpPr>
            <p:spPr>
              <a:xfrm>
                <a:off x="3046287" y="6324600"/>
                <a:ext cx="324697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ko-KR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⌊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⌋</m:t>
                        </m:r>
                      </m:e>
                    </m:d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98C6AE-11AC-49CB-996B-2EAB822B5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287" y="6324600"/>
                <a:ext cx="3246979" cy="404983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03860C3-6F38-408B-BC54-8DCD781FB639}"/>
                  </a:ext>
                </a:extLst>
              </p:cNvPr>
              <p:cNvSpPr/>
              <p:nvPr/>
            </p:nvSpPr>
            <p:spPr>
              <a:xfrm>
                <a:off x="6019800" y="6313172"/>
                <a:ext cx="3185180" cy="415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⌊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⌋</m:t>
                        </m:r>
                      </m:e>
                    </m:d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03860C3-6F38-408B-BC54-8DCD781FB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313172"/>
                <a:ext cx="3185180" cy="415242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8">
            <a:extLst>
              <a:ext uri="{FF2B5EF4-FFF2-40B4-BE49-F238E27FC236}">
                <a16:creationId xmlns:a16="http://schemas.microsoft.com/office/drawing/2014/main" id="{D34E3E93-7098-415C-8A92-45B20710A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function with many oscillations</a:t>
            </a:r>
          </a:p>
        </p:txBody>
      </p:sp>
    </p:spTree>
    <p:extLst>
      <p:ext uri="{BB962C8B-B14F-4D97-AF65-F5344CB8AC3E}">
        <p14:creationId xmlns:p14="http://schemas.microsoft.com/office/powerpoint/2010/main" val="20178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17" grpId="0"/>
      <p:bldP spid="18" grpId="0"/>
      <p:bldP spid="21" grpId="0"/>
      <p:bldP spid="5" grpId="0"/>
      <p:bldP spid="24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76969D-8F07-4871-9FCB-3C3BCF9E283F}"/>
                  </a:ext>
                </a:extLst>
              </p:cNvPr>
              <p:cNvSpPr/>
              <p:nvPr/>
            </p:nvSpPr>
            <p:spPr>
              <a:xfrm>
                <a:off x="631730" y="1655968"/>
                <a:ext cx="39285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2200" b="0" i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76969D-8F07-4871-9FCB-3C3BCF9E2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30" y="1655968"/>
                <a:ext cx="392857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670D2DCF-8448-432E-B65E-31246FD87117}"/>
              </a:ext>
            </a:extLst>
          </p:cNvPr>
          <p:cNvSpPr/>
          <p:nvPr/>
        </p:nvSpPr>
        <p:spPr>
          <a:xfrm>
            <a:off x="4575208" y="1453469"/>
            <a:ext cx="342900" cy="919297"/>
          </a:xfrm>
          <a:prstGeom prst="leftBrace">
            <a:avLst>
              <a:gd name="adj1" fmla="val 91907"/>
              <a:gd name="adj2" fmla="val 51482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9EB9086-B457-4864-BE34-2A73C9A8338D}"/>
                  </a:ext>
                </a:extLst>
              </p:cNvPr>
              <p:cNvSpPr/>
              <p:nvPr/>
            </p:nvSpPr>
            <p:spPr>
              <a:xfrm>
                <a:off x="4876800" y="1462590"/>
                <a:ext cx="261590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9EB9086-B457-4864-BE34-2A73C9A8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462590"/>
                <a:ext cx="2615909" cy="384721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EB61B0-9DDA-42BA-A9C5-F6FE980FE9F2}"/>
                  </a:ext>
                </a:extLst>
              </p:cNvPr>
              <p:cNvSpPr/>
              <p:nvPr/>
            </p:nvSpPr>
            <p:spPr>
              <a:xfrm>
                <a:off x="4876800" y="1883916"/>
                <a:ext cx="2565446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2−2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19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EB61B0-9DDA-42BA-A9C5-F6FE980FE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883916"/>
                <a:ext cx="2565446" cy="38472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285832-508F-4384-A9E5-8F9E75269693}"/>
                  </a:ext>
                </a:extLst>
              </p:cNvPr>
              <p:cNvSpPr/>
              <p:nvPr/>
            </p:nvSpPr>
            <p:spPr>
              <a:xfrm>
                <a:off x="241634" y="2675034"/>
                <a:ext cx="5092366" cy="486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200" b="0" i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⌊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⌋</m:t>
                        </m:r>
                      </m:e>
                    </m:d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285832-508F-4384-A9E5-8F9E75269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4" y="2675034"/>
                <a:ext cx="5092366" cy="486993"/>
              </a:xfrm>
              <a:prstGeom prst="rect">
                <a:avLst/>
              </a:prstGeom>
              <a:blipFill>
                <a:blip r:embed="rId6"/>
                <a:stretch>
                  <a:fillRect l="-1557" t="-625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_iterates">
            <a:extLst>
              <a:ext uri="{FF2B5EF4-FFF2-40B4-BE49-F238E27FC236}">
                <a16:creationId xmlns:a16="http://schemas.microsoft.com/office/drawing/2014/main" id="{C65F5B3F-70BC-4703-8316-66A469DE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105" y="2323690"/>
            <a:ext cx="3102231" cy="232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A674E572-FB88-4D7B-AE4C-9581576CED8D}"/>
              </a:ext>
            </a:extLst>
          </p:cNvPr>
          <p:cNvSpPr/>
          <p:nvPr/>
        </p:nvSpPr>
        <p:spPr>
          <a:xfrm rot="16200000">
            <a:off x="3423965" y="2292660"/>
            <a:ext cx="246773" cy="2025907"/>
          </a:xfrm>
          <a:prstGeom prst="leftBrace">
            <a:avLst>
              <a:gd name="adj1" fmla="val 3517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4A8DAD6-D1CC-4003-994E-B013B0B34D2D}"/>
                  </a:ext>
                </a:extLst>
              </p:cNvPr>
              <p:cNvSpPr/>
              <p:nvPr/>
            </p:nvSpPr>
            <p:spPr>
              <a:xfrm>
                <a:off x="1939944" y="3487026"/>
                <a:ext cx="3228261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“Squish” triangle in every</a:t>
                </a:r>
                <a:b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i="1" dirty="0">
                    <a:solidFill>
                      <a:prstClr val="black"/>
                    </a:solidFill>
                  </a:rPr>
                  <a:t> -</a:t>
                </a:r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sized interval</a:t>
                </a:r>
                <a:endParaRPr lang="en-US" sz="22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4A8DAD6-D1CC-4003-994E-B013B0B34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44" y="3487026"/>
                <a:ext cx="3228261" cy="769441"/>
              </a:xfrm>
              <a:prstGeom prst="rect">
                <a:avLst/>
              </a:prstGeom>
              <a:blipFill>
                <a:blip r:embed="rId8"/>
                <a:stretch>
                  <a:fillRect l="-943" t="-5556" r="-75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257414D-4691-45BD-9A79-E04277A54103}"/>
                  </a:ext>
                </a:extLst>
              </p:cNvPr>
              <p:cNvSpPr/>
              <p:nvPr/>
            </p:nvSpPr>
            <p:spPr>
              <a:xfrm>
                <a:off x="838200" y="5056760"/>
                <a:ext cx="5791200" cy="477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function </a:t>
                </a:r>
                <a:r>
                  <a:rPr lang="en-US" sz="22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</a:t>
                </a:r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 the theorem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p>
                        <m:sSup>
                          <m:sSupPr>
                            <m:ctrlPr>
                              <a:rPr lang="en-US" altLang="ko-KR" sz="220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sz="22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257414D-4691-45BD-9A79-E04277A54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56760"/>
                <a:ext cx="5791200" cy="477438"/>
              </a:xfrm>
              <a:prstGeom prst="rect">
                <a:avLst/>
              </a:prstGeom>
              <a:blipFill>
                <a:blip r:embed="rId9"/>
                <a:stretch>
                  <a:fillRect t="-128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F2BFB1CE-70CF-4AB8-B32B-19DE6F639B4F}"/>
              </a:ext>
            </a:extLst>
          </p:cNvPr>
          <p:cNvSpPr/>
          <p:nvPr/>
        </p:nvSpPr>
        <p:spPr>
          <a:xfrm>
            <a:off x="838200" y="5615863"/>
            <a:ext cx="5791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will show shallow g’s can’t approximate f.</a:t>
            </a:r>
            <a:endParaRPr lang="en-US" sz="2200" i="1" dirty="0">
              <a:solidFill>
                <a:prstClr val="black"/>
              </a:solidFill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61294EFF-5F53-4B5E-B45E-B961E05F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function with many oscillations</a:t>
            </a:r>
          </a:p>
        </p:txBody>
      </p:sp>
    </p:spTree>
    <p:extLst>
      <p:ext uri="{BB962C8B-B14F-4D97-AF65-F5344CB8AC3E}">
        <p14:creationId xmlns:p14="http://schemas.microsoft.com/office/powerpoint/2010/main" val="347825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8">
                <a:extLst>
                  <a:ext uri="{FF2B5EF4-FFF2-40B4-BE49-F238E27FC236}">
                    <a16:creationId xmlns:a16="http://schemas.microsoft.com/office/drawing/2014/main" id="{B4EAE98F-12C5-4040-A8C2-1A2192FCA2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76200"/>
                <a:ext cx="8763000" cy="718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000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Shallow g’s can’t approximate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 Box 8">
                <a:extLst>
                  <a:ext uri="{FF2B5EF4-FFF2-40B4-BE49-F238E27FC236}">
                    <a16:creationId xmlns:a16="http://schemas.microsoft.com/office/drawing/2014/main" id="{B4EAE98F-12C5-4040-A8C2-1A2192FCA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76200"/>
                <a:ext cx="8763000" cy="718851"/>
              </a:xfrm>
              <a:prstGeom prst="rect">
                <a:avLst/>
              </a:prstGeom>
              <a:blipFill>
                <a:blip r:embed="rId3"/>
                <a:stretch>
                  <a:fillRect t="-15385" b="-341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2D780F-1220-4D49-A3DA-E3B40C5EA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1" y="884160"/>
            <a:ext cx="5639563" cy="325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0D8F89-F5F5-49CB-A5B1-713F09CBB409}"/>
                  </a:ext>
                </a:extLst>
              </p:cNvPr>
              <p:cNvSpPr/>
              <p:nvPr/>
            </p:nvSpPr>
            <p:spPr>
              <a:xfrm>
                <a:off x="304800" y="3729914"/>
                <a:ext cx="8763000" cy="755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Consider the line </a:t>
                </a: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 = ½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We will count (half) </a:t>
                </a:r>
                <a:r>
                  <a:rPr lang="en-US" sz="2000" b="1" dirty="0">
                    <a:solidFill>
                      <a:schemeClr val="accent4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triangles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</a:t>
                </a:r>
                <a:r>
                  <a:rPr lang="en-US" sz="2000" b="1" dirty="0">
                    <a:solidFill>
                      <a:schemeClr val="tx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on a different side than the 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 Each contributes at least ½ x (</a:t>
                </a:r>
                <a:r>
                  <a:rPr lang="en-US" sz="2000" b="1" dirty="0">
                    <a:solidFill>
                      <a:schemeClr val="accent4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triangle area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 to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ko-KR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altLang="ko-KR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000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0D8F89-F5F5-49CB-A5B1-713F09CBB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29914"/>
                <a:ext cx="8763000" cy="755463"/>
              </a:xfrm>
              <a:prstGeom prst="rect">
                <a:avLst/>
              </a:prstGeom>
              <a:blipFill>
                <a:blip r:embed="rId5"/>
                <a:stretch>
                  <a:fillRect l="-695" t="-42742" b="-1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C3FC1E-9652-4E6A-BA49-961007D61514}"/>
                  </a:ext>
                </a:extLst>
              </p:cNvPr>
              <p:cNvSpPr/>
              <p:nvPr/>
            </p:nvSpPr>
            <p:spPr>
              <a:xfrm>
                <a:off x="922112" y="1656958"/>
                <a:ext cx="89639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g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C3FC1E-9652-4E6A-BA49-961007D61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12" y="1656958"/>
                <a:ext cx="896399" cy="430887"/>
              </a:xfrm>
              <a:prstGeom prst="rect">
                <a:avLst/>
              </a:prstGeom>
              <a:blipFill>
                <a:blip r:embed="rId6"/>
                <a:stretch>
                  <a:fillRect t="-12857" r="-748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EEF3404-2F58-4AE7-99F0-87410B081062}"/>
                  </a:ext>
                </a:extLst>
              </p:cNvPr>
              <p:cNvSpPr/>
              <p:nvPr/>
            </p:nvSpPr>
            <p:spPr>
              <a:xfrm>
                <a:off x="949641" y="2066873"/>
                <a:ext cx="84029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f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EEF3404-2F58-4AE7-99F0-87410B08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41" y="2066873"/>
                <a:ext cx="840295" cy="430887"/>
              </a:xfrm>
              <a:prstGeom prst="rect">
                <a:avLst/>
              </a:prstGeom>
              <a:blipFill>
                <a:blip r:embed="rId7"/>
                <a:stretch>
                  <a:fillRect t="-12676" r="-7971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40C28A5-7C91-4171-B0B3-4D120D3692DD}"/>
              </a:ext>
            </a:extLst>
          </p:cNvPr>
          <p:cNvSpPr/>
          <p:nvPr/>
        </p:nvSpPr>
        <p:spPr>
          <a:xfrm>
            <a:off x="2971800" y="1069159"/>
            <a:ext cx="533400" cy="2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4F626-0B2F-44F5-9FC5-0D822842B4C6}"/>
              </a:ext>
            </a:extLst>
          </p:cNvPr>
          <p:cNvSpPr/>
          <p:nvPr/>
        </p:nvSpPr>
        <p:spPr>
          <a:xfrm>
            <a:off x="6248400" y="3450603"/>
            <a:ext cx="533400" cy="2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ACC3FD-2F22-42DE-A063-C03771CA2C15}"/>
                  </a:ext>
                </a:extLst>
              </p:cNvPr>
              <p:cNvSpPr/>
              <p:nvPr/>
            </p:nvSpPr>
            <p:spPr>
              <a:xfrm>
                <a:off x="914400" y="4485377"/>
                <a:ext cx="2802049" cy="758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triangle</m:t>
                          </m:r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ACC3FD-2F22-42DE-A063-C03771CA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85377"/>
                <a:ext cx="2802049" cy="7584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078F92-4FE6-44FB-86C1-5DA012483D4D}"/>
                  </a:ext>
                </a:extLst>
              </p:cNvPr>
              <p:cNvSpPr/>
              <p:nvPr/>
            </p:nvSpPr>
            <p:spPr>
              <a:xfrm>
                <a:off x="3648471" y="4453612"/>
                <a:ext cx="2195409" cy="776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sz="20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ko-KR" sz="2000" i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triangle</m:t>
                          </m:r>
                          <m: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078F92-4FE6-44FB-86C1-5DA012483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471" y="4453612"/>
                <a:ext cx="2195409" cy="7763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2EEE876-DF18-4847-8E26-A9C2738D8BEB}"/>
              </a:ext>
            </a:extLst>
          </p:cNvPr>
          <p:cNvSpPr/>
          <p:nvPr/>
        </p:nvSpPr>
        <p:spPr>
          <a:xfrm>
            <a:off x="5843880" y="4646243"/>
            <a:ext cx="2357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½ x (</a:t>
            </a:r>
            <a:r>
              <a:rPr lang="en-US" sz="2000" b="1" dirty="0">
                <a:solidFill>
                  <a:srgbClr val="8064A2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triangle area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2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8">
                <a:extLst>
                  <a:ext uri="{FF2B5EF4-FFF2-40B4-BE49-F238E27FC236}">
                    <a16:creationId xmlns:a16="http://schemas.microsoft.com/office/drawing/2014/main" id="{B4EAE98F-12C5-4040-A8C2-1A2192FCA2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76200"/>
                <a:ext cx="8763000" cy="718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000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Shallow g’s can’t approximate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 Box 8">
                <a:extLst>
                  <a:ext uri="{FF2B5EF4-FFF2-40B4-BE49-F238E27FC236}">
                    <a16:creationId xmlns:a16="http://schemas.microsoft.com/office/drawing/2014/main" id="{B4EAE98F-12C5-4040-A8C2-1A2192FCA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76200"/>
                <a:ext cx="8763000" cy="718851"/>
              </a:xfrm>
              <a:prstGeom prst="rect">
                <a:avLst/>
              </a:prstGeom>
              <a:blipFill>
                <a:blip r:embed="rId3"/>
                <a:stretch>
                  <a:fillRect t="-15385" b="-341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2D780F-1220-4D49-A3DA-E3B40C5EA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1" y="884160"/>
            <a:ext cx="5639563" cy="325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0D8F89-F5F5-49CB-A5B1-713F09CBB409}"/>
                  </a:ext>
                </a:extLst>
              </p:cNvPr>
              <p:cNvSpPr/>
              <p:nvPr/>
            </p:nvSpPr>
            <p:spPr>
              <a:xfrm>
                <a:off x="304800" y="3729914"/>
                <a:ext cx="8839200" cy="755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Consider the line </a:t>
                </a: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 = ½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We will count (half) triangles of </a:t>
                </a:r>
                <a:r>
                  <a:rPr lang="en-US" sz="2000" b="1" dirty="0">
                    <a:solidFill>
                      <a:schemeClr val="tx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on a different side than the 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 Each contributes at least ½ x (</a:t>
                </a:r>
                <a:r>
                  <a:rPr lang="en-US" sz="2000" b="1" dirty="0">
                    <a:solidFill>
                      <a:schemeClr val="accent4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triangle area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 to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ko-KR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altLang="ko-KR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000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0D8F89-F5F5-49CB-A5B1-713F09CBB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29914"/>
                <a:ext cx="8839200" cy="755463"/>
              </a:xfrm>
              <a:prstGeom prst="rect">
                <a:avLst/>
              </a:prstGeom>
              <a:blipFill>
                <a:blip r:embed="rId5"/>
                <a:stretch>
                  <a:fillRect l="-690" t="-42742" b="-1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EAC693-339E-4FDC-AE2C-D6C8C5CA4F36}"/>
                  </a:ext>
                </a:extLst>
              </p:cNvPr>
              <p:cNvSpPr/>
              <p:nvPr/>
            </p:nvSpPr>
            <p:spPr>
              <a:xfrm>
                <a:off x="304800" y="4423944"/>
                <a:ext cx="9067800" cy="489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ko-KR" sz="20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en-US" altLang="ko-KR" sz="20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be the number of (half) triangles of </a:t>
                </a: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 </a:t>
                </a:r>
                <a:r>
                  <a:rPr lang="en-US" sz="2000" dirty="0">
                    <a:solidFill>
                      <a:prstClr val="black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EAC693-339E-4FDC-AE2C-D6C8C5CA4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423944"/>
                <a:ext cx="9067800" cy="489365"/>
              </a:xfrm>
              <a:prstGeom prst="rect">
                <a:avLst/>
              </a:prstGeom>
              <a:blipFill>
                <a:blip r:embed="rId6"/>
                <a:stretch>
                  <a:fillRect l="-672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C3FC1E-9652-4E6A-BA49-961007D61514}"/>
                  </a:ext>
                </a:extLst>
              </p:cNvPr>
              <p:cNvSpPr/>
              <p:nvPr/>
            </p:nvSpPr>
            <p:spPr>
              <a:xfrm>
                <a:off x="922112" y="1656958"/>
                <a:ext cx="89639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g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C3FC1E-9652-4E6A-BA49-961007D61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12" y="1656958"/>
                <a:ext cx="896399" cy="430887"/>
              </a:xfrm>
              <a:prstGeom prst="rect">
                <a:avLst/>
              </a:prstGeom>
              <a:blipFill>
                <a:blip r:embed="rId7"/>
                <a:stretch>
                  <a:fillRect t="-12857" r="-748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EEF3404-2F58-4AE7-99F0-87410B081062}"/>
                  </a:ext>
                </a:extLst>
              </p:cNvPr>
              <p:cNvSpPr/>
              <p:nvPr/>
            </p:nvSpPr>
            <p:spPr>
              <a:xfrm>
                <a:off x="949641" y="2066873"/>
                <a:ext cx="84029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f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EEF3404-2F58-4AE7-99F0-87410B08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41" y="2066873"/>
                <a:ext cx="840295" cy="430887"/>
              </a:xfrm>
              <a:prstGeom prst="rect">
                <a:avLst/>
              </a:prstGeom>
              <a:blipFill>
                <a:blip r:embed="rId8"/>
                <a:stretch>
                  <a:fillRect t="-12676" r="-7971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40C28A5-7C91-4171-B0B3-4D120D3692DD}"/>
              </a:ext>
            </a:extLst>
          </p:cNvPr>
          <p:cNvSpPr/>
          <p:nvPr/>
        </p:nvSpPr>
        <p:spPr>
          <a:xfrm>
            <a:off x="2971800" y="1069159"/>
            <a:ext cx="533400" cy="2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4F626-0B2F-44F5-9FC5-0D822842B4C6}"/>
              </a:ext>
            </a:extLst>
          </p:cNvPr>
          <p:cNvSpPr/>
          <p:nvPr/>
        </p:nvSpPr>
        <p:spPr>
          <a:xfrm>
            <a:off x="6248400" y="3450603"/>
            <a:ext cx="533400" cy="2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0B87CB-1554-4519-9401-B131E14EA974}"/>
                  </a:ext>
                </a:extLst>
              </p:cNvPr>
              <p:cNvSpPr/>
              <p:nvPr/>
            </p:nvSpPr>
            <p:spPr>
              <a:xfrm>
                <a:off x="304800" y="5179407"/>
                <a:ext cx="8839200" cy="76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Since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en-US" altLang="ko-KR" sz="20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copies of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en-US" sz="20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each gives 2 half triangles, but 1 is lost due to boundary</a:t>
                </a:r>
                <a:endParaRPr lang="en-US" sz="20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0B87CB-1554-4519-9401-B131E14EA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79407"/>
                <a:ext cx="8839200" cy="760914"/>
              </a:xfrm>
              <a:prstGeom prst="rect">
                <a:avLst/>
              </a:prstGeom>
              <a:blipFill>
                <a:blip r:embed="rId9"/>
                <a:stretch>
                  <a:fillRect l="-69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C9E922-6349-4299-A049-65CD57308882}"/>
              </a:ext>
            </a:extLst>
          </p:cNvPr>
          <p:cNvCxnSpPr/>
          <p:nvPr/>
        </p:nvCxnSpPr>
        <p:spPr>
          <a:xfrm flipH="1" flipV="1">
            <a:off x="1369788" y="4908998"/>
            <a:ext cx="230412" cy="3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8">
                <a:extLst>
                  <a:ext uri="{FF2B5EF4-FFF2-40B4-BE49-F238E27FC236}">
                    <a16:creationId xmlns:a16="http://schemas.microsoft.com/office/drawing/2014/main" id="{B4EAE98F-12C5-4040-A8C2-1A2192FCA2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76200"/>
                <a:ext cx="8763000" cy="718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000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Shallow g’s can’t approximate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 Box 8">
                <a:extLst>
                  <a:ext uri="{FF2B5EF4-FFF2-40B4-BE49-F238E27FC236}">
                    <a16:creationId xmlns:a16="http://schemas.microsoft.com/office/drawing/2014/main" id="{B4EAE98F-12C5-4040-A8C2-1A2192FCA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76200"/>
                <a:ext cx="8763000" cy="718851"/>
              </a:xfrm>
              <a:prstGeom prst="rect">
                <a:avLst/>
              </a:prstGeom>
              <a:blipFill>
                <a:blip r:embed="rId3"/>
                <a:stretch>
                  <a:fillRect t="-15385" b="-341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2D780F-1220-4D49-A3DA-E3B40C5EA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1" y="884160"/>
            <a:ext cx="5639563" cy="325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0D8F89-F5F5-49CB-A5B1-713F09CBB409}"/>
                  </a:ext>
                </a:extLst>
              </p:cNvPr>
              <p:cNvSpPr/>
              <p:nvPr/>
            </p:nvSpPr>
            <p:spPr>
              <a:xfrm>
                <a:off x="304800" y="3663245"/>
                <a:ext cx="8839200" cy="755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Consider the line </a:t>
                </a: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 = ½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We will count (half) triangles of </a:t>
                </a:r>
                <a:r>
                  <a:rPr lang="en-US" sz="2000" b="1" dirty="0">
                    <a:solidFill>
                      <a:schemeClr val="tx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on a different side than the 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 Each contributes at least ½ x (</a:t>
                </a:r>
                <a:r>
                  <a:rPr lang="en-US" sz="2000" b="1" dirty="0">
                    <a:solidFill>
                      <a:schemeClr val="accent4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triangle area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 to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ko-KR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altLang="ko-KR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000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0D8F89-F5F5-49CB-A5B1-713F09CBB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63245"/>
                <a:ext cx="8839200" cy="755463"/>
              </a:xfrm>
              <a:prstGeom prst="rect">
                <a:avLst/>
              </a:prstGeom>
              <a:blipFill>
                <a:blip r:embed="rId5"/>
                <a:stretch>
                  <a:fillRect l="-690" t="-42742" b="-1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A6731D-EC12-453E-8D37-A2A668A9DD1E}"/>
                  </a:ext>
                </a:extLst>
              </p:cNvPr>
              <p:cNvSpPr/>
              <p:nvPr/>
            </p:nvSpPr>
            <p:spPr>
              <a:xfrm>
                <a:off x="304800" y="4808005"/>
                <a:ext cx="8839200" cy="843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any </a:t>
                </a:r>
                <a:r>
                  <a:rPr lang="en-US" sz="2000" b="1" dirty="0">
                    <a:solidFill>
                      <a:schemeClr val="accent3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interval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corresponding to triangle: if there are </a:t>
                </a: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triangles of </a:t>
                </a: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contained </a:t>
                </a: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entirely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 interval,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</m:t>
                        </m:r>
                        <m:r>
                          <a:rPr lang="en-US" altLang="ko-KR" sz="20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lie on opposite side of 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 </a:t>
                </a:r>
                <a:r>
                  <a:rPr lang="en-US" sz="2000" dirty="0">
                    <a:solidFill>
                      <a:prstClr val="black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A6731D-EC12-453E-8D37-A2A668A9D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08005"/>
                <a:ext cx="8839200" cy="843244"/>
              </a:xfrm>
              <a:prstGeom prst="rect">
                <a:avLst/>
              </a:prstGeom>
              <a:blipFill>
                <a:blip r:embed="rId6"/>
                <a:stretch>
                  <a:fillRect l="-690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CF6EA4D2-4D26-4812-9E4C-6732159A1B60}"/>
              </a:ext>
            </a:extLst>
          </p:cNvPr>
          <p:cNvSpPr/>
          <p:nvPr/>
        </p:nvSpPr>
        <p:spPr>
          <a:xfrm rot="16200000">
            <a:off x="3403506" y="1627198"/>
            <a:ext cx="403018" cy="1933971"/>
          </a:xfrm>
          <a:prstGeom prst="leftBrace">
            <a:avLst>
              <a:gd name="adj1" fmla="val 45000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697723-A53D-47CC-B8B5-DA73B2F53882}"/>
                  </a:ext>
                </a:extLst>
              </p:cNvPr>
              <p:cNvSpPr/>
              <p:nvPr/>
            </p:nvSpPr>
            <p:spPr>
              <a:xfrm>
                <a:off x="284922" y="5570699"/>
                <a:ext cx="8839200" cy="736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 “miss” at most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triangles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(i.e. they are </a:t>
                </a: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not contained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entirely in an </a:t>
                </a:r>
                <a:r>
                  <a:rPr lang="en-US" sz="2000" b="1" dirty="0">
                    <a:solidFill>
                      <a:schemeClr val="accent3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interval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– one for each boundary between triangles. 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697723-A53D-47CC-B8B5-DA73B2F53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22" y="5570699"/>
                <a:ext cx="8839200" cy="736997"/>
              </a:xfrm>
              <a:prstGeom prst="rect">
                <a:avLst/>
              </a:prstGeom>
              <a:blipFill>
                <a:blip r:embed="rId7"/>
                <a:stretch>
                  <a:fillRect l="-759" t="-5785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EAC693-339E-4FDC-AE2C-D6C8C5CA4F36}"/>
                  </a:ext>
                </a:extLst>
              </p:cNvPr>
              <p:cNvSpPr/>
              <p:nvPr/>
            </p:nvSpPr>
            <p:spPr>
              <a:xfrm>
                <a:off x="304800" y="4357275"/>
                <a:ext cx="9067800" cy="489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ko-KR" sz="20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ko-KR" sz="20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en-US" altLang="ko-KR" sz="20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0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be the number of triangles of </a:t>
                </a: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 </a:t>
                </a:r>
                <a:r>
                  <a:rPr lang="en-US" sz="2000" dirty="0">
                    <a:solidFill>
                      <a:prstClr val="black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EAC693-339E-4FDC-AE2C-D6C8C5CA4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357275"/>
                <a:ext cx="9067800" cy="489365"/>
              </a:xfrm>
              <a:prstGeom prst="rect">
                <a:avLst/>
              </a:prstGeom>
              <a:blipFill>
                <a:blip r:embed="rId8"/>
                <a:stretch>
                  <a:fillRect l="-672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C3FC1E-9652-4E6A-BA49-961007D61514}"/>
                  </a:ext>
                </a:extLst>
              </p:cNvPr>
              <p:cNvSpPr/>
              <p:nvPr/>
            </p:nvSpPr>
            <p:spPr>
              <a:xfrm>
                <a:off x="922112" y="1656958"/>
                <a:ext cx="89639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g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C3FC1E-9652-4E6A-BA49-961007D61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12" y="1656958"/>
                <a:ext cx="896399" cy="430887"/>
              </a:xfrm>
              <a:prstGeom prst="rect">
                <a:avLst/>
              </a:prstGeom>
              <a:blipFill>
                <a:blip r:embed="rId9"/>
                <a:stretch>
                  <a:fillRect t="-12857" r="-748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EEF3404-2F58-4AE7-99F0-87410B081062}"/>
                  </a:ext>
                </a:extLst>
              </p:cNvPr>
              <p:cNvSpPr/>
              <p:nvPr/>
            </p:nvSpPr>
            <p:spPr>
              <a:xfrm>
                <a:off x="949641" y="2066873"/>
                <a:ext cx="84029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f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EEF3404-2F58-4AE7-99F0-87410B08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41" y="2066873"/>
                <a:ext cx="840295" cy="430887"/>
              </a:xfrm>
              <a:prstGeom prst="rect">
                <a:avLst/>
              </a:prstGeom>
              <a:blipFill>
                <a:blip r:embed="rId10"/>
                <a:stretch>
                  <a:fillRect t="-12676" r="-7971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40C28A5-7C91-4171-B0B3-4D120D3692DD}"/>
              </a:ext>
            </a:extLst>
          </p:cNvPr>
          <p:cNvSpPr/>
          <p:nvPr/>
        </p:nvSpPr>
        <p:spPr>
          <a:xfrm>
            <a:off x="2971800" y="1069159"/>
            <a:ext cx="533400" cy="2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4F626-0B2F-44F5-9FC5-0D822842B4C6}"/>
              </a:ext>
            </a:extLst>
          </p:cNvPr>
          <p:cNvSpPr/>
          <p:nvPr/>
        </p:nvSpPr>
        <p:spPr>
          <a:xfrm>
            <a:off x="6248400" y="3450603"/>
            <a:ext cx="533400" cy="2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9F61255-0C6B-43AA-97DC-C042DDD07227}"/>
                  </a:ext>
                </a:extLst>
              </p:cNvPr>
              <p:cNvSpPr/>
              <p:nvPr/>
            </p:nvSpPr>
            <p:spPr>
              <a:xfrm>
                <a:off x="304800" y="6294758"/>
                <a:ext cx="9067800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Hence, we “contribute”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1F497D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rgbClr val="1F497D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solidFill>
                              <a:srgbClr val="1F497D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1F497D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sz="2000" b="1" i="1">
                        <a:solidFill>
                          <a:srgbClr val="F79646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altLang="ko-KR" sz="2000" b="1" i="1">
                        <a:solidFill>
                          <a:srgbClr val="F79646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sz="2000" b="1" i="1">
                        <a:solidFill>
                          <a:srgbClr val="F79646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triangles.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9F61255-0C6B-43AA-97DC-C042DDD07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94758"/>
                <a:ext cx="9067800" cy="429220"/>
              </a:xfrm>
              <a:prstGeom prst="rect">
                <a:avLst/>
              </a:prstGeom>
              <a:blipFill>
                <a:blip r:embed="rId11"/>
                <a:stretch>
                  <a:fillRect l="-672"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00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16" y="2911960"/>
            <a:ext cx="1849967" cy="1132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of the deep learning story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228600" y="3184927"/>
            <a:ext cx="8305800" cy="1455396"/>
            <a:chOff x="228600" y="3184927"/>
            <a:chExt cx="8305800" cy="1455396"/>
          </a:xfrm>
        </p:grpSpPr>
        <p:grpSp>
          <p:nvGrpSpPr>
            <p:cNvPr id="4" name="Group 43"/>
            <p:cNvGrpSpPr/>
            <p:nvPr/>
          </p:nvGrpSpPr>
          <p:grpSpPr>
            <a:xfrm>
              <a:off x="2027221" y="3200400"/>
              <a:ext cx="6507179" cy="1439923"/>
              <a:chOff x="2027221" y="3200396"/>
              <a:chExt cx="6507179" cy="143992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027221" y="4065057"/>
                <a:ext cx="653556" cy="3250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Image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43400" y="4065302"/>
                <a:ext cx="1339603" cy="57501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vision features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906683" y="3200396"/>
                <a:ext cx="1627717" cy="662407"/>
              </a:xfrm>
              <a:prstGeom prst="rect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487" tIns="44450" rIns="90487" bIns="4445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046498" y="4079733"/>
                <a:ext cx="1123387" cy="3250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Recognition</a:t>
                </a:r>
              </a:p>
            </p:txBody>
          </p:sp>
          <p:sp>
            <p:nvSpPr>
              <p:cNvPr id="16" name="AutoShape 4"/>
              <p:cNvSpPr>
                <a:spLocks noChangeArrowheads="1"/>
              </p:cNvSpPr>
              <p:nvPr/>
            </p:nvSpPr>
            <p:spPr bwMode="auto">
              <a:xfrm rot="10800000">
                <a:off x="3592810" y="3359536"/>
                <a:ext cx="468000" cy="297107"/>
              </a:xfrm>
              <a:prstGeom prst="leftArrow">
                <a:avLst>
                  <a:gd name="adj1" fmla="val 50000"/>
                  <a:gd name="adj2" fmla="val 43783"/>
                </a:avLst>
              </a:prstGeom>
              <a:solidFill>
                <a:srgbClr val="00B0F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>
                <a:noAutofit/>
              </a:bodyPr>
              <a:lstStyle/>
              <a:p>
                <a:endParaRPr lang="en-US" sz="11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2" name="AutoShape 4"/>
              <p:cNvSpPr>
                <a:spLocks noChangeArrowheads="1"/>
              </p:cNvSpPr>
              <p:nvPr/>
            </p:nvSpPr>
            <p:spPr bwMode="auto">
              <a:xfrm rot="10800000">
                <a:off x="6078870" y="3359536"/>
                <a:ext cx="468000" cy="297107"/>
              </a:xfrm>
              <a:prstGeom prst="leftArrow">
                <a:avLst>
                  <a:gd name="adj1" fmla="val 50000"/>
                  <a:gd name="adj2" fmla="val 43783"/>
                </a:avLst>
              </a:prstGeom>
              <a:solidFill>
                <a:srgbClr val="00B0F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>
                <a:noAutofit/>
              </a:bodyPr>
              <a:lstStyle/>
              <a:p>
                <a:endParaRPr lang="en-US" sz="11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28600" y="3184927"/>
              <a:ext cx="1443125" cy="646311"/>
            </a:xfrm>
            <a:prstGeom prst="rect">
              <a:avLst/>
            </a:prstGeom>
            <a:noFill/>
          </p:spPr>
          <p:txBody>
            <a:bodyPr wrap="square" lIns="91419" tIns="45710" rIns="91419" bIns="45710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Object detection</a:t>
              </a:r>
            </a:p>
          </p:txBody>
        </p:sp>
      </p:grpSp>
      <p:sp>
        <p:nvSpPr>
          <p:cNvPr id="42" name="AutoShape 4"/>
          <p:cNvSpPr>
            <a:spLocks noChangeArrowheads="1"/>
          </p:cNvSpPr>
          <p:nvPr/>
        </p:nvSpPr>
        <p:spPr bwMode="auto">
          <a:xfrm rot="10800000">
            <a:off x="3505201" y="1906132"/>
            <a:ext cx="468000" cy="297107"/>
          </a:xfrm>
          <a:prstGeom prst="leftArrow">
            <a:avLst>
              <a:gd name="adj1" fmla="val 50000"/>
              <a:gd name="adj2" fmla="val 43783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66" tIns="44439" rIns="90466" bIns="44439" anchor="ctr">
            <a:noAutofit/>
          </a:bodyPr>
          <a:lstStyle/>
          <a:p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 rot="10800000">
            <a:off x="6085200" y="1906132"/>
            <a:ext cx="468000" cy="297107"/>
          </a:xfrm>
          <a:prstGeom prst="leftArrow">
            <a:avLst>
              <a:gd name="adj1" fmla="val 50000"/>
              <a:gd name="adj2" fmla="val 43783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66" tIns="44439" rIns="90466" bIns="44439" anchor="ctr">
            <a:noAutofit/>
          </a:bodyPr>
          <a:lstStyle/>
          <a:p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32"/>
          <p:cNvGrpSpPr/>
          <p:nvPr/>
        </p:nvGrpSpPr>
        <p:grpSpPr>
          <a:xfrm>
            <a:off x="228600" y="4704190"/>
            <a:ext cx="7670820" cy="2153810"/>
            <a:chOff x="228600" y="4704190"/>
            <a:chExt cx="7670820" cy="2153810"/>
          </a:xfrm>
        </p:grpSpPr>
        <p:sp>
          <p:nvSpPr>
            <p:cNvPr id="61" name="TextBox 60"/>
            <p:cNvSpPr txBox="1"/>
            <p:nvPr/>
          </p:nvSpPr>
          <p:spPr>
            <a:xfrm>
              <a:off x="228600" y="5014441"/>
              <a:ext cx="1485900" cy="646311"/>
            </a:xfrm>
            <a:prstGeom prst="rect">
              <a:avLst/>
            </a:prstGeom>
            <a:noFill/>
          </p:spPr>
          <p:txBody>
            <a:bodyPr wrap="square" lIns="91419" tIns="45710" rIns="91419" bIns="45710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Audio classification</a:t>
              </a:r>
            </a:p>
          </p:txBody>
        </p:sp>
        <p:grpSp>
          <p:nvGrpSpPr>
            <p:cNvPr id="6" name="Group 57"/>
            <p:cNvGrpSpPr/>
            <p:nvPr/>
          </p:nvGrpSpPr>
          <p:grpSpPr>
            <a:xfrm>
              <a:off x="1670070" y="4704190"/>
              <a:ext cx="6229350" cy="2153810"/>
              <a:chOff x="1828800" y="2951590"/>
              <a:chExt cx="6229350" cy="2153810"/>
            </a:xfrm>
          </p:grpSpPr>
          <p:pic>
            <p:nvPicPr>
              <p:cNvPr id="51" name="Picture 3" descr="C:\Documents and Settings\hllee\Application Data\SSH\temp\speech_dem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47730" t="8862" r="30080" b="59233"/>
              <a:stretch>
                <a:fillRect/>
              </a:stretch>
            </p:blipFill>
            <p:spPr bwMode="auto">
              <a:xfrm>
                <a:off x="1828800" y="2951590"/>
                <a:ext cx="1447800" cy="1266824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Documents and Settings\hllee\Application Data\SSH\temp\speech_dem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35864" t="54138" r="39675" b="11949"/>
              <a:stretch>
                <a:fillRect/>
              </a:stretch>
            </p:blipFill>
            <p:spPr bwMode="auto">
              <a:xfrm>
                <a:off x="4421178" y="2975402"/>
                <a:ext cx="1444979" cy="1219200"/>
              </a:xfrm>
              <a:prstGeom prst="rect">
                <a:avLst/>
              </a:prstGeom>
              <a:noFill/>
            </p:spPr>
          </p:pic>
          <p:sp>
            <p:nvSpPr>
              <p:cNvPr id="53" name="AutoShape 4"/>
              <p:cNvSpPr>
                <a:spLocks noChangeArrowheads="1"/>
              </p:cNvSpPr>
              <p:nvPr/>
            </p:nvSpPr>
            <p:spPr bwMode="auto">
              <a:xfrm rot="10800000">
                <a:off x="3751541" y="3436448"/>
                <a:ext cx="468000" cy="297107"/>
              </a:xfrm>
              <a:prstGeom prst="leftArrow">
                <a:avLst>
                  <a:gd name="adj1" fmla="val 50000"/>
                  <a:gd name="adj2" fmla="val 43783"/>
                </a:avLst>
              </a:prstGeom>
              <a:solidFill>
                <a:srgbClr val="00B0F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>
                <a:noAutofit/>
              </a:bodyPr>
              <a:lstStyle/>
              <a:p>
                <a:endParaRPr lang="en-US" sz="11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4" name="AutoShape 4"/>
              <p:cNvSpPr>
                <a:spLocks noChangeArrowheads="1"/>
              </p:cNvSpPr>
              <p:nvPr/>
            </p:nvSpPr>
            <p:spPr bwMode="auto">
              <a:xfrm rot="10800000">
                <a:off x="6237600" y="3436449"/>
                <a:ext cx="468000" cy="297107"/>
              </a:xfrm>
              <a:prstGeom prst="leftArrow">
                <a:avLst>
                  <a:gd name="adj1" fmla="val 50000"/>
                  <a:gd name="adj2" fmla="val 43783"/>
                </a:avLst>
              </a:prstGeom>
              <a:solidFill>
                <a:srgbClr val="00B0F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>
                <a:noAutofit/>
              </a:bodyPr>
              <a:lstStyle/>
              <a:p>
                <a:endParaRPr lang="en-US" sz="11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25922" y="4323190"/>
                <a:ext cx="653556" cy="3250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Audio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35889" y="4399390"/>
                <a:ext cx="1355311" cy="7060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audio features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410450" y="4208890"/>
                <a:ext cx="647700" cy="3250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Speaker</a:t>
                </a: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identification</a:t>
                </a:r>
              </a:p>
            </p:txBody>
          </p:sp>
        </p:grpSp>
      </p:grpSp>
      <p:sp>
        <p:nvSpPr>
          <p:cNvPr id="32" name="Rounded Rectangle 31"/>
          <p:cNvSpPr/>
          <p:nvPr/>
        </p:nvSpPr>
        <p:spPr>
          <a:xfrm>
            <a:off x="1568450" y="1524000"/>
            <a:ext cx="1631950" cy="9577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1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dobe Caslon Pro"/>
              </a:rPr>
              <a:t>Data</a:t>
            </a:r>
            <a:endParaRPr lang="en-US" sz="24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dobe Caslon Pro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14800" y="1567392"/>
            <a:ext cx="1788583" cy="9472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1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dobe Caslon Pro"/>
              </a:rPr>
              <a:t>Feature extraction</a:t>
            </a:r>
            <a:endParaRPr lang="en-US" sz="24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dobe Caslon Pro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781800" y="1567392"/>
            <a:ext cx="1788583" cy="9472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1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dobe Caslon Pro"/>
              </a:rPr>
              <a:t>Learning algorithm</a:t>
            </a:r>
            <a:endParaRPr lang="en-US" sz="24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dobe Caslon Pro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0" y="2971805"/>
            <a:ext cx="1849967" cy="11321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6" y="2971804"/>
            <a:ext cx="1784634" cy="10921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312" y="4704190"/>
            <a:ext cx="1196573" cy="119657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D780F-1220-4D49-A3DA-E3B40C5E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1" y="884160"/>
            <a:ext cx="5639563" cy="3257731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CF6EA4D2-4D26-4812-9E4C-6732159A1B60}"/>
              </a:ext>
            </a:extLst>
          </p:cNvPr>
          <p:cNvSpPr/>
          <p:nvPr/>
        </p:nvSpPr>
        <p:spPr>
          <a:xfrm rot="16200000">
            <a:off x="3403506" y="1627198"/>
            <a:ext cx="403018" cy="1933971"/>
          </a:xfrm>
          <a:prstGeom prst="leftBrace">
            <a:avLst>
              <a:gd name="adj1" fmla="val 45000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697723-A53D-47CC-B8B5-DA73B2F53882}"/>
                  </a:ext>
                </a:extLst>
              </p:cNvPr>
              <p:cNvSpPr/>
              <p:nvPr/>
            </p:nvSpPr>
            <p:spPr>
              <a:xfrm>
                <a:off x="284922" y="4612669"/>
                <a:ext cx="8839200" cy="529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Now, since shallow nets have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sz="22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p>
                    <m:r>
                      <a:rPr lang="en-US" altLang="ko-K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697723-A53D-47CC-B8B5-DA73B2F53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22" y="4612669"/>
                <a:ext cx="8839200" cy="529056"/>
              </a:xfrm>
              <a:prstGeom prst="rect">
                <a:avLst/>
              </a:prstGeom>
              <a:blipFill>
                <a:blip r:embed="rId4"/>
                <a:stretch>
                  <a:fillRect l="-897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EAC693-339E-4FDC-AE2C-D6C8C5CA4F36}"/>
                  </a:ext>
                </a:extLst>
              </p:cNvPr>
              <p:cNvSpPr/>
              <p:nvPr/>
            </p:nvSpPr>
            <p:spPr>
              <a:xfrm>
                <a:off x="304800" y="3657600"/>
                <a:ext cx="9067800" cy="867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2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be the number of triangles of </a:t>
                </a:r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We “contribute” at least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altLang="ko-KR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triangles.  </a:t>
                </a:r>
                <a:r>
                  <a:rPr lang="en-US" sz="2200" dirty="0">
                    <a:solidFill>
                      <a:prstClr val="black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EAC693-339E-4FDC-AE2C-D6C8C5CA4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57600"/>
                <a:ext cx="9067800" cy="867225"/>
              </a:xfrm>
              <a:prstGeom prst="rect">
                <a:avLst/>
              </a:prstGeom>
              <a:blipFill>
                <a:blip r:embed="rId5"/>
                <a:stretch>
                  <a:fillRect l="-874" t="-5634" b="-7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1890D7-DFE1-4A20-862E-33FA6EC98C41}"/>
                  </a:ext>
                </a:extLst>
              </p:cNvPr>
              <p:cNvSpPr/>
              <p:nvPr/>
            </p:nvSpPr>
            <p:spPr>
              <a:xfrm>
                <a:off x="284922" y="5141725"/>
                <a:ext cx="8839200" cy="539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 also showed that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ko-KR" sz="22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2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ko-KR" sz="22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ko-KR" sz="24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en-US" altLang="ko-KR" sz="24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1890D7-DFE1-4A20-862E-33FA6EC98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22" y="5141725"/>
                <a:ext cx="8839200" cy="539443"/>
              </a:xfrm>
              <a:prstGeom prst="rect">
                <a:avLst/>
              </a:prstGeom>
              <a:blipFill>
                <a:blip r:embed="rId6"/>
                <a:stretch>
                  <a:fillRect l="-897"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51D9EDF-23C2-4F05-B729-7AF8FD92EBF8}"/>
                  </a:ext>
                </a:extLst>
              </p:cNvPr>
              <p:cNvSpPr/>
              <p:nvPr/>
            </p:nvSpPr>
            <p:spPr>
              <a:xfrm>
                <a:off x="304800" y="5825028"/>
                <a:ext cx="8153400" cy="477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 “contribute” at least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triangles.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51D9EDF-23C2-4F05-B729-7AF8FD92E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825028"/>
                <a:ext cx="8153400" cy="477438"/>
              </a:xfrm>
              <a:prstGeom prst="rect">
                <a:avLst/>
              </a:prstGeom>
              <a:blipFill>
                <a:blip r:embed="rId7"/>
                <a:stretch>
                  <a:fillRect t="-128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A3F270-C84D-4685-9A3B-897B8B501954}"/>
                  </a:ext>
                </a:extLst>
              </p:cNvPr>
              <p:cNvSpPr/>
              <p:nvPr/>
            </p:nvSpPr>
            <p:spPr>
              <a:xfrm>
                <a:off x="922112" y="1656958"/>
                <a:ext cx="89639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g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A3F270-C84D-4685-9A3B-897B8B501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12" y="1656958"/>
                <a:ext cx="896399" cy="430887"/>
              </a:xfrm>
              <a:prstGeom prst="rect">
                <a:avLst/>
              </a:prstGeom>
              <a:blipFill>
                <a:blip r:embed="rId8"/>
                <a:stretch>
                  <a:fillRect t="-12857" r="-748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E851C1-0A1D-4FDE-8131-5EAC00CB40A8}"/>
                  </a:ext>
                </a:extLst>
              </p:cNvPr>
              <p:cNvSpPr/>
              <p:nvPr/>
            </p:nvSpPr>
            <p:spPr>
              <a:xfrm>
                <a:off x="949641" y="2066873"/>
                <a:ext cx="84029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f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E851C1-0A1D-4FDE-8131-5EAC00CB4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41" y="2066873"/>
                <a:ext cx="840295" cy="430887"/>
              </a:xfrm>
              <a:prstGeom prst="rect">
                <a:avLst/>
              </a:prstGeom>
              <a:blipFill>
                <a:blip r:embed="rId9"/>
                <a:stretch>
                  <a:fillRect t="-12676" r="-7971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C4A3E8DF-4A75-4565-B9C0-2E2987452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76200"/>
                <a:ext cx="8763000" cy="718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000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Shallow g’s can’t approximate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C4A3E8DF-4A75-4565-B9C0-2E2987452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76200"/>
                <a:ext cx="8763000" cy="718851"/>
              </a:xfrm>
              <a:prstGeom prst="rect">
                <a:avLst/>
              </a:prstGeom>
              <a:blipFill>
                <a:blip r:embed="rId10"/>
                <a:stretch>
                  <a:fillRect t="-15385" b="-341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30306E8C-D0C8-4615-B8F8-B16F18F1D836}"/>
              </a:ext>
            </a:extLst>
          </p:cNvPr>
          <p:cNvSpPr/>
          <p:nvPr/>
        </p:nvSpPr>
        <p:spPr>
          <a:xfrm rot="16200000">
            <a:off x="3403506" y="1627198"/>
            <a:ext cx="403018" cy="1933971"/>
          </a:xfrm>
          <a:prstGeom prst="leftBrace">
            <a:avLst>
              <a:gd name="adj1" fmla="val 45000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83AF7C-7308-45D1-8DDD-90BA42B741E9}"/>
              </a:ext>
            </a:extLst>
          </p:cNvPr>
          <p:cNvSpPr/>
          <p:nvPr/>
        </p:nvSpPr>
        <p:spPr>
          <a:xfrm>
            <a:off x="2971800" y="1069159"/>
            <a:ext cx="533400" cy="2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76DC74-3C4B-4AC1-ABA1-70182AC98468}"/>
              </a:ext>
            </a:extLst>
          </p:cNvPr>
          <p:cNvSpPr/>
          <p:nvPr/>
        </p:nvSpPr>
        <p:spPr>
          <a:xfrm>
            <a:off x="6248400" y="3450603"/>
            <a:ext cx="533400" cy="2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268DE6-4485-46A8-B8A4-3461A291B79B}"/>
              </a:ext>
            </a:extLst>
          </p:cNvPr>
          <p:cNvCxnSpPr>
            <a:cxnSpLocks/>
          </p:cNvCxnSpPr>
          <p:nvPr/>
        </p:nvCxnSpPr>
        <p:spPr>
          <a:xfrm flipV="1">
            <a:off x="6553200" y="441960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016424E-99C2-4371-8C1A-95F1125BE670}"/>
              </a:ext>
            </a:extLst>
          </p:cNvPr>
          <p:cNvSpPr/>
          <p:nvPr/>
        </p:nvSpPr>
        <p:spPr>
          <a:xfrm>
            <a:off x="6974711" y="4170048"/>
            <a:ext cx="16962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Size of g</a:t>
            </a:r>
            <a:endParaRPr lang="en-US" sz="22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D780F-1220-4D49-A3DA-E3B40C5E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1" y="884160"/>
            <a:ext cx="5639563" cy="3257731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CF6EA4D2-4D26-4812-9E4C-6732159A1B60}"/>
              </a:ext>
            </a:extLst>
          </p:cNvPr>
          <p:cNvSpPr/>
          <p:nvPr/>
        </p:nvSpPr>
        <p:spPr>
          <a:xfrm rot="16200000">
            <a:off x="3403506" y="1627198"/>
            <a:ext cx="403018" cy="1933971"/>
          </a:xfrm>
          <a:prstGeom prst="leftBrace">
            <a:avLst>
              <a:gd name="adj1" fmla="val 45000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51D9EDF-23C2-4F05-B729-7AF8FD92EBF8}"/>
                  </a:ext>
                </a:extLst>
              </p:cNvPr>
              <p:cNvSpPr/>
              <p:nvPr/>
            </p:nvSpPr>
            <p:spPr>
              <a:xfrm>
                <a:off x="304800" y="3897273"/>
                <a:ext cx="8153400" cy="477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 “contribute” at least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sz="22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triangles.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51D9EDF-23C2-4F05-B729-7AF8FD92E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273"/>
                <a:ext cx="8153400" cy="477438"/>
              </a:xfrm>
              <a:prstGeom prst="rect">
                <a:avLst/>
              </a:prstGeom>
              <a:blipFill>
                <a:blip r:embed="rId4"/>
                <a:stretch>
                  <a:fillRect l="-972" b="-2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8628152-1F3F-44CD-A215-74CA16587009}"/>
              </a:ext>
            </a:extLst>
          </p:cNvPr>
          <p:cNvSpPr/>
          <p:nvPr/>
        </p:nvSpPr>
        <p:spPr>
          <a:xfrm>
            <a:off x="323850" y="4448063"/>
            <a:ext cx="8153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 triangle has area ½ x (base) x (height)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256191-C0C8-4C22-A549-5BA033F02A00}"/>
                  </a:ext>
                </a:extLst>
              </p:cNvPr>
              <p:cNvSpPr/>
              <p:nvPr/>
            </p:nvSpPr>
            <p:spPr>
              <a:xfrm>
                <a:off x="2819400" y="4919232"/>
                <a:ext cx="8153400" cy="611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½ 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2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200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1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ko-KR" sz="2200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en-US" altLang="ko-KR" sz="2200" b="1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b="1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p>
                                    <m:r>
                                      <a:rPr lang="en-US" altLang="ko-KR" sz="2200" b="1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ko-KR" sz="2200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200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  <m:sup>
                        <m:r>
                          <a:rPr lang="en-US" altLang="ko-KR" sz="22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x ½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sz="2200" b="1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200" b="1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US" altLang="ko-KR" sz="2200" b="1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sz="22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ko-KR" sz="22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256191-C0C8-4C22-A549-5BA033F02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919232"/>
                <a:ext cx="8153400" cy="611578"/>
              </a:xfrm>
              <a:prstGeom prst="rect">
                <a:avLst/>
              </a:prstGeom>
              <a:blipFill>
                <a:blip r:embed="rId5"/>
                <a:stretch>
                  <a:fillRect l="-972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DB57F233-02E3-460C-9BBC-70B852FBE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76200"/>
                <a:ext cx="8763000" cy="718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000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Shallow g’s can’t approximate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DB57F233-02E3-460C-9BBC-70B852FBE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76200"/>
                <a:ext cx="8763000" cy="718851"/>
              </a:xfrm>
              <a:prstGeom prst="rect">
                <a:avLst/>
              </a:prstGeom>
              <a:blipFill>
                <a:blip r:embed="rId6"/>
                <a:stretch>
                  <a:fillRect t="-15385" b="-341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ED137039-C58B-4C46-AB6F-11F1F986F061}"/>
              </a:ext>
            </a:extLst>
          </p:cNvPr>
          <p:cNvSpPr/>
          <p:nvPr/>
        </p:nvSpPr>
        <p:spPr>
          <a:xfrm rot="16200000">
            <a:off x="3403506" y="1627198"/>
            <a:ext cx="403018" cy="1933971"/>
          </a:xfrm>
          <a:prstGeom prst="leftBrace">
            <a:avLst>
              <a:gd name="adj1" fmla="val 45000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BF26F2-DAA0-4662-86B1-7F8F20E04856}"/>
              </a:ext>
            </a:extLst>
          </p:cNvPr>
          <p:cNvSpPr/>
          <p:nvPr/>
        </p:nvSpPr>
        <p:spPr>
          <a:xfrm>
            <a:off x="2971800" y="1069159"/>
            <a:ext cx="533400" cy="2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09B12-4403-47B2-969E-522ACE12695A}"/>
              </a:ext>
            </a:extLst>
          </p:cNvPr>
          <p:cNvSpPr/>
          <p:nvPr/>
        </p:nvSpPr>
        <p:spPr>
          <a:xfrm>
            <a:off x="6248400" y="3450603"/>
            <a:ext cx="533400" cy="2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3984228-FF8A-4258-8999-7C68672A86D7}"/>
                  </a:ext>
                </a:extLst>
              </p:cNvPr>
              <p:cNvSpPr/>
              <p:nvPr/>
            </p:nvSpPr>
            <p:spPr>
              <a:xfrm>
                <a:off x="922112" y="1656958"/>
                <a:ext cx="89639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g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3984228-FF8A-4258-8999-7C68672A8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12" y="1656958"/>
                <a:ext cx="896399" cy="430887"/>
              </a:xfrm>
              <a:prstGeom prst="rect">
                <a:avLst/>
              </a:prstGeom>
              <a:blipFill>
                <a:blip r:embed="rId7"/>
                <a:stretch>
                  <a:fillRect t="-12857" r="-748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03149BC-2857-44D5-BA0B-FD2A00E82E1F}"/>
                  </a:ext>
                </a:extLst>
              </p:cNvPr>
              <p:cNvSpPr/>
              <p:nvPr/>
            </p:nvSpPr>
            <p:spPr>
              <a:xfrm>
                <a:off x="949641" y="2066873"/>
                <a:ext cx="84029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f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03149BC-2857-44D5-BA0B-FD2A00E82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41" y="2066873"/>
                <a:ext cx="840295" cy="430887"/>
              </a:xfrm>
              <a:prstGeom prst="rect">
                <a:avLst/>
              </a:prstGeom>
              <a:blipFill>
                <a:blip r:embed="rId8"/>
                <a:stretch>
                  <a:fillRect t="-12676" r="-7971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0DD62116-CA8C-4B06-9044-1A9115A21E62}"/>
              </a:ext>
            </a:extLst>
          </p:cNvPr>
          <p:cNvSpPr/>
          <p:nvPr/>
        </p:nvSpPr>
        <p:spPr>
          <a:xfrm>
            <a:off x="304800" y="5650405"/>
            <a:ext cx="8153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contribution: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C7BAC70-1BA5-450E-92E2-1C59E3C2085B}"/>
                  </a:ext>
                </a:extLst>
              </p:cNvPr>
              <p:cNvSpPr/>
              <p:nvPr/>
            </p:nvSpPr>
            <p:spPr>
              <a:xfrm>
                <a:off x="2836333" y="5579031"/>
                <a:ext cx="8153400" cy="620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2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2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2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altLang="ko-KR" sz="2200" b="1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1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US" altLang="ko-KR" sz="2200" b="1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sz="22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ko-KR" sz="22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altLang="ko-KR" sz="22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</m:t>
                    </m:r>
                    <m:f>
                      <m:fPr>
                        <m:ctrlPr>
                          <a:rPr lang="en-US" altLang="ko-KR" sz="22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2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𝟑𝟐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C7BAC70-1BA5-450E-92E2-1C59E3C20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33" y="5579031"/>
                <a:ext cx="8153400" cy="6206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06E21C2-4E86-47DF-9B57-6914E68D63AE}"/>
              </a:ext>
            </a:extLst>
          </p:cNvPr>
          <p:cNvSpPr/>
          <p:nvPr/>
        </p:nvSpPr>
        <p:spPr>
          <a:xfrm>
            <a:off x="7848600" y="6103801"/>
            <a:ext cx="8389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□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6875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8" grpId="0"/>
      <p:bldP spid="19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1D9EDF-23C2-4F05-B729-7AF8FD92EBF8}"/>
              </a:ext>
            </a:extLst>
          </p:cNvPr>
          <p:cNvSpPr/>
          <p:nvPr/>
        </p:nvSpPr>
        <p:spPr>
          <a:xfrm>
            <a:off x="212724" y="1106881"/>
            <a:ext cx="90836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Thm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can be generalized to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 dimensions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lots of other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activation functions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(Need to bound # of pieces for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multidim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compositions.)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DB57F233-02E3-460C-9BBC-70B852FBE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71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Parting thoughts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9ED289-D7AB-4AA5-8742-573FC7A2D73C}"/>
              </a:ext>
            </a:extLst>
          </p:cNvPr>
          <p:cNvSpPr/>
          <p:nvPr/>
        </p:nvSpPr>
        <p:spPr>
          <a:xfrm>
            <a:off x="187324" y="2039207"/>
            <a:ext cx="85915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 can be benefits of depth to approximating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smooth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functions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EF7819-88E6-47B1-9C99-E17BBC272004}"/>
                  </a:ext>
                </a:extLst>
              </p:cNvPr>
              <p:cNvSpPr/>
              <p:nvPr/>
            </p:nvSpPr>
            <p:spPr>
              <a:xfrm>
                <a:off x="187324" y="2459649"/>
                <a:ext cx="8902700" cy="1340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Thm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</a:t>
                </a:r>
                <a:r>
                  <a:rPr lang="en-US" sz="20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Yarotsky</a:t>
                </a:r>
                <a:r>
                  <a:rPr 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‘16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). Suppose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has all partial </a:t>
                </a:r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derivs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order r coordinate-wise </a:t>
                </a:r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bdd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 [−1, +1] and let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be given. Then there exists a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den>
                        </m:f>
                      </m:e>
                    </m:d>
                    <m:r>
                      <a:rPr lang="en-US" altLang="ko-KR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depth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sz="20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altLang="ko-KR" sz="20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size network so that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sup</m:t>
                        </m:r>
                      </m:e>
                      <m:lim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lim>
                    </m:limLow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EF7819-88E6-47B1-9C99-E17BBC272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4" y="2459649"/>
                <a:ext cx="8902700" cy="1340303"/>
              </a:xfrm>
              <a:prstGeom prst="rect">
                <a:avLst/>
              </a:prstGeom>
              <a:blipFill>
                <a:blip r:embed="rId3"/>
                <a:stretch>
                  <a:fillRect l="-753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BC1879D8-A279-483E-ADE9-E6D2ED734B38}"/>
              </a:ext>
            </a:extLst>
          </p:cNvPr>
          <p:cNvSpPr/>
          <p:nvPr/>
        </p:nvSpPr>
        <p:spPr>
          <a:xfrm>
            <a:off x="139700" y="4110877"/>
            <a:ext cx="85915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Interaction of depth w/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architecture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depth tends to be problematic from an optimization point of view (“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vanishing gradient problem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”).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25CBAB-5EA1-4E45-AC50-8C63CAF7BCD4}"/>
              </a:ext>
            </a:extLst>
          </p:cNvPr>
          <p:cNvSpPr/>
          <p:nvPr/>
        </p:nvSpPr>
        <p:spPr>
          <a:xfrm>
            <a:off x="139700" y="5091285"/>
            <a:ext cx="85915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Lots of proposal architectures to remedy this (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ResNet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DenseNet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7E3A8A-BEBB-4668-B280-8B5F8337998B}"/>
              </a:ext>
            </a:extLst>
          </p:cNvPr>
          <p:cNvSpPr/>
          <p:nvPr/>
        </p:nvSpPr>
        <p:spPr>
          <a:xfrm>
            <a:off x="127000" y="5663053"/>
            <a:ext cx="85915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general, interplay of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with both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optimization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generalization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well understood.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DDAA2C-1CBF-4225-8B72-EA56A15E9EEA}"/>
              </a:ext>
            </a:extLst>
          </p:cNvPr>
          <p:cNvSpPr/>
          <p:nvPr/>
        </p:nvSpPr>
        <p:spPr>
          <a:xfrm>
            <a:off x="7581899" y="5927060"/>
            <a:ext cx="3429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Stay tuned! </a:t>
            </a:r>
            <a:endParaRPr lang="en-US" i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ECF354-50DB-44B8-B166-9DFDF874134A}"/>
              </a:ext>
            </a:extLst>
          </p:cNvPr>
          <p:cNvCxnSpPr>
            <a:cxnSpLocks/>
          </p:cNvCxnSpPr>
          <p:nvPr/>
        </p:nvCxnSpPr>
        <p:spPr>
          <a:xfrm flipH="1" flipV="1">
            <a:off x="7696200" y="5551873"/>
            <a:ext cx="533401" cy="37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3" grpId="0"/>
      <p:bldP spid="23" grpId="0"/>
      <p:bldP spid="24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Old school: hand-craft features</a:t>
            </a:r>
          </a:p>
        </p:txBody>
      </p:sp>
      <p:grpSp>
        <p:nvGrpSpPr>
          <p:cNvPr id="3" name="Group 24"/>
          <p:cNvGrpSpPr/>
          <p:nvPr/>
        </p:nvGrpSpPr>
        <p:grpSpPr>
          <a:xfrm>
            <a:off x="317318" y="1122890"/>
            <a:ext cx="4456696" cy="1721347"/>
            <a:chOff x="317318" y="1090042"/>
            <a:chExt cx="4456696" cy="1721347"/>
          </a:xfrm>
        </p:grpSpPr>
        <p:grpSp>
          <p:nvGrpSpPr>
            <p:cNvPr id="4" name="Group 10"/>
            <p:cNvGrpSpPr/>
            <p:nvPr/>
          </p:nvGrpSpPr>
          <p:grpSpPr>
            <a:xfrm>
              <a:off x="317318" y="1090042"/>
              <a:ext cx="4456696" cy="1224539"/>
              <a:chOff x="306685" y="1053819"/>
              <a:chExt cx="4456696" cy="1224539"/>
            </a:xfrm>
          </p:grpSpPr>
          <p:pic>
            <p:nvPicPr>
              <p:cNvPr id="3069954" name="Picture 2" descr="C:\Users\ang\Desktop\features\SIFTinterestPointLocalization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36256" y="1053819"/>
                <a:ext cx="1727125" cy="1222765"/>
              </a:xfrm>
              <a:prstGeom prst="rect">
                <a:avLst/>
              </a:prstGeom>
              <a:noFill/>
            </p:spPr>
          </p:pic>
          <p:pic>
            <p:nvPicPr>
              <p:cNvPr id="3069955" name="Picture 3" descr="C:\Users\ang\Desktop\features\SIFTdescriptors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6685" y="1054248"/>
                <a:ext cx="2734227" cy="1224110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2030818" y="2349724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SIFT</a:t>
              </a: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319618" y="2880039"/>
            <a:ext cx="4743341" cy="2004949"/>
            <a:chOff x="211431" y="2868306"/>
            <a:chExt cx="4743341" cy="2004949"/>
          </a:xfrm>
        </p:grpSpPr>
        <p:pic>
          <p:nvPicPr>
            <p:cNvPr id="3069958" name="Picture 6" descr="C:\Users\ang\Desktop\features\HOGdescriptors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431" y="2868306"/>
              <a:ext cx="4743341" cy="161055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2086507" y="4411590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HoG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5489724" y="2867339"/>
            <a:ext cx="3197076" cy="1992037"/>
            <a:chOff x="5371660" y="2884763"/>
            <a:chExt cx="3197076" cy="1992037"/>
          </a:xfrm>
        </p:grpSpPr>
        <p:pic>
          <p:nvPicPr>
            <p:cNvPr id="3069957" name="Picture 5" descr="C:\Users\ang\Desktop\features\RIFTfeatures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71660" y="2884763"/>
              <a:ext cx="3197076" cy="1618273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545005" y="4415135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RIFT</a:t>
              </a:r>
            </a:p>
          </p:txBody>
        </p:sp>
      </p:grpSp>
      <p:grpSp>
        <p:nvGrpSpPr>
          <p:cNvPr id="7" name="Group 22"/>
          <p:cNvGrpSpPr/>
          <p:nvPr/>
        </p:nvGrpSpPr>
        <p:grpSpPr>
          <a:xfrm>
            <a:off x="5121257" y="1178288"/>
            <a:ext cx="3565543" cy="1665949"/>
            <a:chOff x="408912" y="5082357"/>
            <a:chExt cx="3565542" cy="1665949"/>
          </a:xfrm>
        </p:grpSpPr>
        <p:grpSp>
          <p:nvGrpSpPr>
            <p:cNvPr id="8" name="Group 21"/>
            <p:cNvGrpSpPr/>
            <p:nvPr/>
          </p:nvGrpSpPr>
          <p:grpSpPr>
            <a:xfrm>
              <a:off x="408912" y="5082357"/>
              <a:ext cx="3565542" cy="1136358"/>
              <a:chOff x="408912" y="5082357"/>
              <a:chExt cx="3565542" cy="1136358"/>
            </a:xfrm>
          </p:grpSpPr>
          <p:pic>
            <p:nvPicPr>
              <p:cNvPr id="3069961" name="Picture 9" descr="C:\Users\ang\Desktop\features\TextonsSchmidSet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08912" y="5084646"/>
                <a:ext cx="1887722" cy="562566"/>
              </a:xfrm>
              <a:prstGeom prst="rect">
                <a:avLst/>
              </a:prstGeom>
              <a:noFill/>
            </p:spPr>
          </p:pic>
          <p:pic>
            <p:nvPicPr>
              <p:cNvPr id="3069962" name="Picture 10" descr="C:\Users\ang\Desktop\features\TextonsLeungMalikSet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295304" y="5082357"/>
                <a:ext cx="1679150" cy="587154"/>
              </a:xfrm>
              <a:prstGeom prst="rect">
                <a:avLst/>
              </a:prstGeom>
              <a:noFill/>
            </p:spPr>
          </p:pic>
          <p:pic>
            <p:nvPicPr>
              <p:cNvPr id="3069963" name="Picture 11" descr="C:\Users\ang\Desktop\features\TextonsMR8set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462649" y="5635251"/>
                <a:ext cx="1691767" cy="583464"/>
              </a:xfrm>
              <a:prstGeom prst="rect">
                <a:avLst/>
              </a:prstGeom>
              <a:noFill/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1913858" y="6286641"/>
              <a:ext cx="12082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Textons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2539" y="5189788"/>
            <a:ext cx="4319632" cy="140621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30066" y="4702723"/>
            <a:ext cx="802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3349257" y="4112654"/>
            <a:ext cx="2636873" cy="2560552"/>
            <a:chOff x="3349257" y="4112656"/>
            <a:chExt cx="2636873" cy="2560552"/>
          </a:xfrm>
        </p:grpSpPr>
        <p:pic>
          <p:nvPicPr>
            <p:cNvPr id="307097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9257" y="4112656"/>
              <a:ext cx="2636873" cy="19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338083" y="6211543"/>
              <a:ext cx="708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ZCR</a:t>
              </a: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1222743" y="1391306"/>
            <a:ext cx="3214353" cy="2478451"/>
            <a:chOff x="1222744" y="1391305"/>
            <a:chExt cx="3214352" cy="2478451"/>
          </a:xfrm>
        </p:grpSpPr>
        <p:pic>
          <p:nvPicPr>
            <p:cNvPr id="6" name="Picture 3" descr="C:\Documents and Settings\hllee\Application Data\SSH\temp\speech_demo.png"/>
            <p:cNvPicPr>
              <a:picLocks noChangeAspect="1" noChangeArrowheads="1"/>
            </p:cNvPicPr>
            <p:nvPr/>
          </p:nvPicPr>
          <p:blipFill>
            <a:blip r:embed="rId4" cstate="print"/>
            <a:srcRect l="4583" r="4414" b="6925"/>
            <a:stretch>
              <a:fillRect/>
            </a:stretch>
          </p:blipFill>
          <p:spPr bwMode="auto">
            <a:xfrm>
              <a:off x="1222744" y="1391305"/>
              <a:ext cx="3214352" cy="200066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941696" y="3408091"/>
              <a:ext cx="186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Spectrogram</a:t>
              </a: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5273749" y="1361145"/>
            <a:ext cx="2775098" cy="2508613"/>
            <a:chOff x="5273749" y="1361143"/>
            <a:chExt cx="2775097" cy="2508613"/>
          </a:xfrm>
        </p:grpSpPr>
        <p:pic>
          <p:nvPicPr>
            <p:cNvPr id="7" name="Picture 2" descr="C:\Documents and Settings\hllee\Desktop\htkplp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73749" y="1361143"/>
              <a:ext cx="2775097" cy="206098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204826" y="3408091"/>
              <a:ext cx="943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MFCC</a:t>
              </a:r>
            </a:p>
          </p:txBody>
        </p:sp>
      </p:grpSp>
      <p:grpSp>
        <p:nvGrpSpPr>
          <p:cNvPr id="10" name="Group 18"/>
          <p:cNvGrpSpPr/>
          <p:nvPr/>
        </p:nvGrpSpPr>
        <p:grpSpPr>
          <a:xfrm>
            <a:off x="6283844" y="4052954"/>
            <a:ext cx="2477388" cy="2620252"/>
            <a:chOff x="6283843" y="4052956"/>
            <a:chExt cx="2477387" cy="2620252"/>
          </a:xfrm>
        </p:grpSpPr>
        <p:pic>
          <p:nvPicPr>
            <p:cNvPr id="3070979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l="15751"/>
            <a:stretch>
              <a:fillRect/>
            </a:stretch>
          </p:blipFill>
          <p:spPr bwMode="auto">
            <a:xfrm>
              <a:off x="6283843" y="4052956"/>
              <a:ext cx="2477387" cy="2097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7095462" y="6211543"/>
              <a:ext cx="1049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Rolloff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1" name="Group 16"/>
          <p:cNvGrpSpPr/>
          <p:nvPr/>
        </p:nvGrpSpPr>
        <p:grpSpPr>
          <a:xfrm>
            <a:off x="238459" y="4115199"/>
            <a:ext cx="2928150" cy="2515477"/>
            <a:chOff x="238459" y="4115201"/>
            <a:chExt cx="2928150" cy="2515477"/>
          </a:xfrm>
        </p:grpSpPr>
        <p:pic>
          <p:nvPicPr>
            <p:cNvPr id="3070980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8459" y="4115201"/>
              <a:ext cx="2928150" cy="1973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1304259" y="6169013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Flux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5FD1C75-C669-4EB9-BA9E-E379322D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Old school: hand-craft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3349257" y="4112654"/>
            <a:ext cx="2636873" cy="2560552"/>
            <a:chOff x="3349257" y="4112656"/>
            <a:chExt cx="2636873" cy="2560552"/>
          </a:xfrm>
        </p:grpSpPr>
        <p:pic>
          <p:nvPicPr>
            <p:cNvPr id="307097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9257" y="4112656"/>
              <a:ext cx="2636873" cy="19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338083" y="6211543"/>
              <a:ext cx="708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ZCR</a:t>
              </a: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1222743" y="1391306"/>
            <a:ext cx="3214353" cy="2478451"/>
            <a:chOff x="1222744" y="1391305"/>
            <a:chExt cx="3214352" cy="2478451"/>
          </a:xfrm>
        </p:grpSpPr>
        <p:pic>
          <p:nvPicPr>
            <p:cNvPr id="6" name="Picture 3" descr="C:\Documents and Settings\hllee\Application Data\SSH\temp\speech_demo.png"/>
            <p:cNvPicPr>
              <a:picLocks noChangeAspect="1" noChangeArrowheads="1"/>
            </p:cNvPicPr>
            <p:nvPr/>
          </p:nvPicPr>
          <p:blipFill>
            <a:blip r:embed="rId4" cstate="print"/>
            <a:srcRect l="4583" r="4414" b="6925"/>
            <a:stretch>
              <a:fillRect/>
            </a:stretch>
          </p:blipFill>
          <p:spPr bwMode="auto">
            <a:xfrm>
              <a:off x="1222744" y="1391305"/>
              <a:ext cx="3214352" cy="200066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941696" y="3408091"/>
              <a:ext cx="186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Spectrogram</a:t>
              </a: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5273749" y="1361145"/>
            <a:ext cx="2775098" cy="2508613"/>
            <a:chOff x="5273749" y="1361143"/>
            <a:chExt cx="2775097" cy="2508613"/>
          </a:xfrm>
        </p:grpSpPr>
        <p:pic>
          <p:nvPicPr>
            <p:cNvPr id="7" name="Picture 2" descr="C:\Documents and Settings\hllee\Desktop\htkplp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73749" y="1361143"/>
              <a:ext cx="2775097" cy="206098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204826" y="3408091"/>
              <a:ext cx="943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MFCC</a:t>
              </a:r>
            </a:p>
          </p:txBody>
        </p:sp>
      </p:grpSp>
      <p:grpSp>
        <p:nvGrpSpPr>
          <p:cNvPr id="10" name="Group 18"/>
          <p:cNvGrpSpPr/>
          <p:nvPr/>
        </p:nvGrpSpPr>
        <p:grpSpPr>
          <a:xfrm>
            <a:off x="6283844" y="4052954"/>
            <a:ext cx="2477388" cy="2620252"/>
            <a:chOff x="6283843" y="4052956"/>
            <a:chExt cx="2477387" cy="2620252"/>
          </a:xfrm>
        </p:grpSpPr>
        <p:pic>
          <p:nvPicPr>
            <p:cNvPr id="3070979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l="15751"/>
            <a:stretch>
              <a:fillRect/>
            </a:stretch>
          </p:blipFill>
          <p:spPr bwMode="auto">
            <a:xfrm>
              <a:off x="6283843" y="4052956"/>
              <a:ext cx="2477387" cy="2097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7095462" y="6211543"/>
              <a:ext cx="1049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Rolloff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1" name="Group 16"/>
          <p:cNvGrpSpPr/>
          <p:nvPr/>
        </p:nvGrpSpPr>
        <p:grpSpPr>
          <a:xfrm>
            <a:off x="238459" y="4115199"/>
            <a:ext cx="2928150" cy="2515477"/>
            <a:chOff x="238459" y="4115201"/>
            <a:chExt cx="2928150" cy="2515477"/>
          </a:xfrm>
        </p:grpSpPr>
        <p:pic>
          <p:nvPicPr>
            <p:cNvPr id="3070980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8459" y="4115201"/>
              <a:ext cx="2928150" cy="1973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1304259" y="6169013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Flux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910769" y="2913347"/>
            <a:ext cx="6776031" cy="2204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114043"/>
            <a:ext cx="5956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learning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we automatically learn useful features?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3BA4EAF-4589-450A-8274-2D9F15C5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Old school: hand-craft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visual cortex neural network">
            <a:extLst>
              <a:ext uri="{FF2B5EF4-FFF2-40B4-BE49-F238E27FC236}">
                <a16:creationId xmlns:a16="http://schemas.microsoft.com/office/drawing/2014/main" id="{BFD8333F-B693-4069-82F4-8CC6BCA1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229600" cy="347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96411225-CB1A-46D8-8839-6D0D10B1CF7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492195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Early inspirations from visual cortex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7D698E-60E1-4059-87EC-3065F2314949}"/>
              </a:ext>
            </a:extLst>
          </p:cNvPr>
          <p:cNvSpPr/>
          <p:nvPr/>
        </p:nvSpPr>
        <p:spPr>
          <a:xfrm>
            <a:off x="342900" y="5544616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111111"/>
                </a:solidFill>
                <a:latin typeface="Noto Sans"/>
              </a:rPr>
              <a:t>Image: Wang, Raj </a:t>
            </a:r>
            <a:r>
              <a:rPr lang="en-US" i="1" dirty="0">
                <a:solidFill>
                  <a:srgbClr val="E01F1F"/>
                </a:solidFill>
                <a:latin typeface="Noto Sans"/>
                <a:hlinkClick r:id="rId3"/>
              </a:rPr>
              <a:t>“On the Origin of Deep Learning.”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1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0BF26C-EB81-474E-B263-953226FC3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85025"/>
            <a:ext cx="5486400" cy="59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id="{BDEF5AE0-15DC-4186-A788-95B02821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143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do deep networks learn?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0F23F-0C7C-4D94-BF73-8CF36158500E}"/>
              </a:ext>
            </a:extLst>
          </p:cNvPr>
          <p:cNvSpPr/>
          <p:nvPr/>
        </p:nvSpPr>
        <p:spPr>
          <a:xfrm>
            <a:off x="5983636" y="1600200"/>
            <a:ext cx="282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http://yosinski.com/deepvis</a:t>
            </a:r>
            <a:endParaRPr lang="en-US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B47AF45-198E-43F8-8B0D-94A89DEB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780"/>
            <a:ext cx="3510987" cy="71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11000"/>
              </a:lnSpc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What “patterns” do neurons </a:t>
            </a:r>
          </a:p>
          <a:p>
            <a:pPr algn="ctr">
              <a:lnSpc>
                <a:spcPct val="111000"/>
              </a:lnSpc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respond to?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83942-510F-4AFE-A979-4A5017B9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57299"/>
            <a:ext cx="3510987" cy="39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Yosinski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et al ‘15: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FD24E13-ADA3-468D-A422-0587B2D3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702" y="2977796"/>
            <a:ext cx="3510987" cy="136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11000"/>
              </a:lnSpc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From random start, do gradient descent to find an input for which neuron activation* is high.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DECF9B46-AC4E-412D-A70C-F6E1EFD6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313" y="4387857"/>
            <a:ext cx="3510987" cy="136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11000"/>
              </a:lnSpc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*: This produces completely unrecognizable images – they are regularized w/ an image prior.</a:t>
            </a:r>
          </a:p>
        </p:txBody>
      </p:sp>
    </p:spTree>
    <p:extLst>
      <p:ext uri="{BB962C8B-B14F-4D97-AF65-F5344CB8AC3E}">
        <p14:creationId xmlns:p14="http://schemas.microsoft.com/office/powerpoint/2010/main" val="411213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>
            <a:extLst>
              <a:ext uri="{FF2B5EF4-FFF2-40B4-BE49-F238E27FC236}">
                <a16:creationId xmlns:a16="http://schemas.microsoft.com/office/drawing/2014/main" id="{BDEF5AE0-15DC-4186-A788-95B02821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143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do deep networks learn?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0F23F-0C7C-4D94-BF73-8CF36158500E}"/>
              </a:ext>
            </a:extLst>
          </p:cNvPr>
          <p:cNvSpPr/>
          <p:nvPr/>
        </p:nvSpPr>
        <p:spPr>
          <a:xfrm>
            <a:off x="5983636" y="1600200"/>
            <a:ext cx="282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http://yosinski.com/deepvis</a:t>
            </a:r>
            <a:endParaRPr lang="en-US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B47AF45-198E-43F8-8B0D-94A89DEB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780"/>
            <a:ext cx="3510987" cy="71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11000"/>
              </a:lnSpc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What “patterns” do neurons </a:t>
            </a:r>
          </a:p>
          <a:p>
            <a:pPr algn="ctr">
              <a:lnSpc>
                <a:spcPct val="111000"/>
              </a:lnSpc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respond to?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83942-510F-4AFE-A979-4A5017B9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57299"/>
            <a:ext cx="3510987" cy="39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11000"/>
              </a:lnSpc>
            </a:pP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Yosinski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et al ‘15: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FD24E13-ADA3-468D-A422-0587B2D3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702" y="2977796"/>
            <a:ext cx="3510987" cy="136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11000"/>
              </a:lnSpc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From random start, do gradient descent to find an input for which neuron activation* is high.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DECF9B46-AC4E-412D-A70C-F6E1EFD6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313" y="4387857"/>
            <a:ext cx="3510987" cy="136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11000"/>
              </a:lnSpc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*: This produces completely unrecognizable images – they are regularized w/ an image prior.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493B5-469F-4950-9EF1-F5E3DB897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731629"/>
            <a:ext cx="4953000" cy="599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9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110761</TotalTime>
  <Words>2380</Words>
  <Application>Microsoft Office PowerPoint</Application>
  <PresentationFormat>On-screen Show (4:3)</PresentationFormat>
  <Paragraphs>287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Linux Libertine</vt:lpstr>
      <vt:lpstr>Noto Sans</vt:lpstr>
      <vt:lpstr>Office Theme</vt:lpstr>
      <vt:lpstr>10707 Deep Learning: Spring 2021</vt:lpstr>
      <vt:lpstr>PowerPoint Presentation</vt:lpstr>
      <vt:lpstr>Part of the deep learning story</vt:lpstr>
      <vt:lpstr>Old school: hand-craft features</vt:lpstr>
      <vt:lpstr>Old school: hand-craft features</vt:lpstr>
      <vt:lpstr>Old school: hand-craft features</vt:lpstr>
      <vt:lpstr>Early inspirations from visual cortex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Learning Deep Generative Models</dc:title>
  <dc:subject/>
  <dc:creator>Ruslan Salakhutdinov</dc:creator>
  <cp:keywords/>
  <dc:description/>
  <cp:lastModifiedBy>Andrej Risteski</cp:lastModifiedBy>
  <cp:revision>494</cp:revision>
  <dcterms:created xsi:type="dcterms:W3CDTF">2017-08-27T19:04:26Z</dcterms:created>
  <dcterms:modified xsi:type="dcterms:W3CDTF">2021-02-02T06:03:01Z</dcterms:modified>
  <cp:category/>
</cp:coreProperties>
</file>