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678" r:id="rId3"/>
    <p:sldId id="702" r:id="rId4"/>
    <p:sldId id="703" r:id="rId5"/>
    <p:sldId id="688" r:id="rId6"/>
    <p:sldId id="689" r:id="rId7"/>
    <p:sldId id="706" r:id="rId8"/>
    <p:sldId id="705" r:id="rId9"/>
    <p:sldId id="690" r:id="rId10"/>
    <p:sldId id="707" r:id="rId11"/>
    <p:sldId id="691" r:id="rId12"/>
    <p:sldId id="692" r:id="rId13"/>
    <p:sldId id="708" r:id="rId14"/>
    <p:sldId id="709" r:id="rId15"/>
    <p:sldId id="710" r:id="rId16"/>
    <p:sldId id="693" r:id="rId17"/>
    <p:sldId id="711" r:id="rId18"/>
    <p:sldId id="694" r:id="rId19"/>
    <p:sldId id="718" r:id="rId20"/>
    <p:sldId id="712" r:id="rId21"/>
    <p:sldId id="713" r:id="rId22"/>
    <p:sldId id="714" r:id="rId23"/>
    <p:sldId id="715" r:id="rId24"/>
    <p:sldId id="716" r:id="rId25"/>
    <p:sldId id="71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EEE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8561" autoAdjust="0"/>
  </p:normalViewPr>
  <p:slideViewPr>
    <p:cSldViewPr snapToObjects="1">
      <p:cViewPr varScale="1">
        <p:scale>
          <a:sx n="67" d="100"/>
          <a:sy n="67" d="100"/>
        </p:scale>
        <p:origin x="9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8B28-89AF-3745-8A2B-85287F69794F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4080-4C3D-A44A-A841-A4334260A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0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192FC-C59C-E74A-8A5C-5505CA6A2F58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320E-8FEC-014C-88BC-C771F0426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164D4-0C60-8A4C-9592-39065271123F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7DE3-CB23-644A-AFED-2E27E53D9CCB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68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44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55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55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.gi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gif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4100"/>
            <a:ext cx="9144000" cy="17653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9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10707</a:t>
            </a:r>
            <a:br>
              <a:rPr lang="en-US" sz="39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9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Learning: </a:t>
            </a:r>
            <a:r>
              <a:rPr lang="en-US" sz="3900" b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Spring 2021</a:t>
            </a:r>
            <a:endParaRPr lang="en-US" sz="39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ＭＳ Ｐゴシック" pitchFamily="-106" charset="-128"/>
            </a:endParaRP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3252363" y="2590800"/>
            <a:ext cx="2847254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-106" charset="0"/>
              </a:rPr>
              <a:t>Andrej Risteski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323272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Department</a:t>
            </a:r>
          </a:p>
          <a:p>
            <a:pPr algn="ctr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7508" y="4876800"/>
            <a:ext cx="48890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Lecture 5: Intro to optimization</a:t>
            </a:r>
          </a:p>
        </p:txBody>
      </p:sp>
    </p:spTree>
  </p:cSld>
  <p:clrMapOvr>
    <a:masterClrMapping/>
  </p:clrMapOvr>
  <p:transition advTm="52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61E2A-620D-4742-AE15-0FB4A49F022A}"/>
              </a:ext>
            </a:extLst>
          </p:cNvPr>
          <p:cNvSpPr/>
          <p:nvPr/>
        </p:nvSpPr>
        <p:spPr>
          <a:xfrm>
            <a:off x="204235" y="4838728"/>
            <a:ext cx="8885721" cy="16382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34B043-56D0-4ABF-80BA-49C40174B7A4}"/>
              </a:ext>
            </a:extLst>
          </p:cNvPr>
          <p:cNvSpPr/>
          <p:nvPr/>
        </p:nvSpPr>
        <p:spPr>
          <a:xfrm>
            <a:off x="229703" y="1472857"/>
            <a:ext cx="8710061" cy="2113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Using the descent lemma:</a:t>
            </a:r>
            <a:b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Lyapunov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0A6559-51FF-4D74-B035-2E03DBC0D31C}"/>
                  </a:ext>
                </a:extLst>
              </p:cNvPr>
              <p:cNvSpPr/>
              <p:nvPr/>
            </p:nvSpPr>
            <p:spPr>
              <a:xfrm>
                <a:off x="229703" y="1547588"/>
                <a:ext cx="888572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Theorem (descent lemma)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be twice differentiable,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Then, setting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and calling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 iterates of gradient descent,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we have:  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0A6559-51FF-4D74-B035-2E03DBC0D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3" y="1547588"/>
                <a:ext cx="8885722" cy="1107996"/>
              </a:xfrm>
              <a:prstGeom prst="rect">
                <a:avLst/>
              </a:prstGeom>
              <a:blipFill>
                <a:blip r:embed="rId3"/>
                <a:stretch>
                  <a:fillRect t="-18132" b="-43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FB9FB0-6F30-4978-8DAE-486F00BDABB8}"/>
                  </a:ext>
                </a:extLst>
              </p:cNvPr>
              <p:cNvSpPr/>
              <p:nvPr/>
            </p:nvSpPr>
            <p:spPr>
              <a:xfrm>
                <a:off x="976864" y="2643592"/>
                <a:ext cx="7391400" cy="785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m:rPr>
                              <m:sty m:val="p"/>
                            </m:rP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FB9FB0-6F30-4978-8DAE-486F00BDA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64" y="2643592"/>
                <a:ext cx="7391400" cy="785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CFC776-36CB-461E-AA50-3E23B1D870EC}"/>
                  </a:ext>
                </a:extLst>
              </p:cNvPr>
              <p:cNvSpPr/>
              <p:nvPr/>
            </p:nvSpPr>
            <p:spPr>
              <a:xfrm>
                <a:off x="685800" y="3714120"/>
                <a:ext cx="955247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2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lower bounded (e.g.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CFC776-36CB-461E-AA50-3E23B1D87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14120"/>
                <a:ext cx="9552472" cy="430887"/>
              </a:xfrm>
              <a:prstGeom prst="rect">
                <a:avLst/>
              </a:prstGeom>
              <a:blipFill>
                <a:blip r:embed="rId5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762BF6-58D4-4B78-8AAA-95DFCAA14B84}"/>
                  </a:ext>
                </a:extLst>
              </p:cNvPr>
              <p:cNvSpPr/>
              <p:nvPr/>
            </p:nvSpPr>
            <p:spPr>
              <a:xfrm>
                <a:off x="1371600" y="4202417"/>
                <a:ext cx="9552472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Suppose we want poin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altLang="ko-KR" sz="2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762BF6-58D4-4B78-8AAA-95DFCAA14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02417"/>
                <a:ext cx="9552472" cy="474489"/>
              </a:xfrm>
              <a:prstGeom prst="rect">
                <a:avLst/>
              </a:prstGeom>
              <a:blipFill>
                <a:blip r:embed="rId6"/>
                <a:stretch>
                  <a:fillRect t="-512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3591FC-3011-459F-82C6-171C8BC3E4C7}"/>
                  </a:ext>
                </a:extLst>
              </p:cNvPr>
              <p:cNvSpPr/>
              <p:nvPr/>
            </p:nvSpPr>
            <p:spPr>
              <a:xfrm>
                <a:off x="-256072" y="4838728"/>
                <a:ext cx="9857272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Lyapunov (potential) </a:t>
                </a:r>
                <a:r>
                  <a:rPr lang="en-US" altLang="ko-KR" sz="2200" b="1" dirty="0" err="1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fn</a:t>
                </a:r>
                <a:r>
                  <a:rPr lang="en-US" altLang="ko-KR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argument</a:t>
                </a:r>
                <a:r>
                  <a:rPr lang="en-US" altLang="ko-KR" sz="22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suppose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3591FC-3011-459F-82C6-171C8BC3E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6072" y="4838728"/>
                <a:ext cx="9857272" cy="474489"/>
              </a:xfrm>
              <a:prstGeom prst="rect">
                <a:avLst/>
              </a:prstGeom>
              <a:blipFill>
                <a:blip r:embed="rId7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3541F4-E53C-41FE-9E56-F91765C290B2}"/>
                  </a:ext>
                </a:extLst>
              </p:cNvPr>
              <p:cNvSpPr/>
              <p:nvPr/>
            </p:nvSpPr>
            <p:spPr>
              <a:xfrm>
                <a:off x="-227497" y="5312751"/>
                <a:ext cx="9857272" cy="613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f>
                      <m:f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f>
                      <m:f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3541F4-E53C-41FE-9E56-F91765C29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497" y="5312751"/>
                <a:ext cx="9857272" cy="6136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37C17BF-A5EF-4F6F-8B83-51EAF5C34F47}"/>
                  </a:ext>
                </a:extLst>
              </p:cNvPr>
              <p:cNvSpPr/>
              <p:nvPr/>
            </p:nvSpPr>
            <p:spPr>
              <a:xfrm>
                <a:off x="5029200" y="5393895"/>
                <a:ext cx="985727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Also,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37C17BF-A5EF-4F6F-8B83-51EAF5C34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393895"/>
                <a:ext cx="9857272" cy="430887"/>
              </a:xfrm>
              <a:prstGeom prst="rect">
                <a:avLst/>
              </a:prstGeom>
              <a:blipFill>
                <a:blip r:embed="rId9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7E75C7-F7B5-439E-9B38-A52AF11439CD}"/>
                  </a:ext>
                </a:extLst>
              </p:cNvPr>
              <p:cNvSpPr/>
              <p:nvPr/>
            </p:nvSpPr>
            <p:spPr>
              <a:xfrm>
                <a:off x="1371600" y="5952418"/>
                <a:ext cx="985727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Putting these together, we get 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 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7E75C7-F7B5-439E-9B38-A52AF1143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952418"/>
                <a:ext cx="9857272" cy="430887"/>
              </a:xfrm>
              <a:prstGeom prst="rect">
                <a:avLst/>
              </a:prstGeom>
              <a:blipFill>
                <a:blip r:embed="rId10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6217873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3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8BB9ED-D88F-459B-8D00-26BA5014B66C}"/>
              </a:ext>
            </a:extLst>
          </p:cNvPr>
          <p:cNvSpPr/>
          <p:nvPr/>
        </p:nvSpPr>
        <p:spPr>
          <a:xfrm>
            <a:off x="229703" y="1665566"/>
            <a:ext cx="8710061" cy="14812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Proving the Descent Lemma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36220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2BABF8-AF62-4F9A-89D5-50EAFBD216F6}"/>
                  </a:ext>
                </a:extLst>
              </p:cNvPr>
              <p:cNvSpPr/>
              <p:nvPr/>
            </p:nvSpPr>
            <p:spPr>
              <a:xfrm>
                <a:off x="0" y="1782195"/>
                <a:ext cx="8885722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Theorem (descent lemma)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be twice differentiable,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Then, setting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and calling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 iterates of gradient descent, we have: 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2BABF8-AF62-4F9A-89D5-50EAFBD21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2195"/>
                <a:ext cx="8885722" cy="677108"/>
              </a:xfrm>
              <a:prstGeom prst="rect">
                <a:avLst/>
              </a:prstGeom>
              <a:blipFill>
                <a:blip r:embed="rId3"/>
                <a:stretch>
                  <a:fillRect t="-65766" b="-6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B2EB78-9F8A-4C2F-953F-9CA5FB22AA1F}"/>
                  </a:ext>
                </a:extLst>
              </p:cNvPr>
              <p:cNvSpPr/>
              <p:nvPr/>
            </p:nvSpPr>
            <p:spPr>
              <a:xfrm>
                <a:off x="747161" y="2435980"/>
                <a:ext cx="7391400" cy="69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ko-KR" sz="1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9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m:rPr>
                              <m:sty m:val="p"/>
                            </m:rPr>
                            <a:rPr lang="en-US" altLang="ko-KR" sz="19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19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9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9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ko-KR" sz="1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9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9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1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B2EB78-9F8A-4C2F-953F-9CA5FB22A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61" y="2435980"/>
                <a:ext cx="7391400" cy="690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8679605-4045-4B09-93DF-3B267067B4EE}"/>
              </a:ext>
            </a:extLst>
          </p:cNvPr>
          <p:cNvSpPr/>
          <p:nvPr/>
        </p:nvSpPr>
        <p:spPr>
          <a:xfrm>
            <a:off x="-61460" y="3345557"/>
            <a:ext cx="88857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Proof:</a:t>
            </a:r>
            <a:endParaRPr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052DC-05BA-4326-BE1A-5DEEF5B52299}"/>
              </a:ext>
            </a:extLst>
          </p:cNvPr>
          <p:cNvSpPr/>
          <p:nvPr/>
        </p:nvSpPr>
        <p:spPr>
          <a:xfrm>
            <a:off x="747161" y="3345557"/>
            <a:ext cx="88857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Taylor expansion and the mean value theorem, we have</a:t>
            </a:r>
            <a:endParaRPr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660F0-DD6C-409D-8334-8F80E09D3BDB}"/>
                  </a:ext>
                </a:extLst>
              </p:cNvPr>
              <p:cNvSpPr/>
              <p:nvPr/>
            </p:nvSpPr>
            <p:spPr>
              <a:xfrm>
                <a:off x="0" y="3725181"/>
                <a:ext cx="7391400" cy="639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9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9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9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9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9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19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660F0-DD6C-409D-8334-8F80E09D3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5181"/>
                <a:ext cx="7391400" cy="639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6DBDE9-654B-408E-9302-D3E27B83E3C7}"/>
                  </a:ext>
                </a:extLst>
              </p:cNvPr>
              <p:cNvSpPr/>
              <p:nvPr/>
            </p:nvSpPr>
            <p:spPr>
              <a:xfrm>
                <a:off x="-61460" y="4456277"/>
                <a:ext cx="8885722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Moreover,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9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9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ko-KR" sz="19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sz="19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9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sSubSup>
                      <m:sSub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9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sSubSup>
                      <m:sSubSup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6DBDE9-654B-408E-9302-D3E27B83E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60" y="4456277"/>
                <a:ext cx="8885722" cy="388696"/>
              </a:xfrm>
              <a:prstGeom prst="rect">
                <a:avLst/>
              </a:prstGeom>
              <a:blipFill>
                <a:blip r:embed="rId6"/>
                <a:stretch>
                  <a:fillRect t="-114063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DFE6B5-F190-4ABC-B34C-79061469B143}"/>
                  </a:ext>
                </a:extLst>
              </p:cNvPr>
              <p:cNvSpPr/>
              <p:nvPr/>
            </p:nvSpPr>
            <p:spPr>
              <a:xfrm>
                <a:off x="5406887" y="4465932"/>
                <a:ext cx="8885722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Plugging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19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9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DFE6B5-F190-4ABC-B34C-79061469B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87" y="4465932"/>
                <a:ext cx="8885722" cy="384721"/>
              </a:xfrm>
              <a:prstGeom prst="rect">
                <a:avLst/>
              </a:prstGeom>
              <a:blipFill>
                <a:blip r:embed="rId7"/>
                <a:stretch>
                  <a:fillRect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DEEA3D-E439-4407-AEB5-285D0106764B}"/>
                  </a:ext>
                </a:extLst>
              </p:cNvPr>
              <p:cNvSpPr/>
              <p:nvPr/>
            </p:nvSpPr>
            <p:spPr>
              <a:xfrm>
                <a:off x="876300" y="4854628"/>
                <a:ext cx="7391400" cy="639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9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9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9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9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DEEA3D-E439-4407-AEB5-285D0106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4854628"/>
                <a:ext cx="7391400" cy="639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EC143-9591-4E7F-94EF-1921A25E8346}"/>
                  </a:ext>
                </a:extLst>
              </p:cNvPr>
              <p:cNvSpPr/>
              <p:nvPr/>
            </p:nvSpPr>
            <p:spPr>
              <a:xfrm>
                <a:off x="876300" y="5455927"/>
                <a:ext cx="7391400" cy="639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−1/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9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9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9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9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EC143-9591-4E7F-94EF-1921A25E8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55927"/>
                <a:ext cx="7391400" cy="639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811A0D-D50D-44CD-A902-51162BA56153}"/>
                  </a:ext>
                </a:extLst>
              </p:cNvPr>
              <p:cNvSpPr/>
              <p:nvPr/>
            </p:nvSpPr>
            <p:spPr>
              <a:xfrm>
                <a:off x="-61460" y="6154423"/>
                <a:ext cx="7391400" cy="48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−1/2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9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9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9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811A0D-D50D-44CD-A902-51162BA56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60" y="6154423"/>
                <a:ext cx="7391400" cy="480068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5988232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Understanding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gradient </a:t>
            </a:r>
            <a:b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descent locally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520275-9B43-4217-8DA2-EFE0BD4B8073}"/>
                  </a:ext>
                </a:extLst>
              </p:cNvPr>
              <p:cNvSpPr/>
              <p:nvPr/>
            </p:nvSpPr>
            <p:spPr>
              <a:xfrm>
                <a:off x="0" y="1782195"/>
                <a:ext cx="8885722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Let’s consider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’s that are quadratic. (Close to local minima, this will be “true” due to Taylor). What quadratics are bad/good for gradient descent?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520275-9B43-4217-8DA2-EFE0BD4B8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2195"/>
                <a:ext cx="8885722" cy="677108"/>
              </a:xfrm>
              <a:prstGeom prst="rect">
                <a:avLst/>
              </a:prstGeom>
              <a:blipFill>
                <a:blip r:embed="rId3"/>
                <a:stretch>
                  <a:fillRect t="-4505" b="-14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8A062A6-9881-495F-84E7-5B16DC38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43200"/>
            <a:ext cx="4777847" cy="20710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FB5B58-7190-471B-ADDD-D4FC3CA1D0FC}"/>
              </a:ext>
            </a:extLst>
          </p:cNvPr>
          <p:cNvSpPr/>
          <p:nvPr/>
        </p:nvSpPr>
        <p:spPr>
          <a:xfrm>
            <a:off x="4442861" y="2585066"/>
            <a:ext cx="444286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Bad behavior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gradients don’t point </a:t>
            </a:r>
          </a:p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towards minimizer – a lot of zig-</a:t>
            </a:r>
            <a:r>
              <a:rPr lang="en-US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zaging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until we reach minimizer.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9E979-7AAB-4C24-8FCE-0196BE376473}"/>
              </a:ext>
            </a:extLst>
          </p:cNvPr>
          <p:cNvSpPr/>
          <p:nvPr/>
        </p:nvSpPr>
        <p:spPr>
          <a:xfrm>
            <a:off x="4471436" y="3680325"/>
            <a:ext cx="444286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Intuitively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ellipsoidal contours (level sets) should be worse than spherical level sets.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5DD08C-668C-4CC1-B4F9-4E54932AA435}"/>
                  </a:ext>
                </a:extLst>
              </p:cNvPr>
              <p:cNvSpPr/>
              <p:nvPr/>
            </p:nvSpPr>
            <p:spPr>
              <a:xfrm>
                <a:off x="28575" y="5193735"/>
                <a:ext cx="8885722" cy="797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Question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can we characterize convergence time of gradient descent more precisely? What does it depend on?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5DD08C-668C-4CC1-B4F9-4E54932AA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" y="5193735"/>
                <a:ext cx="8885722" cy="797654"/>
              </a:xfrm>
              <a:prstGeom prst="rect">
                <a:avLst/>
              </a:prstGeom>
              <a:blipFill>
                <a:blip r:embed="rId5"/>
                <a:stretch>
                  <a:fillRect r="-892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46256084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8D5071-A651-4AD8-BDEC-10C63BEF60F4}"/>
              </a:ext>
            </a:extLst>
          </p:cNvPr>
          <p:cNvSpPr/>
          <p:nvPr/>
        </p:nvSpPr>
        <p:spPr>
          <a:xfrm>
            <a:off x="457200" y="2303468"/>
            <a:ext cx="8428522" cy="22827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Understanding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gradient </a:t>
            </a:r>
            <a:b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descent locally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5DD08C-668C-4CC1-B4F9-4E54932AA435}"/>
                  </a:ext>
                </a:extLst>
              </p:cNvPr>
              <p:cNvSpPr/>
              <p:nvPr/>
            </p:nvSpPr>
            <p:spPr>
              <a:xfrm>
                <a:off x="0" y="1524000"/>
                <a:ext cx="8885722" cy="797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Question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can we characterize convergence time of gradient descent more precisely? What does it depend on?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5DD08C-668C-4CC1-B4F9-4E54932AA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8885722" cy="797654"/>
              </a:xfrm>
              <a:prstGeom prst="rect">
                <a:avLst/>
              </a:prstGeom>
              <a:blipFill>
                <a:blip r:embed="rId3"/>
                <a:stretch>
                  <a:fillRect r="-823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8B937A-0B10-4759-97B7-C354C6564A14}"/>
                  </a:ext>
                </a:extLst>
              </p:cNvPr>
              <p:cNvSpPr/>
              <p:nvPr/>
            </p:nvSpPr>
            <p:spPr>
              <a:xfrm>
                <a:off x="76200" y="2404166"/>
                <a:ext cx="8885722" cy="1405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Thm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be a symmetric positive-definite matrix with minimum and maximum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ko-KR" sz="19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condition number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).  </a:t>
                </a:r>
                <a:b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iterates of gradient descent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b>
                        </m:sSub>
                      </m:den>
                    </m:f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satisfy: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8B937A-0B10-4759-97B7-C354C6564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04166"/>
                <a:ext cx="8885722" cy="1405834"/>
              </a:xfrm>
              <a:prstGeom prst="rect">
                <a:avLst/>
              </a:prstGeom>
              <a:blipFill>
                <a:blip r:embed="rId4"/>
                <a:stretch>
                  <a:fillRect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823706-4B13-4AE7-B14E-0D6FDAB8C771}"/>
                  </a:ext>
                </a:extLst>
              </p:cNvPr>
              <p:cNvSpPr/>
              <p:nvPr/>
            </p:nvSpPr>
            <p:spPr>
              <a:xfrm>
                <a:off x="876300" y="3782735"/>
                <a:ext cx="7391400" cy="803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823706-4B13-4AE7-B14E-0D6FDAB8C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782735"/>
                <a:ext cx="7391400" cy="803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662EBA-5FAA-439B-9740-43598DE3AB79}"/>
                  </a:ext>
                </a:extLst>
              </p:cNvPr>
              <p:cNvSpPr/>
              <p:nvPr/>
            </p:nvSpPr>
            <p:spPr>
              <a:xfrm>
                <a:off x="457200" y="4759240"/>
                <a:ext cx="4191000" cy="422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i.e. distance from optimum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662EBA-5FAA-439B-9740-43598DE3A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59240"/>
                <a:ext cx="4191000" cy="422360"/>
              </a:xfrm>
              <a:prstGeom prst="rect">
                <a:avLst/>
              </a:prstGeom>
              <a:blipFill>
                <a:blip r:embed="rId6"/>
                <a:stretch>
                  <a:fillRect t="-4348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38EA92-2A9A-4207-AAA8-0369E159A338}"/>
              </a:ext>
            </a:extLst>
          </p:cNvPr>
          <p:cNvCxnSpPr/>
          <p:nvPr/>
        </p:nvCxnSpPr>
        <p:spPr>
          <a:xfrm flipV="1">
            <a:off x="2819400" y="4396122"/>
            <a:ext cx="685800" cy="250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94956-EF0B-4D49-B9FE-15FDEE31580E}"/>
                  </a:ext>
                </a:extLst>
              </p:cNvPr>
              <p:cNvSpPr/>
              <p:nvPr/>
            </p:nvSpPr>
            <p:spPr>
              <a:xfrm>
                <a:off x="5174060" y="4752182"/>
                <a:ext cx="408554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i.e. distance from optimum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94956-EF0B-4D49-B9FE-15FDEE315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60" y="4752182"/>
                <a:ext cx="4085542" cy="404983"/>
              </a:xfrm>
              <a:prstGeom prst="rect">
                <a:avLst/>
              </a:prstGeom>
              <a:blipFill>
                <a:blip r:embed="rId7"/>
                <a:stretch>
                  <a:fillRect t="-606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9B4315-0628-4109-ACBD-D91F020FE403}"/>
              </a:ext>
            </a:extLst>
          </p:cNvPr>
          <p:cNvCxnSpPr>
            <a:cxnSpLocks/>
          </p:cNvCxnSpPr>
          <p:nvPr/>
        </p:nvCxnSpPr>
        <p:spPr>
          <a:xfrm flipH="1" flipV="1">
            <a:off x="5463261" y="4403648"/>
            <a:ext cx="937539" cy="35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50726723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4" grpId="0"/>
      <p:bldP spid="1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Understanding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gradient </a:t>
            </a:r>
            <a:br>
              <a:rPr lang="en-US" sz="4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descent locally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5DD08C-668C-4CC1-B4F9-4E54932AA435}"/>
                  </a:ext>
                </a:extLst>
              </p:cNvPr>
              <p:cNvSpPr/>
              <p:nvPr/>
            </p:nvSpPr>
            <p:spPr>
              <a:xfrm>
                <a:off x="0" y="1524000"/>
                <a:ext cx="8885722" cy="797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Question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can we characterize convergence time of gradient descent more precisely? What does it depend on?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5DD08C-668C-4CC1-B4F9-4E54932AA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8885722" cy="797654"/>
              </a:xfrm>
              <a:prstGeom prst="rect">
                <a:avLst/>
              </a:prstGeom>
              <a:blipFill>
                <a:blip r:embed="rId3"/>
                <a:stretch>
                  <a:fillRect r="-823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8B937A-0B10-4759-97B7-C354C6564A14}"/>
                  </a:ext>
                </a:extLst>
              </p:cNvPr>
              <p:cNvSpPr/>
              <p:nvPr/>
            </p:nvSpPr>
            <p:spPr>
              <a:xfrm>
                <a:off x="0" y="2303468"/>
                <a:ext cx="8885722" cy="1453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Thm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be a symmetric positive-definite matrix with minimum and maximum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  <m:r>
                      <a:rPr lang="en-US" altLang="ko-KR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(condition number).  </a:t>
                </a:r>
                <a:b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iterates of gradient descent with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ko-KR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b>
                        </m:sSub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b>
                        </m:sSub>
                      </m:den>
                    </m:f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satisfy: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8B937A-0B10-4759-97B7-C354C6564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03468"/>
                <a:ext cx="8885722" cy="1453155"/>
              </a:xfrm>
              <a:prstGeom prst="rect">
                <a:avLst/>
              </a:prstGeom>
              <a:blipFill>
                <a:blip r:embed="rId4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823706-4B13-4AE7-B14E-0D6FDAB8C771}"/>
                  </a:ext>
                </a:extLst>
              </p:cNvPr>
              <p:cNvSpPr/>
              <p:nvPr/>
            </p:nvSpPr>
            <p:spPr>
              <a:xfrm>
                <a:off x="3781425" y="3738927"/>
                <a:ext cx="7391400" cy="803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823706-4B13-4AE7-B14E-0D6FDAB8C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5" y="3738927"/>
                <a:ext cx="7391400" cy="803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8D4AB7A-7AF1-4407-9A49-0BD6ACD14AB6}"/>
                  </a:ext>
                </a:extLst>
              </p:cNvPr>
              <p:cNvSpPr/>
              <p:nvPr/>
            </p:nvSpPr>
            <p:spPr>
              <a:xfrm>
                <a:off x="6623310" y="4602513"/>
                <a:ext cx="2519088" cy="803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9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1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 </m:t>
                              </m:r>
                              <m:f>
                                <m:fPr>
                                  <m:ctrlPr>
                                    <a:rPr lang="en-US" altLang="ko-KR" sz="19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9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sz="19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19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9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8D4AB7A-7AF1-4407-9A49-0BD6ACD14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10" y="4602513"/>
                <a:ext cx="2519088" cy="80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C71B98-96FB-4E24-B99B-68F2B5D59E3D}"/>
                  </a:ext>
                </a:extLst>
              </p:cNvPr>
              <p:cNvSpPr/>
              <p:nvPr/>
            </p:nvSpPr>
            <p:spPr>
              <a:xfrm>
                <a:off x="5943600" y="6104692"/>
                <a:ext cx="3200400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large =&gt; slower convergence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C71B98-96FB-4E24-B99B-68F2B5D59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6104692"/>
                <a:ext cx="3200400" cy="677108"/>
              </a:xfrm>
              <a:prstGeom prst="rect">
                <a:avLst/>
              </a:prstGeom>
              <a:blipFill>
                <a:blip r:embed="rId7"/>
                <a:stretch>
                  <a:fillRect l="-1714" t="-4464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2D6BA-5031-4184-931E-F780CAF70A00}"/>
              </a:ext>
            </a:extLst>
          </p:cNvPr>
          <p:cNvCxnSpPr>
            <a:cxnSpLocks/>
          </p:cNvCxnSpPr>
          <p:nvPr/>
        </p:nvCxnSpPr>
        <p:spPr>
          <a:xfrm flipV="1">
            <a:off x="7820025" y="5406003"/>
            <a:ext cx="0" cy="553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99B4928-1308-4F23-9894-999E64E6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02591"/>
            <a:ext cx="4886325" cy="293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071993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78384D-2697-454C-A4BF-AF2D07216080}"/>
              </a:ext>
            </a:extLst>
          </p:cNvPr>
          <p:cNvSpPr/>
          <p:nvPr/>
        </p:nvSpPr>
        <p:spPr>
          <a:xfrm>
            <a:off x="457200" y="2124908"/>
            <a:ext cx="8428522" cy="2332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Understanding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gradient </a:t>
            </a:r>
            <a:b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descent locally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5563" y="2499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8B937A-0B10-4759-97B7-C354C6564A14}"/>
                  </a:ext>
                </a:extLst>
              </p:cNvPr>
              <p:cNvSpPr/>
              <p:nvPr/>
            </p:nvSpPr>
            <p:spPr>
              <a:xfrm>
                <a:off x="129139" y="2223583"/>
                <a:ext cx="8885722" cy="1453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Thm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be a symmetric positive-definite matrix with minimum and maximum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  <m:r>
                      <a:rPr lang="en-US" altLang="ko-KR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(condition number).  </a:t>
                </a:r>
                <a:b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iterates of gradient descent with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ko-KR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b>
                        </m:sSub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b>
                        </m:sSub>
                      </m:den>
                    </m:f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satisfy: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8B937A-0B10-4759-97B7-C354C6564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9" y="2223583"/>
                <a:ext cx="8885722" cy="1453155"/>
              </a:xfrm>
              <a:prstGeom prst="rect">
                <a:avLst/>
              </a:prstGeom>
              <a:blipFill>
                <a:blip r:embed="rId3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823706-4B13-4AE7-B14E-0D6FDAB8C771}"/>
                  </a:ext>
                </a:extLst>
              </p:cNvPr>
              <p:cNvSpPr/>
              <p:nvPr/>
            </p:nvSpPr>
            <p:spPr>
              <a:xfrm>
                <a:off x="1005439" y="3628788"/>
                <a:ext cx="7391400" cy="803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sz="19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823706-4B13-4AE7-B14E-0D6FDAB8C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39" y="3628788"/>
                <a:ext cx="7391400" cy="803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BD0437F-BE2E-48D9-B360-E060E5B606D3}"/>
              </a:ext>
            </a:extLst>
          </p:cNvPr>
          <p:cNvSpPr/>
          <p:nvPr/>
        </p:nvSpPr>
        <p:spPr>
          <a:xfrm>
            <a:off x="202132" y="4572000"/>
            <a:ext cx="88857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B75083-05C0-4438-8BA5-0E53641AF7FF}"/>
                  </a:ext>
                </a:extLst>
              </p:cNvPr>
              <p:cNvSpPr/>
              <p:nvPr/>
            </p:nvSpPr>
            <p:spPr>
              <a:xfrm>
                <a:off x="1697344" y="4579694"/>
                <a:ext cx="2839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B75083-05C0-4438-8BA5-0E53641AF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344" y="4579694"/>
                <a:ext cx="283962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0C57105-AC52-4C16-8FE2-B76550B7B6E5}"/>
                  </a:ext>
                </a:extLst>
              </p:cNvPr>
              <p:cNvSpPr/>
              <p:nvPr/>
            </p:nvSpPr>
            <p:spPr>
              <a:xfrm>
                <a:off x="1697344" y="5028343"/>
                <a:ext cx="1731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0C57105-AC52-4C16-8FE2-B76550B7B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344" y="5028343"/>
                <a:ext cx="173194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14E81B-F8D7-4012-881F-3DA2B20102A0}"/>
                  </a:ext>
                </a:extLst>
              </p:cNvPr>
              <p:cNvSpPr/>
              <p:nvPr/>
            </p:nvSpPr>
            <p:spPr>
              <a:xfrm>
                <a:off x="129139" y="1341401"/>
                <a:ext cx="8885722" cy="797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Question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can we characterize convergence time of gradient descent more precisely? What does it depend on?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14E81B-F8D7-4012-881F-3DA2B2010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9" y="1341401"/>
                <a:ext cx="8885722" cy="797654"/>
              </a:xfrm>
              <a:prstGeom prst="rect">
                <a:avLst/>
              </a:prstGeom>
              <a:blipFill>
                <a:blip r:embed="rId7"/>
                <a:stretch>
                  <a:fillRect r="-892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DE854-47E8-4A20-8C40-CFC0427BA6BC}"/>
                  </a:ext>
                </a:extLst>
              </p:cNvPr>
              <p:cNvSpPr/>
              <p:nvPr/>
            </p:nvSpPr>
            <p:spPr>
              <a:xfrm>
                <a:off x="3276600" y="5048996"/>
                <a:ext cx="1810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DE854-47E8-4A20-8C40-CFC0427BA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48996"/>
                <a:ext cx="181081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2B5F36-0F50-4356-95D2-B8CC4BC64508}"/>
                  </a:ext>
                </a:extLst>
              </p:cNvPr>
              <p:cNvSpPr/>
              <p:nvPr/>
            </p:nvSpPr>
            <p:spPr>
              <a:xfrm>
                <a:off x="4877024" y="5048996"/>
                <a:ext cx="2123851" cy="441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2B5F36-0F50-4356-95D2-B8CC4BC64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024" y="5048996"/>
                <a:ext cx="2123851" cy="441083"/>
              </a:xfrm>
              <a:prstGeom prst="rect">
                <a:avLst/>
              </a:prstGeom>
              <a:blipFill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E47801F-71B4-4AF4-A446-2B6CBB60BC2F}"/>
                  </a:ext>
                </a:extLst>
              </p:cNvPr>
              <p:cNvSpPr/>
              <p:nvPr/>
            </p:nvSpPr>
            <p:spPr>
              <a:xfrm>
                <a:off x="1697344" y="5604354"/>
                <a:ext cx="4288803" cy="441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func>
                                            <m:funcPr>
                                              <m:ctrlPr>
                                                <a:rPr lang="en-US" altLang="ko-KR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b="0" i="0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func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E47801F-71B4-4AF4-A446-2B6CBB60B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344" y="5604354"/>
                <a:ext cx="4288803" cy="441083"/>
              </a:xfrm>
              <a:prstGeom prst="rect">
                <a:avLst/>
              </a:prstGeom>
              <a:blipFill>
                <a:blip r:embed="rId10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2A6B6D-FF79-44C2-A6EB-9361E6EDDF59}"/>
                  </a:ext>
                </a:extLst>
              </p:cNvPr>
              <p:cNvSpPr/>
              <p:nvPr/>
            </p:nvSpPr>
            <p:spPr>
              <a:xfrm>
                <a:off x="1718390" y="6146503"/>
                <a:ext cx="2464906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2A6B6D-FF79-44C2-A6EB-9361E6EDD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90" y="6146503"/>
                <a:ext cx="2464906" cy="6651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B29266-B836-4033-9796-1057DFDDA7CA}"/>
                  </a:ext>
                </a:extLst>
              </p:cNvPr>
              <p:cNvSpPr/>
              <p:nvPr/>
            </p:nvSpPr>
            <p:spPr>
              <a:xfrm>
                <a:off x="4182008" y="6118428"/>
                <a:ext cx="1687129" cy="62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B29266-B836-4033-9796-1057DFDDA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008" y="6118428"/>
                <a:ext cx="1687129" cy="6262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4017554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22854D-C190-46DF-863F-6DB296607838}"/>
              </a:ext>
            </a:extLst>
          </p:cNvPr>
          <p:cNvSpPr/>
          <p:nvPr/>
        </p:nvSpPr>
        <p:spPr>
          <a:xfrm>
            <a:off x="2438400" y="4928248"/>
            <a:ext cx="4267200" cy="958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Fixes to the conditioning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13995-0A0C-4161-B223-FE3E639EEF47}"/>
              </a:ext>
            </a:extLst>
          </p:cNvPr>
          <p:cNvSpPr/>
          <p:nvPr/>
        </p:nvSpPr>
        <p:spPr>
          <a:xfrm>
            <a:off x="-198922" y="1653848"/>
            <a:ext cx="88857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What can we do for poorly conditioned problems?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5A088-19EE-4D0F-BB58-197572F3298A}"/>
              </a:ext>
            </a:extLst>
          </p:cNvPr>
          <p:cNvSpPr/>
          <p:nvPr/>
        </p:nvSpPr>
        <p:spPr>
          <a:xfrm>
            <a:off x="-152400" y="2078327"/>
            <a:ext cx="88857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Quadratic problem suggests solution: we can solve it in closed form!!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2D4192-CC56-48B4-9434-BB4894AE09C6}"/>
                  </a:ext>
                </a:extLst>
              </p:cNvPr>
              <p:cNvSpPr/>
              <p:nvPr/>
            </p:nvSpPr>
            <p:spPr>
              <a:xfrm>
                <a:off x="-152400" y="2481912"/>
                <a:ext cx="8885722" cy="505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minimizer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(Just take derivatives, set to 0.) 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2D4192-CC56-48B4-9434-BB4894AE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481912"/>
                <a:ext cx="8885722" cy="505267"/>
              </a:xfrm>
              <a:prstGeom prst="rect">
                <a:avLst/>
              </a:prstGeom>
              <a:blipFill>
                <a:blip r:embed="rId3"/>
                <a:stretch>
                  <a:fillRect r="-137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0C196EE-AAAC-4296-97D6-D551729B07AC}"/>
              </a:ext>
            </a:extLst>
          </p:cNvPr>
          <p:cNvSpPr/>
          <p:nvPr/>
        </p:nvSpPr>
        <p:spPr>
          <a:xfrm>
            <a:off x="-189397" y="3176366"/>
            <a:ext cx="88857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do we do for arbitrary f? Approximate function to second order!!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B78226-63D9-44EC-A5D1-6775C3685B7D}"/>
                  </a:ext>
                </a:extLst>
              </p:cNvPr>
              <p:cNvSpPr/>
              <p:nvPr/>
            </p:nvSpPr>
            <p:spPr>
              <a:xfrm>
                <a:off x="-189397" y="3600845"/>
                <a:ext cx="8885722" cy="505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By Taylor’s </a:t>
                </a:r>
                <a:r>
                  <a:rPr lang="en-US" altLang="ko-KR" sz="1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thm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9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9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9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9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9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ko-KR" sz="19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lit/>
                              </m:r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B78226-63D9-44EC-A5D1-6775C3685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397" y="3600845"/>
                <a:ext cx="8885722" cy="505267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65017EE-6140-4B7D-A122-E2F8E9B911F4}"/>
              </a:ext>
            </a:extLst>
          </p:cNvPr>
          <p:cNvSpPr/>
          <p:nvPr/>
        </p:nvSpPr>
        <p:spPr>
          <a:xfrm>
            <a:off x="-189397" y="4106112"/>
            <a:ext cx="88857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Ignoring 3</a:t>
            </a:r>
            <a:r>
              <a:rPr lang="en-US" altLang="ko-KR" sz="19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higher order terms, and using the above observation for quadratics: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8C93EC7-F2E1-40EC-8768-EF836089D19E}"/>
                  </a:ext>
                </a:extLst>
              </p:cNvPr>
              <p:cNvSpPr/>
              <p:nvPr/>
            </p:nvSpPr>
            <p:spPr>
              <a:xfrm>
                <a:off x="2057400" y="4928248"/>
                <a:ext cx="8885722" cy="479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9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9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8C93EC7-F2E1-40EC-8768-EF836089D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28248"/>
                <a:ext cx="8885722" cy="479490"/>
              </a:xfrm>
              <a:prstGeom prst="rect">
                <a:avLst/>
              </a:prstGeom>
              <a:blipFill>
                <a:blip r:embed="rId5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A79A2C8-B7BA-4C09-AA32-59849AA3A042}"/>
              </a:ext>
            </a:extLst>
          </p:cNvPr>
          <p:cNvSpPr/>
          <p:nvPr/>
        </p:nvSpPr>
        <p:spPr>
          <a:xfrm>
            <a:off x="3124200" y="5502156"/>
            <a:ext cx="41041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Newton’s method.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130144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Fixes to the conditioning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pic>
        <p:nvPicPr>
          <p:cNvPr id="8194" name="Picture 2" descr="Image result for newton's method optimization&quot;">
            <a:extLst>
              <a:ext uri="{FF2B5EF4-FFF2-40B4-BE49-F238E27FC236}">
                <a16:creationId xmlns:a16="http://schemas.microsoft.com/office/drawing/2014/main" id="{AF573E14-E190-4D34-A9FB-F0364B2D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31145"/>
            <a:ext cx="5486400" cy="2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F4896F-2099-4A69-964D-AC2885BD2BBB}"/>
                  </a:ext>
                </a:extLst>
              </p:cNvPr>
              <p:cNvSpPr/>
              <p:nvPr/>
            </p:nvSpPr>
            <p:spPr>
              <a:xfrm>
                <a:off x="129139" y="6310376"/>
                <a:ext cx="8885722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Problem</a:t>
                </a:r>
                <a:r>
                  <a:rPr lang="en-US" altLang="ko-KR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need to invert a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matrix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runtime. Way too expensive.  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F4896F-2099-4A69-964D-AC2885BD2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9" y="6310376"/>
                <a:ext cx="8885722" cy="384721"/>
              </a:xfrm>
              <a:prstGeom prst="rect">
                <a:avLst/>
              </a:prstGeom>
              <a:blipFill>
                <a:blip r:embed="rId4"/>
                <a:stretch>
                  <a:fillRect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CDF6FD-E59C-4994-980B-71B2327DDB89}"/>
              </a:ext>
            </a:extLst>
          </p:cNvPr>
          <p:cNvSpPr/>
          <p:nvPr/>
        </p:nvSpPr>
        <p:spPr>
          <a:xfrm>
            <a:off x="2438400" y="1708371"/>
            <a:ext cx="4267200" cy="9586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D21FA-0246-4DD6-9CE3-7070F8F1F402}"/>
              </a:ext>
            </a:extLst>
          </p:cNvPr>
          <p:cNvSpPr/>
          <p:nvPr/>
        </p:nvSpPr>
        <p:spPr>
          <a:xfrm>
            <a:off x="3124200" y="2282279"/>
            <a:ext cx="41041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Newton’s method.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5CBC856-4786-418A-B293-CAD934092353}"/>
                  </a:ext>
                </a:extLst>
              </p:cNvPr>
              <p:cNvSpPr/>
              <p:nvPr/>
            </p:nvSpPr>
            <p:spPr>
              <a:xfrm>
                <a:off x="2057400" y="1727848"/>
                <a:ext cx="8885722" cy="479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9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9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9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5CBC856-4786-418A-B293-CAD9340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727848"/>
                <a:ext cx="8885722" cy="479490"/>
              </a:xfrm>
              <a:prstGeom prst="rect">
                <a:avLst/>
              </a:prstGeom>
              <a:blipFill>
                <a:blip r:embed="rId5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711280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59613-B74D-44D3-96C5-CCE7DD6D2870}"/>
              </a:ext>
            </a:extLst>
          </p:cNvPr>
          <p:cNvSpPr/>
          <p:nvPr/>
        </p:nvSpPr>
        <p:spPr>
          <a:xfrm>
            <a:off x="2835349" y="3593998"/>
            <a:ext cx="3048000" cy="9366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Momentum (</a:t>
            </a:r>
            <a:r>
              <a:rPr lang="en-US" sz="44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Polyak</a:t>
            </a: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 ‘64)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C81FA-35FB-4C7D-9104-CBAC48A96D27}"/>
              </a:ext>
            </a:extLst>
          </p:cNvPr>
          <p:cNvSpPr/>
          <p:nvPr/>
        </p:nvSpPr>
        <p:spPr>
          <a:xfrm>
            <a:off x="-222922" y="1627889"/>
            <a:ext cx="9323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Alternative fix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instead of using the gradient at the current step, use a linear combination of the gradients at prior steps. “Smooths” out zig-zagging, but not relying too much on current gradient.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0CD470-6362-4EBC-9BF0-A66C846D0D4E}"/>
                  </a:ext>
                </a:extLst>
              </p:cNvPr>
              <p:cNvSpPr/>
              <p:nvPr/>
            </p:nvSpPr>
            <p:spPr>
              <a:xfrm>
                <a:off x="2505740" y="3593998"/>
                <a:ext cx="888572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0CD470-6362-4EBC-9BF0-A66C846D0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40" y="3593998"/>
                <a:ext cx="8885722" cy="43088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BE9A71-2DCE-4CCC-8C60-26E683F8229C}"/>
                  </a:ext>
                </a:extLst>
              </p:cNvPr>
              <p:cNvSpPr/>
              <p:nvPr/>
            </p:nvSpPr>
            <p:spPr>
              <a:xfrm>
                <a:off x="-8860" y="3978719"/>
                <a:ext cx="888572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BE9A71-2DCE-4CCC-8C60-26E683F82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60" y="3978719"/>
                <a:ext cx="8885722" cy="430887"/>
              </a:xfrm>
              <a:prstGeom prst="rect">
                <a:avLst/>
              </a:prstGeom>
              <a:blipFill>
                <a:blip r:embed="rId4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5A12D8-127A-4DBD-8AE0-01851048547C}"/>
              </a:ext>
            </a:extLst>
          </p:cNvPr>
          <p:cNvCxnSpPr>
            <a:cxnSpLocks/>
          </p:cNvCxnSpPr>
          <p:nvPr/>
        </p:nvCxnSpPr>
        <p:spPr>
          <a:xfrm flipV="1">
            <a:off x="4053001" y="3168599"/>
            <a:ext cx="1830348" cy="52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3BBCD7-C71A-48EF-A7E7-E45A718C3106}"/>
              </a:ext>
            </a:extLst>
          </p:cNvPr>
          <p:cNvSpPr/>
          <p:nvPr/>
        </p:nvSpPr>
        <p:spPr>
          <a:xfrm>
            <a:off x="5234101" y="2830045"/>
            <a:ext cx="3733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Linear combination of </a:t>
            </a:r>
            <a:br>
              <a:rPr lang="en-US" altLang="ko-KR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prior gradients + current one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912200-A148-47D6-8ECF-57FB78F758CF}"/>
                  </a:ext>
                </a:extLst>
              </p:cNvPr>
              <p:cNvSpPr/>
              <p:nvPr/>
            </p:nvSpPr>
            <p:spPr>
              <a:xfrm>
                <a:off x="-253048" y="4896284"/>
                <a:ext cx="9323872" cy="82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Helps provably!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You’ll show in homework that for the quadratic case we considered, i.e.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912200-A148-47D6-8ECF-57FB78F75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3048" y="4896284"/>
                <a:ext cx="9323872" cy="821572"/>
              </a:xfrm>
              <a:prstGeom prst="rect">
                <a:avLst/>
              </a:prstGeom>
              <a:blipFill>
                <a:blip r:embed="rId5"/>
                <a:stretch>
                  <a:fillRect t="-5185" r="-124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F2CF15-49EF-431C-97B8-8609250F0BEC}"/>
                  </a:ext>
                </a:extLst>
              </p:cNvPr>
              <p:cNvSpPr/>
              <p:nvPr/>
            </p:nvSpPr>
            <p:spPr>
              <a:xfrm>
                <a:off x="1005439" y="5717856"/>
                <a:ext cx="7391400" cy="927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ra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rad>
                                  <m: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F2CF15-49EF-431C-97B8-8609250F0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39" y="5717856"/>
                <a:ext cx="7391400" cy="927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6403496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10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59613-B74D-44D3-96C5-CCE7DD6D2870}"/>
              </a:ext>
            </a:extLst>
          </p:cNvPr>
          <p:cNvSpPr/>
          <p:nvPr/>
        </p:nvSpPr>
        <p:spPr>
          <a:xfrm>
            <a:off x="2835348" y="3593998"/>
            <a:ext cx="3946451" cy="9366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Momentum (</a:t>
            </a:r>
            <a:r>
              <a:rPr lang="en-US" sz="44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Nesterov</a:t>
            </a: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 ‘83)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C81FA-35FB-4C7D-9104-CBAC48A96D27}"/>
              </a:ext>
            </a:extLst>
          </p:cNvPr>
          <p:cNvSpPr/>
          <p:nvPr/>
        </p:nvSpPr>
        <p:spPr>
          <a:xfrm>
            <a:off x="-222922" y="1627889"/>
            <a:ext cx="93238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 err="1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Nesterov</a:t>
            </a:r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acceleration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 </a:t>
            </a:r>
            <a:r>
              <a:rPr lang="en-US" altLang="ko-KR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lookahead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variant of momentum, which has provable benefits for *any* convex function. (And is in a certain precise sense, the optimal first-order optimization algorithm).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0CD470-6362-4EBC-9BF0-A66C846D0D4E}"/>
                  </a:ext>
                </a:extLst>
              </p:cNvPr>
              <p:cNvSpPr/>
              <p:nvPr/>
            </p:nvSpPr>
            <p:spPr>
              <a:xfrm>
                <a:off x="2505740" y="3593998"/>
                <a:ext cx="888572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0CD470-6362-4EBC-9BF0-A66C846D0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40" y="3593998"/>
                <a:ext cx="8885722" cy="43088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BE9A71-2DCE-4CCC-8C60-26E683F8229C}"/>
                  </a:ext>
                </a:extLst>
              </p:cNvPr>
              <p:cNvSpPr/>
              <p:nvPr/>
            </p:nvSpPr>
            <p:spPr>
              <a:xfrm>
                <a:off x="-8860" y="3978719"/>
                <a:ext cx="888572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BE9A71-2DCE-4CCC-8C60-26E683F82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60" y="3978719"/>
                <a:ext cx="8885722" cy="430887"/>
              </a:xfrm>
              <a:prstGeom prst="rect">
                <a:avLst/>
              </a:prstGeom>
              <a:blipFill>
                <a:blip r:embed="rId4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5A12D8-127A-4DBD-8AE0-01851048547C}"/>
              </a:ext>
            </a:extLst>
          </p:cNvPr>
          <p:cNvCxnSpPr>
            <a:cxnSpLocks/>
          </p:cNvCxnSpPr>
          <p:nvPr/>
        </p:nvCxnSpPr>
        <p:spPr>
          <a:xfrm flipV="1">
            <a:off x="4053001" y="3168599"/>
            <a:ext cx="1830348" cy="52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3BBCD7-C71A-48EF-A7E7-E45A718C3106}"/>
              </a:ext>
            </a:extLst>
          </p:cNvPr>
          <p:cNvSpPr/>
          <p:nvPr/>
        </p:nvSpPr>
        <p:spPr>
          <a:xfrm>
            <a:off x="5234101" y="2830045"/>
            <a:ext cx="3733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Evaluate gradient at a </a:t>
            </a:r>
          </a:p>
          <a:p>
            <a:pPr lvl="1" algn="ctr"/>
            <a:r>
              <a:rPr lang="en-US" altLang="ko-KR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“lookahead” 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12200-A148-47D6-8ECF-57FB78F758CF}"/>
              </a:ext>
            </a:extLst>
          </p:cNvPr>
          <p:cNvSpPr/>
          <p:nvPr/>
        </p:nvSpPr>
        <p:spPr>
          <a:xfrm>
            <a:off x="-253048" y="4896284"/>
            <a:ext cx="93238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Magical!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There’s been a mini cottage industry to “explain”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Nesterov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acceleration.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482088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0C616F-DA37-4514-BE42-15BFC2D47B6A}"/>
              </a:ext>
            </a:extLst>
          </p:cNvPr>
          <p:cNvSpPr/>
          <p:nvPr/>
        </p:nvSpPr>
        <p:spPr>
          <a:xfrm>
            <a:off x="1219200" y="1558486"/>
            <a:ext cx="7315200" cy="18705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388709"/>
            <a:ext cx="8229600" cy="98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Supervised learning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3873" y="24752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35C96C-FD01-40AD-BEA0-02C01A77B584}"/>
                  </a:ext>
                </a:extLst>
              </p:cNvPr>
              <p:cNvSpPr/>
              <p:nvPr/>
            </p:nvSpPr>
            <p:spPr>
              <a:xfrm>
                <a:off x="387626" y="1600200"/>
                <a:ext cx="8382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Empirical risk minimization approach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b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minimize a</a:t>
                </a: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training</a:t>
                </a: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loss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over a class of </a:t>
                </a:r>
                <a:r>
                  <a:rPr lang="en-US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predictors</a:t>
                </a: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ℱ</a:t>
                </a: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endParaRPr lang="en-US" altLang="ko-KR" sz="2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35C96C-FD01-40AD-BEA0-02C01A77B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" y="1600200"/>
                <a:ext cx="8382000" cy="769441"/>
              </a:xfrm>
              <a:prstGeom prst="rect">
                <a:avLst/>
              </a:prstGeom>
              <a:blipFill>
                <a:blip r:embed="rId3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DD69C1-72C1-47EE-BCCB-CD67B260A642}"/>
                  </a:ext>
                </a:extLst>
              </p:cNvPr>
              <p:cNvSpPr/>
              <p:nvPr/>
            </p:nvSpPr>
            <p:spPr>
              <a:xfrm>
                <a:off x="1861930" y="2654615"/>
                <a:ext cx="8382000" cy="659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lim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lim>
                    </m:limLow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limLow>
                      <m:limLow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lim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training</m:t>
                        </m:r>
                        <m: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samples</m:t>
                        </m:r>
                      </m:lim>
                    </m:limLow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DD69C1-72C1-47EE-BCCB-CD67B260A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30" y="2654615"/>
                <a:ext cx="8382000" cy="659732"/>
              </a:xfrm>
              <a:prstGeom prst="rect">
                <a:avLst/>
              </a:prstGeom>
              <a:blipFill>
                <a:blip r:embed="rId4"/>
                <a:stretch>
                  <a:fillRect t="-2752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F8FE917-944C-49B2-825E-1D14E3DFD12D}"/>
              </a:ext>
            </a:extLst>
          </p:cNvPr>
          <p:cNvSpPr/>
          <p:nvPr/>
        </p:nvSpPr>
        <p:spPr>
          <a:xfrm>
            <a:off x="-152400" y="3615886"/>
            <a:ext cx="9906000" cy="259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Three pillars: </a:t>
            </a:r>
            <a:b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br>
              <a:rPr lang="en-US" altLang="ko-KR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altLang="ko-KR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DADD68-856E-4ADF-B480-859BA7D19A0C}"/>
                  </a:ext>
                </a:extLst>
              </p:cNvPr>
              <p:cNvSpPr/>
              <p:nvPr/>
            </p:nvSpPr>
            <p:spPr>
              <a:xfrm>
                <a:off x="304800" y="4482907"/>
                <a:ext cx="86868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(1) How expressive is the class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? 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sz="2200" b="1" dirty="0">
                    <a:solidFill>
                      <a:srgbClr val="1F497D">
                        <a:lumMod val="75000"/>
                      </a:srgb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Representational power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DADD68-856E-4ADF-B480-859BA7D19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82907"/>
                <a:ext cx="8686800" cy="430887"/>
              </a:xfrm>
              <a:prstGeom prst="rect">
                <a:avLst/>
              </a:prstGeom>
              <a:blipFill>
                <a:blip r:embed="rId5"/>
                <a:stretch>
                  <a:fillRect l="-912" t="-11268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8CB8D93-6FB7-4337-88EB-0C426FEF2FB1}"/>
              </a:ext>
            </a:extLst>
          </p:cNvPr>
          <p:cNvSpPr/>
          <p:nvPr/>
        </p:nvSpPr>
        <p:spPr>
          <a:xfrm>
            <a:off x="304800" y="5023129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(2) How do we minimize the training loss efficiently?</a:t>
            </a:r>
            <a:r>
              <a:rPr lang="en-US" altLang="ko-KR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2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Optimization</a:t>
            </a:r>
            <a:r>
              <a:rPr lang="en-US" sz="2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C2AFE2-1392-4A0B-B6A6-9DB396BDE954}"/>
                  </a:ext>
                </a:extLst>
              </p:cNvPr>
              <p:cNvSpPr/>
              <p:nvPr/>
            </p:nvSpPr>
            <p:spPr>
              <a:xfrm>
                <a:off x="304800" y="5545404"/>
                <a:ext cx="8464826" cy="449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(3) How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ko-KR" sz="22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perform on unseen samples? 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sz="2200" b="1" dirty="0">
                    <a:solidFill>
                      <a:srgbClr val="1F497D">
                        <a:lumMod val="75000"/>
                      </a:srgb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Generalization</a:t>
                </a:r>
                <a:r>
                  <a:rPr lang="en-US" sz="2200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C2AFE2-1392-4A0B-B6A6-9DB396BDE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45404"/>
                <a:ext cx="8464826" cy="449995"/>
              </a:xfrm>
              <a:prstGeom prst="rect">
                <a:avLst/>
              </a:prstGeom>
              <a:blipFill>
                <a:blip r:embed="rId6"/>
                <a:stretch>
                  <a:fillRect l="-936" t="-8219" b="-2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857B5B-E5DB-42B5-BC62-F2711AD70EB2}"/>
              </a:ext>
            </a:extLst>
          </p:cNvPr>
          <p:cNvSpPr/>
          <p:nvPr/>
        </p:nvSpPr>
        <p:spPr>
          <a:xfrm>
            <a:off x="304800" y="5023129"/>
            <a:ext cx="8464826" cy="449995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177048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Taking gradients of neural networks: </a:t>
            </a:r>
            <a:b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backpropagation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35939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017EE-6140-4B7D-A122-E2F8E9B911F4}"/>
              </a:ext>
            </a:extLst>
          </p:cNvPr>
          <p:cNvSpPr/>
          <p:nvPr/>
        </p:nvSpPr>
        <p:spPr>
          <a:xfrm>
            <a:off x="-179872" y="1905000"/>
            <a:ext cx="88857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workhorse for training neural networks: an algorithm that for a network with V nodes and E edges calculates the gradient in </a:t>
            </a:r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linear time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O(V+E).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88171-7C60-4D6A-B9C8-5B21862615F9}"/>
              </a:ext>
            </a:extLst>
          </p:cNvPr>
          <p:cNvSpPr/>
          <p:nvPr/>
        </p:nvSpPr>
        <p:spPr>
          <a:xfrm>
            <a:off x="-198922" y="3118530"/>
            <a:ext cx="88857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name </a:t>
            </a:r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backpropagation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was introduced by </a:t>
            </a:r>
            <a:r>
              <a:rPr lang="en-US" altLang="ko-KR" sz="2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Rumelhart</a:t>
            </a:r>
            <a:r>
              <a:rPr lang="en-US" altLang="ko-KR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Hinton, Williams ‘86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but so natural that it was rediscovered multiple times (as early as 60s). Algorithm seems to first be mentioned in </a:t>
            </a:r>
            <a:r>
              <a:rPr lang="en-US" altLang="ko-KR" sz="2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Werbos</a:t>
            </a:r>
            <a:r>
              <a:rPr lang="en-US" altLang="ko-KR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thesis ‘74 in the context of neural networks.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E6E28-59B0-4334-AD8A-733F38DA8E72}"/>
              </a:ext>
            </a:extLst>
          </p:cNvPr>
          <p:cNvSpPr/>
          <p:nvPr/>
        </p:nvSpPr>
        <p:spPr>
          <a:xfrm>
            <a:off x="-198922" y="4648200"/>
            <a:ext cx="88857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theory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Kelley ‘60, Bryson ’61 [cast as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dynamic programming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];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2DC16A-5732-4612-A2E5-1CF506E2E158}"/>
              </a:ext>
            </a:extLst>
          </p:cNvPr>
          <p:cNvSpPr/>
          <p:nvPr/>
        </p:nvSpPr>
        <p:spPr>
          <a:xfrm>
            <a:off x="-217972" y="5555159"/>
            <a:ext cx="88857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theoretical computer science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Baur-Strassen lemma ’83 [in the context of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algebraic circuits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064870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4971B-DF0D-4E96-AC5A-2EE3C3CF27ED}"/>
              </a:ext>
            </a:extLst>
          </p:cNvPr>
          <p:cNvSpPr/>
          <p:nvPr/>
        </p:nvSpPr>
        <p:spPr>
          <a:xfrm>
            <a:off x="228600" y="2531769"/>
            <a:ext cx="5867400" cy="14726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Taking gradients of neural networks: </a:t>
            </a:r>
            <a:br>
              <a:rPr lang="en-US" sz="4400" noProof="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noProof="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backpropagation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4250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017EE-6140-4B7D-A122-E2F8E9B911F4}"/>
              </a:ext>
            </a:extLst>
          </p:cNvPr>
          <p:cNvSpPr/>
          <p:nvPr/>
        </p:nvSpPr>
        <p:spPr>
          <a:xfrm>
            <a:off x="-179872" y="1905000"/>
            <a:ext cx="88857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latin typeface="Cambria" panose="02040503050406030204" pitchFamily="18" charset="0"/>
                <a:ea typeface="Cambria" panose="02040503050406030204" pitchFamily="18" charset="0"/>
              </a:rPr>
              <a:t>The main tool for deriving backprop: </a:t>
            </a:r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chain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FE6E28-59B0-4334-AD8A-733F38DA8E72}"/>
                  </a:ext>
                </a:extLst>
              </p:cNvPr>
              <p:cNvSpPr/>
              <p:nvPr/>
            </p:nvSpPr>
            <p:spPr>
              <a:xfrm>
                <a:off x="-170347" y="2531769"/>
                <a:ext cx="88857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s-E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s-E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sz="2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FE6E28-59B0-4334-AD8A-733F38DA8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347" y="2531769"/>
                <a:ext cx="8885722" cy="461665"/>
              </a:xfrm>
              <a:prstGeom prst="rect">
                <a:avLst/>
              </a:prstGeom>
              <a:blipFill>
                <a:blip r:embed="rId3"/>
                <a:stretch>
                  <a:fillRect t="-263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44EE9D-F857-47FD-82EE-148FE59E3870}"/>
                  </a:ext>
                </a:extLst>
              </p:cNvPr>
              <p:cNvSpPr/>
              <p:nvPr/>
            </p:nvSpPr>
            <p:spPr>
              <a:xfrm>
                <a:off x="-151297" y="3217891"/>
                <a:ext cx="8885722" cy="683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s-E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200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ko-KR" sz="2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44EE9D-F857-47FD-82EE-148FE59E3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297" y="3217891"/>
                <a:ext cx="8885722" cy="683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FFD3B1B-675B-4100-B4ED-42CDE4686B77}"/>
              </a:ext>
            </a:extLst>
          </p:cNvPr>
          <p:cNvSpPr/>
          <p:nvPr/>
        </p:nvSpPr>
        <p:spPr>
          <a:xfrm>
            <a:off x="-151297" y="4137592"/>
            <a:ext cx="57138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latin typeface="Cambria" panose="02040503050406030204" pitchFamily="18" charset="0"/>
                <a:ea typeface="Cambria" panose="02040503050406030204" pitchFamily="18" charset="0"/>
              </a:rPr>
              <a:t>Observation 1</a:t>
            </a:r>
            <a:r>
              <a:rPr lang="en-US" altLang="ko-KR" sz="2200" dirty="0">
                <a:latin typeface="Cambria" panose="02040503050406030204" pitchFamily="18" charset="0"/>
                <a:ea typeface="Cambria" panose="02040503050406030204" pitchFamily="18" charset="0"/>
              </a:rPr>
              <a:t>: It suffices to take derivatives with respect to node functions.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C67E25-D40F-43AD-9BC8-4BEBF9EEA0CF}"/>
                  </a:ext>
                </a:extLst>
              </p:cNvPr>
              <p:cNvSpPr/>
              <p:nvPr/>
            </p:nvSpPr>
            <p:spPr>
              <a:xfrm>
                <a:off x="-2590800" y="5040211"/>
                <a:ext cx="8885722" cy="857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C67E25-D40F-43AD-9BC8-4BEBF9EE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90800" y="5040211"/>
                <a:ext cx="8885722" cy="857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D3F87AF-FECE-4B0F-A9F6-46C7C37C5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4200296"/>
            <a:ext cx="3510883" cy="2756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7AB7C1-A830-4070-918F-89352FD2467B}"/>
                  </a:ext>
                </a:extLst>
              </p:cNvPr>
              <p:cNvSpPr/>
              <p:nvPr/>
            </p:nvSpPr>
            <p:spPr>
              <a:xfrm>
                <a:off x="2514600" y="5041434"/>
                <a:ext cx="2468176" cy="84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7AB7C1-A830-4070-918F-89352FD24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041434"/>
                <a:ext cx="2468176" cy="8441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60822F5-07A7-4302-A27F-BBD1DEAF761C}"/>
                  </a:ext>
                </a:extLst>
              </p:cNvPr>
              <p:cNvSpPr/>
              <p:nvPr/>
            </p:nvSpPr>
            <p:spPr>
              <a:xfrm>
                <a:off x="2597335" y="5975684"/>
                <a:ext cx="1833835" cy="736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p>
                        <m:sSupPr>
                          <m:ctrlPr>
                            <a:rPr lang="en-US" altLang="ko-KR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altLang="ko-KR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60822F5-07A7-4302-A27F-BBD1DEAF7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35" y="5975684"/>
                <a:ext cx="1833835" cy="7360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60733651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0" grpId="0"/>
      <p:bldP spid="15" grpId="0"/>
      <p:bldP spid="3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Taking gradients of neural networks: </a:t>
            </a:r>
            <a:b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backpropagation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4250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C67E25-D40F-43AD-9BC8-4BEBF9EEA0CF}"/>
                  </a:ext>
                </a:extLst>
              </p:cNvPr>
              <p:cNvSpPr/>
              <p:nvPr/>
            </p:nvSpPr>
            <p:spPr>
              <a:xfrm>
                <a:off x="-1312556" y="4371862"/>
                <a:ext cx="88857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s-ES" altLang="ko-KR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C67E25-D40F-43AD-9BC8-4BEBF9EE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2556" y="4371862"/>
                <a:ext cx="8885722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996F07-796F-419D-8507-18CBC2ADB646}"/>
                  </a:ext>
                </a:extLst>
              </p:cNvPr>
              <p:cNvSpPr/>
              <p:nvPr/>
            </p:nvSpPr>
            <p:spPr>
              <a:xfrm>
                <a:off x="-179872" y="1788431"/>
                <a:ext cx="932387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Observation 2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The obvious forward propagation algorithms results in runtime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(Bad! We want O(V+E))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996F07-796F-419D-8507-18CBC2ADB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872" y="1788431"/>
                <a:ext cx="9323872" cy="769441"/>
              </a:xfrm>
              <a:prstGeom prst="rect">
                <a:avLst/>
              </a:prstGeom>
              <a:blipFill>
                <a:blip r:embed="rId4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21F378-617C-41C5-BBCA-B271EB3E2C30}"/>
                  </a:ext>
                </a:extLst>
              </p:cNvPr>
              <p:cNvSpPr/>
              <p:nvPr/>
            </p:nvSpPr>
            <p:spPr>
              <a:xfrm>
                <a:off x="-179872" y="2740250"/>
                <a:ext cx="9323872" cy="1244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Obvious algorithm? Calculate inductively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for all pairs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(obviously, this includes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which we want)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21F378-617C-41C5-BBCA-B271EB3E2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872" y="2740250"/>
                <a:ext cx="9323872" cy="1244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8FED76-AC78-4FB5-8BA1-74BBD9585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376" y="4166688"/>
            <a:ext cx="2707608" cy="23874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1036A28-4BF8-4934-A8FD-D444014A3470}"/>
              </a:ext>
            </a:extLst>
          </p:cNvPr>
          <p:cNvSpPr/>
          <p:nvPr/>
        </p:nvSpPr>
        <p:spPr>
          <a:xfrm>
            <a:off x="5429054" y="4755980"/>
            <a:ext cx="119764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t+1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4A0EF5-5EB4-4688-BFA7-8C6E94A08947}"/>
              </a:ext>
            </a:extLst>
          </p:cNvPr>
          <p:cNvSpPr/>
          <p:nvPr/>
        </p:nvSpPr>
        <p:spPr>
          <a:xfrm>
            <a:off x="6646195" y="4795003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781B4C-26AE-4C45-895D-44AF32EDE75E}"/>
                  </a:ext>
                </a:extLst>
              </p:cNvPr>
              <p:cNvSpPr/>
              <p:nvPr/>
            </p:nvSpPr>
            <p:spPr>
              <a:xfrm>
                <a:off x="6140152" y="4722357"/>
                <a:ext cx="1197642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781B4C-26AE-4C45-895D-44AF32EDE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152" y="4722357"/>
                <a:ext cx="1197642" cy="384721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C3C4BF59-2E03-4364-A080-A1EF34ED6975}"/>
              </a:ext>
            </a:extLst>
          </p:cNvPr>
          <p:cNvSpPr/>
          <p:nvPr/>
        </p:nvSpPr>
        <p:spPr>
          <a:xfrm>
            <a:off x="7624115" y="6168646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10E108-F514-44F9-81A4-8B27392BBC98}"/>
                  </a:ext>
                </a:extLst>
              </p:cNvPr>
              <p:cNvSpPr/>
              <p:nvPr/>
            </p:nvSpPr>
            <p:spPr>
              <a:xfrm>
                <a:off x="7118072" y="6096000"/>
                <a:ext cx="1197642" cy="408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10E108-F514-44F9-81A4-8B27392BB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72" y="6096000"/>
                <a:ext cx="1197642" cy="408317"/>
              </a:xfrm>
              <a:prstGeom prst="rect">
                <a:avLst/>
              </a:prstGeom>
              <a:blipFill>
                <a:blip r:embed="rId8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F03015-9099-4547-8D7F-5474338137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311829" y="5257801"/>
            <a:ext cx="964771" cy="603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339A962-7D64-4DF6-9584-548139E9AB3C}"/>
              </a:ext>
            </a:extLst>
          </p:cNvPr>
          <p:cNvSpPr/>
          <p:nvPr/>
        </p:nvSpPr>
        <p:spPr>
          <a:xfrm>
            <a:off x="825929" y="5861619"/>
            <a:ext cx="29718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Easy as in prior slide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948D96-89E6-4A64-9750-6CFA7F22E54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886201" y="5257801"/>
            <a:ext cx="732476" cy="603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FF5F1-640E-456A-B151-514395150062}"/>
              </a:ext>
            </a:extLst>
          </p:cNvPr>
          <p:cNvSpPr/>
          <p:nvPr/>
        </p:nvSpPr>
        <p:spPr>
          <a:xfrm>
            <a:off x="3132777" y="5861619"/>
            <a:ext cx="2971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Have these by inductive hypothesis.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261879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6" grpId="0"/>
      <p:bldP spid="17" grpId="0"/>
      <p:bldP spid="25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Taking gradients of neural networks: </a:t>
            </a:r>
            <a:b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backpropagation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4250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C67E25-D40F-43AD-9BC8-4BEBF9EEA0CF}"/>
                  </a:ext>
                </a:extLst>
              </p:cNvPr>
              <p:cNvSpPr/>
              <p:nvPr/>
            </p:nvSpPr>
            <p:spPr>
              <a:xfrm>
                <a:off x="-1312556" y="4371862"/>
                <a:ext cx="88857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s-ES" altLang="ko-KR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C67E25-D40F-43AD-9BC8-4BEBF9EE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2556" y="4371862"/>
                <a:ext cx="8885722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996F07-796F-419D-8507-18CBC2ADB646}"/>
                  </a:ext>
                </a:extLst>
              </p:cNvPr>
              <p:cNvSpPr/>
              <p:nvPr/>
            </p:nvSpPr>
            <p:spPr>
              <a:xfrm>
                <a:off x="-179872" y="1788431"/>
                <a:ext cx="932387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Observation 2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The obvious forward propagation algorithms results in runtime of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(Bad! We want O(V+E))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996F07-796F-419D-8507-18CBC2ADB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872" y="1788431"/>
                <a:ext cx="9323872" cy="769441"/>
              </a:xfrm>
              <a:prstGeom prst="rect">
                <a:avLst/>
              </a:prstGeom>
              <a:blipFill>
                <a:blip r:embed="rId4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21F378-617C-41C5-BBCA-B271EB3E2C30}"/>
                  </a:ext>
                </a:extLst>
              </p:cNvPr>
              <p:cNvSpPr/>
              <p:nvPr/>
            </p:nvSpPr>
            <p:spPr>
              <a:xfrm>
                <a:off x="-230766" y="2763046"/>
                <a:ext cx="9323872" cy="1244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Obvious algorithm? Calculate inductively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for all pairs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(obviously, this includes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which we want)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21F378-617C-41C5-BBCA-B271EB3E2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766" y="2763046"/>
                <a:ext cx="9323872" cy="1244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8FED76-AC78-4FB5-8BA1-74BBD9585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376" y="4166688"/>
            <a:ext cx="2707608" cy="23874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1036A28-4BF8-4934-A8FD-D444014A3470}"/>
              </a:ext>
            </a:extLst>
          </p:cNvPr>
          <p:cNvSpPr/>
          <p:nvPr/>
        </p:nvSpPr>
        <p:spPr>
          <a:xfrm>
            <a:off x="5429054" y="4755980"/>
            <a:ext cx="119764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t+1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4A0EF5-5EB4-4688-BFA7-8C6E94A08947}"/>
              </a:ext>
            </a:extLst>
          </p:cNvPr>
          <p:cNvSpPr/>
          <p:nvPr/>
        </p:nvSpPr>
        <p:spPr>
          <a:xfrm>
            <a:off x="6646195" y="4795003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781B4C-26AE-4C45-895D-44AF32EDE75E}"/>
                  </a:ext>
                </a:extLst>
              </p:cNvPr>
              <p:cNvSpPr/>
              <p:nvPr/>
            </p:nvSpPr>
            <p:spPr>
              <a:xfrm>
                <a:off x="6140152" y="4722357"/>
                <a:ext cx="1197642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781B4C-26AE-4C45-895D-44AF32EDE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152" y="4722357"/>
                <a:ext cx="1197642" cy="384721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C3C4BF59-2E03-4364-A080-A1EF34ED6975}"/>
              </a:ext>
            </a:extLst>
          </p:cNvPr>
          <p:cNvSpPr/>
          <p:nvPr/>
        </p:nvSpPr>
        <p:spPr>
          <a:xfrm>
            <a:off x="7624115" y="6168646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10E108-F514-44F9-81A4-8B27392BBC98}"/>
                  </a:ext>
                </a:extLst>
              </p:cNvPr>
              <p:cNvSpPr/>
              <p:nvPr/>
            </p:nvSpPr>
            <p:spPr>
              <a:xfrm>
                <a:off x="7118072" y="6096000"/>
                <a:ext cx="1197642" cy="408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10E108-F514-44F9-81A4-8B27392BB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72" y="6096000"/>
                <a:ext cx="1197642" cy="408317"/>
              </a:xfrm>
              <a:prstGeom prst="rect">
                <a:avLst/>
              </a:prstGeom>
              <a:blipFill>
                <a:blip r:embed="rId8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5A0B57-966F-41F3-AB0E-4DEC9409EF9C}"/>
                  </a:ext>
                </a:extLst>
              </p:cNvPr>
              <p:cNvSpPr/>
              <p:nvPr/>
            </p:nvSpPr>
            <p:spPr>
              <a:xfrm>
                <a:off x="-89936" y="5631919"/>
                <a:ext cx="9323872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Bad</a:t>
                </a:r>
                <a:r>
                  <a:rPr lang="en-US" altLang="ko-KR" sz="2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– this will end up with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altLang="ko-K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algorithm.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5A0B57-966F-41F3-AB0E-4DEC9409E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936" y="5631919"/>
                <a:ext cx="9323872" cy="460575"/>
              </a:xfrm>
              <a:prstGeom prst="rect">
                <a:avLst/>
              </a:prstGeom>
              <a:blipFill>
                <a:blip r:embed="rId9"/>
                <a:stretch>
                  <a:fillRect t="-4000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0180262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CBF0F9B-D099-4065-8163-298DF50355DF}"/>
              </a:ext>
            </a:extLst>
          </p:cNvPr>
          <p:cNvSpPr/>
          <p:nvPr/>
        </p:nvSpPr>
        <p:spPr>
          <a:xfrm>
            <a:off x="304800" y="2209800"/>
            <a:ext cx="8635872" cy="1157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Taking gradients of neural networks: </a:t>
            </a:r>
            <a:b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backpropagation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3053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C67E25-D40F-43AD-9BC8-4BEBF9EEA0CF}"/>
                  </a:ext>
                </a:extLst>
              </p:cNvPr>
              <p:cNvSpPr/>
              <p:nvPr/>
            </p:nvSpPr>
            <p:spPr>
              <a:xfrm>
                <a:off x="-251985" y="5382952"/>
                <a:ext cx="1979889" cy="801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C67E25-D40F-43AD-9BC8-4BEBF9EE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985" y="5382952"/>
                <a:ext cx="1979889" cy="80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1996F07-796F-419D-8507-18CBC2ADB646}"/>
              </a:ext>
            </a:extLst>
          </p:cNvPr>
          <p:cNvSpPr/>
          <p:nvPr/>
        </p:nvSpPr>
        <p:spPr>
          <a:xfrm>
            <a:off x="-179872" y="1788431"/>
            <a:ext cx="93238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 3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The better way to do this is in a backward fashion.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21F378-617C-41C5-BBCA-B271EB3E2C30}"/>
                  </a:ext>
                </a:extLst>
              </p:cNvPr>
              <p:cNvSpPr/>
              <p:nvPr/>
            </p:nvSpPr>
            <p:spPr>
              <a:xfrm>
                <a:off x="-152377" y="2209800"/>
                <a:ext cx="9323872" cy="1107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Message passing algorithm [dynamic programming]</a:t>
                </a:r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each node </a:t>
                </a:r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receives messages (real numbers) from its neighbors on top. Let their sum be </a:t>
                </a:r>
                <a14:m>
                  <m:oMath xmlns:m="http://schemas.openxmlformats.org/officeDocument/2006/math"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The node passes to downward neighbors z: </a:t>
                </a:r>
                <a14:m>
                  <m:oMath xmlns:m="http://schemas.openxmlformats.org/officeDocument/2006/math"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f>
                      <m:fPr>
                        <m:ctrlP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Proceed from top to down.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21F378-617C-41C5-BBCA-B271EB3E2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377" y="2209800"/>
                <a:ext cx="9323872" cy="1107034"/>
              </a:xfrm>
              <a:prstGeom prst="rect">
                <a:avLst/>
              </a:prstGeom>
              <a:blipFill>
                <a:blip r:embed="rId4"/>
                <a:stretch>
                  <a:fillRect t="-2762" b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6015041-E765-468B-9DBB-8D3B791DD72D}"/>
              </a:ext>
            </a:extLst>
          </p:cNvPr>
          <p:cNvSpPr/>
          <p:nvPr/>
        </p:nvSpPr>
        <p:spPr>
          <a:xfrm>
            <a:off x="7331901" y="417616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28C34B-A007-48AB-B362-B19F797AF745}"/>
              </a:ext>
            </a:extLst>
          </p:cNvPr>
          <p:cNvSpPr/>
          <p:nvPr/>
        </p:nvSpPr>
        <p:spPr>
          <a:xfrm>
            <a:off x="7789101" y="417616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C3A7A3-91F5-459F-9327-9D5D8CE6104B}"/>
              </a:ext>
            </a:extLst>
          </p:cNvPr>
          <p:cNvSpPr/>
          <p:nvPr/>
        </p:nvSpPr>
        <p:spPr>
          <a:xfrm>
            <a:off x="8246301" y="417616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3651B-AB8C-4997-B658-321AD7ECAEEA}"/>
              </a:ext>
            </a:extLst>
          </p:cNvPr>
          <p:cNvSpPr/>
          <p:nvPr/>
        </p:nvSpPr>
        <p:spPr>
          <a:xfrm>
            <a:off x="8703501" y="4176168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D3A18E-FE23-44CB-BF38-728DD4701E65}"/>
              </a:ext>
            </a:extLst>
          </p:cNvPr>
          <p:cNvSpPr/>
          <p:nvPr/>
        </p:nvSpPr>
        <p:spPr>
          <a:xfrm>
            <a:off x="7947087" y="5499673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D74FD-9315-403B-B721-AA2C0AEBFDFE}"/>
              </a:ext>
            </a:extLst>
          </p:cNvPr>
          <p:cNvCxnSpPr>
            <a:cxnSpLocks/>
            <a:stCxn id="26" idx="1"/>
            <a:endCxn id="15" idx="4"/>
          </p:cNvCxnSpPr>
          <p:nvPr/>
        </p:nvCxnSpPr>
        <p:spPr>
          <a:xfrm flipH="1" flipV="1">
            <a:off x="7450487" y="4413339"/>
            <a:ext cx="531333" cy="112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AD848C-FE53-416F-91AA-B48487912AE0}"/>
              </a:ext>
            </a:extLst>
          </p:cNvPr>
          <p:cNvCxnSpPr>
            <a:stCxn id="26" idx="1"/>
            <a:endCxn id="23" idx="4"/>
          </p:cNvCxnSpPr>
          <p:nvPr/>
        </p:nvCxnSpPr>
        <p:spPr>
          <a:xfrm flipH="1" flipV="1">
            <a:off x="7907687" y="4413339"/>
            <a:ext cx="74133" cy="112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F31A32-A9CC-4800-8614-4447A7BFB260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>
          <a:xfrm flipV="1">
            <a:off x="8065673" y="4413339"/>
            <a:ext cx="299214" cy="1086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C422BD-0ED2-44DF-8495-A30B54A45693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V="1">
            <a:off x="8065673" y="4413339"/>
            <a:ext cx="756414" cy="1086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A17E42D-9237-4F83-8C89-58763CBA0007}"/>
              </a:ext>
            </a:extLst>
          </p:cNvPr>
          <p:cNvSpPr/>
          <p:nvPr/>
        </p:nvSpPr>
        <p:spPr>
          <a:xfrm>
            <a:off x="7322440" y="6220447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0435DBD-A369-4D46-93B0-1E7F14A3104D}"/>
              </a:ext>
            </a:extLst>
          </p:cNvPr>
          <p:cNvSpPr/>
          <p:nvPr/>
        </p:nvSpPr>
        <p:spPr>
          <a:xfrm>
            <a:off x="7779640" y="6220447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20BE8C-003D-496F-B3BD-3F54144F4767}"/>
              </a:ext>
            </a:extLst>
          </p:cNvPr>
          <p:cNvSpPr/>
          <p:nvPr/>
        </p:nvSpPr>
        <p:spPr>
          <a:xfrm>
            <a:off x="8236840" y="6220447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717D649-B561-4776-B96A-014FC457DDB1}"/>
              </a:ext>
            </a:extLst>
          </p:cNvPr>
          <p:cNvSpPr/>
          <p:nvPr/>
        </p:nvSpPr>
        <p:spPr>
          <a:xfrm>
            <a:off x="8694040" y="6220447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16784-804F-45D3-8C61-D19B6CAE7A4B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 flipH="1">
            <a:off x="7441026" y="5702111"/>
            <a:ext cx="540794" cy="518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D6D5E7-D398-401F-9238-DA06A0839A0E}"/>
              </a:ext>
            </a:extLst>
          </p:cNvPr>
          <p:cNvCxnSpPr>
            <a:cxnSpLocks/>
          </p:cNvCxnSpPr>
          <p:nvPr/>
        </p:nvCxnSpPr>
        <p:spPr>
          <a:xfrm flipV="1">
            <a:off x="7915464" y="5756687"/>
            <a:ext cx="10262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5A250E-E393-4418-99FA-647E8DB15243}"/>
              </a:ext>
            </a:extLst>
          </p:cNvPr>
          <p:cNvCxnSpPr>
            <a:cxnSpLocks/>
          </p:cNvCxnSpPr>
          <p:nvPr/>
        </p:nvCxnSpPr>
        <p:spPr>
          <a:xfrm>
            <a:off x="8107246" y="5742627"/>
            <a:ext cx="238796" cy="487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34A4E4-5623-4C0F-99B7-6E95724FF1E3}"/>
              </a:ext>
            </a:extLst>
          </p:cNvPr>
          <p:cNvCxnSpPr>
            <a:cxnSpLocks/>
            <a:stCxn id="26" idx="6"/>
            <a:endCxn id="47" idx="1"/>
          </p:cNvCxnSpPr>
          <p:nvPr/>
        </p:nvCxnSpPr>
        <p:spPr>
          <a:xfrm>
            <a:off x="8184258" y="5618259"/>
            <a:ext cx="544515" cy="636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4AB1A4-FDB3-4F07-A915-5393EC5ECA33}"/>
                  </a:ext>
                </a:extLst>
              </p:cNvPr>
              <p:cNvSpPr/>
              <p:nvPr/>
            </p:nvSpPr>
            <p:spPr>
              <a:xfrm>
                <a:off x="7477998" y="5382952"/>
                <a:ext cx="3963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4AB1A4-FDB3-4F07-A915-5393EC5EC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98" y="5382952"/>
                <a:ext cx="3963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838BF76-0A11-44F8-B1BD-CEE717F70609}"/>
                  </a:ext>
                </a:extLst>
              </p:cNvPr>
              <p:cNvSpPr/>
              <p:nvPr/>
            </p:nvSpPr>
            <p:spPr>
              <a:xfrm>
                <a:off x="6943416" y="6175092"/>
                <a:ext cx="370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838BF76-0A11-44F8-B1BD-CEE717F70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16" y="6175092"/>
                <a:ext cx="37016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460A9FB-17E4-4191-B686-351B88863B8A}"/>
                  </a:ext>
                </a:extLst>
              </p:cNvPr>
              <p:cNvSpPr/>
              <p:nvPr/>
            </p:nvSpPr>
            <p:spPr>
              <a:xfrm>
                <a:off x="-149235" y="3418748"/>
                <a:ext cx="9323872" cy="849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Claim:  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sum of the messages that each node </a:t>
                </a:r>
              </a:p>
              <a:p>
                <a:pPr lvl="1"/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 computes S is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9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9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460A9FB-17E4-4191-B686-351B88863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235" y="3418748"/>
                <a:ext cx="9323872" cy="849400"/>
              </a:xfrm>
              <a:prstGeom prst="rect">
                <a:avLst/>
              </a:prstGeom>
              <a:blipFill>
                <a:blip r:embed="rId7"/>
                <a:stretch>
                  <a:fillRect t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926DC123-1D5E-4B34-959F-A4C792E2BF2A}"/>
              </a:ext>
            </a:extLst>
          </p:cNvPr>
          <p:cNvSpPr/>
          <p:nvPr/>
        </p:nvSpPr>
        <p:spPr>
          <a:xfrm>
            <a:off x="-179872" y="4176804"/>
            <a:ext cx="93238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Proof: 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induction.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76B622-E9A1-44D7-BE66-0FE9F3E090F1}"/>
              </a:ext>
            </a:extLst>
          </p:cNvPr>
          <p:cNvSpPr/>
          <p:nvPr/>
        </p:nvSpPr>
        <p:spPr>
          <a:xfrm>
            <a:off x="-194011" y="4565606"/>
            <a:ext cx="676795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Suppose u is at layer t, and inductive hypothesis holds for layers t+1 and above. Sum of messages to u satisfies: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8007114-8F2F-458F-AB61-9867CE98EBCF}"/>
                  </a:ext>
                </a:extLst>
              </p:cNvPr>
              <p:cNvSpPr/>
              <p:nvPr/>
            </p:nvSpPr>
            <p:spPr>
              <a:xfrm>
                <a:off x="7176735" y="3708185"/>
                <a:ext cx="186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8007114-8F2F-458F-AB61-9867CE98E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35" y="3708185"/>
                <a:ext cx="18610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18B3A5-6A22-4B9C-A011-CD2BD54305BD}"/>
                  </a:ext>
                </a:extLst>
              </p:cNvPr>
              <p:cNvSpPr/>
              <p:nvPr/>
            </p:nvSpPr>
            <p:spPr>
              <a:xfrm>
                <a:off x="7128499" y="4608074"/>
                <a:ext cx="212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18B3A5-6A22-4B9C-A011-CD2BD5430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499" y="4608074"/>
                <a:ext cx="21219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C308D6E-E418-474C-BB40-A3B3A523B5F4}"/>
                  </a:ext>
                </a:extLst>
              </p:cNvPr>
              <p:cNvSpPr/>
              <p:nvPr/>
            </p:nvSpPr>
            <p:spPr>
              <a:xfrm>
                <a:off x="1447800" y="5404466"/>
                <a:ext cx="1597489" cy="801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9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9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9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19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9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9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9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f>
                        <m:fPr>
                          <m:ctrlPr>
                            <a:rPr lang="en-US" altLang="ko-KR" sz="19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9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9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9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9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9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C308D6E-E418-474C-BB40-A3B3A523B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04466"/>
                <a:ext cx="1597489" cy="801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3F8DDE0-2635-4971-91DE-1EC2CC9558FA}"/>
                  </a:ext>
                </a:extLst>
              </p:cNvPr>
              <p:cNvSpPr/>
              <p:nvPr/>
            </p:nvSpPr>
            <p:spPr>
              <a:xfrm>
                <a:off x="2936774" y="5414150"/>
                <a:ext cx="767646" cy="648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3F8DDE0-2635-4971-91DE-1EC2CC955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774" y="5414150"/>
                <a:ext cx="767646" cy="6483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7309FF-6F94-4EF0-B536-B89BAEC98503}"/>
              </a:ext>
            </a:extLst>
          </p:cNvPr>
          <p:cNvCxnSpPr>
            <a:cxnSpLocks/>
          </p:cNvCxnSpPr>
          <p:nvPr/>
        </p:nvCxnSpPr>
        <p:spPr>
          <a:xfrm flipV="1">
            <a:off x="1843847" y="6140012"/>
            <a:ext cx="462740" cy="235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CEA6EB3-A673-4FA4-BC94-64ABC0887F89}"/>
              </a:ext>
            </a:extLst>
          </p:cNvPr>
          <p:cNvSpPr/>
          <p:nvPr/>
        </p:nvSpPr>
        <p:spPr>
          <a:xfrm>
            <a:off x="-89936" y="6327289"/>
            <a:ext cx="93238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Inductive hypothesis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4C181E-E49C-41C2-9279-044BB3258F4A}"/>
              </a:ext>
            </a:extLst>
          </p:cNvPr>
          <p:cNvCxnSpPr>
            <a:cxnSpLocks/>
          </p:cNvCxnSpPr>
          <p:nvPr/>
        </p:nvCxnSpPr>
        <p:spPr>
          <a:xfrm flipH="1" flipV="1">
            <a:off x="2858501" y="6130418"/>
            <a:ext cx="312214" cy="244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934EC30-044D-4B49-A7AD-FE29A83B9C49}"/>
              </a:ext>
            </a:extLst>
          </p:cNvPr>
          <p:cNvSpPr/>
          <p:nvPr/>
        </p:nvSpPr>
        <p:spPr>
          <a:xfrm>
            <a:off x="2057400" y="6320879"/>
            <a:ext cx="93238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Def. of messages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673196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2" grpId="0"/>
      <p:bldP spid="16" grpId="0"/>
      <p:bldP spid="17" grpId="0"/>
      <p:bldP spid="58" grpId="0"/>
      <p:bldP spid="59" grpId="0"/>
      <p:bldP spid="60" grpId="0"/>
      <p:bldP spid="67" grpId="0"/>
      <p:bldP spid="68" grpId="0"/>
      <p:bldP spid="73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Taking gradients of neural networks: </a:t>
            </a:r>
            <a:b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backpropagation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1913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996F07-796F-419D-8507-18CBC2ADB646}"/>
              </a:ext>
            </a:extLst>
          </p:cNvPr>
          <p:cNvSpPr/>
          <p:nvPr/>
        </p:nvSpPr>
        <p:spPr>
          <a:xfrm>
            <a:off x="-256072" y="1447800"/>
            <a:ext cx="93238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Observation 3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The better way to do this is in a backward fashion.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21F378-617C-41C5-BBCA-B271EB3E2C30}"/>
                  </a:ext>
                </a:extLst>
              </p:cNvPr>
              <p:cNvSpPr/>
              <p:nvPr/>
            </p:nvSpPr>
            <p:spPr>
              <a:xfrm>
                <a:off x="-222922" y="1828800"/>
                <a:ext cx="9323872" cy="1107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Message passing algorithm [dynamic programming]: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each node </a:t>
                </a:r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receives messages (real numbers) from its neighbors on top. Let their sum be </a:t>
                </a:r>
                <a14:m>
                  <m:oMath xmlns:m="http://schemas.openxmlformats.org/officeDocument/2006/math"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The node passes to downward neighbors z: </a:t>
                </a:r>
                <a14:m>
                  <m:oMath xmlns:m="http://schemas.openxmlformats.org/officeDocument/2006/math"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f>
                      <m:fPr>
                        <m:ctrlP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Proceed from top to down.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21F378-617C-41C5-BBCA-B271EB3E2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2922" y="1828800"/>
                <a:ext cx="9323872" cy="1107034"/>
              </a:xfrm>
              <a:prstGeom prst="rect">
                <a:avLst/>
              </a:prstGeom>
              <a:blipFill>
                <a:blip r:embed="rId3"/>
                <a:stretch>
                  <a:fillRect t="-2747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6015041-E765-468B-9DBB-8D3B791DD72D}"/>
              </a:ext>
            </a:extLst>
          </p:cNvPr>
          <p:cNvSpPr/>
          <p:nvPr/>
        </p:nvSpPr>
        <p:spPr>
          <a:xfrm>
            <a:off x="7331901" y="366495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28C34B-A007-48AB-B362-B19F797AF745}"/>
              </a:ext>
            </a:extLst>
          </p:cNvPr>
          <p:cNvSpPr/>
          <p:nvPr/>
        </p:nvSpPr>
        <p:spPr>
          <a:xfrm>
            <a:off x="7789101" y="366495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C3A7A3-91F5-459F-9327-9D5D8CE6104B}"/>
              </a:ext>
            </a:extLst>
          </p:cNvPr>
          <p:cNvSpPr/>
          <p:nvPr/>
        </p:nvSpPr>
        <p:spPr>
          <a:xfrm>
            <a:off x="8246301" y="366495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03651B-AB8C-4997-B658-321AD7ECAEEA}"/>
              </a:ext>
            </a:extLst>
          </p:cNvPr>
          <p:cNvSpPr/>
          <p:nvPr/>
        </p:nvSpPr>
        <p:spPr>
          <a:xfrm>
            <a:off x="8703501" y="3664950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D3A18E-FE23-44CB-BF38-728DD4701E65}"/>
              </a:ext>
            </a:extLst>
          </p:cNvPr>
          <p:cNvSpPr/>
          <p:nvPr/>
        </p:nvSpPr>
        <p:spPr>
          <a:xfrm>
            <a:off x="7947087" y="5064655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D74FD-9315-403B-B721-AA2C0AEBFD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450487" y="3978321"/>
            <a:ext cx="531333" cy="112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AD848C-FE53-416F-91AA-B48487912AE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907687" y="3978321"/>
            <a:ext cx="74133" cy="112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F31A32-A9CC-4800-8614-4447A7BFB260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065673" y="3978321"/>
            <a:ext cx="299214" cy="1086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C422BD-0ED2-44DF-8495-A30B54A45693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V="1">
            <a:off x="8065673" y="3902121"/>
            <a:ext cx="756414" cy="116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A17E42D-9237-4F83-8C89-58763CBA0007}"/>
              </a:ext>
            </a:extLst>
          </p:cNvPr>
          <p:cNvSpPr/>
          <p:nvPr/>
        </p:nvSpPr>
        <p:spPr>
          <a:xfrm>
            <a:off x="7322440" y="57854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0435DBD-A369-4D46-93B0-1E7F14A3104D}"/>
              </a:ext>
            </a:extLst>
          </p:cNvPr>
          <p:cNvSpPr/>
          <p:nvPr/>
        </p:nvSpPr>
        <p:spPr>
          <a:xfrm>
            <a:off x="7779640" y="57854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20BE8C-003D-496F-B3BD-3F54144F4767}"/>
              </a:ext>
            </a:extLst>
          </p:cNvPr>
          <p:cNvSpPr/>
          <p:nvPr/>
        </p:nvSpPr>
        <p:spPr>
          <a:xfrm>
            <a:off x="8236840" y="57854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717D649-B561-4776-B96A-014FC457DDB1}"/>
              </a:ext>
            </a:extLst>
          </p:cNvPr>
          <p:cNvSpPr/>
          <p:nvPr/>
        </p:nvSpPr>
        <p:spPr>
          <a:xfrm>
            <a:off x="8694040" y="5709229"/>
            <a:ext cx="237171" cy="237171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16784-804F-45D3-8C61-D19B6CAE7A4B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 flipH="1">
            <a:off x="7441026" y="5267093"/>
            <a:ext cx="540794" cy="518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D6D5E7-D398-401F-9238-DA06A0839A0E}"/>
              </a:ext>
            </a:extLst>
          </p:cNvPr>
          <p:cNvCxnSpPr>
            <a:cxnSpLocks/>
          </p:cNvCxnSpPr>
          <p:nvPr/>
        </p:nvCxnSpPr>
        <p:spPr>
          <a:xfrm flipV="1">
            <a:off x="7915464" y="5321669"/>
            <a:ext cx="102620" cy="463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5A250E-E393-4418-99FA-647E8DB15243}"/>
              </a:ext>
            </a:extLst>
          </p:cNvPr>
          <p:cNvCxnSpPr>
            <a:cxnSpLocks/>
          </p:cNvCxnSpPr>
          <p:nvPr/>
        </p:nvCxnSpPr>
        <p:spPr>
          <a:xfrm>
            <a:off x="8107246" y="5307609"/>
            <a:ext cx="238796" cy="487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34A4E4-5623-4C0F-99B7-6E95724FF1E3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8184258" y="5183241"/>
            <a:ext cx="544515" cy="636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4AB1A4-FDB3-4F07-A915-5393EC5ECA33}"/>
                  </a:ext>
                </a:extLst>
              </p:cNvPr>
              <p:cNvSpPr/>
              <p:nvPr/>
            </p:nvSpPr>
            <p:spPr>
              <a:xfrm>
                <a:off x="7477998" y="4947934"/>
                <a:ext cx="3963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94AB1A4-FDB3-4F07-A915-5393EC5EC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98" y="4947934"/>
                <a:ext cx="3963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838BF76-0A11-44F8-B1BD-CEE717F70609}"/>
                  </a:ext>
                </a:extLst>
              </p:cNvPr>
              <p:cNvSpPr/>
              <p:nvPr/>
            </p:nvSpPr>
            <p:spPr>
              <a:xfrm>
                <a:off x="6943416" y="5740074"/>
                <a:ext cx="370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838BF76-0A11-44F8-B1BD-CEE717F70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16" y="5740074"/>
                <a:ext cx="37016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7460A9FB-17E4-4191-B686-351B88863B8A}"/>
              </a:ext>
            </a:extLst>
          </p:cNvPr>
          <p:cNvSpPr/>
          <p:nvPr/>
        </p:nvSpPr>
        <p:spPr>
          <a:xfrm>
            <a:off x="-222922" y="2929116"/>
            <a:ext cx="686877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Amount of work: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node u needs to sum its upward neighbor messages (at most deg(u) of them), and pass a message to its downward neighbors (at most deg(u) of them).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8007114-8F2F-458F-AB61-9867CE98EBCF}"/>
                  </a:ext>
                </a:extLst>
              </p:cNvPr>
              <p:cNvSpPr/>
              <p:nvPr/>
            </p:nvSpPr>
            <p:spPr>
              <a:xfrm>
                <a:off x="7176735" y="3196967"/>
                <a:ext cx="186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8007114-8F2F-458F-AB61-9867CE98E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35" y="3196967"/>
                <a:ext cx="18610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18B3A5-6A22-4B9C-A011-CD2BD54305BD}"/>
                  </a:ext>
                </a:extLst>
              </p:cNvPr>
              <p:cNvSpPr/>
              <p:nvPr/>
            </p:nvSpPr>
            <p:spPr>
              <a:xfrm>
                <a:off x="7128499" y="4096856"/>
                <a:ext cx="212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18B3A5-6A22-4B9C-A011-CD2BD5430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499" y="4096856"/>
                <a:ext cx="21219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4B8C75A-64DD-405F-92B6-A6EB836B7DC8}"/>
                  </a:ext>
                </a:extLst>
              </p:cNvPr>
              <p:cNvSpPr/>
              <p:nvPr/>
            </p:nvSpPr>
            <p:spPr>
              <a:xfrm>
                <a:off x="-256594" y="4074566"/>
                <a:ext cx="7122821" cy="1107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Each downward message just takes an extra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calculation (easy const. time), so  each node does O(deg(u)) amount of work.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4B8C75A-64DD-405F-92B6-A6EB836B7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6594" y="4074566"/>
                <a:ext cx="7122821" cy="1107034"/>
              </a:xfrm>
              <a:prstGeom prst="rect">
                <a:avLst/>
              </a:prstGeom>
              <a:blipFill>
                <a:blip r:embed="rId8"/>
                <a:stretch>
                  <a:fillRect b="-8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3B3F6A-C434-4FA1-ADA6-DFF979C86161}"/>
                  </a:ext>
                </a:extLst>
              </p:cNvPr>
              <p:cNvSpPr/>
              <p:nvPr/>
            </p:nvSpPr>
            <p:spPr>
              <a:xfrm>
                <a:off x="-229528" y="5114092"/>
                <a:ext cx="7122821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Hence, </a:t>
                </a:r>
                <a:r>
                  <a:rPr lang="en-US" altLang="ko-KR" sz="19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total amount of work 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all nodes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9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9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19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900" b="0" i="0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9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900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3B3F6A-C434-4FA1-ADA6-DFF979C86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528" y="5114092"/>
                <a:ext cx="7122821" cy="677108"/>
              </a:xfrm>
              <a:prstGeom prst="rect">
                <a:avLst/>
              </a:prstGeom>
              <a:blipFill>
                <a:blip r:embed="rId9"/>
                <a:stretch>
                  <a:fillRect t="-65766" b="-6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D11923-0262-467A-80AA-B0CDE645D9CC}"/>
                  </a:ext>
                </a:extLst>
              </p:cNvPr>
              <p:cNvSpPr/>
              <p:nvPr/>
            </p:nvSpPr>
            <p:spPr>
              <a:xfrm>
                <a:off x="-226466" y="5624127"/>
                <a:ext cx="7442205" cy="1107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Amount of memory: 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calculating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we need the activation values of intermediate nodes – so </a:t>
                </a:r>
                <a:r>
                  <a:rPr lang="en-US" altLang="ko-KR" sz="19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memory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9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9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b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en-US" altLang="ko-KR" sz="1900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Important</a:t>
                </a:r>
                <a:r>
                  <a:rPr lang="en-US" altLang="ko-KR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! If recalculating these, runtime would be quadratic]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D11923-0262-467A-80AA-B0CDE645D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466" y="5624127"/>
                <a:ext cx="7442205" cy="1107034"/>
              </a:xfrm>
              <a:prstGeom prst="rect">
                <a:avLst/>
              </a:prstGeom>
              <a:blipFill>
                <a:blip r:embed="rId10"/>
                <a:stretch>
                  <a:fillRect b="-8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7254964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world of continuous optimization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12B4A-CF41-47D5-8016-3BB4EAC25721}"/>
              </a:ext>
            </a:extLst>
          </p:cNvPr>
          <p:cNvSpPr/>
          <p:nvPr/>
        </p:nvSpPr>
        <p:spPr>
          <a:xfrm>
            <a:off x="38100" y="1656348"/>
            <a:ext cx="88857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typical training task in ML can be cast as: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03D227-9EF4-4D56-9648-DA15D87A3AA9}"/>
                  </a:ext>
                </a:extLst>
              </p:cNvPr>
              <p:cNvSpPr/>
              <p:nvPr/>
            </p:nvSpPr>
            <p:spPr>
              <a:xfrm>
                <a:off x="5930285" y="1648236"/>
                <a:ext cx="1589281" cy="56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lim>
                      </m:limLow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03D227-9EF4-4D56-9648-DA15D87A3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5" y="1648236"/>
                <a:ext cx="1589281" cy="561564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8A21F9-0F56-4C40-9C7C-C2EB7CBD4ADA}"/>
                  </a:ext>
                </a:extLst>
              </p:cNvPr>
              <p:cNvSpPr/>
              <p:nvPr/>
            </p:nvSpPr>
            <p:spPr>
              <a:xfrm>
                <a:off x="38100" y="2721903"/>
                <a:ext cx="888572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Usually, it is cheap to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but (more) expensive to calculate higher-order derivatives.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8A21F9-0F56-4C40-9C7C-C2EB7CBD4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2721903"/>
                <a:ext cx="8885722" cy="769441"/>
              </a:xfrm>
              <a:prstGeom prst="rect">
                <a:avLst/>
              </a:prstGeom>
              <a:blipFill>
                <a:blip r:embed="rId4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F10C5D-2E0D-438D-BD1B-FD13C8829145}"/>
                  </a:ext>
                </a:extLst>
              </p:cNvPr>
              <p:cNvSpPr/>
              <p:nvPr/>
            </p:nvSpPr>
            <p:spPr>
              <a:xfrm>
                <a:off x="0" y="3595810"/>
                <a:ext cx="888572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Most algorithms we will look at are iterative: they progressively pick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that are supposed to bring “improvement”.  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F10C5D-2E0D-438D-BD1B-FD13C8829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95810"/>
                <a:ext cx="8885722" cy="769441"/>
              </a:xfrm>
              <a:prstGeom prst="rect">
                <a:avLst/>
              </a:prstGeom>
              <a:blipFill>
                <a:blip r:embed="rId5"/>
                <a:stretch>
                  <a:fillRect t="-5556" r="-27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3E4E860-E662-4B0D-B06D-749EB2FEFAFB}"/>
              </a:ext>
            </a:extLst>
          </p:cNvPr>
          <p:cNvSpPr/>
          <p:nvPr/>
        </p:nvSpPr>
        <p:spPr>
          <a:xfrm>
            <a:off x="0" y="4520143"/>
            <a:ext cx="88857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Non-exhaustive coverage: entire field of optimization, with applications vastly beyond ML. We focus on deep-learning-relevant methods.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475983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 mother of all optimization algorithms: gradient descent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786841-7D3C-4802-8AFB-D368641489BD}"/>
              </a:ext>
            </a:extLst>
          </p:cNvPr>
          <p:cNvSpPr/>
          <p:nvPr/>
        </p:nvSpPr>
        <p:spPr>
          <a:xfrm>
            <a:off x="101286" y="2023312"/>
            <a:ext cx="88857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simplest optimization algorithm: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Taylor expand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find the direction of “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steepest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 descent. More precisely: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95F488C-B013-49A3-B90E-66802944FE5E}"/>
                  </a:ext>
                </a:extLst>
              </p:cNvPr>
              <p:cNvSpPr/>
              <p:nvPr/>
            </p:nvSpPr>
            <p:spPr>
              <a:xfrm>
                <a:off x="129138" y="3018162"/>
                <a:ext cx="909106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By Taylor’s theorem, we have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lit/>
                              </m:r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95F488C-B013-49A3-B90E-66802944F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8" y="3018162"/>
                <a:ext cx="9091061" cy="430887"/>
              </a:xfrm>
              <a:prstGeom prst="rect">
                <a:avLst/>
              </a:prstGeom>
              <a:blipFill>
                <a:blip r:embed="rId3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6C0E28D-D686-4AEB-9AE8-3E9E2E26DE19}"/>
              </a:ext>
            </a:extLst>
          </p:cNvPr>
          <p:cNvSpPr/>
          <p:nvPr/>
        </p:nvSpPr>
        <p:spPr>
          <a:xfrm>
            <a:off x="129139" y="3758805"/>
            <a:ext cx="88857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So, if we ignore higher-order effects, we have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270DCBA-6F82-49A0-98D5-FE7F1B3CEC28}"/>
                  </a:ext>
                </a:extLst>
              </p:cNvPr>
              <p:cNvSpPr/>
              <p:nvPr/>
            </p:nvSpPr>
            <p:spPr>
              <a:xfrm>
                <a:off x="1605935" y="4404636"/>
                <a:ext cx="5319405" cy="887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  <m:r>
                            <a:rPr lang="en-US" altLang="ko-KR" sz="2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2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lim>
                      </m:limLow>
                      <m:r>
                        <m:rPr>
                          <m:lit/>
                        </m:rP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f>
                        <m:f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270DCBA-6F82-49A0-98D5-FE7F1B3CE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35" y="4404636"/>
                <a:ext cx="5319405" cy="8872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4C87831-CE22-4740-8490-95A0ED8A94E9}"/>
              </a:ext>
            </a:extLst>
          </p:cNvPr>
          <p:cNvSpPr/>
          <p:nvPr/>
        </p:nvSpPr>
        <p:spPr>
          <a:xfrm>
            <a:off x="138664" y="5569612"/>
            <a:ext cx="88857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i.e. we should move (appropriately scaled) opposite of the gradient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068030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Gradient descent, pictorially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87831-CE22-4740-8490-95A0ED8A94E9}"/>
                  </a:ext>
                </a:extLst>
              </p:cNvPr>
              <p:cNvSpPr/>
              <p:nvPr/>
            </p:nvSpPr>
            <p:spPr>
              <a:xfrm>
                <a:off x="129139" y="4724400"/>
                <a:ext cx="888572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What can we hope for, in the case that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|→0</m:t>
                    </m:r>
                  </m:oMath>
                </a14:m>
                <a:r>
                  <a:rPr lang="en-US" altLang="ko-KR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? 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87831-CE22-4740-8490-95A0ED8A9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9" y="4724400"/>
                <a:ext cx="8885722" cy="430887"/>
              </a:xfrm>
              <a:prstGeom prst="rect">
                <a:avLst/>
              </a:prstGeom>
              <a:blipFill>
                <a:blip r:embed="rId3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B13B8C-C6D8-4E73-B00D-EB380A3AAC77}"/>
                  </a:ext>
                </a:extLst>
              </p:cNvPr>
              <p:cNvSpPr/>
              <p:nvPr/>
            </p:nvSpPr>
            <p:spPr>
              <a:xfrm>
                <a:off x="129139" y="5194541"/>
                <a:ext cx="888572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stop moving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these care called </a:t>
                </a:r>
                <a:r>
                  <a:rPr lang="en-US" altLang="ko-KR" sz="2200" b="1" dirty="0">
                    <a:solidFill>
                      <a:schemeClr val="accent2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stationary points</a:t>
                </a:r>
                <a:r>
                  <a:rPr lang="en-US" altLang="ko-KR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B13B8C-C6D8-4E73-B00D-EB380A3AA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9" y="5194541"/>
                <a:ext cx="8885722" cy="769441"/>
              </a:xfrm>
              <a:prstGeom prst="rect">
                <a:avLst/>
              </a:prstGeom>
              <a:blipFill>
                <a:blip r:embed="rId4"/>
                <a:stretch>
                  <a:fillRect t="-5556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EF8E91C-CECC-4096-A113-B0F33A36B57A}"/>
              </a:ext>
            </a:extLst>
          </p:cNvPr>
          <p:cNvSpPr/>
          <p:nvPr/>
        </p:nvSpPr>
        <p:spPr>
          <a:xfrm>
            <a:off x="258278" y="5872337"/>
            <a:ext cx="88857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sz="2200" b="1" dirty="0">
                <a:latin typeface="Cambria" panose="02040503050406030204" pitchFamily="18" charset="0"/>
                <a:ea typeface="Cambria" panose="02040503050406030204" pitchFamily="18" charset="0"/>
              </a:rPr>
              <a:t>What kinds of stationary points are there? 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442F8725-7FE4-4353-A584-D5B92F61FA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348609"/>
            <a:ext cx="4309459" cy="32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1213585"/>
      </p:ext>
    </p:extLst>
  </p:cSld>
  <p:clrMapOvr>
    <a:masterClrMapping/>
  </p:clrMapOvr>
  <p:transition advTm="13038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Types of stationary points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0A6559-51FF-4D74-B035-2E03DBC0D31C}"/>
                  </a:ext>
                </a:extLst>
              </p:cNvPr>
              <p:cNvSpPr/>
              <p:nvPr/>
            </p:nvSpPr>
            <p:spPr>
              <a:xfrm>
                <a:off x="-9525" y="4811718"/>
                <a:ext cx="8885722" cy="436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Global minimum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actual minimizer, namely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0A6559-51FF-4D74-B035-2E03DBC0D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4811718"/>
                <a:ext cx="8885722" cy="436979"/>
              </a:xfrm>
              <a:prstGeom prst="rect">
                <a:avLst/>
              </a:prstGeom>
              <a:blipFill>
                <a:blip r:embed="rId3"/>
                <a:stretch>
                  <a:fillRect t="-694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CA5579A-6ADC-4B4D-B04C-602ACC2B6E6D}"/>
              </a:ext>
            </a:extLst>
          </p:cNvPr>
          <p:cNvSpPr/>
          <p:nvPr/>
        </p:nvSpPr>
        <p:spPr>
          <a:xfrm>
            <a:off x="-18385" y="6212224"/>
            <a:ext cx="88857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Saddle points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stationary point that is *not* a local min/max.  </a:t>
            </a:r>
          </a:p>
        </p:txBody>
      </p:sp>
      <p:pic>
        <p:nvPicPr>
          <p:cNvPr id="10" name="Picture 2" descr="Image result for local minima">
            <a:extLst>
              <a:ext uri="{FF2B5EF4-FFF2-40B4-BE49-F238E27FC236}">
                <a16:creationId xmlns:a16="http://schemas.microsoft.com/office/drawing/2014/main" id="{8A9ABCA8-C846-446E-9EA8-B87F8EFE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6" y="1281800"/>
            <a:ext cx="4187688" cy="32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7998319-1500-4132-81AD-1227094C67D9}"/>
                  </a:ext>
                </a:extLst>
              </p:cNvPr>
              <p:cNvSpPr/>
              <p:nvPr/>
            </p:nvSpPr>
            <p:spPr>
              <a:xfrm>
                <a:off x="-9525" y="5277298"/>
                <a:ext cx="8885722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Local minimum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7998319-1500-4132-81AD-1227094C6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5277298"/>
                <a:ext cx="8885722" cy="474489"/>
              </a:xfrm>
              <a:prstGeom prst="rect">
                <a:avLst/>
              </a:prstGeom>
              <a:blipFill>
                <a:blip r:embed="rId5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663C54-D3A3-4B83-B8D4-E8093379A2DA}"/>
                  </a:ext>
                </a:extLst>
              </p:cNvPr>
              <p:cNvSpPr/>
              <p:nvPr/>
            </p:nvSpPr>
            <p:spPr>
              <a:xfrm>
                <a:off x="-9525" y="5751787"/>
                <a:ext cx="8885722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accent6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Local maximum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663C54-D3A3-4B83-B8D4-E8093379A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5751787"/>
                <a:ext cx="8885722" cy="474489"/>
              </a:xfrm>
              <a:prstGeom prst="rect">
                <a:avLst/>
              </a:prstGeom>
              <a:blipFill>
                <a:blip r:embed="rId6"/>
                <a:stretch>
                  <a:fillRect t="-6494"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5258338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Types of stationary points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A6559-51FF-4D74-B035-2E03DBC0D31C}"/>
              </a:ext>
            </a:extLst>
          </p:cNvPr>
          <p:cNvSpPr/>
          <p:nvPr/>
        </p:nvSpPr>
        <p:spPr>
          <a:xfrm>
            <a:off x="9525" y="4343400"/>
            <a:ext cx="88857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 minimum</a:t>
            </a:r>
            <a:r>
              <a:rPr lang="en-US" altLang="ko-KR" sz="2200" dirty="0">
                <a:latin typeface="Cambria" panose="02040503050406030204" pitchFamily="18" charset="0"/>
                <a:ea typeface="Cambria" panose="02040503050406030204" pitchFamily="18" charset="0"/>
              </a:rPr>
              <a:t>: finding these in general is very hard (both in theory – NP-hard, as well as in practice) </a:t>
            </a:r>
          </a:p>
        </p:txBody>
      </p:sp>
      <p:pic>
        <p:nvPicPr>
          <p:cNvPr id="10" name="Picture 2" descr="Image result for local minima">
            <a:extLst>
              <a:ext uri="{FF2B5EF4-FFF2-40B4-BE49-F238E27FC236}">
                <a16:creationId xmlns:a16="http://schemas.microsoft.com/office/drawing/2014/main" id="{8A9ABCA8-C846-446E-9EA8-B87F8EFE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6" y="987370"/>
            <a:ext cx="4187688" cy="32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4FEC1F7-ABBB-418E-A17D-3F9A03B6E71C}"/>
              </a:ext>
            </a:extLst>
          </p:cNvPr>
          <p:cNvSpPr/>
          <p:nvPr/>
        </p:nvSpPr>
        <p:spPr>
          <a:xfrm>
            <a:off x="9525" y="5143882"/>
            <a:ext cx="88857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 minimum</a:t>
            </a:r>
            <a:r>
              <a:rPr lang="en-US" altLang="ko-KR" sz="2200" dirty="0">
                <a:latin typeface="Cambria" panose="02040503050406030204" pitchFamily="18" charset="0"/>
                <a:ea typeface="Cambria" panose="02040503050406030204" pitchFamily="18" charset="0"/>
              </a:rPr>
              <a:t>: seem to work quite well often. Some theoretical understanding of why in very restricted cases.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7128E-8DEB-444D-9818-1C8209B92032}"/>
              </a:ext>
            </a:extLst>
          </p:cNvPr>
          <p:cNvSpPr/>
          <p:nvPr/>
        </p:nvSpPr>
        <p:spPr>
          <a:xfrm>
            <a:off x="1103" y="5975023"/>
            <a:ext cx="88857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Saddle points</a:t>
            </a:r>
            <a:r>
              <a:rPr lang="en-US" altLang="ko-KR" sz="2200" dirty="0">
                <a:latin typeface="Cambria" panose="02040503050406030204" pitchFamily="18" charset="0"/>
                <a:ea typeface="Cambria" panose="02040503050406030204" pitchFamily="18" charset="0"/>
              </a:rPr>
              <a:t>: typically bad, arise from invariances in input. </a:t>
            </a:r>
            <a:br>
              <a:rPr lang="en-US" altLang="ko-KR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sz="2200" dirty="0">
                <a:latin typeface="Cambria" panose="02040503050406030204" pitchFamily="18" charset="0"/>
                <a:ea typeface="Cambria" panose="02040503050406030204" pitchFamily="18" charset="0"/>
              </a:rPr>
              <a:t>Want to avoid these. (Stay tuned.)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950726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Checking for local minima?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4999" y="21121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8EE14-FE6A-498E-9978-6525D46A6298}"/>
              </a:ext>
            </a:extLst>
          </p:cNvPr>
          <p:cNvSpPr/>
          <p:nvPr/>
        </p:nvSpPr>
        <p:spPr>
          <a:xfrm>
            <a:off x="-406917" y="1154158"/>
            <a:ext cx="96488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 order checks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Hessian approximates a function to second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40BE48-4756-499D-B71A-DB4781D3284C}"/>
                  </a:ext>
                </a:extLst>
              </p:cNvPr>
              <p:cNvSpPr/>
              <p:nvPr/>
            </p:nvSpPr>
            <p:spPr>
              <a:xfrm>
                <a:off x="-10633" y="1672403"/>
                <a:ext cx="9191625" cy="570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Taylor’s </a:t>
                </a:r>
                <a:r>
                  <a:rPr lang="en-US" altLang="ko-KR" sz="2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thm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lit/>
                              </m:r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40BE48-4756-499D-B71A-DB4781D32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3" y="1672403"/>
                <a:ext cx="9191625" cy="570413"/>
              </a:xfrm>
              <a:prstGeom prst="rect">
                <a:avLst/>
              </a:prstGeom>
              <a:blipFill>
                <a:blip r:embed="rId3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2C2F4081-4D78-44E8-9923-3C350E4513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3" y="2841691"/>
            <a:ext cx="1905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167ED7-55D9-44DD-B505-6BD2CECE04FC}"/>
                  </a:ext>
                </a:extLst>
              </p:cNvPr>
              <p:cNvSpPr/>
              <p:nvPr/>
            </p:nvSpPr>
            <p:spPr>
              <a:xfrm>
                <a:off x="1789592" y="2262336"/>
                <a:ext cx="7391400" cy="72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lit/>
                                </m:r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167ED7-55D9-44DD-B505-6BD2CECE0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592" y="2262336"/>
                <a:ext cx="7391400" cy="726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0BA21F-F665-40BB-84F2-C138CF0CB478}"/>
                  </a:ext>
                </a:extLst>
              </p:cNvPr>
              <p:cNvSpPr/>
              <p:nvPr/>
            </p:nvSpPr>
            <p:spPr>
              <a:xfrm>
                <a:off x="1639403" y="3182329"/>
                <a:ext cx="910479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≻0: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for any 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and small enough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0BA21F-F665-40BB-84F2-C138CF0CB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03" y="3182329"/>
                <a:ext cx="9104797" cy="430887"/>
              </a:xfrm>
              <a:prstGeom prst="rect">
                <a:avLst/>
              </a:prstGeom>
              <a:blipFill>
                <a:blip r:embed="rId6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C62DDB-12CC-428A-A28C-CF4CB4C6B764}"/>
                  </a:ext>
                </a:extLst>
              </p:cNvPr>
              <p:cNvSpPr/>
              <p:nvPr/>
            </p:nvSpPr>
            <p:spPr>
              <a:xfrm>
                <a:off x="1667978" y="3746566"/>
                <a:ext cx="7391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lit/>
                                </m:rP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ko-KR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altLang="ko-KR" sz="22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sz="22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en-US" altLang="ko-KR" sz="22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C62DDB-12CC-428A-A28C-CF4CB4C6B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78" y="3746566"/>
                <a:ext cx="7391400" cy="430887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1890B82A-D5D5-4E91-8137-832E27D564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8" y="4546444"/>
            <a:ext cx="1905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EE575D-C3D8-4A6A-A516-C58452C58307}"/>
                  </a:ext>
                </a:extLst>
              </p:cNvPr>
              <p:cNvSpPr/>
              <p:nvPr/>
            </p:nvSpPr>
            <p:spPr>
              <a:xfrm>
                <a:off x="1676400" y="4963380"/>
                <a:ext cx="910479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has both positive and negative eigenvalues: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EE575D-C3D8-4A6A-A516-C58452C58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963380"/>
                <a:ext cx="9104797" cy="430887"/>
              </a:xfrm>
              <a:prstGeom prst="rect">
                <a:avLst/>
              </a:prstGeom>
              <a:blipFill>
                <a:blip r:embed="rId9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4B654FAC-CC1F-4EAD-9D17-05B5508795E9}"/>
              </a:ext>
            </a:extLst>
          </p:cNvPr>
          <p:cNvSpPr/>
          <p:nvPr/>
        </p:nvSpPr>
        <p:spPr>
          <a:xfrm>
            <a:off x="2058924" y="5431939"/>
            <a:ext cx="91047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Saddle point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(not a local minimum/maximum)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3371B-7221-4882-AF81-219725AEEBB2}"/>
              </a:ext>
            </a:extLst>
          </p:cNvPr>
          <p:cNvSpPr/>
          <p:nvPr/>
        </p:nvSpPr>
        <p:spPr>
          <a:xfrm>
            <a:off x="1300172" y="6127166"/>
            <a:ext cx="91047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neither of these attains, test is inconclusive!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2ADAA6-4C41-413F-A71F-006912E1403B}"/>
              </a:ext>
            </a:extLst>
          </p:cNvPr>
          <p:cNvSpPr/>
          <p:nvPr/>
        </p:nvSpPr>
        <p:spPr>
          <a:xfrm>
            <a:off x="2438400" y="4229528"/>
            <a:ext cx="91047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 minimum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 (Flipped for local maximum)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43081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16" grpId="0"/>
      <p:bldP spid="17" grpId="0"/>
      <p:bldP spid="19" grpId="0"/>
      <p:bldP spid="21" grpId="0"/>
      <p:bldP spid="22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F113EC-BC23-4008-B2E2-EF4A73FB5727}"/>
              </a:ext>
            </a:extLst>
          </p:cNvPr>
          <p:cNvSpPr/>
          <p:nvPr/>
        </p:nvSpPr>
        <p:spPr>
          <a:xfrm>
            <a:off x="304800" y="4191000"/>
            <a:ext cx="8710061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38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descent lemma: analyzing gradient descent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4" y="26174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87831-CE22-4740-8490-95A0ED8A94E9}"/>
                  </a:ext>
                </a:extLst>
              </p:cNvPr>
              <p:cNvSpPr/>
              <p:nvPr/>
            </p:nvSpPr>
            <p:spPr>
              <a:xfrm>
                <a:off x="129139" y="1570996"/>
                <a:ext cx="8885722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So far, we’ve only considered the limit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too large, the Taylor expansion will be invalid (and gradient descent can “jump over” local minima). </a:t>
                </a:r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too small, the runtime of the algorithm will suffer. </a:t>
                </a:r>
                <a:b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descent lemma characterizes the “sweet spot”: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87831-CE22-4740-8490-95A0ED8A9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9" y="1570996"/>
                <a:ext cx="8885722" cy="2462213"/>
              </a:xfrm>
              <a:prstGeom prst="rect">
                <a:avLst/>
              </a:prstGeom>
              <a:blipFill>
                <a:blip r:embed="rId3"/>
                <a:stretch>
                  <a:fillRect t="-1733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0A6559-51FF-4D74-B035-2E03DBC0D31C}"/>
                  </a:ext>
                </a:extLst>
              </p:cNvPr>
              <p:cNvSpPr/>
              <p:nvPr/>
            </p:nvSpPr>
            <p:spPr>
              <a:xfrm>
                <a:off x="129139" y="4191000"/>
                <a:ext cx="888572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Theorem (descent lemma)</a:t>
                </a:r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be twice differentiable,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Then, setting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and calling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 iterates of gradient descent,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we have:  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0A6559-51FF-4D74-B035-2E03DBC0D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9" y="4191000"/>
                <a:ext cx="8885722" cy="1107996"/>
              </a:xfrm>
              <a:prstGeom prst="rect">
                <a:avLst/>
              </a:prstGeom>
              <a:blipFill>
                <a:blip r:embed="rId4"/>
                <a:stretch>
                  <a:fillRect t="-18232" b="-44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FB9FB0-6F30-4978-8DAE-486F00BDABB8}"/>
                  </a:ext>
                </a:extLst>
              </p:cNvPr>
              <p:cNvSpPr/>
              <p:nvPr/>
            </p:nvSpPr>
            <p:spPr>
              <a:xfrm>
                <a:off x="906426" y="5456787"/>
                <a:ext cx="7391400" cy="785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m:rPr>
                              <m:sty m:val="p"/>
                            </m:rPr>
                            <a:rPr lang="en-US" altLang="ko-KR" sz="22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FB9FB0-6F30-4978-8DAE-486F00BDA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26" y="5456787"/>
                <a:ext cx="7391400" cy="7854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2098236"/>
      </p:ext>
    </p:extLst>
  </p:cSld>
  <p:clrMapOvr>
    <a:masterClrMapping/>
  </p:clrMapOvr>
  <p:transition advTm="1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7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|9.6|19.1|17.6|118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113651</TotalTime>
  <Words>2462</Words>
  <Application>Microsoft Office PowerPoint</Application>
  <PresentationFormat>On-screen Show (4:3)</PresentationFormat>
  <Paragraphs>186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Office Theme</vt:lpstr>
      <vt:lpstr>10707 Deep Learning: Spring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Learning Deep Generative Models</dc:title>
  <dc:subject/>
  <dc:creator>Ruslan Salakhutdinov</dc:creator>
  <cp:keywords/>
  <dc:description/>
  <cp:lastModifiedBy>Andrej Risteski</cp:lastModifiedBy>
  <cp:revision>473</cp:revision>
  <dcterms:created xsi:type="dcterms:W3CDTF">2017-08-27T19:04:26Z</dcterms:created>
  <dcterms:modified xsi:type="dcterms:W3CDTF">2021-02-02T06:05:01Z</dcterms:modified>
  <cp:category/>
</cp:coreProperties>
</file>