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7" roundtripDataSignature="AMtx7mg95N4vri7SlDh+jKtYn7nzY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 name="Google Shape;4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
        <p:nvSpPr>
          <p:cNvPr id="45" name="Google Shape;4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9" name="Google Shape;19;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0" name="Google Shape;20;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 name="Shape 24"/>
        <p:cNvGrpSpPr/>
        <p:nvPr/>
      </p:nvGrpSpPr>
      <p:grpSpPr>
        <a:xfrm>
          <a:off x="0" y="0"/>
          <a:ext cx="0" cy="0"/>
          <a:chOff x="0" y="0"/>
          <a:chExt cx="0" cy="0"/>
        </a:xfrm>
      </p:grpSpPr>
      <p:sp>
        <p:nvSpPr>
          <p:cNvPr id="25" name="Google Shape;25;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6" name="Google Shape;26;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 name="Shape 28"/>
        <p:cNvGrpSpPr/>
        <p:nvPr/>
      </p:nvGrpSpPr>
      <p:grpSpPr>
        <a:xfrm>
          <a:off x="0" y="0"/>
          <a:ext cx="0" cy="0"/>
          <a:chOff x="0" y="0"/>
          <a:chExt cx="0" cy="0"/>
        </a:xfrm>
      </p:grpSpPr>
      <p:sp>
        <p:nvSpPr>
          <p:cNvPr id="29" name="Google Shape;29;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0" name="Google Shape;3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4" name="Google Shape;34;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5" name="Google Shape;35;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 name="Shape 37"/>
        <p:cNvGrpSpPr/>
        <p:nvPr/>
      </p:nvGrpSpPr>
      <p:grpSpPr>
        <a:xfrm>
          <a:off x="0" y="0"/>
          <a:ext cx="0" cy="0"/>
          <a:chOff x="0" y="0"/>
          <a:chExt cx="0" cy="0"/>
        </a:xfrm>
      </p:grpSpPr>
      <p:sp>
        <p:nvSpPr>
          <p:cNvPr id="38" name="Google Shape;38;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39" name="Google Shape;3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0" name="Shape 40"/>
        <p:cNvGrpSpPr/>
        <p:nvPr/>
      </p:nvGrpSpPr>
      <p:grpSpPr>
        <a:xfrm>
          <a:off x="0" y="0"/>
          <a:ext cx="0" cy="0"/>
          <a:chOff x="0" y="0"/>
          <a:chExt cx="0" cy="0"/>
        </a:xfrm>
      </p:grpSpPr>
      <p:sp>
        <p:nvSpPr>
          <p:cNvPr id="41" name="Google Shape;41;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2" name="Google Shape;42;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3" name="Google Shape;4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
          <p:cNvSpPr txBox="1"/>
          <p:nvPr/>
        </p:nvSpPr>
        <p:spPr>
          <a:xfrm>
            <a:off x="164100" y="98175"/>
            <a:ext cx="6084300" cy="41546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pt-BR" sz="1500" u="none" cap="none" strike="noStrike">
                <a:solidFill>
                  <a:srgbClr val="000000"/>
                </a:solidFill>
                <a:latin typeface="Arial"/>
                <a:ea typeface="Arial"/>
                <a:cs typeface="Arial"/>
                <a:sym typeface="Arial"/>
              </a:rPr>
              <a:t>Projeto Tera</a:t>
            </a:r>
            <a:r>
              <a:rPr b="0" i="0" lang="pt-BR" sz="1000" u="none" cap="none" strike="noStrike">
                <a:solidFill>
                  <a:srgbClr val="000000"/>
                </a:solidFill>
                <a:latin typeface="Arial"/>
                <a:ea typeface="Arial"/>
                <a:cs typeface="Arial"/>
                <a:sym typeface="Arial"/>
              </a:rPr>
              <a:t> – </a:t>
            </a:r>
            <a:r>
              <a:rPr b="1" i="0" lang="pt-BR" sz="1500" u="none" cap="none" strike="noStrike">
                <a:solidFill>
                  <a:srgbClr val="000000"/>
                </a:solidFill>
                <a:latin typeface="Arial"/>
                <a:ea typeface="Arial"/>
                <a:cs typeface="Arial"/>
                <a:sym typeface="Arial"/>
              </a:rPr>
              <a:t>Mercado Financeiro</a:t>
            </a:r>
            <a:endParaRPr b="1" i="0" sz="1500" u="none" cap="none" strike="noStrike">
              <a:solidFill>
                <a:srgbClr val="000000"/>
              </a:solidFill>
              <a:latin typeface="Arial"/>
              <a:ea typeface="Arial"/>
              <a:cs typeface="Arial"/>
              <a:sym typeface="Arial"/>
            </a:endParaRPr>
          </a:p>
        </p:txBody>
      </p:sp>
      <p:pic>
        <p:nvPicPr>
          <p:cNvPr id="51" name="Google Shape;51;p1"/>
          <p:cNvPicPr preferRelativeResize="0"/>
          <p:nvPr/>
        </p:nvPicPr>
        <p:blipFill rotWithShape="1">
          <a:blip r:embed="rId3">
            <a:alphaModFix/>
          </a:blip>
          <a:srcRect b="0" l="0" r="0" t="0"/>
          <a:stretch/>
        </p:blipFill>
        <p:spPr>
          <a:xfrm>
            <a:off x="3066896" y="1411595"/>
            <a:ext cx="4015336" cy="2419350"/>
          </a:xfrm>
          <a:prstGeom prst="rect">
            <a:avLst/>
          </a:prstGeom>
          <a:noFill/>
          <a:ln>
            <a:noFill/>
          </a:ln>
        </p:spPr>
      </p:pic>
      <p:sp>
        <p:nvSpPr>
          <p:cNvPr id="52" name="Google Shape;52;p1"/>
          <p:cNvSpPr txBox="1"/>
          <p:nvPr/>
        </p:nvSpPr>
        <p:spPr>
          <a:xfrm>
            <a:off x="1848071" y="480513"/>
            <a:ext cx="1961400" cy="141574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1" i="0" lang="pt-BR" sz="800" u="none" cap="none" strike="noStrike">
                <a:solidFill>
                  <a:srgbClr val="000000"/>
                </a:solidFill>
                <a:latin typeface="Arial"/>
                <a:ea typeface="Arial"/>
                <a:cs typeface="Arial"/>
                <a:sym typeface="Arial"/>
              </a:rPr>
              <a:t>Problema do usuário:</a:t>
            </a:r>
            <a:r>
              <a:rPr b="0" i="0" lang="pt-BR" sz="800" u="none" cap="none" strike="noStrike">
                <a:solidFill>
                  <a:srgbClr val="000000"/>
                </a:solidFill>
                <a:latin typeface="Arial"/>
                <a:ea typeface="Arial"/>
                <a:cs typeface="Arial"/>
                <a:sym typeface="Arial"/>
              </a:rPr>
              <a:t> o mercado financeiro de ações pode ser muito rentável, porém pode ser considerado de alto risco. Dessa forma, investidores de perfil conservador não realizam esse tipo de investimento. Para se tornar um bom investidor leva-se tempo, enquanto investidores iniciantes possuem mais propensão a perda de capital.</a:t>
            </a:r>
            <a:endParaRPr b="0" i="0" sz="800" u="none" cap="none" strike="noStrike">
              <a:solidFill>
                <a:srgbClr val="000000"/>
              </a:solidFill>
              <a:latin typeface="Arial"/>
              <a:ea typeface="Arial"/>
              <a:cs typeface="Arial"/>
              <a:sym typeface="Arial"/>
            </a:endParaRPr>
          </a:p>
        </p:txBody>
      </p:sp>
      <p:cxnSp>
        <p:nvCxnSpPr>
          <p:cNvPr id="53" name="Google Shape;53;p1"/>
          <p:cNvCxnSpPr>
            <a:stCxn id="52" idx="3"/>
          </p:cNvCxnSpPr>
          <p:nvPr/>
        </p:nvCxnSpPr>
        <p:spPr>
          <a:xfrm>
            <a:off x="3809471" y="1188384"/>
            <a:ext cx="258900" cy="506400"/>
          </a:xfrm>
          <a:prstGeom prst="straightConnector1">
            <a:avLst/>
          </a:prstGeom>
          <a:noFill/>
          <a:ln cap="flat" cmpd="sng" w="9525">
            <a:solidFill>
              <a:schemeClr val="dk2"/>
            </a:solidFill>
            <a:prstDash val="solid"/>
            <a:round/>
            <a:headEnd len="sm" w="sm" type="none"/>
            <a:tailEnd len="sm" w="sm" type="none"/>
          </a:ln>
        </p:spPr>
      </p:cxnSp>
      <p:sp>
        <p:nvSpPr>
          <p:cNvPr id="54" name="Google Shape;54;p1"/>
          <p:cNvSpPr txBox="1"/>
          <p:nvPr/>
        </p:nvSpPr>
        <p:spPr>
          <a:xfrm>
            <a:off x="5145090" y="530170"/>
            <a:ext cx="17994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1" i="0" lang="pt-BR" sz="800" u="none" cap="none" strike="noStrike">
                <a:solidFill>
                  <a:srgbClr val="000000"/>
                </a:solidFill>
                <a:latin typeface="Arial"/>
                <a:ea typeface="Arial"/>
                <a:cs typeface="Arial"/>
                <a:sym typeface="Arial"/>
              </a:rPr>
              <a:t>Solução:</a:t>
            </a:r>
            <a:r>
              <a:rPr b="0" i="0" lang="pt-BR" sz="800" u="none" cap="none" strike="noStrike">
                <a:solidFill>
                  <a:srgbClr val="000000"/>
                </a:solidFill>
                <a:latin typeface="Arial"/>
                <a:ea typeface="Arial"/>
                <a:cs typeface="Arial"/>
                <a:sym typeface="Arial"/>
              </a:rPr>
              <a:t> criar um modelo de previsão de valor de ativos, baseado em séries temporais, que indique os melhores momentos de compra e de venda dos mesmos em tempo real.</a:t>
            </a:r>
            <a:endParaRPr b="0" i="0" sz="800" u="none" cap="none" strike="noStrike">
              <a:solidFill>
                <a:srgbClr val="000000"/>
              </a:solidFill>
              <a:latin typeface="Arial"/>
              <a:ea typeface="Arial"/>
              <a:cs typeface="Arial"/>
              <a:sym typeface="Arial"/>
            </a:endParaRPr>
          </a:p>
        </p:txBody>
      </p:sp>
      <p:cxnSp>
        <p:nvCxnSpPr>
          <p:cNvPr id="55" name="Google Shape;55;p1"/>
          <p:cNvCxnSpPr>
            <a:stCxn id="54" idx="2"/>
          </p:cNvCxnSpPr>
          <p:nvPr/>
        </p:nvCxnSpPr>
        <p:spPr>
          <a:xfrm flipH="1">
            <a:off x="5648190" y="1453570"/>
            <a:ext cx="396600" cy="60000"/>
          </a:xfrm>
          <a:prstGeom prst="straightConnector1">
            <a:avLst/>
          </a:prstGeom>
          <a:noFill/>
          <a:ln cap="flat" cmpd="sng" w="9525">
            <a:solidFill>
              <a:schemeClr val="dk2"/>
            </a:solidFill>
            <a:prstDash val="solid"/>
            <a:round/>
            <a:headEnd len="sm" w="sm" type="none"/>
            <a:tailEnd len="sm" w="sm" type="none"/>
          </a:ln>
        </p:spPr>
      </p:cxnSp>
      <p:sp>
        <p:nvSpPr>
          <p:cNvPr id="56" name="Google Shape;56;p1"/>
          <p:cNvSpPr txBox="1"/>
          <p:nvPr/>
        </p:nvSpPr>
        <p:spPr>
          <a:xfrm>
            <a:off x="7265215" y="1292219"/>
            <a:ext cx="1799400" cy="67707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1" i="0" lang="pt-BR" sz="800" u="none" cap="none" strike="noStrike">
                <a:solidFill>
                  <a:srgbClr val="000000"/>
                </a:solidFill>
                <a:latin typeface="Arial"/>
                <a:ea typeface="Arial"/>
                <a:cs typeface="Arial"/>
                <a:sym typeface="Arial"/>
              </a:rPr>
              <a:t>Dados de valores de ativos</a:t>
            </a:r>
            <a:r>
              <a:rPr b="0" i="0" lang="pt-BR" sz="800" u="none" cap="none" strike="noStrike">
                <a:solidFill>
                  <a:srgbClr val="000000"/>
                </a:solidFill>
                <a:latin typeface="Arial"/>
                <a:ea typeface="Arial"/>
                <a:cs typeface="Arial"/>
                <a:sym typeface="Arial"/>
              </a:rPr>
              <a:t>: escolhemos começar com a AAPL, para depois testarmos em outros, como AMZN, FB e MSFT</a:t>
            </a:r>
            <a:endParaRPr b="0" i="0" sz="800" u="none" cap="none" strike="noStrike">
              <a:solidFill>
                <a:srgbClr val="000000"/>
              </a:solidFill>
              <a:latin typeface="Arial"/>
              <a:ea typeface="Arial"/>
              <a:cs typeface="Arial"/>
              <a:sym typeface="Arial"/>
            </a:endParaRPr>
          </a:p>
        </p:txBody>
      </p:sp>
      <p:cxnSp>
        <p:nvCxnSpPr>
          <p:cNvPr id="57" name="Google Shape;57;p1"/>
          <p:cNvCxnSpPr>
            <a:stCxn id="56" idx="1"/>
          </p:cNvCxnSpPr>
          <p:nvPr/>
        </p:nvCxnSpPr>
        <p:spPr>
          <a:xfrm flipH="1">
            <a:off x="6473815" y="1630758"/>
            <a:ext cx="791400" cy="632700"/>
          </a:xfrm>
          <a:prstGeom prst="straightConnector1">
            <a:avLst/>
          </a:prstGeom>
          <a:noFill/>
          <a:ln cap="flat" cmpd="sng" w="9525">
            <a:solidFill>
              <a:schemeClr val="dk2"/>
            </a:solidFill>
            <a:prstDash val="solid"/>
            <a:round/>
            <a:headEnd len="sm" w="sm" type="none"/>
            <a:tailEnd len="sm" w="sm" type="none"/>
          </a:ln>
        </p:spPr>
      </p:cxnSp>
      <p:sp>
        <p:nvSpPr>
          <p:cNvPr id="58" name="Google Shape;58;p1"/>
          <p:cNvSpPr txBox="1"/>
          <p:nvPr/>
        </p:nvSpPr>
        <p:spPr>
          <a:xfrm>
            <a:off x="7265215" y="2323376"/>
            <a:ext cx="1799400" cy="67707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1" i="0" lang="pt-BR" sz="800" u="none" cap="none" strike="noStrike">
                <a:solidFill>
                  <a:srgbClr val="000000"/>
                </a:solidFill>
                <a:latin typeface="Arial"/>
                <a:ea typeface="Arial"/>
                <a:cs typeface="Arial"/>
                <a:sym typeface="Arial"/>
              </a:rPr>
              <a:t>Yahoo Finance: </a:t>
            </a:r>
            <a:r>
              <a:rPr b="0" i="0" lang="pt-BR" sz="800" u="none" cap="none" strike="noStrike">
                <a:solidFill>
                  <a:srgbClr val="000000"/>
                </a:solidFill>
                <a:latin typeface="Arial"/>
                <a:ea typeface="Arial"/>
                <a:cs typeface="Arial"/>
                <a:sym typeface="Arial"/>
              </a:rPr>
              <a:t>os dados horários dos ativos foram coletados através da API do Yahoo Finance, em Python.</a:t>
            </a:r>
            <a:endParaRPr b="0" i="0" sz="800" u="none" cap="none" strike="noStrike">
              <a:solidFill>
                <a:srgbClr val="000000"/>
              </a:solidFill>
              <a:latin typeface="Arial"/>
              <a:ea typeface="Arial"/>
              <a:cs typeface="Arial"/>
              <a:sym typeface="Arial"/>
            </a:endParaRPr>
          </a:p>
        </p:txBody>
      </p:sp>
      <p:cxnSp>
        <p:nvCxnSpPr>
          <p:cNvPr id="59" name="Google Shape;59;p1"/>
          <p:cNvCxnSpPr>
            <a:stCxn id="58" idx="1"/>
            <a:endCxn id="51" idx="3"/>
          </p:cNvCxnSpPr>
          <p:nvPr/>
        </p:nvCxnSpPr>
        <p:spPr>
          <a:xfrm rot="10800000">
            <a:off x="7082215" y="2621415"/>
            <a:ext cx="183000" cy="40500"/>
          </a:xfrm>
          <a:prstGeom prst="straightConnector1">
            <a:avLst/>
          </a:prstGeom>
          <a:noFill/>
          <a:ln cap="flat" cmpd="sng" w="9525">
            <a:solidFill>
              <a:schemeClr val="dk2"/>
            </a:solidFill>
            <a:prstDash val="solid"/>
            <a:round/>
            <a:headEnd len="sm" w="sm" type="none"/>
            <a:tailEnd len="sm" w="sm" type="none"/>
          </a:ln>
        </p:spPr>
      </p:cxnSp>
      <p:sp>
        <p:nvSpPr>
          <p:cNvPr id="60" name="Google Shape;60;p1"/>
          <p:cNvSpPr txBox="1"/>
          <p:nvPr/>
        </p:nvSpPr>
        <p:spPr>
          <a:xfrm>
            <a:off x="7265215" y="3233630"/>
            <a:ext cx="1799400" cy="1292631"/>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1" i="0" lang="pt-BR" sz="800" u="none" cap="none" strike="noStrike">
                <a:solidFill>
                  <a:srgbClr val="000000"/>
                </a:solidFill>
                <a:latin typeface="Arial"/>
                <a:ea typeface="Arial"/>
                <a:cs typeface="Arial"/>
                <a:sym typeface="Arial"/>
              </a:rPr>
              <a:t>Aceitar/refutar hipóteses:</a:t>
            </a:r>
            <a:endParaRPr b="1" i="0" sz="800" u="none" cap="none" strike="noStrike">
              <a:solidFill>
                <a:srgbClr val="000000"/>
              </a:solidFill>
              <a:latin typeface="Arial"/>
              <a:ea typeface="Arial"/>
              <a:cs typeface="Arial"/>
              <a:sym typeface="Arial"/>
            </a:endParaRPr>
          </a:p>
          <a:p>
            <a:pPr indent="-123825" lvl="0" marL="179999" marR="0" rtl="0" algn="l">
              <a:lnSpc>
                <a:spcPct val="100000"/>
              </a:lnSpc>
              <a:spcBef>
                <a:spcPts val="0"/>
              </a:spcBef>
              <a:spcAft>
                <a:spcPts val="0"/>
              </a:spcAft>
              <a:buClr>
                <a:srgbClr val="000000"/>
              </a:buClr>
              <a:buSzPts val="600"/>
              <a:buFont typeface="Arial"/>
              <a:buChar char="●"/>
            </a:pPr>
            <a:r>
              <a:rPr b="0" i="0" lang="pt-BR" sz="800" u="none" cap="none" strike="noStrike">
                <a:solidFill>
                  <a:srgbClr val="000000"/>
                </a:solidFill>
                <a:latin typeface="Arial"/>
                <a:ea typeface="Arial"/>
                <a:cs typeface="Arial"/>
                <a:sym typeface="Arial"/>
              </a:rPr>
              <a:t>Série de valores horários da AAPL não estacionária – Hipótese aceita</a:t>
            </a:r>
            <a:endParaRPr/>
          </a:p>
          <a:p>
            <a:pPr indent="-123825" lvl="0" marL="179999" marR="0" rtl="0" algn="l">
              <a:lnSpc>
                <a:spcPct val="100000"/>
              </a:lnSpc>
              <a:spcBef>
                <a:spcPts val="0"/>
              </a:spcBef>
              <a:spcAft>
                <a:spcPts val="0"/>
              </a:spcAft>
              <a:buClr>
                <a:srgbClr val="000000"/>
              </a:buClr>
              <a:buSzPts val="600"/>
              <a:buFont typeface="Arial"/>
              <a:buChar char="●"/>
            </a:pPr>
            <a:r>
              <a:rPr b="0" i="0" lang="pt-BR" sz="800" u="none" cap="none" strike="noStrike">
                <a:solidFill>
                  <a:srgbClr val="000000"/>
                </a:solidFill>
                <a:latin typeface="Arial"/>
                <a:ea typeface="Arial"/>
                <a:cs typeface="Arial"/>
                <a:sym typeface="Arial"/>
              </a:rPr>
              <a:t>Série da AAPL não possui sazonalidade – Hipótese rejeitada</a:t>
            </a:r>
            <a:endParaRPr/>
          </a:p>
          <a:p>
            <a:pPr indent="-123825" lvl="0" marL="179999" marR="0" rtl="0" algn="l">
              <a:lnSpc>
                <a:spcPct val="100000"/>
              </a:lnSpc>
              <a:spcBef>
                <a:spcPts val="0"/>
              </a:spcBef>
              <a:spcAft>
                <a:spcPts val="0"/>
              </a:spcAft>
              <a:buClr>
                <a:srgbClr val="000000"/>
              </a:buClr>
              <a:buSzPts val="600"/>
              <a:buFont typeface="Arial"/>
              <a:buChar char="●"/>
            </a:pPr>
            <a:r>
              <a:rPr b="0" i="0" lang="pt-BR" sz="800" u="none" cap="none" strike="noStrike">
                <a:solidFill>
                  <a:srgbClr val="000000"/>
                </a:solidFill>
                <a:latin typeface="Arial"/>
                <a:ea typeface="Arial"/>
                <a:cs typeface="Arial"/>
                <a:sym typeface="Arial"/>
              </a:rPr>
              <a:t>Série possui outliers – Hipótese rejeitada</a:t>
            </a:r>
            <a:endParaRPr b="0" i="0" sz="800" u="none" cap="none" strike="noStrike">
              <a:solidFill>
                <a:srgbClr val="000000"/>
              </a:solidFill>
              <a:latin typeface="Arial"/>
              <a:ea typeface="Arial"/>
              <a:cs typeface="Arial"/>
              <a:sym typeface="Arial"/>
            </a:endParaRPr>
          </a:p>
        </p:txBody>
      </p:sp>
      <p:cxnSp>
        <p:nvCxnSpPr>
          <p:cNvPr id="61" name="Google Shape;61;p1"/>
          <p:cNvCxnSpPr>
            <a:stCxn id="60" idx="1"/>
          </p:cNvCxnSpPr>
          <p:nvPr/>
        </p:nvCxnSpPr>
        <p:spPr>
          <a:xfrm rot="10800000">
            <a:off x="6623815" y="3440146"/>
            <a:ext cx="641400" cy="439800"/>
          </a:xfrm>
          <a:prstGeom prst="straightConnector1">
            <a:avLst/>
          </a:prstGeom>
          <a:noFill/>
          <a:ln cap="flat" cmpd="sng" w="9525">
            <a:solidFill>
              <a:schemeClr val="dk2"/>
            </a:solidFill>
            <a:prstDash val="solid"/>
            <a:round/>
            <a:headEnd len="sm" w="sm" type="none"/>
            <a:tailEnd len="sm" w="sm" type="none"/>
          </a:ln>
        </p:spPr>
      </p:cxnSp>
      <p:sp>
        <p:nvSpPr>
          <p:cNvPr id="62" name="Google Shape;62;p1"/>
          <p:cNvSpPr txBox="1"/>
          <p:nvPr/>
        </p:nvSpPr>
        <p:spPr>
          <a:xfrm>
            <a:off x="5519528" y="4063960"/>
            <a:ext cx="1799400" cy="104641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1" i="0" lang="pt-BR" sz="800" u="none" cap="none" strike="noStrike">
                <a:solidFill>
                  <a:srgbClr val="000000"/>
                </a:solidFill>
                <a:latin typeface="Arial"/>
                <a:ea typeface="Arial"/>
                <a:cs typeface="Arial"/>
                <a:sym typeface="Arial"/>
              </a:rPr>
              <a:t>Feature Engineering: </a:t>
            </a:r>
            <a:r>
              <a:rPr b="0" i="0" lang="pt-BR" sz="800" u="none" cap="none" strike="noStrike">
                <a:solidFill>
                  <a:srgbClr val="000000"/>
                </a:solidFill>
                <a:latin typeface="Arial"/>
                <a:ea typeface="Arial"/>
                <a:cs typeface="Arial"/>
                <a:sym typeface="Arial"/>
              </a:rPr>
              <a:t>criamos as variáveis</a:t>
            </a:r>
            <a:endParaRPr b="0" i="0" sz="800" u="none" cap="none" strike="noStrike">
              <a:solidFill>
                <a:srgbClr val="000000"/>
              </a:solidFill>
              <a:latin typeface="Arial"/>
              <a:ea typeface="Arial"/>
              <a:cs typeface="Arial"/>
              <a:sym typeface="Arial"/>
            </a:endParaRPr>
          </a:p>
          <a:p>
            <a:pPr indent="-123825" lvl="0" marL="179999" marR="0" rtl="0" algn="l">
              <a:lnSpc>
                <a:spcPct val="100000"/>
              </a:lnSpc>
              <a:spcBef>
                <a:spcPts val="0"/>
              </a:spcBef>
              <a:spcAft>
                <a:spcPts val="0"/>
              </a:spcAft>
              <a:buClr>
                <a:schemeClr val="dk1"/>
              </a:buClr>
              <a:buSzPts val="600"/>
              <a:buFont typeface="Arial"/>
              <a:buChar char="●"/>
            </a:pPr>
            <a:r>
              <a:rPr b="0" i="0" lang="pt-BR" sz="800" u="none" cap="none" strike="noStrike">
                <a:solidFill>
                  <a:schemeClr val="dk1"/>
                </a:solidFill>
                <a:latin typeface="Arial"/>
                <a:ea typeface="Arial"/>
                <a:cs typeface="Arial"/>
                <a:sym typeface="Arial"/>
              </a:rPr>
              <a:t>Para modelos de variáveis exógenas: RSI (Relative strength index), janela de defasagem de 30 horas (30 novas features)</a:t>
            </a:r>
            <a:endParaRPr b="0" i="0" sz="800" u="none" cap="none" strike="noStrike">
              <a:solidFill>
                <a:srgbClr val="000000"/>
              </a:solidFill>
              <a:latin typeface="Arial"/>
              <a:ea typeface="Arial"/>
              <a:cs typeface="Arial"/>
              <a:sym typeface="Arial"/>
            </a:endParaRPr>
          </a:p>
        </p:txBody>
      </p:sp>
      <p:sp>
        <p:nvSpPr>
          <p:cNvPr id="63" name="Google Shape;63;p1"/>
          <p:cNvSpPr txBox="1"/>
          <p:nvPr/>
        </p:nvSpPr>
        <p:spPr>
          <a:xfrm>
            <a:off x="2140615" y="3895350"/>
            <a:ext cx="1960076" cy="141574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1" i="0" lang="pt-BR" sz="800" u="none" cap="none" strike="noStrike">
                <a:solidFill>
                  <a:srgbClr val="000000"/>
                </a:solidFill>
                <a:latin typeface="Arial"/>
                <a:ea typeface="Arial"/>
                <a:cs typeface="Arial"/>
                <a:sym typeface="Arial"/>
              </a:rPr>
              <a:t>Modelo de Regressão (Primeira versão)</a:t>
            </a:r>
            <a:endParaRPr b="0" i="0" sz="800" u="none" cap="none" strike="noStrike">
              <a:solidFill>
                <a:srgbClr val="000000"/>
              </a:solidFill>
              <a:latin typeface="Arial"/>
              <a:ea typeface="Arial"/>
              <a:cs typeface="Arial"/>
              <a:sym typeface="Arial"/>
            </a:endParaRPr>
          </a:p>
          <a:p>
            <a:pPr indent="-123825" lvl="0" marL="179999" marR="0" rtl="0" algn="l">
              <a:lnSpc>
                <a:spcPct val="100000"/>
              </a:lnSpc>
              <a:spcBef>
                <a:spcPts val="0"/>
              </a:spcBef>
              <a:spcAft>
                <a:spcPts val="0"/>
              </a:spcAft>
              <a:buClr>
                <a:schemeClr val="dk1"/>
              </a:buClr>
              <a:buSzPts val="600"/>
              <a:buFont typeface="Arial"/>
              <a:buChar char="●"/>
            </a:pPr>
            <a:r>
              <a:rPr b="0" i="0" lang="pt-BR" sz="800" u="none" cap="none" strike="noStrike">
                <a:solidFill>
                  <a:schemeClr val="dk1"/>
                </a:solidFill>
                <a:latin typeface="Arial"/>
                <a:ea typeface="Arial"/>
                <a:cs typeface="Arial"/>
                <a:sym typeface="Arial"/>
              </a:rPr>
              <a:t>ARIMA (Baseline), com parâmetros p,d,q = (2,1,2).</a:t>
            </a:r>
            <a:endParaRPr/>
          </a:p>
          <a:p>
            <a:pPr indent="-123825" lvl="0" marL="179999" marR="0" rtl="0" algn="l">
              <a:lnSpc>
                <a:spcPct val="100000"/>
              </a:lnSpc>
              <a:spcBef>
                <a:spcPts val="0"/>
              </a:spcBef>
              <a:spcAft>
                <a:spcPts val="0"/>
              </a:spcAft>
              <a:buClr>
                <a:schemeClr val="dk1"/>
              </a:buClr>
              <a:buSzPts val="600"/>
              <a:buFont typeface="Arial"/>
              <a:buChar char="●"/>
            </a:pPr>
            <a:r>
              <a:rPr b="0" i="0" lang="pt-BR" sz="800" u="none" cap="none" strike="noStrike">
                <a:solidFill>
                  <a:schemeClr val="dk1"/>
                </a:solidFill>
                <a:latin typeface="Arial"/>
                <a:ea typeface="Arial"/>
                <a:cs typeface="Arial"/>
                <a:sym typeface="Arial"/>
              </a:rPr>
              <a:t>DecisionTreeRegressor, Random Forest e LGBM (Cross Val para escolha do melhor)</a:t>
            </a:r>
            <a:endParaRPr/>
          </a:p>
          <a:p>
            <a:pPr indent="-123825" lvl="0" marL="179999" marR="0" rtl="0" algn="l">
              <a:lnSpc>
                <a:spcPct val="100000"/>
              </a:lnSpc>
              <a:spcBef>
                <a:spcPts val="0"/>
              </a:spcBef>
              <a:spcAft>
                <a:spcPts val="0"/>
              </a:spcAft>
              <a:buClr>
                <a:schemeClr val="dk1"/>
              </a:buClr>
              <a:buSzPts val="600"/>
              <a:buFont typeface="Arial"/>
              <a:buChar char="●"/>
            </a:pPr>
            <a:r>
              <a:rPr b="0" i="0" lang="pt-BR" sz="800" u="none" cap="none" strike="noStrike">
                <a:solidFill>
                  <a:schemeClr val="dk1"/>
                </a:solidFill>
                <a:latin typeface="Arial"/>
                <a:ea typeface="Arial"/>
                <a:cs typeface="Arial"/>
                <a:sym typeface="Arial"/>
              </a:rPr>
              <a:t>Random Forest sem otimização de hiperparâmetros</a:t>
            </a:r>
            <a:endParaRPr b="0" i="0" sz="800" u="none" cap="none" strike="noStrike">
              <a:solidFill>
                <a:schemeClr val="dk1"/>
              </a:solidFill>
              <a:latin typeface="Arial"/>
              <a:ea typeface="Arial"/>
              <a:cs typeface="Arial"/>
              <a:sym typeface="Arial"/>
            </a:endParaRPr>
          </a:p>
          <a:p>
            <a:pPr indent="-85725" lvl="0" marL="179999" marR="0" rtl="0" algn="l">
              <a:lnSpc>
                <a:spcPct val="100000"/>
              </a:lnSpc>
              <a:spcBef>
                <a:spcPts val="0"/>
              </a:spcBef>
              <a:spcAft>
                <a:spcPts val="0"/>
              </a:spcAft>
              <a:buClr>
                <a:schemeClr val="dk1"/>
              </a:buClr>
              <a:buSzPts val="600"/>
              <a:buFont typeface="Arial"/>
              <a:buNone/>
            </a:pPr>
            <a:r>
              <a:t/>
            </a:r>
            <a:endParaRPr b="0" i="0" sz="800" u="none" cap="none" strike="noStrike">
              <a:solidFill>
                <a:srgbClr val="000000"/>
              </a:solidFill>
              <a:latin typeface="Arial"/>
              <a:ea typeface="Arial"/>
              <a:cs typeface="Arial"/>
              <a:sym typeface="Arial"/>
            </a:endParaRPr>
          </a:p>
        </p:txBody>
      </p:sp>
      <p:cxnSp>
        <p:nvCxnSpPr>
          <p:cNvPr id="64" name="Google Shape;64;p1"/>
          <p:cNvCxnSpPr/>
          <p:nvPr/>
        </p:nvCxnSpPr>
        <p:spPr>
          <a:xfrm flipH="1" rot="10800000">
            <a:off x="3922304" y="4015394"/>
            <a:ext cx="421308" cy="278312"/>
          </a:xfrm>
          <a:prstGeom prst="straightConnector1">
            <a:avLst/>
          </a:prstGeom>
          <a:noFill/>
          <a:ln cap="flat" cmpd="sng" w="9525">
            <a:solidFill>
              <a:schemeClr val="dk2"/>
            </a:solidFill>
            <a:prstDash val="solid"/>
            <a:round/>
            <a:headEnd len="sm" w="sm" type="none"/>
            <a:tailEnd len="sm" w="sm" type="none"/>
          </a:ln>
        </p:spPr>
      </p:cxnSp>
      <p:cxnSp>
        <p:nvCxnSpPr>
          <p:cNvPr id="65" name="Google Shape;65;p1"/>
          <p:cNvCxnSpPr/>
          <p:nvPr/>
        </p:nvCxnSpPr>
        <p:spPr>
          <a:xfrm rot="10800000">
            <a:off x="5882483" y="4015394"/>
            <a:ext cx="438804" cy="100480"/>
          </a:xfrm>
          <a:prstGeom prst="straightConnector1">
            <a:avLst/>
          </a:prstGeom>
          <a:noFill/>
          <a:ln cap="flat" cmpd="sng" w="9525">
            <a:solidFill>
              <a:schemeClr val="dk2"/>
            </a:solidFill>
            <a:prstDash val="solid"/>
            <a:round/>
            <a:headEnd len="sm" w="sm" type="none"/>
            <a:tailEnd len="sm" w="sm" type="none"/>
          </a:ln>
        </p:spPr>
      </p:cxnSp>
      <p:sp>
        <p:nvSpPr>
          <p:cNvPr id="66" name="Google Shape;66;p1"/>
          <p:cNvSpPr txBox="1"/>
          <p:nvPr/>
        </p:nvSpPr>
        <p:spPr>
          <a:xfrm>
            <a:off x="212977" y="1102539"/>
            <a:ext cx="1379079" cy="1369575"/>
          </a:xfrm>
          <a:prstGeom prst="rect">
            <a:avLst/>
          </a:prstGeom>
          <a:noFill/>
          <a:ln cap="flat" cmpd="sng" w="9525">
            <a:solidFill>
              <a:schemeClr val="dk1"/>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pt-BR" sz="1100" u="none" cap="none" strike="noStrike">
                <a:solidFill>
                  <a:schemeClr val="dk1"/>
                </a:solidFill>
                <a:latin typeface="Arial"/>
                <a:ea typeface="Arial"/>
                <a:cs typeface="Arial"/>
                <a:sym typeface="Arial"/>
              </a:rPr>
              <a:t>Objetivo: </a:t>
            </a:r>
            <a:r>
              <a:rPr b="0" i="0" lang="pt-BR" sz="1100" u="none" cap="none" strike="noStrike">
                <a:solidFill>
                  <a:schemeClr val="dk1"/>
                </a:solidFill>
                <a:latin typeface="Arial"/>
                <a:ea typeface="Arial"/>
                <a:cs typeface="Arial"/>
                <a:sym typeface="Arial"/>
              </a:rPr>
              <a:t>Aumentar ganhos financeiros no mercado de ações, através de modelo de previsão de preços</a:t>
            </a:r>
            <a:endParaRPr b="0" i="0" sz="1100" u="none" cap="none" strike="noStrike">
              <a:solidFill>
                <a:schemeClr val="dk1"/>
              </a:solidFill>
              <a:latin typeface="Arial"/>
              <a:ea typeface="Arial"/>
              <a:cs typeface="Arial"/>
              <a:sym typeface="Arial"/>
            </a:endParaRPr>
          </a:p>
        </p:txBody>
      </p:sp>
      <p:sp>
        <p:nvSpPr>
          <p:cNvPr id="67" name="Google Shape;67;p1"/>
          <p:cNvSpPr txBox="1"/>
          <p:nvPr/>
        </p:nvSpPr>
        <p:spPr>
          <a:xfrm>
            <a:off x="1766561" y="3082887"/>
            <a:ext cx="1207696" cy="67707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1" i="0" lang="pt-BR" sz="800" u="none" cap="none" strike="noStrike">
                <a:solidFill>
                  <a:srgbClr val="000000"/>
                </a:solidFill>
                <a:latin typeface="Arial"/>
                <a:ea typeface="Arial"/>
                <a:cs typeface="Arial"/>
                <a:sym typeface="Arial"/>
              </a:rPr>
              <a:t>Métrica MAE</a:t>
            </a:r>
            <a:endParaRPr b="0" i="0" sz="800" u="none" cap="none" strike="noStrike">
              <a:solidFill>
                <a:srgbClr val="000000"/>
              </a:solidFill>
              <a:latin typeface="Arial"/>
              <a:ea typeface="Arial"/>
              <a:cs typeface="Arial"/>
              <a:sym typeface="Arial"/>
            </a:endParaRPr>
          </a:p>
          <a:p>
            <a:pPr indent="-123825" lvl="0" marL="179999" marR="0" rtl="0" algn="l">
              <a:lnSpc>
                <a:spcPct val="100000"/>
              </a:lnSpc>
              <a:spcBef>
                <a:spcPts val="0"/>
              </a:spcBef>
              <a:spcAft>
                <a:spcPts val="0"/>
              </a:spcAft>
              <a:buClr>
                <a:schemeClr val="dk1"/>
              </a:buClr>
              <a:buSzPts val="600"/>
              <a:buFont typeface="Arial"/>
              <a:buChar char="●"/>
            </a:pPr>
            <a:r>
              <a:rPr b="0" i="0" lang="pt-BR" sz="800" u="none" cap="none" strike="noStrike">
                <a:solidFill>
                  <a:schemeClr val="dk1"/>
                </a:solidFill>
                <a:latin typeface="Arial"/>
                <a:ea typeface="Arial"/>
                <a:cs typeface="Arial"/>
                <a:sym typeface="Arial"/>
              </a:rPr>
              <a:t>ARIMA: 1.04</a:t>
            </a:r>
            <a:endParaRPr/>
          </a:p>
          <a:p>
            <a:pPr indent="-123825" lvl="0" marL="179999" marR="0" rtl="0" algn="l">
              <a:lnSpc>
                <a:spcPct val="100000"/>
              </a:lnSpc>
              <a:spcBef>
                <a:spcPts val="0"/>
              </a:spcBef>
              <a:spcAft>
                <a:spcPts val="0"/>
              </a:spcAft>
              <a:buClr>
                <a:schemeClr val="dk1"/>
              </a:buClr>
              <a:buSzPts val="600"/>
              <a:buFont typeface="Arial"/>
              <a:buChar char="●"/>
            </a:pPr>
            <a:r>
              <a:rPr b="0" i="0" lang="pt-BR" sz="800" u="none" cap="none" strike="noStrike">
                <a:solidFill>
                  <a:schemeClr val="dk1"/>
                </a:solidFill>
                <a:latin typeface="Arial"/>
                <a:ea typeface="Arial"/>
                <a:cs typeface="Arial"/>
                <a:sym typeface="Arial"/>
              </a:rPr>
              <a:t>Random Forest: 1.72</a:t>
            </a:r>
            <a:endParaRPr b="0" i="0" sz="800" u="none" cap="none" strike="noStrike">
              <a:solidFill>
                <a:srgbClr val="000000"/>
              </a:solidFill>
              <a:latin typeface="Arial"/>
              <a:ea typeface="Arial"/>
              <a:cs typeface="Arial"/>
              <a:sym typeface="Arial"/>
            </a:endParaRPr>
          </a:p>
        </p:txBody>
      </p:sp>
      <p:cxnSp>
        <p:nvCxnSpPr>
          <p:cNvPr id="68" name="Google Shape;68;p1"/>
          <p:cNvCxnSpPr/>
          <p:nvPr/>
        </p:nvCxnSpPr>
        <p:spPr>
          <a:xfrm>
            <a:off x="2828771" y="3402783"/>
            <a:ext cx="145486" cy="67328"/>
          </a:xfrm>
          <a:prstGeom prst="straightConnector1">
            <a:avLst/>
          </a:prstGeom>
          <a:noFill/>
          <a:ln cap="flat" cmpd="sng" w="9525">
            <a:solidFill>
              <a:schemeClr val="dk2"/>
            </a:solidFill>
            <a:prstDash val="solid"/>
            <a:round/>
            <a:headEnd len="sm" w="sm" type="none"/>
            <a:tailEnd len="sm" w="sm" type="none"/>
          </a:ln>
        </p:spPr>
      </p:cxnSp>
      <p:sp>
        <p:nvSpPr>
          <p:cNvPr id="69" name="Google Shape;69;p1"/>
          <p:cNvSpPr/>
          <p:nvPr/>
        </p:nvSpPr>
        <p:spPr>
          <a:xfrm>
            <a:off x="212979" y="2605041"/>
            <a:ext cx="1379079" cy="1615827"/>
          </a:xfrm>
          <a:prstGeom prst="rect">
            <a:avLst/>
          </a:prstGeom>
          <a:noFill/>
          <a:ln cap="flat" cmpd="sng" w="9525">
            <a:solidFill>
              <a:schemeClr val="dk1"/>
            </a:solidFill>
            <a:prstDash val="dash"/>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pt-BR" sz="1100" u="none" cap="none" strike="noStrike">
                <a:solidFill>
                  <a:schemeClr val="dk1"/>
                </a:solidFill>
                <a:latin typeface="Arial"/>
                <a:ea typeface="Arial"/>
                <a:cs typeface="Arial"/>
                <a:sym typeface="Arial"/>
              </a:rPr>
              <a:t>Público alvo</a:t>
            </a:r>
            <a:r>
              <a:rPr b="0" i="0" lang="pt-BR" sz="1100" u="none" cap="none" strike="noStrike">
                <a:solidFill>
                  <a:schemeClr val="dk1"/>
                </a:solidFill>
                <a:latin typeface="Arial"/>
                <a:ea typeface="Arial"/>
                <a:cs typeface="Arial"/>
                <a:sym typeface="Arial"/>
              </a:rPr>
              <a:t>: pessoas adultas, investidoras, experientes ou não, que desejam investir no mercado de ações com ganhos otimizados.</a:t>
            </a:r>
            <a:endParaRPr b="0" i="0" sz="1100" u="none" cap="none" strike="noStrike">
              <a:solidFill>
                <a:schemeClr val="dk1"/>
              </a:solidFill>
              <a:latin typeface="Arial"/>
              <a:ea typeface="Arial"/>
              <a:cs typeface="Arial"/>
              <a:sym typeface="Arial"/>
            </a:endParaRPr>
          </a:p>
        </p:txBody>
      </p:sp>
      <p:grpSp>
        <p:nvGrpSpPr>
          <p:cNvPr id="70" name="Google Shape;70;p1"/>
          <p:cNvGrpSpPr/>
          <p:nvPr/>
        </p:nvGrpSpPr>
        <p:grpSpPr>
          <a:xfrm>
            <a:off x="3893850" y="3267695"/>
            <a:ext cx="478200" cy="404832"/>
            <a:chOff x="3893850" y="3267695"/>
            <a:chExt cx="478200" cy="404832"/>
          </a:xfrm>
        </p:grpSpPr>
        <p:sp>
          <p:nvSpPr>
            <p:cNvPr id="71" name="Google Shape;71;p1"/>
            <p:cNvSpPr/>
            <p:nvPr/>
          </p:nvSpPr>
          <p:spPr>
            <a:xfrm>
              <a:off x="3922304" y="3267695"/>
              <a:ext cx="421308" cy="40483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5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500" u="none" cap="none" strike="noStrike">
                <a:solidFill>
                  <a:schemeClr val="lt1"/>
                </a:solidFill>
                <a:latin typeface="Arial"/>
                <a:ea typeface="Arial"/>
                <a:cs typeface="Arial"/>
                <a:sym typeface="Arial"/>
              </a:endParaRPr>
            </a:p>
          </p:txBody>
        </p:sp>
        <p:sp>
          <p:nvSpPr>
            <p:cNvPr id="72" name="Google Shape;72;p1"/>
            <p:cNvSpPr txBox="1"/>
            <p:nvPr/>
          </p:nvSpPr>
          <p:spPr>
            <a:xfrm>
              <a:off x="3893850" y="3300763"/>
              <a:ext cx="478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sz="500">
                  <a:solidFill>
                    <a:schemeClr val="lt1"/>
                  </a:solidFill>
                </a:rPr>
                <a:t>Estamos aqui</a:t>
              </a:r>
              <a:endParaRPr sz="500">
                <a:solidFill>
                  <a:schemeClr val="lt1"/>
                </a:solidFil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Andre Kuniyoshi</dc:creator>
</cp:coreProperties>
</file>