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MDyBllLD82rHbCm2kD3jffedh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b59e417620_1_239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b59e417620_1_239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b59e417620_1_1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2b59e417620_1_1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b59e417620_1_77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2b59e417620_1_77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b59e417620_1_158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2b59e417620_1_158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b59e417620_1_226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2b59e417620_1_226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b59e417620_1_246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2b59e417620_1_246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b59e417620_1_233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b59e417620_1_233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4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27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9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9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29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2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29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30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30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30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3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30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30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30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30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4" name="Google Shape;284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20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35" name="Google Shape;235;p1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1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7" name="Google Shape;237;p1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38" name="Google Shape;238;p1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2" name="Google Shape;242;p1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Google Shape;244;p1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5" name="Google Shape;245;p1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1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1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1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1" name="Google Shape;251;p1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Google Shape;252;p1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3" name="Google Shape;253;p1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1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8" name="Google Shape;258;p1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Google Shape;260;p1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p1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4" name="Google Shape;264;p1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6" name="Google Shape;266;p1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7" name="Google Shape;267;p1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1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2" name="Google Shape;272;p1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4" name="Google Shape;274;p1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6" name="Google Shape;276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7" name="Google Shape;277;p1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8" name="Google Shape;278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9" name="Google Shape;279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0" name="Google Shape;280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92" name="Google Shape;292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93" name="Google Shape;293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1"/>
          <p:cNvSpPr txBox="1"/>
          <p:nvPr>
            <p:ph type="ctrTitle"/>
          </p:nvPr>
        </p:nvSpPr>
        <p:spPr>
          <a:xfrm>
            <a:off x="6615112" y="1122363"/>
            <a:ext cx="405288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pt-BR" sz="4400">
                <a:solidFill>
                  <a:schemeClr val="dk1"/>
                </a:solidFill>
              </a:rPr>
              <a:t>CAR</a:t>
            </a:r>
            <a:r>
              <a:rPr lang="pt-BR" sz="4400">
                <a:solidFill>
                  <a:schemeClr val="dk1"/>
                </a:solidFill>
              </a:rPr>
              <a:t>BADD</a:t>
            </a:r>
            <a:br>
              <a:rPr lang="pt-BR" sz="4400">
                <a:solidFill>
                  <a:schemeClr val="dk1"/>
                </a:solidFill>
              </a:rPr>
            </a:br>
            <a:r>
              <a:rPr lang="pt-BR" sz="4400">
                <a:solidFill>
                  <a:schemeClr val="dk1"/>
                </a:solidFill>
              </a:rPr>
              <a:t>APRESENTAÇÃO DA DISCIPLINA</a:t>
            </a:r>
            <a:endParaRPr/>
          </a:p>
        </p:txBody>
      </p:sp>
      <p:sp>
        <p:nvSpPr>
          <p:cNvPr id="295" name="Google Shape;295;p1"/>
          <p:cNvSpPr txBox="1"/>
          <p:nvPr>
            <p:ph idx="1" type="subTitle"/>
          </p:nvPr>
        </p:nvSpPr>
        <p:spPr>
          <a:xfrm>
            <a:off x="6585702" y="3602038"/>
            <a:ext cx="408229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PROF. ANDRÉ DUARTE</a:t>
            </a:r>
            <a:endParaRPr/>
          </a:p>
        </p:txBody>
      </p:sp>
      <p:pic>
        <p:nvPicPr>
          <p:cNvPr descr="Uma imagem contendo nome da empresa&#10;&#10;Descrição gerada automaticamente" id="296" name="Google Shape;296;p1"/>
          <p:cNvPicPr preferRelativeResize="0"/>
          <p:nvPr/>
        </p:nvPicPr>
        <p:blipFill rotWithShape="1">
          <a:blip r:embed="rId5">
            <a:alphaModFix/>
          </a:blip>
          <a:srcRect b="1" l="0" r="1" t="305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98" name="Google Shape;298;p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4" name="Google Shape;304;p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5" name="Google Shape;305;p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7" name="Google Shape;307;p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8" name="Google Shape;308;p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1" name="Google Shape;311;p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3" name="Google Shape;313;p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6" name="Google Shape;316;p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9" name="Google Shape;319;p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1" name="Google Shape;321;p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3" name="Google Shape;323;p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5" name="Google Shape;325;p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9" name="Google Shape;329;p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0" name="Google Shape;330;p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2" name="Google Shape;332;p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3" name="Google Shape;333;p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5" name="Google Shape;335;p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7" name="Google Shape;337;p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0" name="Google Shape;340;p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2" name="Google Shape;342;p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5" name="Google Shape;345;p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6" name="Google Shape;346;p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9" name="Google Shape;349;p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1" name="Google Shape;351;p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53" name="Google Shape;353;p1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4" name="Google Shape;354;p1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7" name="Google Shape;357;p1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9" name="Google Shape;359;p1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1" name="Google Shape;361;p1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AVALIAÇÃO</a:t>
            </a:r>
            <a:endParaRPr/>
          </a:p>
        </p:txBody>
      </p:sp>
      <p:sp>
        <p:nvSpPr>
          <p:cNvPr id="546" name="Google Shape;546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Avaliação = 8 pontos</a:t>
            </a:r>
            <a:endParaRPr sz="2800"/>
          </a:p>
          <a:p>
            <a:pPr indent="-4064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Prova 1 = 4 pontos</a:t>
            </a:r>
            <a:endParaRPr sz="2800"/>
          </a:p>
          <a:p>
            <a:pPr indent="-4064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Prova 2 = 4 pontos</a:t>
            </a:r>
            <a:endParaRPr sz="2800"/>
          </a:p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Atividades = 2 pontos</a:t>
            </a:r>
            <a:endParaRPr sz="2800"/>
          </a:p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Avaliação e atividades são corrigidas conforme solução disponibilizada</a:t>
            </a:r>
            <a:endParaRPr sz="2800"/>
          </a:p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Notas de cada item são descritas em cada questão</a:t>
            </a:r>
            <a:endParaRPr sz="2800"/>
          </a:p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Prova deve ser feita no computador do laboratório</a:t>
            </a:r>
            <a:endParaRPr sz="2800"/>
          </a:p>
        </p:txBody>
      </p:sp>
      <p:sp>
        <p:nvSpPr>
          <p:cNvPr id="547" name="Google Shape;54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80" scaled="0"/>
        </a:gra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b59e417620_1_23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APROVAÇÃO</a:t>
            </a:r>
            <a:endParaRPr/>
          </a:p>
        </p:txBody>
      </p:sp>
      <p:sp>
        <p:nvSpPr>
          <p:cNvPr id="553" name="Google Shape;553;g2b59e417620_1_23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Frequência &gt;= 75% da carga horária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Disciplina com 2 aulas =&gt; 10 faltas (máximo)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Dis</a:t>
            </a:r>
            <a:r>
              <a:rPr lang="pt-BR" sz="2800"/>
              <a:t>c</a:t>
            </a:r>
            <a:r>
              <a:rPr lang="pt-BR" sz="2800"/>
              <a:t>iplina com 4 aulas =&gt; 20 faltas (máximo)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Disciplina com 6 aulas =&gt; 30 faltas (máximo)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Nota &gt;= 6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Nota &lt; 6 =&gt; Prova Final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Nota &lt; 3 =&gt; Reprovação</a:t>
            </a:r>
            <a:endParaRPr sz="2800"/>
          </a:p>
        </p:txBody>
      </p:sp>
      <p:sp>
        <p:nvSpPr>
          <p:cNvPr id="554" name="Google Shape;554;g2b59e417620_1_23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DICAS</a:t>
            </a:r>
            <a:endParaRPr/>
          </a:p>
        </p:txBody>
      </p:sp>
      <p:sp>
        <p:nvSpPr>
          <p:cNvPr id="560" name="Google Shape;560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Identifique-se com o</a:t>
            </a:r>
            <a:r>
              <a:rPr lang="pt-BR" sz="2800"/>
              <a:t> nome nos contatos, e-mail, ecad, whats app, meet, etc (apelidos dificultam a identificação e comunicação)</a:t>
            </a:r>
            <a:endParaRPr/>
          </a:p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Resolva os exercícios de fixação presentes no material de aula</a:t>
            </a:r>
            <a:endParaRPr/>
          </a:p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Traga as dúvidas que surgirem para as aulas ou para os atendimentos</a:t>
            </a:r>
            <a:endParaRPr/>
          </a:p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Não deixe as dúvidas sobre o conteúdo acumular</a:t>
            </a:r>
            <a:endParaRPr/>
          </a:p>
        </p:txBody>
      </p:sp>
      <p:sp>
        <p:nvSpPr>
          <p:cNvPr id="561" name="Google Shape;561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b59e417620_1_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67" name="Google Shape;567;g2b59e417620_1_1"/>
          <p:cNvGrpSpPr/>
          <p:nvPr/>
        </p:nvGrpSpPr>
        <p:grpSpPr>
          <a:xfrm>
            <a:off x="-6100" y="-11384"/>
            <a:ext cx="1220788" cy="6858001"/>
            <a:chOff x="-14288" y="0"/>
            <a:chExt cx="1220788" cy="6858001"/>
          </a:xfrm>
        </p:grpSpPr>
        <p:sp>
          <p:nvSpPr>
            <p:cNvPr id="568" name="Google Shape;568;g2b59e417620_1_1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g2b59e417620_1_1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g2b59e417620_1_1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g2b59e417620_1_1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72" name="Google Shape;572;g2b59e417620_1_1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g2b59e417620_1_1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74" name="Google Shape;574;g2b59e417620_1_1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75" name="Google Shape;575;g2b59e417620_1_1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g2b59e417620_1_1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g2b59e417620_1_1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78" name="Google Shape;578;g2b59e417620_1_1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9" name="Google Shape;579;g2b59e417620_1_1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0" name="Google Shape;580;g2b59e417620_1_1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81" name="Google Shape;581;g2b59e417620_1_1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82" name="Google Shape;582;g2b59e417620_1_1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83" name="Google Shape;583;g2b59e417620_1_1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g2b59e417620_1_1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g2b59e417620_1_1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86" name="Google Shape;586;g2b59e417620_1_1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g2b59e417620_1_1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88" name="Google Shape;588;g2b59e417620_1_1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g2b59e417620_1_1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90" name="Google Shape;590;g2b59e417620_1_1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91" name="Google Shape;591;g2b59e417620_1_1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g2b59e417620_1_1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g2b59e417620_1_1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94" name="Google Shape;594;g2b59e417620_1_1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5" name="Google Shape;595;g2b59e417620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" y="-2"/>
            <a:ext cx="40615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g2b59e417620_1_1"/>
          <p:cNvSpPr/>
          <p:nvPr/>
        </p:nvSpPr>
        <p:spPr>
          <a:xfrm>
            <a:off x="0" y="1853"/>
            <a:ext cx="40557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76200" rotWithShape="0" algn="l" dist="38100">
              <a:srgbClr val="000000">
                <a:alpha val="3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97" name="Google Shape;597;g2b59e417620_1_1"/>
          <p:cNvGrpSpPr/>
          <p:nvPr/>
        </p:nvGrpSpPr>
        <p:grpSpPr>
          <a:xfrm>
            <a:off x="1190" y="-9998"/>
            <a:ext cx="1220788" cy="6858001"/>
            <a:chOff x="-14288" y="0"/>
            <a:chExt cx="1220788" cy="6858001"/>
          </a:xfrm>
        </p:grpSpPr>
        <p:sp>
          <p:nvSpPr>
            <p:cNvPr id="598" name="Google Shape;598;g2b59e417620_1_1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g2b59e417620_1_1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g2b59e417620_1_1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g2b59e417620_1_1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02" name="Google Shape;602;g2b59e417620_1_1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g2b59e417620_1_1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04" name="Google Shape;604;g2b59e417620_1_1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05" name="Google Shape;605;g2b59e417620_1_1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g2b59e417620_1_1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g2b59e417620_1_1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08" name="Google Shape;608;g2b59e417620_1_1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9" name="Google Shape;609;g2b59e417620_1_1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0" name="Google Shape;610;g2b59e417620_1_1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11" name="Google Shape;611;g2b59e417620_1_1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12" name="Google Shape;612;g2b59e417620_1_1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13" name="Google Shape;613;g2b59e417620_1_1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g2b59e417620_1_1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g2b59e417620_1_1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16" name="Google Shape;616;g2b59e417620_1_1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g2b59e417620_1_1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18" name="Google Shape;618;g2b59e417620_1_1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g2b59e417620_1_1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20" name="Google Shape;620;g2b59e417620_1_1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21" name="Google Shape;621;g2b59e417620_1_1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g2b59e417620_1_1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g2b59e417620_1_1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24" name="Google Shape;624;g2b59e417620_1_1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5" name="Google Shape;625;g2b59e417620_1_1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1190" y="-13238"/>
            <a:ext cx="4062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g2b59e417620_1_1"/>
          <p:cNvSpPr txBox="1"/>
          <p:nvPr>
            <p:ph type="title"/>
          </p:nvPr>
        </p:nvSpPr>
        <p:spPr>
          <a:xfrm>
            <a:off x="853330" y="1134683"/>
            <a:ext cx="27432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pt-BR" sz="3300"/>
              <a:t>BIBLIOGRAFIA</a:t>
            </a:r>
            <a:endParaRPr/>
          </a:p>
        </p:txBody>
      </p:sp>
      <p:sp>
        <p:nvSpPr>
          <p:cNvPr id="627" name="Google Shape;627;g2b59e417620_1_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28" name="Google Shape;628;g2b59e417620_1_1"/>
          <p:cNvSpPr txBox="1"/>
          <p:nvPr/>
        </p:nvSpPr>
        <p:spPr>
          <a:xfrm>
            <a:off x="4351300" y="3749025"/>
            <a:ext cx="72618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ELMASRI, R.; NAVATHE, S. B. Sistemas de banco de dados. 4. ed. São Paulo, SP: Pearson, 2005.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29" name="Google Shape;629;g2b59e417620_1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9402" y="163075"/>
            <a:ext cx="2516343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b59e417620_1_7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35" name="Google Shape;635;g2b59e417620_1_77"/>
          <p:cNvGrpSpPr/>
          <p:nvPr/>
        </p:nvGrpSpPr>
        <p:grpSpPr>
          <a:xfrm>
            <a:off x="-6100" y="-11384"/>
            <a:ext cx="1220788" cy="6858001"/>
            <a:chOff x="-14288" y="0"/>
            <a:chExt cx="1220788" cy="6858001"/>
          </a:xfrm>
        </p:grpSpPr>
        <p:sp>
          <p:nvSpPr>
            <p:cNvPr id="636" name="Google Shape;636;g2b59e417620_1_77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g2b59e417620_1_77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g2b59e417620_1_77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g2b59e417620_1_77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40" name="Google Shape;640;g2b59e417620_1_77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g2b59e417620_1_77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42" name="Google Shape;642;g2b59e417620_1_77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43" name="Google Shape;643;g2b59e417620_1_77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g2b59e417620_1_77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g2b59e417620_1_77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46" name="Google Shape;646;g2b59e417620_1_77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7" name="Google Shape;647;g2b59e417620_1_77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8" name="Google Shape;648;g2b59e417620_1_77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49" name="Google Shape;649;g2b59e417620_1_77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50" name="Google Shape;650;g2b59e417620_1_77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51" name="Google Shape;651;g2b59e417620_1_77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g2b59e417620_1_77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g2b59e417620_1_77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54" name="Google Shape;654;g2b59e417620_1_77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g2b59e417620_1_77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56" name="Google Shape;656;g2b59e417620_1_77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g2b59e417620_1_77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58" name="Google Shape;658;g2b59e417620_1_77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59" name="Google Shape;659;g2b59e417620_1_77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g2b59e417620_1_77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g2b59e417620_1_77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62" name="Google Shape;662;g2b59e417620_1_77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3" name="Google Shape;663;g2b59e417620_1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" y="-2"/>
            <a:ext cx="40615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2b59e417620_1_77"/>
          <p:cNvSpPr/>
          <p:nvPr/>
        </p:nvSpPr>
        <p:spPr>
          <a:xfrm>
            <a:off x="0" y="1853"/>
            <a:ext cx="40557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76200" rotWithShape="0" algn="l" dist="38100">
              <a:srgbClr val="000000">
                <a:alpha val="3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65" name="Google Shape;665;g2b59e417620_1_77"/>
          <p:cNvGrpSpPr/>
          <p:nvPr/>
        </p:nvGrpSpPr>
        <p:grpSpPr>
          <a:xfrm>
            <a:off x="1190" y="-9998"/>
            <a:ext cx="1220788" cy="6858001"/>
            <a:chOff x="-14288" y="0"/>
            <a:chExt cx="1220788" cy="6858001"/>
          </a:xfrm>
        </p:grpSpPr>
        <p:sp>
          <p:nvSpPr>
            <p:cNvPr id="666" name="Google Shape;666;g2b59e417620_1_77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g2b59e417620_1_77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g2b59e417620_1_77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g2b59e417620_1_77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70" name="Google Shape;670;g2b59e417620_1_77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g2b59e417620_1_77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72" name="Google Shape;672;g2b59e417620_1_77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73" name="Google Shape;673;g2b59e417620_1_77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g2b59e417620_1_77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g2b59e417620_1_77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76" name="Google Shape;676;g2b59e417620_1_77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7" name="Google Shape;677;g2b59e417620_1_77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8" name="Google Shape;678;g2b59e417620_1_77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79" name="Google Shape;679;g2b59e417620_1_77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80" name="Google Shape;680;g2b59e417620_1_77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81" name="Google Shape;681;g2b59e417620_1_77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g2b59e417620_1_77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g2b59e417620_1_77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84" name="Google Shape;684;g2b59e417620_1_77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g2b59e417620_1_77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86" name="Google Shape;686;g2b59e417620_1_77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g2b59e417620_1_77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88" name="Google Shape;688;g2b59e417620_1_77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89" name="Google Shape;689;g2b59e417620_1_77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g2b59e417620_1_77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g2b59e417620_1_77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92" name="Google Shape;692;g2b59e417620_1_77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3" name="Google Shape;693;g2b59e417620_1_77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1190" y="-13238"/>
            <a:ext cx="4062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g2b59e417620_1_77"/>
          <p:cNvSpPr txBox="1"/>
          <p:nvPr>
            <p:ph type="title"/>
          </p:nvPr>
        </p:nvSpPr>
        <p:spPr>
          <a:xfrm>
            <a:off x="853330" y="1134683"/>
            <a:ext cx="27432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pt-BR" sz="3300"/>
              <a:t>BIBLIOGRAFIA</a:t>
            </a:r>
            <a:endParaRPr/>
          </a:p>
        </p:txBody>
      </p:sp>
      <p:sp>
        <p:nvSpPr>
          <p:cNvPr id="695" name="Google Shape;695;g2b59e417620_1_77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96" name="Google Shape;696;g2b59e417620_1_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1288" y="163075"/>
            <a:ext cx="231457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g2b59e417620_1_77"/>
          <p:cNvSpPr txBox="1"/>
          <p:nvPr/>
        </p:nvSpPr>
        <p:spPr>
          <a:xfrm>
            <a:off x="4351300" y="3749025"/>
            <a:ext cx="7261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ELMASRI, R.; NAVATHE, S. B. Sistemas de banco de dados. 7. ed. São Paulo, SP: Pearson, 2018. E-book. Disponível em: https://plataforma.bvirtual.com.br. Acesso em: 01 fev. 2024.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</a:pPr>
            <a:r>
              <a:rPr lang="pt-BR">
                <a:solidFill>
                  <a:srgbClr val="000000"/>
                </a:solidFill>
              </a:rPr>
              <a:t>CONTATOS</a:t>
            </a:r>
            <a:endParaRPr/>
          </a:p>
        </p:txBody>
      </p:sp>
      <p:sp>
        <p:nvSpPr>
          <p:cNvPr id="703" name="Google Shape;703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pt-BR">
                <a:solidFill>
                  <a:srgbClr val="000000"/>
                </a:solidFill>
              </a:rPr>
              <a:t>Ecad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pt-BR">
                <a:solidFill>
                  <a:srgbClr val="000000"/>
                </a:solidFill>
              </a:rPr>
              <a:t>andreldifsp@gmail.com</a:t>
            </a:r>
            <a:endParaRPr/>
          </a:p>
        </p:txBody>
      </p:sp>
      <p:sp>
        <p:nvSpPr>
          <p:cNvPr id="704" name="Google Shape;704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Texto&#10;&#10;Descrição gerada automaticamente" id="705" name="Google Shape;7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5995" y="557703"/>
            <a:ext cx="4471416" cy="16002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disciplina aborda conceitos de bancos de dados relacionais, modelagem,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Modelo Entidade e Relacionamento e a redução do MER para o modelo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relacional. Desenvolve os principais módulos de uma linguagem de consulta,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apresentando os comandos para a definição, manipulação e consulta de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dados usando a metodologia baseada em problemas.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68" name="Google Shape;368;p2"/>
          <p:cNvGrpSpPr/>
          <p:nvPr/>
        </p:nvGrpSpPr>
        <p:grpSpPr>
          <a:xfrm>
            <a:off x="-6100" y="-11384"/>
            <a:ext cx="1220788" cy="6858001"/>
            <a:chOff x="-14288" y="0"/>
            <a:chExt cx="1220788" cy="6858001"/>
          </a:xfrm>
        </p:grpSpPr>
        <p:sp>
          <p:nvSpPr>
            <p:cNvPr id="369" name="Google Shape;369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3" name="Google Shape;373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5" name="Google Shape;375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6" name="Google Shape;376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9" name="Google Shape;379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0" name="Google Shape;380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1" name="Google Shape;381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2" name="Google Shape;382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3" name="Google Shape;383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7" name="Google Shape;387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Google Shape;389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1" name="Google Shape;391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2" name="Google Shape;392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5" name="Google Shape;395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6" name="Google Shape;3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76200" rotWithShape="0" algn="l" dist="381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98" name="Google Shape;398;p2"/>
          <p:cNvGrpSpPr/>
          <p:nvPr/>
        </p:nvGrpSpPr>
        <p:grpSpPr>
          <a:xfrm>
            <a:off x="1190" y="-9998"/>
            <a:ext cx="1220788" cy="6858001"/>
            <a:chOff x="-14288" y="0"/>
            <a:chExt cx="1220788" cy="6858001"/>
          </a:xfrm>
        </p:grpSpPr>
        <p:sp>
          <p:nvSpPr>
            <p:cNvPr id="399" name="Google Shape;399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3" name="Google Shape;403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5" name="Google Shape;405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6" name="Google Shape;406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9" name="Google Shape;409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0" name="Google Shape;410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1" name="Google Shape;411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2" name="Google Shape;412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3" name="Google Shape;413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4" name="Google Shape;414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7" name="Google Shape;417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9" name="Google Shape;419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1" name="Google Shape;421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2" name="Google Shape;422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5" name="Google Shape;425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6" name="Google Shape;426;p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1190" y="-13238"/>
            <a:ext cx="406271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"/>
          <p:cNvSpPr txBox="1"/>
          <p:nvPr>
            <p:ph type="title"/>
          </p:nvPr>
        </p:nvSpPr>
        <p:spPr>
          <a:xfrm>
            <a:off x="853330" y="1134683"/>
            <a:ext cx="2743310" cy="4255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EMENTA</a:t>
            </a:r>
            <a:endParaRPr/>
          </a:p>
        </p:txBody>
      </p:sp>
      <p:sp>
        <p:nvSpPr>
          <p:cNvPr id="428" name="Google Shape;428;p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9" name="Google Shape;429;p2"/>
          <p:cNvSpPr txBox="1"/>
          <p:nvPr>
            <p:ph idx="1" type="body"/>
          </p:nvPr>
        </p:nvSpPr>
        <p:spPr>
          <a:xfrm>
            <a:off x="4480550" y="804675"/>
            <a:ext cx="7187100" cy="574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6875" lvl="0" marL="457200" rtl="0" algn="just">
              <a:spcBef>
                <a:spcPts val="1000"/>
              </a:spcBef>
              <a:spcAft>
                <a:spcPts val="0"/>
              </a:spcAft>
              <a:buSzPts val="2650"/>
              <a:buChar char="•"/>
            </a:pPr>
            <a:r>
              <a:rPr lang="pt-BR" sz="2800">
                <a:solidFill>
                  <a:schemeClr val="dk1"/>
                </a:solidFill>
              </a:rPr>
              <a:t>A disciplina aborda conceitos de bancos de dados relacionais, modelagem,</a:t>
            </a:r>
            <a:r>
              <a:rPr lang="pt-BR" sz="2800"/>
              <a:t> </a:t>
            </a:r>
            <a:r>
              <a:rPr lang="pt-BR" sz="2800">
                <a:solidFill>
                  <a:schemeClr val="dk1"/>
                </a:solidFill>
              </a:rPr>
              <a:t>Modelo Entidade e</a:t>
            </a:r>
            <a:r>
              <a:rPr lang="pt-BR" sz="2800"/>
              <a:t> </a:t>
            </a:r>
            <a:r>
              <a:rPr lang="pt-BR" sz="2800">
                <a:solidFill>
                  <a:schemeClr val="dk1"/>
                </a:solidFill>
              </a:rPr>
              <a:t>Relacionamento e a redução do MER para o modelo</a:t>
            </a:r>
            <a:r>
              <a:rPr lang="pt-BR" sz="2800"/>
              <a:t> </a:t>
            </a:r>
            <a:r>
              <a:rPr lang="pt-BR" sz="2800">
                <a:solidFill>
                  <a:schemeClr val="dk1"/>
                </a:solidFill>
              </a:rPr>
              <a:t>relacional. </a:t>
            </a:r>
            <a:endParaRPr sz="2800"/>
          </a:p>
          <a:p>
            <a:pPr indent="-396875" lvl="0" marL="457200" rtl="0" algn="just">
              <a:spcBef>
                <a:spcPts val="1000"/>
              </a:spcBef>
              <a:spcAft>
                <a:spcPts val="0"/>
              </a:spcAft>
              <a:buSzPts val="2650"/>
              <a:buChar char="•"/>
            </a:pPr>
            <a:r>
              <a:rPr lang="pt-BR" sz="2800">
                <a:solidFill>
                  <a:schemeClr val="dk1"/>
                </a:solidFill>
              </a:rPr>
              <a:t>Desenvolve os principais módulos de uma linguagem de consulta,</a:t>
            </a:r>
            <a:r>
              <a:rPr lang="pt-BR" sz="2800"/>
              <a:t> </a:t>
            </a:r>
            <a:r>
              <a:rPr lang="pt-BR" sz="2800">
                <a:solidFill>
                  <a:schemeClr val="dk1"/>
                </a:solidFill>
              </a:rPr>
              <a:t>apresentando os comandos para a definição,</a:t>
            </a:r>
            <a:r>
              <a:rPr lang="pt-BR" sz="2800"/>
              <a:t> </a:t>
            </a:r>
            <a:r>
              <a:rPr lang="pt-BR" sz="2800">
                <a:solidFill>
                  <a:schemeClr val="dk1"/>
                </a:solidFill>
              </a:rPr>
              <a:t>manipulação e consulta de</a:t>
            </a:r>
            <a:r>
              <a:rPr lang="pt-BR" sz="2800"/>
              <a:t> </a:t>
            </a:r>
            <a:r>
              <a:rPr lang="pt-BR" sz="2800">
                <a:solidFill>
                  <a:schemeClr val="dk1"/>
                </a:solidFill>
              </a:rPr>
              <a:t>dados usando a metodologia baseada em problemas.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b59e417620_1_15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disciplina aborda conceitos de bancos de dados relacionais, modelagem,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Modelo Entidade e Relacionamento e a redução do MER para o modelo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relacional. Desenvolve os principais módulos de uma linguagem de consulta,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apresentando os comandos para a definição, manipulação e consulta de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dados usando a metodologia baseada em problemas.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35" name="Google Shape;435;g2b59e417620_1_158"/>
          <p:cNvGrpSpPr/>
          <p:nvPr/>
        </p:nvGrpSpPr>
        <p:grpSpPr>
          <a:xfrm>
            <a:off x="-6100" y="-11384"/>
            <a:ext cx="1220788" cy="6858001"/>
            <a:chOff x="-14288" y="0"/>
            <a:chExt cx="1220788" cy="6858001"/>
          </a:xfrm>
        </p:grpSpPr>
        <p:sp>
          <p:nvSpPr>
            <p:cNvPr id="436" name="Google Shape;436;g2b59e417620_1_158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g2b59e417620_1_158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g2b59e417620_1_158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g2b59e417620_1_158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40" name="Google Shape;440;g2b59e417620_1_158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g2b59e417620_1_158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42" name="Google Shape;442;g2b59e417620_1_158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43" name="Google Shape;443;g2b59e417620_1_158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g2b59e417620_1_158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g2b59e417620_1_158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46" name="Google Shape;446;g2b59e417620_1_158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7" name="Google Shape;447;g2b59e417620_1_158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8" name="Google Shape;448;g2b59e417620_1_158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49" name="Google Shape;449;g2b59e417620_1_158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50" name="Google Shape;450;g2b59e417620_1_158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51" name="Google Shape;451;g2b59e417620_1_158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g2b59e417620_1_158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g2b59e417620_1_158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54" name="Google Shape;454;g2b59e417620_1_158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g2b59e417620_1_158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56" name="Google Shape;456;g2b59e417620_1_158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g2b59e417620_1_158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58" name="Google Shape;458;g2b59e417620_1_158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59" name="Google Shape;459;g2b59e417620_1_158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g2b59e417620_1_158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g2b59e417620_1_158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62" name="Google Shape;462;g2b59e417620_1_158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3" name="Google Shape;463;g2b59e417620_1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" y="-2"/>
            <a:ext cx="40615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g2b59e417620_1_158"/>
          <p:cNvSpPr/>
          <p:nvPr/>
        </p:nvSpPr>
        <p:spPr>
          <a:xfrm>
            <a:off x="0" y="1853"/>
            <a:ext cx="40557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76200" rotWithShape="0" algn="l" dist="38100">
              <a:srgbClr val="000000">
                <a:alpha val="3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65" name="Google Shape;465;g2b59e417620_1_158"/>
          <p:cNvGrpSpPr/>
          <p:nvPr/>
        </p:nvGrpSpPr>
        <p:grpSpPr>
          <a:xfrm>
            <a:off x="1190" y="-9998"/>
            <a:ext cx="1220788" cy="6858001"/>
            <a:chOff x="-14288" y="0"/>
            <a:chExt cx="1220788" cy="6858001"/>
          </a:xfrm>
        </p:grpSpPr>
        <p:sp>
          <p:nvSpPr>
            <p:cNvPr id="466" name="Google Shape;466;g2b59e417620_1_158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g2b59e417620_1_158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g2b59e417620_1_158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g2b59e417620_1_158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70" name="Google Shape;470;g2b59e417620_1_158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g2b59e417620_1_158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72" name="Google Shape;472;g2b59e417620_1_158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73" name="Google Shape;473;g2b59e417620_1_158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g2b59e417620_1_158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g2b59e417620_1_158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76" name="Google Shape;476;g2b59e417620_1_158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7" name="Google Shape;477;g2b59e417620_1_158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8" name="Google Shape;478;g2b59e417620_1_158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79" name="Google Shape;479;g2b59e417620_1_158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80" name="Google Shape;480;g2b59e417620_1_158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81" name="Google Shape;481;g2b59e417620_1_158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g2b59e417620_1_158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g2b59e417620_1_158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84" name="Google Shape;484;g2b59e417620_1_158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g2b59e417620_1_158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86" name="Google Shape;486;g2b59e417620_1_158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g2b59e417620_1_158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88" name="Google Shape;488;g2b59e417620_1_158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89" name="Google Shape;489;g2b59e417620_1_158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g2b59e417620_1_158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g2b59e417620_1_158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92" name="Google Shape;492;g2b59e417620_1_158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3" name="Google Shape;493;g2b59e417620_1_158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1190" y="-13238"/>
            <a:ext cx="4062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2b59e417620_1_158"/>
          <p:cNvSpPr txBox="1"/>
          <p:nvPr>
            <p:ph type="title"/>
          </p:nvPr>
        </p:nvSpPr>
        <p:spPr>
          <a:xfrm>
            <a:off x="853330" y="1134683"/>
            <a:ext cx="27432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495" name="Google Shape;495;g2b59e417620_1_15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6" name="Google Shape;496;g2b59e417620_1_158"/>
          <p:cNvSpPr txBox="1"/>
          <p:nvPr>
            <p:ph idx="1" type="body"/>
          </p:nvPr>
        </p:nvSpPr>
        <p:spPr>
          <a:xfrm>
            <a:off x="4480550" y="804675"/>
            <a:ext cx="7187100" cy="574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6875" lvl="0" marL="457200" rtl="0" algn="just">
              <a:spcBef>
                <a:spcPts val="1000"/>
              </a:spcBef>
              <a:spcAft>
                <a:spcPts val="0"/>
              </a:spcAft>
              <a:buSzPts val="2650"/>
              <a:buChar char="•"/>
            </a:pPr>
            <a:r>
              <a:rPr lang="pt-BR" sz="2800"/>
              <a:t>Conhecer os conceitos, técnicas e características básicas dos Sistemas de Gerenciamento de Banco de Dados;</a:t>
            </a:r>
            <a:endParaRPr sz="2800"/>
          </a:p>
          <a:p>
            <a:pPr indent="-396875" lvl="0" marL="457200" rtl="0" algn="just">
              <a:spcBef>
                <a:spcPts val="1000"/>
              </a:spcBef>
              <a:spcAft>
                <a:spcPts val="0"/>
              </a:spcAft>
              <a:buSzPts val="2650"/>
              <a:buChar char="•"/>
            </a:pPr>
            <a:r>
              <a:rPr lang="pt-BR" sz="2800"/>
              <a:t>Conhecer diagramas de modelo entidade relacionamento;</a:t>
            </a:r>
            <a:endParaRPr sz="2800"/>
          </a:p>
          <a:p>
            <a:pPr indent="-396875" lvl="0" marL="457200" rtl="0" algn="just">
              <a:spcBef>
                <a:spcPts val="1000"/>
              </a:spcBef>
              <a:spcAft>
                <a:spcPts val="0"/>
              </a:spcAft>
              <a:buSzPts val="2650"/>
              <a:buChar char="•"/>
            </a:pPr>
            <a:r>
              <a:rPr lang="pt-BR" sz="2800"/>
              <a:t>Construir fisicamente o banco de dados usando um sistema Gerenciador de Banco de Dados relacional e </a:t>
            </a:r>
            <a:endParaRPr sz="2800"/>
          </a:p>
          <a:p>
            <a:pPr indent="-396875" lvl="0" marL="457200" rtl="0" algn="just">
              <a:spcBef>
                <a:spcPts val="1000"/>
              </a:spcBef>
              <a:spcAft>
                <a:spcPts val="1000"/>
              </a:spcAft>
              <a:buSzPts val="2650"/>
              <a:buChar char="•"/>
            </a:pPr>
            <a:r>
              <a:rPr lang="pt-BR" sz="2800"/>
              <a:t>realizar consultas no banco usando linguagem de consulta.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CONTEÚDO PROGRAMÁTICO</a:t>
            </a:r>
            <a:endParaRPr/>
          </a:p>
        </p:txBody>
      </p:sp>
      <p:sp>
        <p:nvSpPr>
          <p:cNvPr id="502" name="Google Shape;502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5306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Modelagem em Bancos de Dados.</a:t>
            </a:r>
            <a:endParaRPr sz="2800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Estágios da Modelagem de Dados:</a:t>
            </a:r>
            <a:endParaRPr sz="2800"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Modelo Conceitual de Dados.</a:t>
            </a:r>
            <a:endParaRPr sz="2800"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Modelo Lógico de Dados.</a:t>
            </a:r>
            <a:endParaRPr sz="2800"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Modelo Físico de Dados.</a:t>
            </a:r>
            <a:endParaRPr sz="2800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Modelo Entidade Relacionamento (MER):</a:t>
            </a:r>
            <a:endParaRPr sz="2800"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Entidade.</a:t>
            </a:r>
            <a:endParaRPr sz="2800"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Atributo.</a:t>
            </a:r>
            <a:endParaRPr sz="2800"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Relacionamento.</a:t>
            </a:r>
            <a:endParaRPr sz="2800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Modelo relacional.</a:t>
            </a:r>
            <a:endParaRPr sz="2800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Diagrama entidade relacionamento (DER)</a:t>
            </a:r>
            <a:endParaRPr sz="2800"/>
          </a:p>
        </p:txBody>
      </p:sp>
      <p:sp>
        <p:nvSpPr>
          <p:cNvPr id="503" name="Google Shape;503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80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b59e417620_1_22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CONTEÚDO PROGRAMÁTICO</a:t>
            </a:r>
            <a:endParaRPr/>
          </a:p>
        </p:txBody>
      </p:sp>
      <p:sp>
        <p:nvSpPr>
          <p:cNvPr id="509" name="Google Shape;509;g2b59e417620_1_226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6639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Linguagem SQL:</a:t>
            </a:r>
            <a:endParaRPr sz="2800"/>
          </a:p>
          <a:p>
            <a:pPr indent="-3663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DDL - Linguagem de Definição de Dados</a:t>
            </a:r>
            <a:endParaRPr sz="2800"/>
          </a:p>
          <a:p>
            <a:pPr indent="-3663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DML - Linguagem de Manipulação de Dados</a:t>
            </a:r>
            <a:endParaRPr sz="2800"/>
          </a:p>
          <a:p>
            <a:pPr indent="-3663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Manipulação de data e hora</a:t>
            </a:r>
            <a:endParaRPr sz="2800"/>
          </a:p>
          <a:p>
            <a:pPr indent="-3663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Funções de Agregação</a:t>
            </a:r>
            <a:endParaRPr sz="2800"/>
          </a:p>
          <a:p>
            <a:pPr indent="-3663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Junções</a:t>
            </a:r>
            <a:endParaRPr sz="2800"/>
          </a:p>
          <a:p>
            <a:pPr indent="-3663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Consultas aninhadas</a:t>
            </a:r>
            <a:endParaRPr sz="2800"/>
          </a:p>
          <a:p>
            <a:pPr indent="-3663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Agrupamentos</a:t>
            </a:r>
            <a:endParaRPr sz="2800"/>
          </a:p>
          <a:p>
            <a:pPr indent="-3663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Stored Procedures</a:t>
            </a:r>
            <a:endParaRPr sz="2800"/>
          </a:p>
          <a:p>
            <a:pPr indent="-3663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Trigger</a:t>
            </a:r>
            <a:endParaRPr sz="2800"/>
          </a:p>
        </p:txBody>
      </p:sp>
      <p:sp>
        <p:nvSpPr>
          <p:cNvPr id="510" name="Google Shape;510;g2b59e417620_1_22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MERCADO</a:t>
            </a:r>
            <a:endParaRPr/>
          </a:p>
        </p:txBody>
      </p:sp>
      <p:sp>
        <p:nvSpPr>
          <p:cNvPr id="516" name="Google Shape;51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17" name="Google Shape;5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3281" y="2059677"/>
            <a:ext cx="5067658" cy="200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619" y="2022265"/>
            <a:ext cx="4931868" cy="200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0583" y="4340060"/>
            <a:ext cx="5067658" cy="189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DINÂMICA DA DISCIPLINA</a:t>
            </a:r>
            <a:endParaRPr/>
          </a:p>
        </p:txBody>
      </p:sp>
      <p:sp>
        <p:nvSpPr>
          <p:cNvPr id="525" name="Google Shape;525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973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Chamada é feita no </a:t>
            </a:r>
            <a:r>
              <a:rPr lang="pt-BR" sz="2800"/>
              <a:t>início</a:t>
            </a:r>
            <a:r>
              <a:rPr lang="pt-BR" sz="2800"/>
              <a:t> e final das aulas</a:t>
            </a:r>
            <a:endParaRPr sz="2800"/>
          </a:p>
          <a:p>
            <a:pPr indent="-37973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No início da aula é realizado uma recuperação do conteúdo anterior e resolução de exercícios de fixação</a:t>
            </a:r>
            <a:endParaRPr sz="2800"/>
          </a:p>
          <a:p>
            <a:pPr indent="-37973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Todas as atividades possuem uma data limite de entrega</a:t>
            </a:r>
            <a:endParaRPr/>
          </a:p>
          <a:p>
            <a:pPr indent="-358140" lvl="1" marL="9144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 sz="2400"/>
              <a:t>Caso o aluno perca alguma atividade, haverá atividade de recuperação disponibilizada em data específica</a:t>
            </a:r>
            <a:endParaRPr/>
          </a:p>
          <a:p>
            <a:pPr indent="-37973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•"/>
            </a:pPr>
            <a:r>
              <a:rPr lang="pt-BR" sz="2800"/>
              <a:t>S</a:t>
            </a:r>
            <a:r>
              <a:rPr lang="pt-BR" sz="2800"/>
              <a:t>erá disponibilizado uma possível solução para exercícios de revisão, atividades de entrega e provas</a:t>
            </a:r>
            <a:endParaRPr/>
          </a:p>
        </p:txBody>
      </p:sp>
      <p:sp>
        <p:nvSpPr>
          <p:cNvPr id="526" name="Google Shape;526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80" scaled="0"/>
        </a:gra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b59e417620_1_24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DINÂMICA DA DISCIPLINA</a:t>
            </a:r>
            <a:endParaRPr/>
          </a:p>
        </p:txBody>
      </p:sp>
      <p:sp>
        <p:nvSpPr>
          <p:cNvPr id="532" name="Google Shape;532;g2b59e417620_1_246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pt-BR" sz="2600"/>
              <a:t>Questões relacionadas à notas, faltas e atividade são resolvidas presencialmente</a:t>
            </a:r>
            <a:endParaRPr sz="2600"/>
          </a:p>
          <a:p>
            <a:pPr indent="-3937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Justificativas de faltas devem ser feitas na secretaria</a:t>
            </a:r>
            <a:endParaRPr sz="2600"/>
          </a:p>
          <a:p>
            <a:pPr indent="-3937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2600"/>
              <a:buChar char="•"/>
            </a:pPr>
            <a:r>
              <a:rPr lang="pt-BR" sz="2600"/>
              <a:t>Caso ocorra alguma inconsistência relacionada à presença, avise no dia ou no máximo na próxima aula</a:t>
            </a:r>
            <a:endParaRPr sz="2600"/>
          </a:p>
        </p:txBody>
      </p:sp>
      <p:sp>
        <p:nvSpPr>
          <p:cNvPr id="533" name="Google Shape;533;g2b59e417620_1_24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80" scaled="0"/>
        </a:gra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b59e417620_1_23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REGRAS DA DISCIPLINA</a:t>
            </a:r>
            <a:endParaRPr/>
          </a:p>
        </p:txBody>
      </p:sp>
      <p:sp>
        <p:nvSpPr>
          <p:cNvPr id="539" name="Google Shape;539;g2b59e417620_1_23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36639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Não é permitido o uso dos recursos para atividades que não estejam ligados à disciplina</a:t>
            </a:r>
            <a:endParaRPr sz="2800"/>
          </a:p>
          <a:p>
            <a:pPr indent="-36639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Não é permitido o uso de celular no laboratório (durante explicações)</a:t>
            </a:r>
            <a:endParaRPr sz="2800"/>
          </a:p>
          <a:p>
            <a:pPr indent="-36639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Não é permitido consumir alimentos ou bebidas no laboratório (exceto água)</a:t>
            </a:r>
            <a:endParaRPr sz="2800"/>
          </a:p>
          <a:p>
            <a:pPr indent="-36639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Não é permitido o uso de computadores pessoais</a:t>
            </a:r>
            <a:endParaRPr sz="2800"/>
          </a:p>
          <a:p>
            <a:pPr indent="-36639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Evite ficar saindo o tempo todo durante a aula</a:t>
            </a:r>
            <a:endParaRPr sz="2800"/>
          </a:p>
          <a:p>
            <a:pPr indent="-36639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•"/>
            </a:pPr>
            <a:r>
              <a:rPr lang="pt-BR" sz="2800"/>
              <a:t>Em caso de ocorrência contante será aberto um ETEP para acompanhamento</a:t>
            </a:r>
            <a:endParaRPr sz="2800"/>
          </a:p>
        </p:txBody>
      </p:sp>
      <p:sp>
        <p:nvSpPr>
          <p:cNvPr id="540" name="Google Shape;540;g2b59e417620_1_23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2021-04-29T16:25:20Z</dcterms:created>
  <dc:creator>André Duarte</dc:creator>
</cp:coreProperties>
</file>