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3"/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12192000"/>
  <p:notesSz cx="7104050" cy="10234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4" roundtripDataSignature="AMtx7mh3Wt9dDEEbrgl3w0O5HAyTLmzP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4313" y="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85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p1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:notes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10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10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11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7" name="Google Shape;507;p11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08" name="Google Shape;508;p11:notes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12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5" name="Google Shape;515;p12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16" name="Google Shape;516;p12:notes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13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3" name="Google Shape;523;p13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24" name="Google Shape;524;p13:notes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14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2" name="Google Shape;532;p14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33" name="Google Shape;533;p14:notes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15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4" name="Google Shape;544;p15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45" name="Google Shape;545;p15:notes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16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16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17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17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18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4" name="Google Shape;574;p18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18:notes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" name="Google Shape;366;p2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:notes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3" name="Google Shape;443;p3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44" name="Google Shape;444;p3:notes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1" name="Google Shape;451;p4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52" name="Google Shape;452;p4:notes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5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6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6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7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7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8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8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9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1" name="Google Shape;491;p9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92" name="Google Shape;492;p9:notes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7" name="Google Shape;57;p20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Google Shape;58;p2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9" name="Google Shape;59;p20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0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0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0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0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0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20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6" name="Google Shape;66;p20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0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20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9" name="Google Shape;69;p20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0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0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2" name="Google Shape;72;p20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0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4" name="Google Shape;74;p20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0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0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7" name="Google Shape;77;p20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0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0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20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0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20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0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4" name="Google Shape;84;p20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0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20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0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0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0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20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1" name="Google Shape;91;p20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0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3" name="Google Shape;93;p20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20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0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6" name="Google Shape;96;p20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0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8" name="Google Shape;98;p20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0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0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1" name="Google Shape;101;p20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0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20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0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0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20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7" name="Google Shape;107;p20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0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0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0" name="Google Shape;110;p20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0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2" name="Google Shape;112;p20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20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0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/>
        </p:txBody>
      </p:sp>
      <p:sp>
        <p:nvSpPr>
          <p:cNvPr id="115" name="Google Shape;115;p20"/>
          <p:cNvSpPr txBox="1"/>
          <p:nvPr>
            <p:ph idx="10" type="dt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0"/>
          <p:cNvSpPr txBox="1"/>
          <p:nvPr>
            <p:ph idx="11" type="ftr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0"/>
          <p:cNvSpPr txBox="1"/>
          <p:nvPr>
            <p:ph idx="12" type="sldNum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 Panorâmica com Legenda">
  <p:cSld name="Foto Panorâmica com Legenda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31"/>
          <p:cNvSpPr/>
          <p:nvPr>
            <p:ph idx="2" type="pic"/>
          </p:nvPr>
        </p:nvSpPr>
        <p:spPr>
          <a:xfrm>
            <a:off x="1141411" y="606426"/>
            <a:ext cx="9912354" cy="3299778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E7FDA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172" name="Google Shape;172;p31"/>
          <p:cNvSpPr txBox="1"/>
          <p:nvPr>
            <p:ph idx="1" type="body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73" name="Google Shape;173;p3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3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3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Legenda">
  <p:cSld name="Título e Legenda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/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32"/>
          <p:cNvSpPr txBox="1"/>
          <p:nvPr>
            <p:ph idx="1" type="body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79" name="Google Shape;179;p3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3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3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ção com Legenda">
  <p:cSld name="Citação com Legenda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/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33"/>
          <p:cNvSpPr txBox="1"/>
          <p:nvPr>
            <p:ph idx="1" type="body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5" name="Google Shape;185;p33"/>
          <p:cNvSpPr txBox="1"/>
          <p:nvPr>
            <p:ph idx="2" type="body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6" name="Google Shape;186;p3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3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3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9" name="Google Shape;189;p33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i="0" lang="pt-BR" sz="8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90" name="Google Shape;190;p33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i="0" lang="pt-BR" sz="8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tão de Nome">
  <p:cSld name="Cartão de Nome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/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34"/>
          <p:cNvSpPr txBox="1"/>
          <p:nvPr>
            <p:ph idx="1" type="body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94" name="Google Shape;194;p3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3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3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nas">
  <p:cSld name="3 Colunas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5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35"/>
          <p:cNvSpPr txBox="1"/>
          <p:nvPr>
            <p:ph idx="1" type="body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0" name="Google Shape;200;p35"/>
          <p:cNvSpPr txBox="1"/>
          <p:nvPr>
            <p:ph idx="2" type="body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1" name="Google Shape;201;p35"/>
          <p:cNvSpPr txBox="1"/>
          <p:nvPr>
            <p:ph idx="3" type="body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2" name="Google Shape;202;p35"/>
          <p:cNvSpPr txBox="1"/>
          <p:nvPr>
            <p:ph idx="4" type="body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3" name="Google Shape;203;p35"/>
          <p:cNvSpPr txBox="1"/>
          <p:nvPr>
            <p:ph idx="5" type="body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4" name="Google Shape;204;p35"/>
          <p:cNvSpPr txBox="1"/>
          <p:nvPr>
            <p:ph idx="6" type="body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5" name="Google Shape;205;p3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3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3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nas de Imagem">
  <p:cSld name="3 Colunas de Imagem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6"/>
          <p:cNvSpPr txBox="1"/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36"/>
          <p:cNvSpPr txBox="1"/>
          <p:nvPr>
            <p:ph idx="1" type="body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1" name="Google Shape;211;p36"/>
          <p:cNvSpPr/>
          <p:nvPr>
            <p:ph idx="2" type="pic"/>
          </p:nvPr>
        </p:nvSpPr>
        <p:spPr>
          <a:xfrm>
            <a:off x="1141413" y="2666998"/>
            <a:ext cx="31952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E7FDA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12" name="Google Shape;212;p36"/>
          <p:cNvSpPr txBox="1"/>
          <p:nvPr>
            <p:ph idx="3" type="body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3" name="Google Shape;213;p36"/>
          <p:cNvSpPr txBox="1"/>
          <p:nvPr>
            <p:ph idx="4" type="body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4" name="Google Shape;214;p36"/>
          <p:cNvSpPr/>
          <p:nvPr>
            <p:ph idx="5" type="pic"/>
          </p:nvPr>
        </p:nvSpPr>
        <p:spPr>
          <a:xfrm>
            <a:off x="4489053" y="2666998"/>
            <a:ext cx="31989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E7FDA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15" name="Google Shape;215;p36"/>
          <p:cNvSpPr txBox="1"/>
          <p:nvPr>
            <p:ph idx="6" type="body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6" name="Google Shape;216;p36"/>
          <p:cNvSpPr txBox="1"/>
          <p:nvPr>
            <p:ph idx="7" type="body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7" name="Google Shape;217;p36"/>
          <p:cNvSpPr/>
          <p:nvPr>
            <p:ph idx="8" type="pic"/>
          </p:nvPr>
        </p:nvSpPr>
        <p:spPr>
          <a:xfrm>
            <a:off x="7852442" y="2666998"/>
            <a:ext cx="3194969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E7FDA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18" name="Google Shape;218;p36"/>
          <p:cNvSpPr txBox="1"/>
          <p:nvPr>
            <p:ph idx="9" type="body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9" name="Google Shape;219;p3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3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3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37"/>
          <p:cNvSpPr txBox="1"/>
          <p:nvPr>
            <p:ph idx="1" type="body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5" name="Google Shape;225;p3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3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3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8"/>
          <p:cNvSpPr txBox="1"/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38"/>
          <p:cNvSpPr txBox="1"/>
          <p:nvPr>
            <p:ph idx="1" type="body"/>
          </p:nvPr>
        </p:nvSpPr>
        <p:spPr>
          <a:xfrm rot="5400000">
            <a:off x="2424905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31" name="Google Shape;231;p3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3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3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23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84" name="Google Shape;284;p2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2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2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21" name="Google Shape;121;p2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7" name="Google Shape;127;p2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3" name="Google Shape;133;p25"/>
          <p:cNvSpPr txBox="1"/>
          <p:nvPr>
            <p:ph idx="2" type="body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4" name="Google Shape;134;p2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40" name="Google Shape;140;p26"/>
          <p:cNvSpPr txBox="1"/>
          <p:nvPr>
            <p:ph idx="2" type="body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41" name="Google Shape;141;p26"/>
          <p:cNvSpPr txBox="1"/>
          <p:nvPr>
            <p:ph idx="3" type="body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42" name="Google Shape;142;p26"/>
          <p:cNvSpPr txBox="1"/>
          <p:nvPr>
            <p:ph idx="4" type="body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43" name="Google Shape;143;p2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9"/>
          <p:cNvSpPr txBox="1"/>
          <p:nvPr>
            <p:ph idx="1" type="body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58" name="Google Shape;158;p29"/>
          <p:cNvSpPr txBox="1"/>
          <p:nvPr>
            <p:ph idx="2" type="body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59" name="Google Shape;159;p2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30"/>
          <p:cNvSpPr/>
          <p:nvPr>
            <p:ph idx="2" type="pic"/>
          </p:nvPr>
        </p:nvSpPr>
        <p:spPr>
          <a:xfrm>
            <a:off x="7380721" y="609601"/>
            <a:ext cx="3666690" cy="51815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E7FDA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165" name="Google Shape;165;p30"/>
          <p:cNvSpPr txBox="1"/>
          <p:nvPr>
            <p:ph idx="1" type="body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6" name="Google Shape;166;p3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3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3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8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10" name="Google Shape;10;p19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19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oogle Shape;12;p19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13" name="Google Shape;13;p19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19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p19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19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7" name="Google Shape;17;p19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19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19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0" name="Google Shape;20;p19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19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19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19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4" name="Google Shape;24;p19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5" name="Google Shape;25;p19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" name="Google Shape;26;p19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19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8" name="Google Shape;28;p19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19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19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19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19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3" name="Google Shape;33;p19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19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19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6" name="Google Shape;36;p19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19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19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9" name="Google Shape;39;p19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" name="Google Shape;40;p1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41" name="Google Shape;41;p19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2" name="Google Shape;42;p19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19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19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19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19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7" name="Google Shape;47;p19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19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9" name="Google Shape;49;p19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19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1" name="Google Shape;51;p19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9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3" name="Google Shape;53;p1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4" name="Google Shape;54;p1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5" name="Google Shape;55;p1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235" name="Google Shape;235;p21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6" name="Google Shape;236;p21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237" name="Google Shape;237;p21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238" name="Google Shape;238;p21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21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21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21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2" name="Google Shape;242;p21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21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4" name="Google Shape;244;p21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5" name="Google Shape;245;p21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21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21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8" name="Google Shape;248;p21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49" name="Google Shape;249;p21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50" name="Google Shape;250;p21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51" name="Google Shape;251;p21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52" name="Google Shape;252;p21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53" name="Google Shape;253;p21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21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21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56" name="Google Shape;256;p21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21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58" name="Google Shape;258;p21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21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0" name="Google Shape;260;p21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1" name="Google Shape;261;p21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21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21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4" name="Google Shape;264;p21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5" name="Google Shape;265;p21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266" name="Google Shape;266;p21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2B5F27">
                      <a:alpha val="80000"/>
                    </a:srgbClr>
                  </a:gs>
                  <a:gs pos="100000">
                    <a:srgbClr val="E7FDA3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7" name="Google Shape;267;p21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2B5F27">
                      <a:alpha val="80000"/>
                    </a:srgbClr>
                  </a:gs>
                  <a:gs pos="100000">
                    <a:srgbClr val="E7FDA3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21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2B5F27">
                      <a:alpha val="80000"/>
                    </a:srgbClr>
                  </a:gs>
                  <a:gs pos="100000">
                    <a:srgbClr val="E7FDA3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21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2B5F27">
                      <a:alpha val="80000"/>
                    </a:srgbClr>
                  </a:gs>
                  <a:gs pos="100000">
                    <a:srgbClr val="E7FDA3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0" name="Google Shape;270;p21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2B5F27">
                      <a:alpha val="80000"/>
                    </a:srgbClr>
                  </a:gs>
                  <a:gs pos="100000">
                    <a:srgbClr val="E7FDA3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21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2B5F27">
                      <a:alpha val="80000"/>
                    </a:srgbClr>
                  </a:gs>
                  <a:gs pos="100000">
                    <a:srgbClr val="E7FDA3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2" name="Google Shape;272;p21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2B5F27">
                      <a:alpha val="80000"/>
                    </a:srgbClr>
                  </a:gs>
                  <a:gs pos="100000">
                    <a:srgbClr val="E7FDA3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21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2B5F27">
                      <a:alpha val="80000"/>
                    </a:srgbClr>
                  </a:gs>
                  <a:gs pos="100000">
                    <a:srgbClr val="E7FDA3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4" name="Google Shape;274;p21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2B5F27">
                      <a:alpha val="80000"/>
                    </a:srgbClr>
                  </a:gs>
                  <a:gs pos="100000">
                    <a:srgbClr val="E7FDA3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21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2B5F27">
                      <a:alpha val="80000"/>
                    </a:srgbClr>
                  </a:gs>
                  <a:gs pos="100000">
                    <a:srgbClr val="E7FDA3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76" name="Google Shape;276;p21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7" name="Google Shape;277;p21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78" name="Google Shape;278;p2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79" name="Google Shape;279;p2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80" name="Google Shape;280;p2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oogle Shape;292;p1"/>
          <p:cNvGrpSpPr/>
          <p:nvPr/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>
          <p:nvSpPr>
            <p:cNvPr id="293" name="Google Shape;293;p1"/>
            <p:cNvSpPr/>
            <p:nvPr/>
          </p:nvSpPr>
          <p:spPr>
            <a:xfrm>
              <a:off x="1" y="-1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294" name="Google Shape;294;p1"/>
            <p:cNvPicPr preferRelativeResize="0"/>
            <p:nvPr/>
          </p:nvPicPr>
          <p:blipFill rotWithShape="1">
            <a:blip r:embed="rId4">
              <a:alphaModFix amt="30000"/>
            </a:blip>
            <a:srcRect b="0" l="0" r="0" t="0"/>
            <a:stretch/>
          </p:blipFill>
          <p:spPr>
            <a:xfrm>
              <a:off x="0" y="-1"/>
              <a:ext cx="12192003" cy="68580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5" name="Google Shape;295;p1"/>
          <p:cNvSpPr txBox="1"/>
          <p:nvPr>
            <p:ph type="ctrTitle"/>
          </p:nvPr>
        </p:nvSpPr>
        <p:spPr>
          <a:xfrm>
            <a:off x="6615112" y="1122363"/>
            <a:ext cx="4881563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</a:pPr>
            <a:r>
              <a:rPr lang="pt-BR" sz="4400">
                <a:solidFill>
                  <a:schemeClr val="dk1"/>
                </a:solidFill>
              </a:rPr>
              <a:t>ESQUEMA</a:t>
            </a:r>
            <a:r>
              <a:rPr lang="pt-BR" sz="4400">
                <a:solidFill>
                  <a:schemeClr val="dk1"/>
                </a:solidFill>
              </a:rPr>
              <a:t> RELACIONAL</a:t>
            </a:r>
            <a:endParaRPr/>
          </a:p>
        </p:txBody>
      </p:sp>
      <p:sp>
        <p:nvSpPr>
          <p:cNvPr id="296" name="Google Shape;296;p1"/>
          <p:cNvSpPr txBox="1"/>
          <p:nvPr>
            <p:ph idx="1" type="subTitle"/>
          </p:nvPr>
        </p:nvSpPr>
        <p:spPr>
          <a:xfrm>
            <a:off x="6585702" y="3602038"/>
            <a:ext cx="4082297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rPr lang="pt-BR"/>
              <a:t>PROF. ANDRÉ DUARTE</a:t>
            </a:r>
            <a:endParaRPr/>
          </a:p>
        </p:txBody>
      </p:sp>
      <p:pic>
        <p:nvPicPr>
          <p:cNvPr id="297" name="Google Shape;297;p1"/>
          <p:cNvPicPr preferRelativeResize="0"/>
          <p:nvPr/>
        </p:nvPicPr>
        <p:blipFill rotWithShape="1">
          <a:blip r:embed="rId5">
            <a:alphaModFix/>
          </a:blip>
          <a:srcRect b="1" l="0" r="1" t="3058"/>
          <a:stretch/>
        </p:blipFill>
        <p:spPr>
          <a:xfrm>
            <a:off x="-5597" y="10"/>
            <a:ext cx="6101597" cy="68579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8" name="Google Shape;298;p1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299" name="Google Shape;299;p1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05" name="Google Shape;305;p1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06" name="Google Shape;306;p1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08" name="Google Shape;308;p1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09" name="Google Shape;309;p1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12" name="Google Shape;312;p1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14" name="Google Shape;314;p1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17" name="Google Shape;317;p1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20" name="Google Shape;320;p1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22" name="Google Shape;322;p1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24" name="Google Shape;324;p1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26" name="Google Shape;326;p1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30" name="Google Shape;330;p1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31" name="Google Shape;331;p1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33" name="Google Shape;333;p1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34" name="Google Shape;334;p1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36" name="Google Shape;336;p1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38" name="Google Shape;338;p1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41" name="Google Shape;341;p1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43" name="Google Shape;343;p1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46" name="Google Shape;346;p1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47" name="Google Shape;347;p1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50" name="Google Shape;350;p1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52" name="Google Shape;352;p1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" name="Google Shape;353;p1"/>
          <p:cNvGrpSpPr/>
          <p:nvPr/>
        </p:nvGrpSpPr>
        <p:grpSpPr>
          <a:xfrm>
            <a:off x="11364912" y="0"/>
            <a:ext cx="674688" cy="6848476"/>
            <a:chOff x="11364912" y="0"/>
            <a:chExt cx="674688" cy="6848476"/>
          </a:xfrm>
        </p:grpSpPr>
        <p:sp>
          <p:nvSpPr>
            <p:cNvPr id="354" name="Google Shape;354;p1"/>
            <p:cNvSpPr/>
            <p:nvPr/>
          </p:nvSpPr>
          <p:spPr>
            <a:xfrm>
              <a:off x="11483975" y="0"/>
              <a:ext cx="417513" cy="512763"/>
            </a:xfrm>
            <a:custGeom>
              <a:rect b="b" l="l" r="r" t="t"/>
              <a:pathLst>
                <a:path extrusionOk="0" h="323" w="26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adFill>
              <a:gsLst>
                <a:gs pos="0">
                  <a:srgbClr val="D8FC68">
                    <a:alpha val="80000"/>
                  </a:srgbClr>
                </a:gs>
                <a:gs pos="100000">
                  <a:srgbClr val="63BE5D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55" name="Google Shape;355;p1"/>
            <p:cNvSpPr/>
            <p:nvPr/>
          </p:nvSpPr>
          <p:spPr>
            <a:xfrm>
              <a:off x="11364912" y="474663"/>
              <a:ext cx="157163" cy="152400"/>
            </a:xfrm>
            <a:custGeom>
              <a:rect b="b" l="l" r="r" t="t"/>
              <a:pathLst>
                <a:path extrusionOk="0" h="32" w="33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rgbClr val="D8FC68">
                    <a:alpha val="80000"/>
                  </a:srgbClr>
                </a:gs>
                <a:gs pos="100000">
                  <a:srgbClr val="63BE5D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"/>
            <p:cNvSpPr/>
            <p:nvPr/>
          </p:nvSpPr>
          <p:spPr>
            <a:xfrm>
              <a:off x="11631612" y="1539875"/>
              <a:ext cx="188913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D8FC68">
                    <a:alpha val="80000"/>
                  </a:srgbClr>
                </a:gs>
                <a:gs pos="100000">
                  <a:srgbClr val="63BE5D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"/>
            <p:cNvSpPr/>
            <p:nvPr/>
          </p:nvSpPr>
          <p:spPr>
            <a:xfrm>
              <a:off x="11531600" y="5694363"/>
              <a:ext cx="298450" cy="1154113"/>
            </a:xfrm>
            <a:custGeom>
              <a:rect b="b" l="l" r="r" t="t"/>
              <a:pathLst>
                <a:path extrusionOk="0" h="727" w="188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adFill>
              <a:gsLst>
                <a:gs pos="0">
                  <a:srgbClr val="D8FC68">
                    <a:alpha val="80000"/>
                  </a:srgbClr>
                </a:gs>
                <a:gs pos="100000">
                  <a:srgbClr val="63BE5D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58" name="Google Shape;358;p1"/>
            <p:cNvSpPr/>
            <p:nvPr/>
          </p:nvSpPr>
          <p:spPr>
            <a:xfrm>
              <a:off x="11772900" y="5551488"/>
              <a:ext cx="157163" cy="155575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rgbClr val="D8FC68">
                    <a:alpha val="80000"/>
                  </a:srgbClr>
                </a:gs>
                <a:gs pos="100000">
                  <a:srgbClr val="63BE5D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"/>
            <p:cNvSpPr/>
            <p:nvPr/>
          </p:nvSpPr>
          <p:spPr>
            <a:xfrm>
              <a:off x="11710987" y="4763"/>
              <a:ext cx="304800" cy="1544638"/>
            </a:xfrm>
            <a:custGeom>
              <a:rect b="b" l="l" r="r" t="t"/>
              <a:pathLst>
                <a:path extrusionOk="0" h="973" w="192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adFill>
              <a:gsLst>
                <a:gs pos="0">
                  <a:srgbClr val="D8FC68">
                    <a:alpha val="80000"/>
                  </a:srgbClr>
                </a:gs>
                <a:gs pos="100000">
                  <a:srgbClr val="63BE5D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60" name="Google Shape;360;p1"/>
            <p:cNvSpPr/>
            <p:nvPr/>
          </p:nvSpPr>
          <p:spPr>
            <a:xfrm>
              <a:off x="11636375" y="4867275"/>
              <a:ext cx="188913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D8FC68">
                    <a:alpha val="80000"/>
                  </a:srgbClr>
                </a:gs>
                <a:gs pos="100000">
                  <a:srgbClr val="63BE5D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"/>
            <p:cNvSpPr/>
            <p:nvPr/>
          </p:nvSpPr>
          <p:spPr>
            <a:xfrm>
              <a:off x="11441112" y="5046663"/>
              <a:ext cx="307975" cy="1801813"/>
            </a:xfrm>
            <a:custGeom>
              <a:rect b="b" l="l" r="r" t="t"/>
              <a:pathLst>
                <a:path extrusionOk="0" h="1135" w="194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adFill>
              <a:gsLst>
                <a:gs pos="0">
                  <a:srgbClr val="D8FC68">
                    <a:alpha val="80000"/>
                  </a:srgbClr>
                </a:gs>
                <a:gs pos="100000">
                  <a:srgbClr val="63BE5D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62" name="Google Shape;362;p1"/>
            <p:cNvSpPr/>
            <p:nvPr/>
          </p:nvSpPr>
          <p:spPr>
            <a:xfrm>
              <a:off x="11849100" y="64166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D8FC68">
                    <a:alpha val="80000"/>
                  </a:srgbClr>
                </a:gs>
                <a:gs pos="100000">
                  <a:srgbClr val="63BE5D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"/>
            <p:cNvSpPr/>
            <p:nvPr/>
          </p:nvSpPr>
          <p:spPr>
            <a:xfrm>
              <a:off x="11939587" y="6596063"/>
              <a:ext cx="23813" cy="252413"/>
            </a:xfrm>
            <a:prstGeom prst="rect">
              <a:avLst/>
            </a:prstGeom>
            <a:gradFill>
              <a:gsLst>
                <a:gs pos="0">
                  <a:srgbClr val="D8FC68">
                    <a:alpha val="80000"/>
                  </a:srgbClr>
                </a:gs>
                <a:gs pos="100000">
                  <a:srgbClr val="63BE5D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10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wentieth Century"/>
              <a:buNone/>
            </a:pPr>
            <a:r>
              <a:rPr lang="pt-BR">
                <a:solidFill>
                  <a:srgbClr val="000000"/>
                </a:solidFill>
              </a:rPr>
              <a:t>EXEMPLO</a:t>
            </a:r>
            <a:endParaRPr/>
          </a:p>
        </p:txBody>
      </p:sp>
      <p:sp>
        <p:nvSpPr>
          <p:cNvPr id="502" name="Google Shape;502;p10"/>
          <p:cNvSpPr txBox="1"/>
          <p:nvPr>
            <p:ph idx="1" type="body"/>
          </p:nvPr>
        </p:nvSpPr>
        <p:spPr>
          <a:xfrm>
            <a:off x="1141412" y="3429000"/>
            <a:ext cx="9905999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</a:pPr>
            <a:r>
              <a:rPr lang="pt-BR">
                <a:solidFill>
                  <a:srgbClr val="000000"/>
                </a:solidFill>
              </a:rPr>
              <a:t>cliente( </a:t>
            </a:r>
            <a:r>
              <a:rPr lang="pt-BR" u="sng">
                <a:solidFill>
                  <a:srgbClr val="000000"/>
                </a:solidFill>
              </a:rPr>
              <a:t>cpf</a:t>
            </a:r>
            <a:r>
              <a:rPr lang="pt-BR">
                <a:solidFill>
                  <a:srgbClr val="000000"/>
                </a:solidFill>
              </a:rPr>
              <a:t>: inteiro, nome: texto, rua: texto, numero: inteiro, bairro: texto, cidade: texto, uf: texto, nascimento: data)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</a:pPr>
            <a:r>
              <a:rPr lang="pt-BR">
                <a:solidFill>
                  <a:srgbClr val="000000"/>
                </a:solidFill>
              </a:rPr>
              <a:t>telefone(</a:t>
            </a:r>
            <a:r>
              <a:rPr lang="pt-BR" u="sng">
                <a:solidFill>
                  <a:srgbClr val="000000"/>
                </a:solidFill>
              </a:rPr>
              <a:t>cpf:</a:t>
            </a:r>
            <a:r>
              <a:rPr lang="pt-BR">
                <a:solidFill>
                  <a:srgbClr val="000000"/>
                </a:solidFill>
              </a:rPr>
              <a:t> inteiro, </a:t>
            </a:r>
            <a:r>
              <a:rPr lang="pt-BR" u="sng">
                <a:solidFill>
                  <a:srgbClr val="000000"/>
                </a:solidFill>
              </a:rPr>
              <a:t>numero</a:t>
            </a:r>
            <a:r>
              <a:rPr lang="pt-BR">
                <a:solidFill>
                  <a:srgbClr val="000000"/>
                </a:solidFill>
              </a:rPr>
              <a:t>: inteiro)</a:t>
            </a:r>
            <a:endParaRPr/>
          </a:p>
        </p:txBody>
      </p:sp>
      <p:sp>
        <p:nvSpPr>
          <p:cNvPr id="503" name="Google Shape;503;p1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504" name="Google Shape;50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7210" y="812573"/>
            <a:ext cx="5410200" cy="2314575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A6A6A6"/>
            </a:gs>
          </a:gsLst>
          <a:lin ang="5040000" scaled="0"/>
        </a:gradFill>
      </p:bgPr>
    </p:bg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11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/>
              <a:t>RESTRIÇÕES</a:t>
            </a:r>
            <a:endParaRPr/>
          </a:p>
        </p:txBody>
      </p:sp>
      <p:sp>
        <p:nvSpPr>
          <p:cNvPr id="511" name="Google Shape;511;p11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0525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550"/>
              <a:buChar char="●"/>
            </a:pPr>
            <a:r>
              <a:rPr lang="pt-BR" sz="2700"/>
              <a:t>Restrição de domínio</a:t>
            </a:r>
            <a:endParaRPr sz="2700"/>
          </a:p>
          <a:p>
            <a:pPr indent="-390525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550"/>
              <a:buChar char="●"/>
            </a:pPr>
            <a:r>
              <a:rPr lang="pt-BR" sz="2700"/>
              <a:t>Restrição de chave</a:t>
            </a:r>
            <a:endParaRPr sz="2700"/>
          </a:p>
          <a:p>
            <a:pPr indent="-390525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550"/>
              <a:buChar char="●"/>
            </a:pPr>
            <a:r>
              <a:rPr lang="pt-BR" sz="2700"/>
              <a:t>Integridade referencial</a:t>
            </a:r>
            <a:endParaRPr sz="2700"/>
          </a:p>
        </p:txBody>
      </p:sp>
      <p:sp>
        <p:nvSpPr>
          <p:cNvPr id="512" name="Google Shape;512;p1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A6A6A6"/>
            </a:gs>
          </a:gsLst>
          <a:lin ang="5040000" scaled="0"/>
        </a:gradFill>
      </p:bgPr>
    </p:bg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2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/>
              <a:t>RESTRIÇÕES DE DOMÍNIO</a:t>
            </a:r>
            <a:endParaRPr/>
          </a:p>
        </p:txBody>
      </p:sp>
      <p:sp>
        <p:nvSpPr>
          <p:cNvPr id="519" name="Google Shape;519;p12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191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Cada atributo só pode armazenar dados segundo seu domínio</a:t>
            </a:r>
            <a:endParaRPr sz="2600"/>
          </a:p>
          <a:p>
            <a:pPr indent="-4191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Exemplo</a:t>
            </a:r>
            <a:endParaRPr sz="2600"/>
          </a:p>
          <a:p>
            <a:pPr indent="-393700" lvl="1" marL="9144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pt-BR" sz="2600"/>
              <a:t>cpf: 11 dígitos numéricos calculados segundo um algoritmo</a:t>
            </a:r>
            <a:endParaRPr sz="2200"/>
          </a:p>
          <a:p>
            <a:pPr indent="-393700" lvl="1" marL="9144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pt-BR" sz="2600"/>
              <a:t>nome: sequência de caracteres que representam nomes</a:t>
            </a:r>
            <a:endParaRPr sz="2200"/>
          </a:p>
          <a:p>
            <a:pPr indent="-393700" lvl="1" marL="9144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pt-BR" sz="2600"/>
              <a:t>nascimento: data válida</a:t>
            </a:r>
            <a:endParaRPr sz="2200"/>
          </a:p>
        </p:txBody>
      </p:sp>
      <p:sp>
        <p:nvSpPr>
          <p:cNvPr id="520" name="Google Shape;520;p1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A6A6A6"/>
            </a:gs>
          </a:gsLst>
          <a:lin ang="5040000" scaled="0"/>
        </a:gradFill>
      </p:bgPr>
    </p:bg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1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/>
              <a:t>RESTRIÇÕES DE CHAVE</a:t>
            </a:r>
            <a:endParaRPr/>
          </a:p>
        </p:txBody>
      </p:sp>
      <p:sp>
        <p:nvSpPr>
          <p:cNvPr id="527" name="Google Shape;527;p13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 sz="2800"/>
              <a:t>Se um campo é chave primária temos duas restrições importantes</a:t>
            </a:r>
            <a:endParaRPr/>
          </a:p>
          <a:p>
            <a:pPr indent="-381000" lvl="1" marL="9144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 sz="2400"/>
              <a:t>Não pode ter repetições</a:t>
            </a:r>
            <a:endParaRPr sz="2400"/>
          </a:p>
          <a:p>
            <a:pPr indent="-381000" lvl="1" marL="9144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 sz="2400"/>
              <a:t>Não pode ter valores nulos</a:t>
            </a:r>
            <a:endParaRPr/>
          </a:p>
        </p:txBody>
      </p:sp>
      <p:sp>
        <p:nvSpPr>
          <p:cNvPr id="528" name="Google Shape;528;p1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529" name="Google Shape;52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54000" y="3260369"/>
            <a:ext cx="4032250" cy="2714014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A6A6A6"/>
            </a:gs>
          </a:gsLst>
          <a:lin ang="5040000" scaled="0"/>
        </a:gradFill>
      </p:bgPr>
    </p:bg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0432" y="3502335"/>
            <a:ext cx="11254058" cy="2490652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536" name="Google Shape;536;p14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/>
              <a:t>CHAVE ESTRANGEIRA</a:t>
            </a:r>
            <a:endParaRPr/>
          </a:p>
        </p:txBody>
      </p:sp>
      <p:sp>
        <p:nvSpPr>
          <p:cNvPr id="537" name="Google Shape;537;p14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 sz="2800"/>
              <a:t>Atributo que é chave primaria em outra tabela</a:t>
            </a:r>
            <a:endParaRPr/>
          </a:p>
          <a:p>
            <a:pPr indent="-4064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 sz="2800"/>
              <a:t>É usada para indicar o relacionamento entre duas tabelas</a:t>
            </a:r>
            <a:endParaRPr sz="2400"/>
          </a:p>
        </p:txBody>
      </p:sp>
      <p:sp>
        <p:nvSpPr>
          <p:cNvPr id="538" name="Google Shape;538;p1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39" name="Google Shape;539;p14"/>
          <p:cNvSpPr/>
          <p:nvPr/>
        </p:nvSpPr>
        <p:spPr>
          <a:xfrm>
            <a:off x="4223657" y="3784600"/>
            <a:ext cx="1935843" cy="306388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540" name="Google Shape;540;p14"/>
          <p:cNvCxnSpPr/>
          <p:nvPr/>
        </p:nvCxnSpPr>
        <p:spPr>
          <a:xfrm>
            <a:off x="1236372" y="4154526"/>
            <a:ext cx="3358500" cy="234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41" name="Google Shape;541;p14"/>
          <p:cNvCxnSpPr/>
          <p:nvPr/>
        </p:nvCxnSpPr>
        <p:spPr>
          <a:xfrm flipH="1">
            <a:off x="5927683" y="4160876"/>
            <a:ext cx="1580700" cy="17100"/>
          </a:xfrm>
          <a:prstGeom prst="curvedConnector3">
            <a:avLst>
              <a:gd fmla="val 49999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A6A6A6"/>
            </a:gs>
          </a:gsLst>
          <a:lin ang="5040000" scaled="0"/>
        </a:gradFill>
      </p:bgPr>
    </p:bg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7" name="Google Shape;54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970" y="3502848"/>
            <a:ext cx="11254058" cy="2490652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548" name="Google Shape;548;p15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/>
              <a:t>INTEGRIDADE REFERENCIAL</a:t>
            </a:r>
            <a:endParaRPr/>
          </a:p>
        </p:txBody>
      </p:sp>
      <p:sp>
        <p:nvSpPr>
          <p:cNvPr id="549" name="Google Shape;549;p15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 sz="2800"/>
              <a:t>Campo que representa uma chave estrangeira deve ter seu valor na respectiva tabela onde ele é chave primária</a:t>
            </a:r>
            <a:endParaRPr sz="2400"/>
          </a:p>
        </p:txBody>
      </p:sp>
      <p:sp>
        <p:nvSpPr>
          <p:cNvPr id="550" name="Google Shape;550;p1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51" name="Google Shape;551;p15"/>
          <p:cNvSpPr/>
          <p:nvPr/>
        </p:nvSpPr>
        <p:spPr>
          <a:xfrm>
            <a:off x="4223657" y="3784600"/>
            <a:ext cx="1935843" cy="306388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552" name="Google Shape;552;p15"/>
          <p:cNvCxnSpPr/>
          <p:nvPr/>
        </p:nvCxnSpPr>
        <p:spPr>
          <a:xfrm rot="10800000">
            <a:off x="1231802" y="4638776"/>
            <a:ext cx="3378300" cy="12600"/>
          </a:xfrm>
          <a:prstGeom prst="curvedConnector3">
            <a:avLst>
              <a:gd fmla="val 49999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53" name="Google Shape;553;p15"/>
          <p:cNvCxnSpPr/>
          <p:nvPr/>
        </p:nvCxnSpPr>
        <p:spPr>
          <a:xfrm>
            <a:off x="5880100" y="4173537"/>
            <a:ext cx="1765200" cy="12600"/>
          </a:xfrm>
          <a:prstGeom prst="curvedConnector3">
            <a:avLst>
              <a:gd fmla="val 50003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54" name="Google Shape;554;p15"/>
          <p:cNvCxnSpPr/>
          <p:nvPr/>
        </p:nvCxnSpPr>
        <p:spPr>
          <a:xfrm flipH="1" rot="10800000">
            <a:off x="5880100" y="4179776"/>
            <a:ext cx="1765200" cy="471600"/>
          </a:xfrm>
          <a:prstGeom prst="curvedConnector3">
            <a:avLst>
              <a:gd fmla="val 50003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55" name="Google Shape;555;p15"/>
          <p:cNvCxnSpPr/>
          <p:nvPr/>
        </p:nvCxnSpPr>
        <p:spPr>
          <a:xfrm flipH="1" rot="10800000">
            <a:off x="5880100" y="4179837"/>
            <a:ext cx="1765200" cy="1136700"/>
          </a:xfrm>
          <a:prstGeom prst="curvedConnector3">
            <a:avLst>
              <a:gd fmla="val 50003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16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wentieth Century"/>
              <a:buNone/>
            </a:pPr>
            <a:r>
              <a:rPr lang="pt-BR">
                <a:solidFill>
                  <a:srgbClr val="000000"/>
                </a:solidFill>
              </a:rPr>
              <a:t>EXERCÍCIO</a:t>
            </a:r>
            <a:endParaRPr/>
          </a:p>
        </p:txBody>
      </p:sp>
      <p:sp>
        <p:nvSpPr>
          <p:cNvPr id="561" name="Google Shape;561;p16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71475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0"/>
              <a:buChar char="●"/>
            </a:pPr>
            <a:r>
              <a:rPr lang="pt-BR">
                <a:solidFill>
                  <a:srgbClr val="000000"/>
                </a:solidFill>
              </a:rPr>
              <a:t>Quais linhas violaram a integridade referencial do banco</a:t>
            </a:r>
            <a:endParaRPr/>
          </a:p>
        </p:txBody>
      </p:sp>
      <p:sp>
        <p:nvSpPr>
          <p:cNvPr id="562" name="Google Shape;562;p1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563" name="Google Shape;56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8486" y="3208338"/>
            <a:ext cx="10991850" cy="262890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1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wentieth Century"/>
              <a:buNone/>
            </a:pPr>
            <a:r>
              <a:rPr lang="pt-BR">
                <a:solidFill>
                  <a:srgbClr val="000000"/>
                </a:solidFill>
              </a:rPr>
              <a:t>EXERCÍCIO</a:t>
            </a:r>
            <a:endParaRPr/>
          </a:p>
        </p:txBody>
      </p:sp>
      <p:sp>
        <p:nvSpPr>
          <p:cNvPr id="569" name="Google Shape;569;p17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</a:pPr>
            <a:r>
              <a:rPr lang="pt-BR">
                <a:solidFill>
                  <a:srgbClr val="000000"/>
                </a:solidFill>
              </a:rPr>
              <a:t>Faça o mapeamento MER ⇒ Modelo Relacional no seguinte diagrama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70" name="Google Shape;570;p1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571" name="Google Shape;57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7904" y="3017036"/>
            <a:ext cx="4251096" cy="3500001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7" name="Google Shape;577;p18"/>
          <p:cNvGrpSpPr/>
          <p:nvPr/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>
          <p:nvSpPr>
            <p:cNvPr id="578" name="Google Shape;578;p18"/>
            <p:cNvSpPr/>
            <p:nvPr/>
          </p:nvSpPr>
          <p:spPr>
            <a:xfrm>
              <a:off x="1" y="-1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579" name="Google Shape;579;p18"/>
            <p:cNvPicPr preferRelativeResize="0"/>
            <p:nvPr/>
          </p:nvPicPr>
          <p:blipFill rotWithShape="1">
            <a:blip r:embed="rId4">
              <a:alphaModFix amt="30000"/>
            </a:blip>
            <a:srcRect b="0" l="0" r="0" t="0"/>
            <a:stretch/>
          </p:blipFill>
          <p:spPr>
            <a:xfrm>
              <a:off x="0" y="-1"/>
              <a:ext cx="12192003" cy="68580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80" name="Google Shape;580;p18"/>
          <p:cNvSpPr txBox="1"/>
          <p:nvPr>
            <p:ph type="title"/>
          </p:nvPr>
        </p:nvSpPr>
        <p:spPr>
          <a:xfrm>
            <a:off x="4996697" y="618518"/>
            <a:ext cx="6050713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>
                <a:solidFill>
                  <a:schemeClr val="dk1"/>
                </a:solidFill>
              </a:rPr>
              <a:t>LEITURA COMPLEMENTAR</a:t>
            </a:r>
            <a:endParaRPr/>
          </a:p>
        </p:txBody>
      </p:sp>
      <p:pic>
        <p:nvPicPr>
          <p:cNvPr descr="Óculos em cima de um livro" id="581" name="Google Shape;581;p18"/>
          <p:cNvPicPr preferRelativeResize="0"/>
          <p:nvPr/>
        </p:nvPicPr>
        <p:blipFill rotWithShape="1">
          <a:blip r:embed="rId5">
            <a:alphaModFix/>
          </a:blip>
          <a:srcRect b="-1" l="15289" r="39928" t="0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2" name="Google Shape;582;p18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83" name="Google Shape;583;p18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8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8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8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8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8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589" name="Google Shape;589;p18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590" name="Google Shape;590;p18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8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592" name="Google Shape;592;p18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593" name="Google Shape;593;p18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18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8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596" name="Google Shape;596;p18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8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598" name="Google Shape;598;p18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8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8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601" name="Google Shape;601;p18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8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8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604" name="Google Shape;604;p18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18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606" name="Google Shape;606;p18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18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608" name="Google Shape;608;p18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8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610" name="Google Shape;610;p18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8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8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8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614" name="Google Shape;614;p18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615" name="Google Shape;615;p18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8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617" name="Google Shape;617;p18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618" name="Google Shape;618;p18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8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620" name="Google Shape;620;p18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8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622" name="Google Shape;622;p18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8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8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625" name="Google Shape;625;p18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18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627" name="Google Shape;627;p18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8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8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630" name="Google Shape;630;p18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631" name="Google Shape;631;p18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18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8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634" name="Google Shape;634;p18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18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636" name="Google Shape;636;p18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7" name="Google Shape;637;p18"/>
          <p:cNvSpPr txBox="1"/>
          <p:nvPr>
            <p:ph idx="1" type="body"/>
          </p:nvPr>
        </p:nvSpPr>
        <p:spPr>
          <a:xfrm>
            <a:off x="4968958" y="2249487"/>
            <a:ext cx="6078453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8925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 sz="3200">
                <a:solidFill>
                  <a:schemeClr val="dk1"/>
                </a:solidFill>
              </a:rPr>
              <a:t>ELMASRI, R.; NAVATHE, S. B. Sistemas de banco de dados. 4. ed. São Paulo, SP: Pearson, 2005.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38" name="Google Shape;638;p1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370" name="Google Shape;370;p2"/>
          <p:cNvGrpSpPr/>
          <p:nvPr/>
        </p:nvGrpSpPr>
        <p:grpSpPr>
          <a:xfrm>
            <a:off x="-6100" y="-11384"/>
            <a:ext cx="1220788" cy="6858001"/>
            <a:chOff x="-14288" y="0"/>
            <a:chExt cx="1220788" cy="6858001"/>
          </a:xfrm>
        </p:grpSpPr>
        <p:sp>
          <p:nvSpPr>
            <p:cNvPr id="371" name="Google Shape;371;p2"/>
            <p:cNvSpPr/>
            <p:nvPr/>
          </p:nvSpPr>
          <p:spPr>
            <a:xfrm>
              <a:off x="114300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33337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8575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00025" y="4763"/>
              <a:ext cx="369888" cy="1811338"/>
            </a:xfrm>
            <a:custGeom>
              <a:rect b="b" l="l" r="r" t="t"/>
              <a:pathLst>
                <a:path extrusionOk="0" h="1141" w="233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75" name="Google Shape;375;p2"/>
            <p:cNvSpPr/>
            <p:nvPr/>
          </p:nvSpPr>
          <p:spPr>
            <a:xfrm>
              <a:off x="503237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85750" y="4763"/>
              <a:ext cx="369888" cy="1430338"/>
            </a:xfrm>
            <a:custGeom>
              <a:rect b="b" l="l" r="r" t="t"/>
              <a:pathLst>
                <a:path extrusionOk="0" h="901" w="233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77" name="Google Shape;377;p2"/>
            <p:cNvSpPr/>
            <p:nvPr/>
          </p:nvSpPr>
          <p:spPr>
            <a:xfrm>
              <a:off x="546100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78" name="Google Shape;378;p2"/>
            <p:cNvSpPr/>
            <p:nvPr/>
          </p:nvSpPr>
          <p:spPr>
            <a:xfrm>
              <a:off x="588962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588962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641350" y="0"/>
              <a:ext cx="422275" cy="527050"/>
            </a:xfrm>
            <a:custGeom>
              <a:rect b="b" l="l" r="r" t="t"/>
              <a:pathLst>
                <a:path extrusionOk="0" h="332" w="266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81" name="Google Shape;381;p2"/>
            <p:cNvSpPr/>
            <p:nvPr/>
          </p:nvSpPr>
          <p:spPr>
            <a:xfrm>
              <a:off x="1020762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82" name="Google Shape;382;p2"/>
            <p:cNvCxnSpPr/>
            <p:nvPr/>
          </p:nvCxnSpPr>
          <p:spPr>
            <a:xfrm>
              <a:off x="-4763" y="9525"/>
              <a:ext cx="0" cy="0"/>
            </a:xfrm>
            <a:prstGeom prst="straightConnector1">
              <a:avLst/>
            </a:pr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83" name="Google Shape;383;p2"/>
            <p:cNvSpPr/>
            <p:nvPr/>
          </p:nvSpPr>
          <p:spPr>
            <a:xfrm>
              <a:off x="9525" y="1801813"/>
              <a:ext cx="123825" cy="127000"/>
            </a:xfrm>
            <a:custGeom>
              <a:rect b="b" l="l" r="r" t="t"/>
              <a:pathLst>
                <a:path extrusionOk="0" h="80" w="78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84" name="Google Shape;384;p2"/>
            <p:cNvSpPr/>
            <p:nvPr/>
          </p:nvSpPr>
          <p:spPr>
            <a:xfrm>
              <a:off x="-9525" y="3549650"/>
              <a:ext cx="147638" cy="481013"/>
            </a:xfrm>
            <a:custGeom>
              <a:rect b="b" l="l" r="r" t="t"/>
              <a:pathLst>
                <a:path extrusionOk="0" h="303" w="9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85" name="Google Shape;385;p2"/>
            <p:cNvSpPr/>
            <p:nvPr/>
          </p:nvSpPr>
          <p:spPr>
            <a:xfrm>
              <a:off x="128587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86" name="Google Shape;386;p2"/>
            <p:cNvSpPr/>
            <p:nvPr/>
          </p:nvSpPr>
          <p:spPr>
            <a:xfrm>
              <a:off x="204787" y="1849438"/>
              <a:ext cx="114300" cy="107950"/>
            </a:xfrm>
            <a:custGeom>
              <a:rect b="b" l="l" r="r" t="t"/>
              <a:pathLst>
                <a:path extrusionOk="0" h="23" w="24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133350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23837" y="5041900"/>
              <a:ext cx="369888" cy="1801813"/>
            </a:xfrm>
            <a:custGeom>
              <a:rect b="b" l="l" r="r" t="t"/>
              <a:pathLst>
                <a:path extrusionOk="0" h="1135" w="233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89" name="Google Shape;389;p2"/>
            <p:cNvSpPr/>
            <p:nvPr/>
          </p:nvSpPr>
          <p:spPr>
            <a:xfrm>
              <a:off x="52387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-14288" y="5627688"/>
              <a:ext cx="85725" cy="1216025"/>
            </a:xfrm>
            <a:custGeom>
              <a:rect b="b" l="l" r="r" t="t"/>
              <a:pathLst>
                <a:path extrusionOk="0" h="766" w="54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91" name="Google Shape;391;p2"/>
            <p:cNvSpPr/>
            <p:nvPr/>
          </p:nvSpPr>
          <p:spPr>
            <a:xfrm>
              <a:off x="527050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309562" y="5422900"/>
              <a:ext cx="374650" cy="1425575"/>
            </a:xfrm>
            <a:custGeom>
              <a:rect b="b" l="l" r="r" t="t"/>
              <a:pathLst>
                <a:path extrusionOk="0" h="898" w="236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93" name="Google Shape;393;p2"/>
            <p:cNvSpPr/>
            <p:nvPr/>
          </p:nvSpPr>
          <p:spPr>
            <a:xfrm>
              <a:off x="569912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94" name="Google Shape;394;p2"/>
            <p:cNvSpPr/>
            <p:nvPr/>
          </p:nvSpPr>
          <p:spPr>
            <a:xfrm>
              <a:off x="612775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612775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669925" y="6330950"/>
              <a:ext cx="417513" cy="517525"/>
            </a:xfrm>
            <a:custGeom>
              <a:rect b="b" l="l" r="r" t="t"/>
              <a:pathLst>
                <a:path extrusionOk="0" h="326" w="263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97" name="Google Shape;397;p2"/>
            <p:cNvSpPr/>
            <p:nvPr/>
          </p:nvSpPr>
          <p:spPr>
            <a:xfrm>
              <a:off x="1049337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98" name="Google Shape;39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0" y="-2"/>
            <a:ext cx="4061525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2"/>
          <p:cNvSpPr/>
          <p:nvPr/>
        </p:nvSpPr>
        <p:spPr>
          <a:xfrm>
            <a:off x="0" y="1853"/>
            <a:ext cx="4055621" cy="6858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76200" rotWithShape="0" algn="l" dist="38100">
              <a:srgbClr val="000000">
                <a:alpha val="3686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400" name="Google Shape;400;p2"/>
          <p:cNvGrpSpPr/>
          <p:nvPr/>
        </p:nvGrpSpPr>
        <p:grpSpPr>
          <a:xfrm>
            <a:off x="1190" y="-9998"/>
            <a:ext cx="1220788" cy="6858001"/>
            <a:chOff x="-14288" y="0"/>
            <a:chExt cx="1220788" cy="6858001"/>
          </a:xfrm>
        </p:grpSpPr>
        <p:sp>
          <p:nvSpPr>
            <p:cNvPr id="401" name="Google Shape;401;p2"/>
            <p:cNvSpPr/>
            <p:nvPr/>
          </p:nvSpPr>
          <p:spPr>
            <a:xfrm>
              <a:off x="114300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3337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28575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200025" y="4763"/>
              <a:ext cx="369888" cy="1811338"/>
            </a:xfrm>
            <a:custGeom>
              <a:rect b="b" l="l" r="r" t="t"/>
              <a:pathLst>
                <a:path extrusionOk="0" h="1141" w="233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05" name="Google Shape;405;p2"/>
            <p:cNvSpPr/>
            <p:nvPr/>
          </p:nvSpPr>
          <p:spPr>
            <a:xfrm>
              <a:off x="503237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285750" y="4763"/>
              <a:ext cx="369888" cy="1430338"/>
            </a:xfrm>
            <a:custGeom>
              <a:rect b="b" l="l" r="r" t="t"/>
              <a:pathLst>
                <a:path extrusionOk="0" h="901" w="233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07" name="Google Shape;407;p2"/>
            <p:cNvSpPr/>
            <p:nvPr/>
          </p:nvSpPr>
          <p:spPr>
            <a:xfrm>
              <a:off x="546100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08" name="Google Shape;408;p2"/>
            <p:cNvSpPr/>
            <p:nvPr/>
          </p:nvSpPr>
          <p:spPr>
            <a:xfrm>
              <a:off x="588962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588962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641350" y="0"/>
              <a:ext cx="422275" cy="527050"/>
            </a:xfrm>
            <a:custGeom>
              <a:rect b="b" l="l" r="r" t="t"/>
              <a:pathLst>
                <a:path extrusionOk="0" h="332" w="266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11" name="Google Shape;411;p2"/>
            <p:cNvSpPr/>
            <p:nvPr/>
          </p:nvSpPr>
          <p:spPr>
            <a:xfrm>
              <a:off x="1020762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12" name="Google Shape;412;p2"/>
            <p:cNvCxnSpPr/>
            <p:nvPr/>
          </p:nvCxnSpPr>
          <p:spPr>
            <a:xfrm>
              <a:off x="-4763" y="9525"/>
              <a:ext cx="0" cy="0"/>
            </a:xfrm>
            <a:prstGeom prst="straightConnector1">
              <a:avLst/>
            </a:pr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13" name="Google Shape;413;p2"/>
            <p:cNvSpPr/>
            <p:nvPr/>
          </p:nvSpPr>
          <p:spPr>
            <a:xfrm>
              <a:off x="9525" y="1801813"/>
              <a:ext cx="123825" cy="127000"/>
            </a:xfrm>
            <a:custGeom>
              <a:rect b="b" l="l" r="r" t="t"/>
              <a:pathLst>
                <a:path extrusionOk="0" h="80" w="78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14" name="Google Shape;414;p2"/>
            <p:cNvSpPr/>
            <p:nvPr/>
          </p:nvSpPr>
          <p:spPr>
            <a:xfrm>
              <a:off x="-9525" y="3549650"/>
              <a:ext cx="147638" cy="481013"/>
            </a:xfrm>
            <a:custGeom>
              <a:rect b="b" l="l" r="r" t="t"/>
              <a:pathLst>
                <a:path extrusionOk="0" h="303" w="9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15" name="Google Shape;415;p2"/>
            <p:cNvSpPr/>
            <p:nvPr/>
          </p:nvSpPr>
          <p:spPr>
            <a:xfrm>
              <a:off x="128587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16" name="Google Shape;416;p2"/>
            <p:cNvSpPr/>
            <p:nvPr/>
          </p:nvSpPr>
          <p:spPr>
            <a:xfrm>
              <a:off x="204787" y="1849438"/>
              <a:ext cx="114300" cy="107950"/>
            </a:xfrm>
            <a:custGeom>
              <a:rect b="b" l="l" r="r" t="t"/>
              <a:pathLst>
                <a:path extrusionOk="0" h="23" w="24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133350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223837" y="5041900"/>
              <a:ext cx="369888" cy="1801813"/>
            </a:xfrm>
            <a:custGeom>
              <a:rect b="b" l="l" r="r" t="t"/>
              <a:pathLst>
                <a:path extrusionOk="0" h="1135" w="233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19" name="Google Shape;419;p2"/>
            <p:cNvSpPr/>
            <p:nvPr/>
          </p:nvSpPr>
          <p:spPr>
            <a:xfrm>
              <a:off x="52387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-14288" y="5627688"/>
              <a:ext cx="85725" cy="1216025"/>
            </a:xfrm>
            <a:custGeom>
              <a:rect b="b" l="l" r="r" t="t"/>
              <a:pathLst>
                <a:path extrusionOk="0" h="766" w="54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21" name="Google Shape;421;p2"/>
            <p:cNvSpPr/>
            <p:nvPr/>
          </p:nvSpPr>
          <p:spPr>
            <a:xfrm>
              <a:off x="527050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"/>
            <p:cNvSpPr/>
            <p:nvPr/>
          </p:nvSpPr>
          <p:spPr>
            <a:xfrm>
              <a:off x="309562" y="5422900"/>
              <a:ext cx="374650" cy="1425575"/>
            </a:xfrm>
            <a:custGeom>
              <a:rect b="b" l="l" r="r" t="t"/>
              <a:pathLst>
                <a:path extrusionOk="0" h="898" w="236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23" name="Google Shape;423;p2"/>
            <p:cNvSpPr/>
            <p:nvPr/>
          </p:nvSpPr>
          <p:spPr>
            <a:xfrm>
              <a:off x="569912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24" name="Google Shape;424;p2"/>
            <p:cNvSpPr/>
            <p:nvPr/>
          </p:nvSpPr>
          <p:spPr>
            <a:xfrm>
              <a:off x="612775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612775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669925" y="6330950"/>
              <a:ext cx="417513" cy="517525"/>
            </a:xfrm>
            <a:custGeom>
              <a:rect b="b" l="l" r="r" t="t"/>
              <a:pathLst>
                <a:path extrusionOk="0" h="326" w="263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27" name="Google Shape;427;p2"/>
            <p:cNvSpPr/>
            <p:nvPr/>
          </p:nvSpPr>
          <p:spPr>
            <a:xfrm>
              <a:off x="1049337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28" name="Google Shape;428;p2"/>
          <p:cNvPicPr preferRelativeResize="0"/>
          <p:nvPr/>
        </p:nvPicPr>
        <p:blipFill rotWithShape="1">
          <a:blip r:embed="rId3">
            <a:alphaModFix amt="30000"/>
          </a:blip>
          <a:srcRect b="0" l="0" r="0" t="0"/>
          <a:stretch/>
        </p:blipFill>
        <p:spPr>
          <a:xfrm>
            <a:off x="1190" y="-13238"/>
            <a:ext cx="4062718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2"/>
          <p:cNvSpPr txBox="1"/>
          <p:nvPr>
            <p:ph type="title"/>
          </p:nvPr>
        </p:nvSpPr>
        <p:spPr>
          <a:xfrm>
            <a:off x="853330" y="1134683"/>
            <a:ext cx="2743310" cy="4255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/>
              <a:t>TÓPICOS</a:t>
            </a:r>
            <a:endParaRPr/>
          </a:p>
        </p:txBody>
      </p:sp>
      <p:grpSp>
        <p:nvGrpSpPr>
          <p:cNvPr id="430" name="Google Shape;430;p2"/>
          <p:cNvGrpSpPr/>
          <p:nvPr/>
        </p:nvGrpSpPr>
        <p:grpSpPr>
          <a:xfrm>
            <a:off x="4662189" y="1136759"/>
            <a:ext cx="6692748" cy="4250869"/>
            <a:chOff x="0" y="2077"/>
            <a:chExt cx="6692748" cy="4250869"/>
          </a:xfrm>
        </p:grpSpPr>
        <p:cxnSp>
          <p:nvCxnSpPr>
            <p:cNvPr id="431" name="Google Shape;431;p2"/>
            <p:cNvCxnSpPr/>
            <p:nvPr/>
          </p:nvCxnSpPr>
          <p:spPr>
            <a:xfrm>
              <a:off x="0" y="2077"/>
              <a:ext cx="6692748" cy="0"/>
            </a:xfrm>
            <a:prstGeom prst="straightConnector1">
              <a:avLst/>
            </a:prstGeom>
            <a:gradFill>
              <a:gsLst>
                <a:gs pos="0">
                  <a:srgbClr val="FFAA5A"/>
                </a:gs>
                <a:gs pos="100000">
                  <a:srgbClr val="F18B1C"/>
                </a:gs>
              </a:gsLst>
              <a:lin ang="5400000" scaled="0"/>
            </a:gradFill>
            <a:ln cap="flat" cmpd="sng" w="9525">
              <a:solidFill>
                <a:srgbClr val="FCA03C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32" name="Google Shape;432;p2"/>
            <p:cNvSpPr/>
            <p:nvPr/>
          </p:nvSpPr>
          <p:spPr>
            <a:xfrm>
              <a:off x="0" y="2077"/>
              <a:ext cx="6692748" cy="14169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"/>
            <p:cNvSpPr txBox="1"/>
            <p:nvPr/>
          </p:nvSpPr>
          <p:spPr>
            <a:xfrm>
              <a:off x="0" y="2077"/>
              <a:ext cx="6692748" cy="14169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7650" lIns="247650" spcFirstLastPara="1" rIns="247650" wrap="square" tIns="2476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65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Representação</a:t>
              </a:r>
              <a:endParaRPr/>
            </a:p>
          </p:txBody>
        </p:sp>
        <p:cxnSp>
          <p:nvCxnSpPr>
            <p:cNvPr id="434" name="Google Shape;434;p2"/>
            <p:cNvCxnSpPr/>
            <p:nvPr/>
          </p:nvCxnSpPr>
          <p:spPr>
            <a:xfrm>
              <a:off x="0" y="1419033"/>
              <a:ext cx="6692748" cy="0"/>
            </a:xfrm>
            <a:prstGeom prst="straightConnector1">
              <a:avLst/>
            </a:prstGeom>
            <a:gradFill>
              <a:gsLst>
                <a:gs pos="0">
                  <a:srgbClr val="F38D59"/>
                </a:gs>
                <a:gs pos="100000">
                  <a:srgbClr val="E66818"/>
                </a:gs>
              </a:gsLst>
              <a:lin ang="5400000" scaled="0"/>
            </a:gradFill>
            <a:ln cap="flat" cmpd="sng" w="9525">
              <a:solidFill>
                <a:srgbClr val="EF7F3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35" name="Google Shape;435;p2"/>
            <p:cNvSpPr/>
            <p:nvPr/>
          </p:nvSpPr>
          <p:spPr>
            <a:xfrm>
              <a:off x="0" y="1419033"/>
              <a:ext cx="6692748" cy="14169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"/>
            <p:cNvSpPr txBox="1"/>
            <p:nvPr/>
          </p:nvSpPr>
          <p:spPr>
            <a:xfrm>
              <a:off x="0" y="1419033"/>
              <a:ext cx="6692748" cy="14169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7650" lIns="247650" spcFirstLastPara="1" rIns="247650" wrap="square" tIns="2476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65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Mapeamento</a:t>
              </a:r>
              <a:endParaRPr/>
            </a:p>
          </p:txBody>
        </p:sp>
        <p:cxnSp>
          <p:nvCxnSpPr>
            <p:cNvPr id="437" name="Google Shape;437;p2"/>
            <p:cNvCxnSpPr/>
            <p:nvPr/>
          </p:nvCxnSpPr>
          <p:spPr>
            <a:xfrm>
              <a:off x="0" y="2835990"/>
              <a:ext cx="6692748" cy="0"/>
            </a:xfrm>
            <a:prstGeom prst="straightConnector1">
              <a:avLst/>
            </a:prstGeom>
            <a:gradFill>
              <a:gsLst>
                <a:gs pos="0">
                  <a:srgbClr val="E77557"/>
                </a:gs>
                <a:gs pos="100000">
                  <a:srgbClr val="DA4B18"/>
                </a:gs>
              </a:gsLst>
              <a:lin ang="5400000" scaled="0"/>
            </a:gradFill>
            <a:ln cap="flat" cmpd="sng" w="9525">
              <a:solidFill>
                <a:srgbClr val="E26337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38" name="Google Shape;438;p2"/>
            <p:cNvSpPr/>
            <p:nvPr/>
          </p:nvSpPr>
          <p:spPr>
            <a:xfrm>
              <a:off x="0" y="2835990"/>
              <a:ext cx="6692748" cy="14169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"/>
            <p:cNvSpPr txBox="1"/>
            <p:nvPr/>
          </p:nvSpPr>
          <p:spPr>
            <a:xfrm>
              <a:off x="0" y="2835990"/>
              <a:ext cx="6692748" cy="14169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7650" lIns="247650" spcFirstLastPara="1" rIns="247650" wrap="square" tIns="2476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65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Restrições</a:t>
              </a:r>
              <a:endParaRPr b="0" i="0" sz="65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440" name="Google Shape;440;p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A6A6A6"/>
            </a:gs>
          </a:gsLst>
          <a:lin ang="5040000" scaled="0"/>
        </a:gradFill>
      </p:bgPr>
    </p:bg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/>
              <a:t>REPRESENTAÇÃO</a:t>
            </a:r>
            <a:endParaRPr/>
          </a:p>
        </p:txBody>
      </p:sp>
      <p:sp>
        <p:nvSpPr>
          <p:cNvPr id="447" name="Google Shape;447;p3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71475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Char char="●"/>
            </a:pPr>
            <a:r>
              <a:rPr lang="pt-BR"/>
              <a:t>Banco de dados relacional =&gt; tabelas</a:t>
            </a:r>
            <a:endParaRPr/>
          </a:p>
          <a:p>
            <a:pPr indent="-371475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Char char="●"/>
            </a:pPr>
            <a:r>
              <a:rPr lang="pt-BR"/>
              <a:t>Modelo relacional =&gt; </a:t>
            </a:r>
            <a:r>
              <a:rPr b="1" lang="pt-BR" u="sng"/>
              <a:t>esquemas relacionais</a:t>
            </a:r>
            <a:endParaRPr b="1" u="sng"/>
          </a:p>
          <a:p>
            <a:pPr indent="-371475" lvl="1" marL="9144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Char char="○"/>
            </a:pPr>
            <a:r>
              <a:rPr lang="pt-BR"/>
              <a:t>Nome da tabela seguida pela lista de atributos entre parênteses</a:t>
            </a:r>
            <a:endParaRPr/>
          </a:p>
          <a:p>
            <a:pPr indent="-371475" lvl="1" marL="9144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Char char="○"/>
            </a:pPr>
            <a:r>
              <a:rPr lang="pt-BR"/>
              <a:t>Indicar os domínios dos atributos após seu nome separado por “:”</a:t>
            </a:r>
            <a:endParaRPr/>
          </a:p>
          <a:p>
            <a:pPr indent="-371475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Char char="●"/>
            </a:pPr>
            <a:r>
              <a:rPr lang="pt-BR"/>
              <a:t>Exemplo: </a:t>
            </a:r>
            <a:endParaRPr/>
          </a:p>
          <a:p>
            <a:pPr indent="-336550" lvl="1" marL="9144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onsolas"/>
              <a:buChar char="○"/>
            </a:pPr>
            <a:r>
              <a:rPr lang="pt-BR" sz="1700">
                <a:latin typeface="Consolas"/>
                <a:ea typeface="Consolas"/>
                <a:cs typeface="Consolas"/>
                <a:sym typeface="Consolas"/>
              </a:rPr>
              <a:t>Alunos (matricula: inteiro, nome: texto, sexo: caractere, nascimento: data)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-371475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Char char="●"/>
            </a:pPr>
            <a:r>
              <a:rPr lang="pt-BR"/>
              <a:t>Regra geral indica que entidades e relacionamentos serão tabelas no banco de dados</a:t>
            </a:r>
            <a:endParaRPr/>
          </a:p>
        </p:txBody>
      </p:sp>
      <p:sp>
        <p:nvSpPr>
          <p:cNvPr id="448" name="Google Shape;448;p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A6A6A6"/>
            </a:gs>
          </a:gsLst>
          <a:lin ang="5040000" scaled="0"/>
        </a:gradFill>
      </p:bgPr>
    </p:bg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/>
              <a:t>MAPEAMENTO ENTIDADE / RELACIONAMENTO</a:t>
            </a:r>
            <a:endParaRPr/>
          </a:p>
        </p:txBody>
      </p:sp>
      <p:sp>
        <p:nvSpPr>
          <p:cNvPr id="455" name="Google Shape;455;p4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4064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 sz="2800"/>
              <a:t>Entidade forte</a:t>
            </a:r>
            <a:endParaRPr/>
          </a:p>
          <a:p>
            <a:pPr indent="-368300" lvl="1" marL="9144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 sz="2200"/>
              <a:t>Cada atributo vira uma coluna na tabela</a:t>
            </a:r>
            <a:endParaRPr/>
          </a:p>
          <a:p>
            <a:pPr indent="-4064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 sz="2800"/>
              <a:t>Entidade fraca</a:t>
            </a:r>
            <a:endParaRPr/>
          </a:p>
          <a:p>
            <a:pPr indent="-368300" lvl="1" marL="9144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 sz="2200"/>
              <a:t>Cada atributo vira uma coluna na tabela e recebe a chave da entidade forte  da qual ela depende (o relacionamento identificador não vira tabela)</a:t>
            </a:r>
            <a:endParaRPr/>
          </a:p>
          <a:p>
            <a:pPr indent="-4064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 sz="2800"/>
              <a:t>Relacionamento</a:t>
            </a:r>
            <a:endParaRPr/>
          </a:p>
          <a:p>
            <a:pPr indent="-368300" lvl="1" marL="9144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 sz="2200"/>
              <a:t>Possui as chaves das entidades que participam do relacionamento, mais seus atributos, e cada um vira coluna na tabela</a:t>
            </a:r>
            <a:endParaRPr/>
          </a:p>
        </p:txBody>
      </p:sp>
      <p:sp>
        <p:nvSpPr>
          <p:cNvPr id="456" name="Google Shape;456;p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wentieth Century"/>
              <a:buNone/>
            </a:pPr>
            <a:r>
              <a:rPr lang="pt-BR">
                <a:solidFill>
                  <a:srgbClr val="000000"/>
                </a:solidFill>
              </a:rPr>
              <a:t>EXEMPLO</a:t>
            </a:r>
            <a:endParaRPr/>
          </a:p>
        </p:txBody>
      </p:sp>
      <p:sp>
        <p:nvSpPr>
          <p:cNvPr id="462" name="Google Shape;462;p5"/>
          <p:cNvSpPr txBox="1"/>
          <p:nvPr>
            <p:ph idx="1" type="body"/>
          </p:nvPr>
        </p:nvSpPr>
        <p:spPr>
          <a:xfrm>
            <a:off x="1141412" y="3002507"/>
            <a:ext cx="9905999" cy="27886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</a:pPr>
            <a:r>
              <a:rPr lang="pt-BR">
                <a:solidFill>
                  <a:srgbClr val="000000"/>
                </a:solidFill>
              </a:rPr>
              <a:t>vendedor (</a:t>
            </a:r>
            <a:r>
              <a:rPr lang="pt-BR" u="sng">
                <a:solidFill>
                  <a:srgbClr val="000000"/>
                </a:solidFill>
              </a:rPr>
              <a:t>chapa</a:t>
            </a:r>
            <a:r>
              <a:rPr lang="pt-BR">
                <a:solidFill>
                  <a:srgbClr val="000000"/>
                </a:solidFill>
              </a:rPr>
              <a:t>: inteiro, nome: texto, sexo: caractere, salario: real)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</a:pPr>
            <a:r>
              <a:rPr lang="pt-BR">
                <a:solidFill>
                  <a:srgbClr val="000000"/>
                </a:solidFill>
              </a:rPr>
              <a:t>loja (</a:t>
            </a:r>
            <a:r>
              <a:rPr lang="pt-BR" u="sng">
                <a:solidFill>
                  <a:srgbClr val="000000"/>
                </a:solidFill>
              </a:rPr>
              <a:t>codigo</a:t>
            </a:r>
            <a:r>
              <a:rPr lang="pt-BR">
                <a:solidFill>
                  <a:srgbClr val="000000"/>
                </a:solidFill>
              </a:rPr>
              <a:t>: sequencial, nome: texto, endereco: texto)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</a:pPr>
            <a:r>
              <a:rPr lang="pt-BR">
                <a:solidFill>
                  <a:srgbClr val="000000"/>
                </a:solidFill>
              </a:rPr>
              <a:t>vendedorloja (chapa: inteiro, codigo: sequencial, admissao: data)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50"/>
              <a:buNone/>
            </a:pPr>
            <a:r>
              <a:rPr i="1" lang="pt-BR" sz="1400">
                <a:solidFill>
                  <a:srgbClr val="000000"/>
                </a:solidFill>
              </a:rPr>
              <a:t>Obs.: é uma boa prática de construção usar o nome das entidades envolvidas nos relacionamentos em alguns casos</a:t>
            </a:r>
            <a:endParaRPr i="1" sz="1800">
              <a:solidFill>
                <a:srgbClr val="000000"/>
              </a:solidFill>
            </a:endParaRPr>
          </a:p>
        </p:txBody>
      </p:sp>
      <p:sp>
        <p:nvSpPr>
          <p:cNvPr id="463" name="Google Shape;463;p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64" name="Google Shape;46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6893" y="532654"/>
            <a:ext cx="6448425" cy="2017144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wentieth Century"/>
              <a:buNone/>
            </a:pPr>
            <a:r>
              <a:rPr lang="pt-BR">
                <a:solidFill>
                  <a:srgbClr val="000000"/>
                </a:solidFill>
              </a:rPr>
              <a:t>EXEMPLO</a:t>
            </a:r>
            <a:endParaRPr/>
          </a:p>
        </p:txBody>
      </p:sp>
      <p:sp>
        <p:nvSpPr>
          <p:cNvPr id="470" name="Google Shape;470;p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71" name="Google Shape;47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6893" y="532654"/>
            <a:ext cx="6448425" cy="2017144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472" name="Google Shape;47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9259" y="3033848"/>
            <a:ext cx="11254057" cy="2490652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wentieth Century"/>
              <a:buNone/>
            </a:pPr>
            <a:r>
              <a:rPr lang="pt-BR">
                <a:solidFill>
                  <a:srgbClr val="000000"/>
                </a:solidFill>
              </a:rPr>
              <a:t>EXEMPLO</a:t>
            </a:r>
            <a:endParaRPr/>
          </a:p>
        </p:txBody>
      </p:sp>
      <p:sp>
        <p:nvSpPr>
          <p:cNvPr id="478" name="Google Shape;478;p7"/>
          <p:cNvSpPr txBox="1"/>
          <p:nvPr>
            <p:ph idx="1" type="body"/>
          </p:nvPr>
        </p:nvSpPr>
        <p:spPr>
          <a:xfrm>
            <a:off x="1141412" y="3381969"/>
            <a:ext cx="9905999" cy="2409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</a:pPr>
            <a:r>
              <a:rPr lang="pt-BR">
                <a:solidFill>
                  <a:srgbClr val="000000"/>
                </a:solidFill>
              </a:rPr>
              <a:t>socio( </a:t>
            </a:r>
            <a:r>
              <a:rPr lang="pt-BR" u="sng">
                <a:solidFill>
                  <a:srgbClr val="000000"/>
                </a:solidFill>
              </a:rPr>
              <a:t>cpf</a:t>
            </a:r>
            <a:r>
              <a:rPr lang="pt-BR">
                <a:solidFill>
                  <a:srgbClr val="000000"/>
                </a:solidFill>
              </a:rPr>
              <a:t>: inteiro, nome: texto, endereço: texto, nascimento: data)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</a:pPr>
            <a:r>
              <a:rPr lang="pt-BR">
                <a:solidFill>
                  <a:srgbClr val="000000"/>
                </a:solidFill>
              </a:rPr>
              <a:t>dependente(</a:t>
            </a:r>
            <a:r>
              <a:rPr lang="pt-BR" u="sng">
                <a:solidFill>
                  <a:srgbClr val="000000"/>
                </a:solidFill>
              </a:rPr>
              <a:t>cpf</a:t>
            </a:r>
            <a:r>
              <a:rPr lang="pt-BR">
                <a:solidFill>
                  <a:srgbClr val="000000"/>
                </a:solidFill>
              </a:rPr>
              <a:t>: inteiro, </a:t>
            </a:r>
            <a:r>
              <a:rPr lang="pt-BR" u="sng">
                <a:solidFill>
                  <a:srgbClr val="000000"/>
                </a:solidFill>
              </a:rPr>
              <a:t>nome</a:t>
            </a:r>
            <a:r>
              <a:rPr lang="pt-BR">
                <a:solidFill>
                  <a:srgbClr val="000000"/>
                </a:solidFill>
              </a:rPr>
              <a:t>: texto, nascimento: data, parentesco: texto)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500"/>
              <a:buNone/>
            </a:pPr>
            <a:r>
              <a:rPr i="1" lang="pt-BR" sz="2000">
                <a:solidFill>
                  <a:srgbClr val="000000"/>
                </a:solidFill>
              </a:rPr>
              <a:t>Obs.: relacionamento identificador não vira tabela no banco</a:t>
            </a:r>
            <a:endParaRPr/>
          </a:p>
        </p:txBody>
      </p:sp>
      <p:sp>
        <p:nvSpPr>
          <p:cNvPr id="479" name="Google Shape;479;p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80" name="Google Shape;48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26619" y="398850"/>
            <a:ext cx="2749702" cy="2763451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8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wentieth Century"/>
              <a:buNone/>
            </a:pPr>
            <a:r>
              <a:rPr lang="pt-BR">
                <a:solidFill>
                  <a:srgbClr val="000000"/>
                </a:solidFill>
              </a:rPr>
              <a:t>EXEMPLO</a:t>
            </a:r>
            <a:endParaRPr/>
          </a:p>
        </p:txBody>
      </p:sp>
      <p:sp>
        <p:nvSpPr>
          <p:cNvPr id="486" name="Google Shape;486;p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87" name="Google Shape;48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26619" y="398850"/>
            <a:ext cx="2749702" cy="2763451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488" name="Google Shape;48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1824" y="3429000"/>
            <a:ext cx="10925175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A6A6A6"/>
            </a:gs>
          </a:gsLst>
          <a:lin ang="5040000" scaled="0"/>
        </a:gradFill>
      </p:bgPr>
    </p:bg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9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/>
              <a:t>MAPEAMENTO ATRIBUTO</a:t>
            </a:r>
            <a:endParaRPr/>
          </a:p>
        </p:txBody>
      </p:sp>
      <p:sp>
        <p:nvSpPr>
          <p:cNvPr id="495" name="Google Shape;495;p9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175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50"/>
              <a:buChar char="●"/>
            </a:pPr>
            <a:r>
              <a:rPr lang="pt-BR" sz="2600"/>
              <a:t>Atributo multivalorado</a:t>
            </a:r>
            <a:endParaRPr sz="2600"/>
          </a:p>
          <a:p>
            <a:pPr indent="-384175" lvl="1" marL="9144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50"/>
              <a:buChar char="○"/>
            </a:pPr>
            <a:r>
              <a:rPr lang="pt-BR" sz="2200"/>
              <a:t>Atributo vira tabela e recebe a chave da sua entidade (usar com cuidado)</a:t>
            </a:r>
            <a:endParaRPr sz="2200"/>
          </a:p>
          <a:p>
            <a:pPr indent="-384175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50"/>
              <a:buChar char="●"/>
            </a:pPr>
            <a:r>
              <a:rPr lang="pt-BR" sz="2600"/>
              <a:t>Atributo composto</a:t>
            </a:r>
            <a:endParaRPr sz="2600"/>
          </a:p>
          <a:p>
            <a:pPr indent="-384175" lvl="1" marL="9144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50"/>
              <a:buChar char="○"/>
            </a:pPr>
            <a:r>
              <a:rPr lang="pt-BR" sz="2200"/>
              <a:t>Cada atributo componente vira atributo atômico</a:t>
            </a:r>
            <a:endParaRPr sz="2200"/>
          </a:p>
          <a:p>
            <a:pPr indent="-384175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50"/>
              <a:buChar char="●"/>
            </a:pPr>
            <a:r>
              <a:rPr lang="pt-BR" sz="2600"/>
              <a:t>Atributo derivado</a:t>
            </a:r>
            <a:endParaRPr sz="2600"/>
          </a:p>
          <a:p>
            <a:pPr indent="-384175" lvl="1" marL="9144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50"/>
              <a:buChar char="○"/>
            </a:pPr>
            <a:r>
              <a:rPr lang="pt-BR" sz="2200"/>
              <a:t>É removido do modelo</a:t>
            </a:r>
            <a:endParaRPr sz="2200"/>
          </a:p>
        </p:txBody>
      </p:sp>
      <p:sp>
        <p:nvSpPr>
          <p:cNvPr id="496" name="Google Shape;496;p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ircuito">
  <a:themeElements>
    <a:clrScheme name="Circuit">
      <a:dk1>
        <a:srgbClr val="000000"/>
      </a:dk1>
      <a:lt1>
        <a:srgbClr val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ircuito">
  <a:themeElements>
    <a:clrScheme name="Circuit">
      <a:dk1>
        <a:srgbClr val="000000"/>
      </a:dk1>
      <a:lt1>
        <a:srgbClr val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2021-04-29T16:25:20Z</dcterms:created>
  <dc:creator>André Duarte</dc:creator>
</cp:coreProperties>
</file>