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ZbJArJ34FS4YoRrwourEOtA1B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1" name="Google Shape;491;p1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9" name="Google Shape;499;p1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7" name="Google Shape;507;p1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4" name="Google Shape;524;p1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2" name="Google Shape;532;p1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5" name="Google Shape;565;p2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3" name="Google Shape;573;p2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1" name="Google Shape;581;p2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9" name="Google Shape;589;p2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2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5" name="Google Shape;435;p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3" name="Google Shape;443;p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1" name="Google Shape;451;p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9" name="Google Shape;459;p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7" name="Google Shape;467;p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5" name="Google Shape;475;p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3" name="Google Shape;483;p10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4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1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4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4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4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3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43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43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43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43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43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44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44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44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4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44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44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44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4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4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34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34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38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2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2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2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2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2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2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2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2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2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2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2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2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2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2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2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2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2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2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2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2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2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2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2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2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3" name="Google Shape;293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4" name="Google Shape;294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"/>
          <p:cNvSpPr txBox="1"/>
          <p:nvPr>
            <p:ph type="ctrTitle"/>
          </p:nvPr>
        </p:nvSpPr>
        <p:spPr>
          <a:xfrm>
            <a:off x="6615112" y="1122363"/>
            <a:ext cx="48815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SQL DDL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 DUARTE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9" name="Google Shape;299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9" name="Google Shape;309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1" name="Google Shape;331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4" name="Google Shape;334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1" name="Google Shape;341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3" name="Google Shape;343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7" name="Google Shape;347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0" name="Google Shape;350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4" name="Google Shape;354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RESTRIÇÕES</a:t>
            </a:r>
            <a:endParaRPr/>
          </a:p>
        </p:txBody>
      </p:sp>
      <p:sp>
        <p:nvSpPr>
          <p:cNvPr id="494" name="Google Shape;494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/>
              <a:t>– essa restrição é sempre implícita para atributos que são chave primária, porém pode ser especificada se o valor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/>
              <a:t> não for permitido para o atributo desejado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/>
              <a:t> – define um valor padrão para o atributo caso nenhum valor seja informado durante a inserção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pt-BR"/>
              <a:t> – especifica um ou mais atributos como sendo chave primária da tabela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pt-BR"/>
              <a:t> – define as chaves alternativas (secundárias), a cláusula não garante que o atributo será obrigatório em alguns SGBD</a:t>
            </a:r>
            <a:endParaRPr/>
          </a:p>
        </p:txBody>
      </p:sp>
      <p:sp>
        <p:nvSpPr>
          <p:cNvPr id="495" name="Google Shape;49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MYSQL</a:t>
            </a:r>
            <a:endParaRPr/>
          </a:p>
        </p:txBody>
      </p:sp>
      <p:sp>
        <p:nvSpPr>
          <p:cNvPr id="502" name="Google Shape;502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MySQL é um banco de dados relacional comercial</a:t>
            </a:r>
            <a:endParaRPr sz="2500"/>
          </a:p>
          <a:p>
            <a:pPr indent="-4127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Implementa o </a:t>
            </a:r>
            <a:r>
              <a:rPr i="1" lang="pt-BR" sz="2900"/>
              <a:t>core</a:t>
            </a:r>
            <a:r>
              <a:rPr lang="pt-BR" sz="2900"/>
              <a:t> do SQL padrão e alguma funcionalidades próprias</a:t>
            </a:r>
            <a:endParaRPr sz="2500"/>
          </a:p>
          <a:p>
            <a:pPr indent="-4127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Atualmente é mantido pela empresa ORACLE</a:t>
            </a:r>
            <a:endParaRPr sz="2500"/>
          </a:p>
          <a:p>
            <a:pPr indent="-4127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Sua versão </a:t>
            </a:r>
            <a:r>
              <a:rPr lang="pt-BR" sz="2900"/>
              <a:t>open source</a:t>
            </a:r>
            <a:r>
              <a:rPr lang="pt-BR" sz="2900"/>
              <a:t> é o MariaDB</a:t>
            </a:r>
            <a:endParaRPr sz="2900"/>
          </a:p>
        </p:txBody>
      </p:sp>
      <p:sp>
        <p:nvSpPr>
          <p:cNvPr id="503" name="Google Shape;503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MYSQL</a:t>
            </a:r>
            <a:endParaRPr/>
          </a:p>
        </p:txBody>
      </p:sp>
      <p:sp>
        <p:nvSpPr>
          <p:cNvPr id="510" name="Google Shape;510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Para se conectar em um banco no MySQL devemos</a:t>
            </a:r>
            <a:endParaRPr/>
          </a:p>
          <a:p>
            <a:pPr indent="-358140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Verificar se o serviço está sendo executado</a:t>
            </a:r>
            <a:endParaRPr/>
          </a:p>
          <a:p>
            <a:pPr indent="-358140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Informar o host (ex.: localhost ou o ip do servidor)</a:t>
            </a:r>
            <a:endParaRPr/>
          </a:p>
          <a:p>
            <a:pPr indent="-358140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Informar usuário</a:t>
            </a:r>
            <a:endParaRPr/>
          </a:p>
          <a:p>
            <a:pPr indent="-358140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Informar a senha para o usuário caso tenha sido configurada</a:t>
            </a:r>
            <a:endParaRPr/>
          </a:p>
          <a:p>
            <a:pPr indent="-37973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Para ativar um banco de dados no MySQL para receber comandos devemos usar o comando </a:t>
            </a: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USE</a:t>
            </a:r>
            <a:endParaRPr/>
          </a:p>
          <a:p>
            <a:pPr indent="-350043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ct val="112500"/>
              <a:buChar char="○"/>
            </a:pPr>
            <a:r>
              <a:rPr lang="pt-BR"/>
              <a:t>Exemplo: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USE loja;</a:t>
            </a:r>
            <a:endParaRPr/>
          </a:p>
        </p:txBody>
      </p:sp>
      <p:sp>
        <p:nvSpPr>
          <p:cNvPr id="511" name="Google Shape;511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17" name="Google Shape;517;p14"/>
          <p:cNvSpPr txBox="1"/>
          <p:nvPr>
            <p:ph idx="1" type="body"/>
          </p:nvPr>
        </p:nvSpPr>
        <p:spPr>
          <a:xfrm>
            <a:off x="566225" y="1792286"/>
            <a:ext cx="6026304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DATABASE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loja;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clientes(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cpf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BIGINT PRIMARY KEY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rg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(11)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nome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(20)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endereco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(20)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cidade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(20)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NULL DEFAULT 'Caraguatatuba'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uf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(2)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telefone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BIGINT NOT NULL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sexo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nascimento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 NOT NULL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salario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(10,2)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18" name="Google Shape;518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9" name="Google Shape;519;p14"/>
          <p:cNvSpPr txBox="1"/>
          <p:nvPr/>
        </p:nvSpPr>
        <p:spPr>
          <a:xfrm>
            <a:off x="5677469" y="3164017"/>
            <a:ext cx="6353938" cy="2552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clientes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cpf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inteiro, rg: texto, nome: texto, endereco: texto, cidade: texto, uf: texto, telefone: inteiro, sexo: caractere, nascimento: data, salario: decimal)</a:t>
            </a:r>
            <a:endParaRPr/>
          </a:p>
        </p:txBody>
      </p:sp>
      <p:pic>
        <p:nvPicPr>
          <p:cNvPr id="520" name="Google Shape;5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469" y="394148"/>
            <a:ext cx="4758302" cy="27962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CHAVE ESTRANGEIRA</a:t>
            </a:r>
            <a:endParaRPr/>
          </a:p>
        </p:txBody>
      </p:sp>
      <p:sp>
        <p:nvSpPr>
          <p:cNvPr id="527" name="Google Shape;527;p15"/>
          <p:cNvSpPr txBox="1"/>
          <p:nvPr>
            <p:ph idx="1" type="body"/>
          </p:nvPr>
        </p:nvSpPr>
        <p:spPr>
          <a:xfrm>
            <a:off x="1141400" y="2249475"/>
            <a:ext cx="106908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Toda vez que um atributo é colocado em uma tabela e faz referência à outro atributo ele é considerado uma chave estrangeira (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lang="pt-BR"/>
              <a:t>)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Esta solução é usada para representar o relacionamento entre tabelas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É bom que uma restrição de chave estrangeira tenha um nome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Sintaxe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&lt;nome&gt; 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FOREIGN KEY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(&lt;atributo&gt;) 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&lt;tabela&gt;(&lt;atributo&gt;)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CHAVE ESTRANGEIRA</a:t>
            </a:r>
            <a:endParaRPr/>
          </a:p>
        </p:txBody>
      </p:sp>
      <p:sp>
        <p:nvSpPr>
          <p:cNvPr id="535" name="Google Shape;535;p16"/>
          <p:cNvSpPr txBox="1"/>
          <p:nvPr>
            <p:ph idx="1" type="body"/>
          </p:nvPr>
        </p:nvSpPr>
        <p:spPr>
          <a:xfrm>
            <a:off x="1141412" y="2249487"/>
            <a:ext cx="1011799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0759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3750"/>
              <a:buChar char="●"/>
            </a:pPr>
            <a:r>
              <a:rPr lang="pt-BR"/>
              <a:t>Para criarmos a tabela compra </a:t>
            </a:r>
            <a:endParaRPr/>
          </a:p>
          <a:p>
            <a:pPr indent="-36075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2500"/>
              <a:buChar char="○"/>
            </a:pPr>
            <a:r>
              <a:rPr lang="pt-BR"/>
              <a:t>Inserir a chave de cliente</a:t>
            </a:r>
            <a:endParaRPr/>
          </a:p>
          <a:p>
            <a:pPr indent="-36075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2500"/>
              <a:buChar char="○"/>
            </a:pPr>
            <a:r>
              <a:rPr lang="pt-BR"/>
              <a:t>Inserir a chave de vendedor</a:t>
            </a:r>
            <a:endParaRPr/>
          </a:p>
          <a:p>
            <a:pPr indent="-36075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2500"/>
              <a:buChar char="○"/>
            </a:pPr>
            <a:r>
              <a:rPr lang="pt-BR"/>
              <a:t>Inserir a chave de produto</a:t>
            </a:r>
            <a:endParaRPr/>
          </a:p>
          <a:p>
            <a:pPr indent="-36075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2500"/>
              <a:buChar char="○"/>
            </a:pPr>
            <a:r>
              <a:rPr lang="pt-BR"/>
              <a:t>Criar os atributos de compra</a:t>
            </a:r>
            <a:endParaRPr/>
          </a:p>
          <a:p>
            <a:pPr indent="-360759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3750"/>
              <a:buChar char="●"/>
            </a:pPr>
            <a:r>
              <a:rPr lang="pt-BR"/>
              <a:t>Esquema</a:t>
            </a:r>
            <a:endParaRPr/>
          </a:p>
          <a:p>
            <a:pPr indent="-346075" lvl="1" marL="9144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onsolas"/>
              <a:buChar char="○"/>
            </a:pP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compras(</a:t>
            </a:r>
            <a:r>
              <a:rPr lang="pt-BR" sz="2000" u="sng">
                <a:latin typeface="Consolas"/>
                <a:ea typeface="Consolas"/>
                <a:cs typeface="Consolas"/>
                <a:sym typeface="Consolas"/>
              </a:rPr>
              <a:t>codigo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: inteiro, cpf: inteiro, registro: inteiro, numero: inteiro, data: date, hora: time, quantidade: inteiro, status: texto)</a:t>
            </a:r>
            <a:endParaRPr/>
          </a:p>
        </p:txBody>
      </p:sp>
      <p:sp>
        <p:nvSpPr>
          <p:cNvPr id="536" name="Google Shape;536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37" name="Google Shape;5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962" y="1241946"/>
            <a:ext cx="6163067" cy="281382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"/>
          <p:cNvSpPr txBox="1"/>
          <p:nvPr>
            <p:ph idx="1" type="body"/>
          </p:nvPr>
        </p:nvSpPr>
        <p:spPr>
          <a:xfrm>
            <a:off x="1141412" y="873457"/>
            <a:ext cx="10244343" cy="555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clientes(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cpf 	 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BIGINT 			PRIMARY KEY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rg 		 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(11)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nome 	 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(20) 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endereco 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(20) 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cidade 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(20)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NOT NULL DEFAULT 'Caraguatatuba'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uf 		 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(2) 	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telefone 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BIGINT 			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sexo 	 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nascimento 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DATE 				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salario 	 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(10,2)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43" name="Google Shape;54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8"/>
          <p:cNvSpPr txBox="1"/>
          <p:nvPr>
            <p:ph idx="1" type="body"/>
          </p:nvPr>
        </p:nvSpPr>
        <p:spPr>
          <a:xfrm>
            <a:off x="1141413" y="873457"/>
            <a:ext cx="10199878" cy="555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vendedores (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registro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cpf		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BIGINT			UNIQUE 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nome		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VARCHAR(50)		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nascimento 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DATE				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sexo		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CHAR				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telefone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BIGINT			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salario	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DECIMAL(10,2)	NOT NULL,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comissao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DECIMAL(10,2)	NOT NULL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49" name="Google Shape;54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9"/>
          <p:cNvSpPr txBox="1"/>
          <p:nvPr>
            <p:ph idx="1" type="body"/>
          </p:nvPr>
        </p:nvSpPr>
        <p:spPr>
          <a:xfrm>
            <a:off x="1141413" y="873457"/>
            <a:ext cx="10199878" cy="555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produtos (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numero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		   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nome	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VARCHAR(20)	   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descricao 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VARCHAR(50)	   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preco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DECIMAL(10,2) 	NOT NULL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peso		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DECIMAL(10,2),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    dimensoes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(12),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validade	</a:t>
            </a:r>
            <a:r>
              <a:rPr b="1" lang="pt-BR" sz="2300">
                <a:latin typeface="Consolas"/>
                <a:ea typeface="Consolas"/>
                <a:cs typeface="Consolas"/>
                <a:sym typeface="Consolas"/>
              </a:rPr>
              <a:t>DATE		    	NOT NULL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5"/>
              <a:buNone/>
            </a:pPr>
            <a:r>
              <a:rPr lang="pt-BR" sz="23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55" name="Google Shape;555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0"/>
          <p:cNvSpPr txBox="1"/>
          <p:nvPr>
            <p:ph idx="1" type="body"/>
          </p:nvPr>
        </p:nvSpPr>
        <p:spPr>
          <a:xfrm>
            <a:off x="409433" y="1357359"/>
            <a:ext cx="11782567" cy="4708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compras (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  codigo		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		 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PRIMARY KEY	AUTO_INCREMENT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  cpf		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BIGINT		NOT NULL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  registro 	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INT		 	NOT NULL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  numero		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INT		 	NOT NULL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  data		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DATE		NOT NULL,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    hora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		TIME		NOT NULL,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quantidade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INT		 	NOT NULL,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status			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VARCHAR(20) NOT NULL,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    CONSTRAINT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FK_CLIENTES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 FOREIGN KEY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(cpf) 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REFERENCES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clientes(cpf)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    CONSTRAINT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FK_VENDEDORES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 FOREIGN KEY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(registro) 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REFERENCES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vendedores(registro)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    CONSTRAINT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FK_PRODUTOS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 FOREIGN KEY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(numero) </a:t>
            </a:r>
            <a:r>
              <a:rPr b="1" lang="pt-BR" sz="1900">
                <a:latin typeface="Consolas"/>
                <a:ea typeface="Consolas"/>
                <a:cs typeface="Consolas"/>
                <a:sym typeface="Consolas"/>
              </a:rPr>
              <a:t>REFERENCES </a:t>
            </a: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produtos(numero)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pt-BR" sz="19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61" name="Google Shape;56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0" name="Google Shape;370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71" name="Google Shape;37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3" name="Google Shape;38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0" name="Google Shape;400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01" name="Google Shape;40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3" name="Google Shape;41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8" name="Google Shape;428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TÓPICOS</a:t>
            </a:r>
            <a:endParaRPr/>
          </a:p>
        </p:txBody>
      </p:sp>
      <p:sp>
        <p:nvSpPr>
          <p:cNvPr id="430" name="Google Shape;430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1" name="Google Shape;431;p2"/>
          <p:cNvSpPr txBox="1"/>
          <p:nvPr>
            <p:ph idx="1" type="body"/>
          </p:nvPr>
        </p:nvSpPr>
        <p:spPr>
          <a:xfrm>
            <a:off x="4608575" y="950975"/>
            <a:ext cx="6693600" cy="484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200"/>
              <a:t>Introdução ao SQL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200"/>
              <a:t>Módulos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4200"/>
              <a:t>DDL</a:t>
            </a:r>
            <a:endParaRPr sz="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DROP</a:t>
            </a:r>
            <a:endParaRPr/>
          </a:p>
        </p:txBody>
      </p:sp>
      <p:sp>
        <p:nvSpPr>
          <p:cNvPr id="568" name="Google Shape;568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Comando usado para eliminar fisicamente um recurso do banco de dados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Sintaxe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DATABASE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&lt;nome_banco&gt;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TABLE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&lt;nome_tabela&gt;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 TABLE DROP COLUMN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&lt;nome_coluna&gt; </a:t>
            </a:r>
            <a:r>
              <a:rPr lang="pt-BR"/>
              <a:t>(vide ALTER)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VIEW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&lt;nome_view&gt;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INDEX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&lt;nome_index&gt;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TRIGGER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&lt;noe_trigger&gt;</a:t>
            </a:r>
            <a:endParaRPr/>
          </a:p>
        </p:txBody>
      </p:sp>
      <p:sp>
        <p:nvSpPr>
          <p:cNvPr id="569" name="Google Shape;569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DROP</a:t>
            </a:r>
            <a:endParaRPr/>
          </a:p>
        </p:txBody>
      </p:sp>
      <p:sp>
        <p:nvSpPr>
          <p:cNvPr id="576" name="Google Shape;576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Exemplos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DATABASE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lojaweb;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TABLE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compras;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funcionario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apelido; </a:t>
            </a:r>
            <a:r>
              <a:rPr lang="pt-BR"/>
              <a:t>(vide ALTER)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VIEW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clientesvendedores;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INDEX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idx_nome;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 TRIGGER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TRIGGER_CLIENTES_AFTER_INSERT;</a:t>
            </a:r>
            <a:endParaRPr/>
          </a:p>
        </p:txBody>
      </p:sp>
      <p:sp>
        <p:nvSpPr>
          <p:cNvPr id="577" name="Google Shape;57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ALTER</a:t>
            </a:r>
            <a:endParaRPr/>
          </a:p>
        </p:txBody>
      </p:sp>
      <p:sp>
        <p:nvSpPr>
          <p:cNvPr id="584" name="Google Shape;584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Comando usado para fazer várias alterações no banco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Sintaxe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&lt;tabela&gt;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RENAME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&lt;novo_nome&gt;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&lt;tabela&gt;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RENAME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&lt;nome&gt;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&lt;novo_nome&gt;</a:t>
            </a:r>
            <a:endParaRPr/>
          </a:p>
          <a:p>
            <a:pPr indent="-3302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■"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MySQL &lt;  8.0 =&gt; </a:t>
            </a: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&lt;tabela&gt; </a:t>
            </a: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&lt;coluna&gt; &lt;definicao_coluna&gt;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&lt;tabela&gt;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&lt;definicao_coluna&gt;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&lt;tabela&gt;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&lt;nome_coluna&gt;</a:t>
            </a:r>
            <a:endParaRPr/>
          </a:p>
        </p:txBody>
      </p:sp>
      <p:sp>
        <p:nvSpPr>
          <p:cNvPr id="585" name="Google Shape;585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ALTER</a:t>
            </a:r>
            <a:endParaRPr/>
          </a:p>
        </p:txBody>
      </p:sp>
      <p:sp>
        <p:nvSpPr>
          <p:cNvPr id="592" name="Google Shape;592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Exemplos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clientes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RENAME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pessoas;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produtos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RENAME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preco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valor;</a:t>
            </a:r>
            <a:endParaRPr/>
          </a:p>
          <a:p>
            <a:pPr indent="-342900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produtos 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CHANGE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preco valor 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(10, 2) </a:t>
            </a: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produtos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MODIFY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valor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DECIMAL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(10,3);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vendedores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apelido VARCHAR(20)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vendedores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apelido;</a:t>
            </a:r>
            <a:endParaRPr/>
          </a:p>
        </p:txBody>
      </p:sp>
      <p:sp>
        <p:nvSpPr>
          <p:cNvPr id="593" name="Google Shape;59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</a:t>
            </a:r>
            <a:endParaRPr/>
          </a:p>
        </p:txBody>
      </p:sp>
      <p:sp>
        <p:nvSpPr>
          <p:cNvPr id="599" name="Google Shape;599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Crie os esquemas relacionais e o código SQL que constroem o seguinte banco</a:t>
            </a:r>
            <a:endParaRPr/>
          </a:p>
        </p:txBody>
      </p:sp>
      <p:sp>
        <p:nvSpPr>
          <p:cNvPr id="600" name="Google Shape;600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01" name="Google Shape;6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228" y="3279510"/>
            <a:ext cx="7372950" cy="32519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LEITURA COMPLEMENTAR</a:t>
            </a:r>
            <a:endParaRPr/>
          </a:p>
        </p:txBody>
      </p:sp>
      <p:sp>
        <p:nvSpPr>
          <p:cNvPr id="608" name="Google Shape;608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solidFill>
                  <a:schemeClr val="dk1"/>
                </a:solidFill>
              </a:rPr>
              <a:t>ELMASRI, R.; NAVATHE, S. B. Sistemas de banco de dados. 4. ed. São Paulo, SP: Pearson, 2005.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09" name="Google Shape;609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 AO SQL</a:t>
            </a:r>
            <a:endParaRPr/>
          </a:p>
        </p:txBody>
      </p:sp>
      <p:sp>
        <p:nvSpPr>
          <p:cNvPr id="438" name="Google Shape;438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Desenvolvida no laboratório de pesquisas da IBM em San Jose - CA</a:t>
            </a:r>
            <a:endParaRPr sz="2500"/>
          </a:p>
          <a:p>
            <a:pPr indent="-3873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Originalmente denominada “SEQUEL” (Structured English QUEry Language)</a:t>
            </a:r>
            <a:endParaRPr sz="2500"/>
          </a:p>
          <a:p>
            <a:pPr indent="-3873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Em 1986, o ANSI publicou um primeiro padrão para a linguagem</a:t>
            </a:r>
            <a:endParaRPr sz="2500"/>
          </a:p>
          <a:p>
            <a:pPr indent="-3873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pt-BR" sz="2500"/>
              <a:t>Rapidamente a linguagem estabeleceu-se como padrão para bancos de dados relacional</a:t>
            </a:r>
            <a:endParaRPr sz="2500"/>
          </a:p>
        </p:txBody>
      </p:sp>
      <p:sp>
        <p:nvSpPr>
          <p:cNvPr id="439" name="Google Shape;43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 AO SQL</a:t>
            </a:r>
            <a:endParaRPr/>
          </a:p>
        </p:txBody>
      </p:sp>
      <p:sp>
        <p:nvSpPr>
          <p:cNvPr id="446" name="Google Shape;446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782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50"/>
              <a:buChar char="●"/>
            </a:pPr>
            <a:r>
              <a:rPr lang="pt-BR" sz="2500"/>
              <a:t>Comumente usamos o termo CRUD para definir as ações para a construção e manipulação de um banco de dados</a:t>
            </a:r>
            <a:endParaRPr sz="2500"/>
          </a:p>
          <a:p>
            <a:pPr indent="-37782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50"/>
              <a:buChar char="●"/>
            </a:pPr>
            <a:r>
              <a:rPr b="1" lang="pt-BR" sz="2500"/>
              <a:t>C</a:t>
            </a:r>
            <a:r>
              <a:rPr lang="pt-BR" sz="2500"/>
              <a:t>REATE =&gt; criação física (DROP =&gt; destruição física)</a:t>
            </a:r>
            <a:endParaRPr sz="2500"/>
          </a:p>
          <a:p>
            <a:pPr indent="-37782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50"/>
              <a:buChar char="●"/>
            </a:pPr>
            <a:r>
              <a:rPr b="1" lang="pt-BR" sz="2500"/>
              <a:t>R</a:t>
            </a:r>
            <a:r>
              <a:rPr lang="pt-BR" sz="2500"/>
              <a:t>EAD =&gt; leituras para consultas (SELECT FROM WHERE)</a:t>
            </a:r>
            <a:endParaRPr sz="2500"/>
          </a:p>
          <a:p>
            <a:pPr indent="-37782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50"/>
              <a:buChar char="●"/>
            </a:pPr>
            <a:r>
              <a:rPr b="1" lang="pt-BR" sz="2500"/>
              <a:t>U</a:t>
            </a:r>
            <a:r>
              <a:rPr lang="pt-BR" sz="2500"/>
              <a:t>PDATE =&gt; atualizações / alterações nos dados</a:t>
            </a:r>
            <a:endParaRPr sz="2500"/>
          </a:p>
          <a:p>
            <a:pPr indent="-37782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350"/>
              <a:buChar char="●"/>
            </a:pPr>
            <a:r>
              <a:rPr b="1" lang="pt-BR" sz="2500"/>
              <a:t>D</a:t>
            </a:r>
            <a:r>
              <a:rPr lang="pt-BR" sz="2500"/>
              <a:t>ELETE =&gt; remoção de dados</a:t>
            </a:r>
            <a:endParaRPr sz="2500"/>
          </a:p>
        </p:txBody>
      </p:sp>
      <p:sp>
        <p:nvSpPr>
          <p:cNvPr id="447" name="Google Shape;447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454" name="Google Shape;454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50"/>
              <a:buChar char="●"/>
            </a:pPr>
            <a:r>
              <a:rPr lang="pt-BR" sz="2600"/>
              <a:t>Data Definition Language (DDL) – definir esquemas de relação, remover relação, criar índices e modificar esquemas</a:t>
            </a:r>
            <a:endParaRPr sz="2600"/>
          </a:p>
          <a:p>
            <a:pPr indent="-3841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50"/>
              <a:buChar char="●"/>
            </a:pPr>
            <a:r>
              <a:rPr lang="pt-BR" sz="2600"/>
              <a:t>Views Definitions – comandos para definição de visões</a:t>
            </a:r>
            <a:endParaRPr sz="2600"/>
          </a:p>
          <a:p>
            <a:pPr indent="-3841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450"/>
              <a:buChar char="●"/>
            </a:pPr>
            <a:r>
              <a:rPr lang="pt-BR" sz="2600"/>
              <a:t>Authorization – comandos para especificação de autorização de acesso a relações e visões</a:t>
            </a:r>
            <a:endParaRPr sz="2600"/>
          </a:p>
        </p:txBody>
      </p:sp>
      <p:sp>
        <p:nvSpPr>
          <p:cNvPr id="455" name="Google Shape;455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462" name="Google Shape;462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Interactive Data Manipulation Language (DML) – inclui linguagem de consulta baseada na álgebra relacional e no cálculo relacional de tupla e também comandos para inserir, remover e modificar tuplas em um banco de dados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250"/>
              <a:buChar char="●"/>
            </a:pPr>
            <a:r>
              <a:rPr lang="pt-BR"/>
              <a:t>Embeded Data Manipulation Language – a forma embutida da SQL é projetada para ser utilizada com linguagens de programação</a:t>
            </a:r>
            <a:endParaRPr/>
          </a:p>
        </p:txBody>
      </p:sp>
      <p:sp>
        <p:nvSpPr>
          <p:cNvPr id="463" name="Google Shape;463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MÓDULOS</a:t>
            </a:r>
            <a:endParaRPr/>
          </a:p>
        </p:txBody>
      </p:sp>
      <p:sp>
        <p:nvSpPr>
          <p:cNvPr id="470" name="Google Shape;470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Integrity – a SQL original incluía comandos para instruções complexas de integridade. As versões da SQL fornecem posteriores apenas uma forma limitada de verificação de integridade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250"/>
              <a:buChar char="●"/>
            </a:pPr>
            <a:r>
              <a:rPr lang="pt-BR"/>
              <a:t>Transaction control – a SQL inclui comandos para especificação do início e fim de transações, uma das formas de bloquear explicitamente os dados para controle de concorrência</a:t>
            </a:r>
            <a:endParaRPr/>
          </a:p>
        </p:txBody>
      </p:sp>
      <p:sp>
        <p:nvSpPr>
          <p:cNvPr id="471" name="Google Shape;471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DDL – DEFINITION DATA LANGUAGE</a:t>
            </a:r>
            <a:endParaRPr/>
          </a:p>
        </p:txBody>
      </p:sp>
      <p:sp>
        <p:nvSpPr>
          <p:cNvPr id="478" name="Google Shape;478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Criação =&gt;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CREATE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Banco de Dados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CREATE DATABASE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nome_banco;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Tabelas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nome_tabela(definição dos atributos);</a:t>
            </a:r>
            <a:endParaRPr/>
          </a:p>
          <a:p>
            <a:pPr indent="-371475" lvl="2" marL="1371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■"/>
            </a:pPr>
            <a:r>
              <a:rPr lang="pt-BR"/>
              <a:t>Definição dos atributos</a:t>
            </a:r>
            <a:endParaRPr/>
          </a:p>
          <a:p>
            <a:pPr indent="-371475" lvl="3" marL="1828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b="1" lang="pt-BR"/>
              <a:t>Nome</a:t>
            </a:r>
            <a:r>
              <a:rPr lang="pt-BR"/>
              <a:t>: nome do atributo</a:t>
            </a:r>
            <a:endParaRPr/>
          </a:p>
          <a:p>
            <a:pPr indent="-371475" lvl="3" marL="1828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b="1" lang="pt-BR"/>
              <a:t>Tipo</a:t>
            </a:r>
            <a:r>
              <a:rPr lang="pt-BR"/>
              <a:t>: tipo de dados do SQL</a:t>
            </a:r>
            <a:endParaRPr/>
          </a:p>
          <a:p>
            <a:pPr indent="-371475" lvl="3" marL="1828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b="1" lang="pt-BR"/>
              <a:t>Restrições</a:t>
            </a:r>
            <a:r>
              <a:rPr lang="pt-BR"/>
              <a:t>: restrições para cada atributo</a:t>
            </a:r>
            <a:endParaRPr/>
          </a:p>
        </p:txBody>
      </p:sp>
      <p:sp>
        <p:nvSpPr>
          <p:cNvPr id="479" name="Google Shape;479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486" name="Google Shape;486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9306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SQL possui vários tipos de dados que podem ter nomes diferentes em SGBD</a:t>
            </a:r>
            <a:endParaRPr/>
          </a:p>
          <a:p>
            <a:pPr indent="-36956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CHARACTER, CHARACTER VARYING, CHARACTER LARGE OBJECT</a:t>
            </a:r>
            <a:endParaRPr/>
          </a:p>
          <a:p>
            <a:pPr indent="-36956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BINARY LARGE OBJECT, BIT, BIT VARYING </a:t>
            </a:r>
            <a:endParaRPr/>
          </a:p>
          <a:p>
            <a:pPr indent="-36956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NUMERIC, DECIMAL, INTEGER, SMALLINT, FLOAT, REAL, DOUBLE PRECISION, </a:t>
            </a:r>
            <a:endParaRPr/>
          </a:p>
          <a:p>
            <a:pPr indent="-36956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2400"/>
              <a:t>BOOLEAN</a:t>
            </a:r>
            <a:endParaRPr/>
          </a:p>
          <a:p>
            <a:pPr indent="-369569" lvl="1" marL="914400" rtl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pt-BR" sz="2400"/>
              <a:t>DATE, TIME, TIMESTAMP, INTERVAL</a:t>
            </a:r>
            <a:endParaRPr sz="2400"/>
          </a:p>
        </p:txBody>
      </p:sp>
      <p:sp>
        <p:nvSpPr>
          <p:cNvPr id="487" name="Google Shape;487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