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hEKpxLayTwWiBg721TfXIDHvYS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0AAA71-E4A0-465C-A50C-47CA6907B441}">
  <a:tblStyle styleId="{5C0AAA71-E4A0-465C-A50C-47CA6907B441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4E9"/>
          </a:solidFill>
        </a:fill>
      </a:tcStyle>
    </a:wholeTbl>
    <a:band1H>
      <a:tcTxStyle/>
      <a:tcStyle>
        <a:fill>
          <a:solidFill>
            <a:srgbClr val="D9E9D1"/>
          </a:solidFill>
        </a:fill>
      </a:tcStyle>
    </a:band1H>
    <a:band2H>
      <a:tcTxStyle/>
    </a:band2H>
    <a:band1V>
      <a:tcTxStyle/>
      <a:tcStyle>
        <a:fill>
          <a:solidFill>
            <a:srgbClr val="D9E9D1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5" name="Google Shape;505;p1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0" name="Google Shape;530;p1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8" name="Google Shape;538;p1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0" name="Google Shape;600;p2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8" name="Google Shape;608;p2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6" name="Google Shape;616;p2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4" name="Google Shape;624;p2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2" name="Google Shape;632;p2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2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0" name="Google Shape;640;p2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7" name="Google Shape;447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3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9" name="Google Shape;669;p3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3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4" name="Google Shape;684;p3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3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8" name="Google Shape;708;p3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3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9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5" name="Google Shape;455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3" name="Google Shape;463;p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1" name="Google Shape;471;p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7" name="Google Shape;497;p9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4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4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4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4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4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4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4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4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4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4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4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4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4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4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4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4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4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4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5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5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5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5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5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5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5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5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5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5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5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5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5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5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5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5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5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5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5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5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5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9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5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4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4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5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5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5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4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4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4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4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4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4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4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4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4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4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4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4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4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4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4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4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4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4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4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4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4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4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4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4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4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4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4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4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4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4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4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4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4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4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4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4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4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4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4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4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4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4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4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4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4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4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4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4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4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4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4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4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4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4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4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4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4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4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4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4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4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4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4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CARBADD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SQL DML I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 DUARTE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UPDATE</a:t>
            </a:r>
            <a:endParaRPr/>
          </a:p>
        </p:txBody>
      </p:sp>
      <p:sp>
        <p:nvSpPr>
          <p:cNvPr id="508" name="Google Shape;508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pt-BR" sz="2800"/>
              <a:t>Sintaxe geral</a:t>
            </a:r>
            <a:endParaRPr/>
          </a:p>
          <a:p>
            <a:pPr indent="45720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&lt;tabela&gt;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&lt;coluna&gt; = expressão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&lt;condição&gt;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/>
          </a:p>
        </p:txBody>
      </p:sp>
      <p:sp>
        <p:nvSpPr>
          <p:cNvPr id="515" name="Google Shape;515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Alterar a data de nascimento do cliente André Duarte para 02/02/2000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Atualize o salário da cliente 12345678912 para R$ 3000,00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6" name="Google Shape;516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7" name="Google Shape;5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007" y="2781787"/>
            <a:ext cx="3963609" cy="11079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18" name="Google Shape;5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2997" y="4574453"/>
            <a:ext cx="3312890" cy="11431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/>
          </a:p>
        </p:txBody>
      </p:sp>
      <p:sp>
        <p:nvSpPr>
          <p:cNvPr id="524" name="Google Shape;524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pt-BR">
                <a:solidFill>
                  <a:schemeClr val="dk1"/>
                </a:solidFill>
              </a:rPr>
              <a:t>CUIDADO</a:t>
            </a:r>
            <a:r>
              <a:rPr lang="pt-BR">
                <a:solidFill>
                  <a:schemeClr val="dk1"/>
                </a:solidFill>
              </a:rPr>
              <a:t> ao usar o comando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pt-BR">
                <a:solidFill>
                  <a:schemeClr val="dk1"/>
                </a:solidFill>
              </a:rPr>
              <a:t> sem a </a:t>
            </a:r>
            <a:r>
              <a:rPr lang="pt-BR">
                <a:solidFill>
                  <a:schemeClr val="dk1"/>
                </a:solidFill>
              </a:rPr>
              <a:t>cláusula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O que fará o seguinte comando?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6" name="Google Shape;5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420" y="3754984"/>
            <a:ext cx="3345867" cy="9898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DELETE</a:t>
            </a:r>
            <a:endParaRPr/>
          </a:p>
        </p:txBody>
      </p:sp>
      <p:sp>
        <p:nvSpPr>
          <p:cNvPr id="533" name="Google Shape;533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3000"/>
              <a:t>Comando responsável pela remoção dos dados armazenados nas tabelas</a:t>
            </a:r>
            <a:endParaRPr sz="3000"/>
          </a:p>
          <a:p>
            <a:pPr indent="-1968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3000"/>
              <a:t>Deve ser usado com cautela pois pode “DESTRUIR” o banco de dados</a:t>
            </a:r>
            <a:endParaRPr sz="3000"/>
          </a:p>
          <a:p>
            <a:pPr indent="-1968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3000"/>
              <a:t>Sempre antes de realizar remoções devemos testar a condição do comando com o comando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3000"/>
          </a:p>
        </p:txBody>
      </p:sp>
      <p:sp>
        <p:nvSpPr>
          <p:cNvPr id="534" name="Google Shape;53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DELETE</a:t>
            </a:r>
            <a:endParaRPr/>
          </a:p>
        </p:txBody>
      </p:sp>
      <p:sp>
        <p:nvSpPr>
          <p:cNvPr id="541" name="Google Shape;541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Sintaxe geral</a:t>
            </a:r>
            <a:endParaRPr b="1"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&lt;tabela&gt;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&lt;condição&gt;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/>
          </a:p>
        </p:txBody>
      </p:sp>
      <p:sp>
        <p:nvSpPr>
          <p:cNvPr id="548" name="Google Shape;548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Deletar todos os clientes que nasceram antes de 2000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Delete todos os clientes do sexo masculino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9" name="Google Shape;549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0" name="Google Shape;5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730" y="2840724"/>
            <a:ext cx="4432751" cy="109922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51" name="Google Shape;5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6730" y="4718714"/>
            <a:ext cx="2726780" cy="123476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/>
          </a:p>
        </p:txBody>
      </p:sp>
      <p:sp>
        <p:nvSpPr>
          <p:cNvPr id="557" name="Google Shape;557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pt-BR">
                <a:solidFill>
                  <a:schemeClr val="dk1"/>
                </a:solidFill>
              </a:rPr>
              <a:t>CUIDADO</a:t>
            </a:r>
            <a:r>
              <a:rPr lang="pt-BR">
                <a:solidFill>
                  <a:schemeClr val="dk1"/>
                </a:solidFill>
              </a:rPr>
              <a:t> ao usar o comando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>
                <a:solidFill>
                  <a:schemeClr val="dk1"/>
                </a:solidFill>
              </a:rPr>
              <a:t> sem a </a:t>
            </a:r>
            <a:r>
              <a:rPr lang="pt-BR">
                <a:solidFill>
                  <a:schemeClr val="dk1"/>
                </a:solidFill>
              </a:rPr>
              <a:t>cláusula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O que fará o seguinte comando?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9" name="Google Shape;5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957" y="3702762"/>
            <a:ext cx="2618720" cy="95627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65" name="Google Shape;565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Insira os seguintes clientes na tabela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João da Silva, CPF: 15926348732, RG: RJ 654987123, sexo masculino nascido em 05/12/1981 na cidade de Campos – RJ, residente na Rua dos Ferroviários, 9871, Centro, Campos – RJ, telefone 551435632145 sem renda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Maria do Socorro, CPF: 55566889911, RG: ES 2654987, sexo feminino nascida em 22/09/1999 na cidade de Maria da Fé – MG, residente na Rua Manoel Seraphim, 333, Vila Ema, Vitória – ES, telefone 553556698745 com salário de R$ 5.000,00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>
                <a:solidFill>
                  <a:schemeClr val="dk1"/>
                </a:solidFill>
              </a:rPr>
              <a:t>Talita Laia, CPF: 22255544478, RG: MG 3265487, feminino, nascida em 02/01/2015 em Belo Horizonte – MG, residente na Rua Prof André Duarte, 55 – Pampulha, Belo Horizonte – MG, telefone 553665498755</a:t>
            </a:r>
            <a:endParaRPr/>
          </a:p>
        </p:txBody>
      </p:sp>
      <p:sp>
        <p:nvSpPr>
          <p:cNvPr id="566" name="Google Shape;56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72" name="Google Shape;572;p1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Insira os seguintes vendedores na tabela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>
                <a:solidFill>
                  <a:schemeClr val="dk1"/>
                </a:solidFill>
              </a:rPr>
              <a:t>Paula Toller, registro 335, CPF: 95135732165, feminino, nascimento 20/07/2002, telefone 5535654987321, salário R$ 4200 e comissão de 22%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>
                <a:solidFill>
                  <a:schemeClr val="dk1"/>
                </a:solidFill>
              </a:rPr>
              <a:t>André Luis, registro 348,  CPF: 98569856321,  sexo masculino nascido em 05/12/1979 telefone 5535955889966 com  salário de R$ 3500 e comissão de 15%</a:t>
            </a:r>
            <a:endParaRPr/>
          </a:p>
        </p:txBody>
      </p:sp>
      <p:sp>
        <p:nvSpPr>
          <p:cNvPr id="573" name="Google Shape;573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79" name="Google Shape;579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Insira os seguintes produtos na tabela</a:t>
            </a:r>
            <a:endParaRPr/>
          </a:p>
        </p:txBody>
      </p:sp>
      <p:sp>
        <p:nvSpPr>
          <p:cNvPr id="580" name="Google Shape;580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81" name="Google Shape;581;p19"/>
          <p:cNvGraphicFramePr/>
          <p:nvPr/>
        </p:nvGraphicFramePr>
        <p:xfrm>
          <a:off x="1378349" y="31398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{5C0AAA71-E4A0-465C-A50C-47CA6907B441}</a:tableStyleId>
              </a:tblPr>
              <a:tblGrid>
                <a:gridCol w="1429125"/>
                <a:gridCol w="1429125"/>
                <a:gridCol w="1904900"/>
                <a:gridCol w="953350"/>
                <a:gridCol w="1429125"/>
                <a:gridCol w="1429125"/>
                <a:gridCol w="1429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numero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nome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preço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peso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dimensões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validade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cap="none" strike="noStrike"/>
                        <a:t>123456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TV LED CCE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Televisão 40’’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2300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8 kg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50x40x5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01/01/2050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123457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XBOX ONE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Console Xbox One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1200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800g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20x10x50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01/01/2050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123458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Tablet</a:t>
                      </a:r>
                      <a:r>
                        <a:rPr lang="pt-BR" sz="1500"/>
                        <a:t> Asus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Tablet Asus 8.5’’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600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200g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10x20x3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01/01/2050</a:t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853330" y="1134683"/>
            <a:ext cx="2743310" cy="425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grpSp>
        <p:nvGrpSpPr>
          <p:cNvPr id="430" name="Google Shape;430;p2"/>
          <p:cNvGrpSpPr/>
          <p:nvPr/>
        </p:nvGrpSpPr>
        <p:grpSpPr>
          <a:xfrm>
            <a:off x="4662189" y="1134682"/>
            <a:ext cx="6692748" cy="4255022"/>
            <a:chOff x="0" y="0"/>
            <a:chExt cx="6692748" cy="4255022"/>
          </a:xfrm>
        </p:grpSpPr>
        <p:cxnSp>
          <p:nvCxnSpPr>
            <p:cNvPr id="431" name="Google Shape;431;p2"/>
            <p:cNvCxnSpPr/>
            <p:nvPr/>
          </p:nvCxnSpPr>
          <p:spPr>
            <a:xfrm>
              <a:off x="0" y="0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FAA5A"/>
                </a:gs>
                <a:gs pos="100000">
                  <a:srgbClr val="F18B1C"/>
                </a:gs>
              </a:gsLst>
              <a:lin ang="5400000" scaled="0"/>
            </a:gradFill>
            <a:ln cap="flat" cmpd="sng" w="9525">
              <a:solidFill>
                <a:srgbClr val="FCA03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2" name="Google Shape;432;p2"/>
            <p:cNvSpPr/>
            <p:nvPr/>
          </p:nvSpPr>
          <p:spPr>
            <a:xfrm>
              <a:off x="0" y="0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 txBox="1"/>
            <p:nvPr/>
          </p:nvSpPr>
          <p:spPr>
            <a:xfrm>
              <a:off x="0" y="0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5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INSERT</a:t>
              </a:r>
              <a:endParaRPr/>
            </a:p>
          </p:txBody>
        </p:sp>
        <p:cxnSp>
          <p:nvCxnSpPr>
            <p:cNvPr id="434" name="Google Shape;434;p2"/>
            <p:cNvCxnSpPr/>
            <p:nvPr/>
          </p:nvCxnSpPr>
          <p:spPr>
            <a:xfrm>
              <a:off x="0" y="1063755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79559"/>
                </a:gs>
                <a:gs pos="100000">
                  <a:srgbClr val="E97319"/>
                </a:gs>
              </a:gsLst>
              <a:lin ang="5400000" scaled="0"/>
            </a:gradFill>
            <a:ln cap="flat" cmpd="sng" w="9525">
              <a:solidFill>
                <a:srgbClr val="F3893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p2"/>
            <p:cNvSpPr/>
            <p:nvPr/>
          </p:nvSpPr>
          <p:spPr>
            <a:xfrm>
              <a:off x="0" y="1063755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 txBox="1"/>
            <p:nvPr/>
          </p:nvSpPr>
          <p:spPr>
            <a:xfrm>
              <a:off x="0" y="1063755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5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UPDATE</a:t>
              </a:r>
              <a:endParaRPr/>
            </a:p>
          </p:txBody>
        </p:sp>
        <p:cxnSp>
          <p:nvCxnSpPr>
            <p:cNvPr id="437" name="Google Shape;437;p2"/>
            <p:cNvCxnSpPr/>
            <p:nvPr/>
          </p:nvCxnSpPr>
          <p:spPr>
            <a:xfrm>
              <a:off x="0" y="2127511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EF8558"/>
                </a:gs>
                <a:gs pos="100000">
                  <a:srgbClr val="E15F19"/>
                </a:gs>
              </a:gsLst>
              <a:lin ang="5400000" scaled="0"/>
            </a:gradFill>
            <a:ln cap="flat" cmpd="sng" w="9525">
              <a:solidFill>
                <a:srgbClr val="EB75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8" name="Google Shape;438;p2"/>
            <p:cNvSpPr/>
            <p:nvPr/>
          </p:nvSpPr>
          <p:spPr>
            <a:xfrm>
              <a:off x="0" y="2127511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 txBox="1"/>
            <p:nvPr/>
          </p:nvSpPr>
          <p:spPr>
            <a:xfrm>
              <a:off x="0" y="2127511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5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DELETE</a:t>
              </a:r>
              <a:endParaRPr/>
            </a:p>
          </p:txBody>
        </p:sp>
        <p:cxnSp>
          <p:nvCxnSpPr>
            <p:cNvPr id="440" name="Google Shape;440;p2"/>
            <p:cNvCxnSpPr/>
            <p:nvPr/>
          </p:nvCxnSpPr>
          <p:spPr>
            <a:xfrm>
              <a:off x="0" y="3191267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E77557"/>
                </a:gs>
                <a:gs pos="100000">
                  <a:srgbClr val="DA4B18"/>
                </a:gs>
              </a:gsLst>
              <a:lin ang="5400000" scaled="0"/>
            </a:gradFill>
            <a:ln cap="flat" cmpd="sng" w="9525">
              <a:solidFill>
                <a:srgbClr val="E263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1" name="Google Shape;441;p2"/>
            <p:cNvSpPr/>
            <p:nvPr/>
          </p:nvSpPr>
          <p:spPr>
            <a:xfrm>
              <a:off x="0" y="3191267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 txBox="1"/>
            <p:nvPr/>
          </p:nvSpPr>
          <p:spPr>
            <a:xfrm>
              <a:off x="0" y="3191267"/>
              <a:ext cx="6692748" cy="1063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925" lIns="201925" spcFirstLastPara="1" rIns="201925" wrap="square" tIns="201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5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SELECT</a:t>
              </a:r>
              <a:endParaRPr/>
            </a:p>
          </p:txBody>
        </p:sp>
      </p:grpSp>
      <p:sp>
        <p:nvSpPr>
          <p:cNvPr id="443" name="Google Shape;443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87" name="Google Shape;587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Realize as seguintes vendas</a:t>
            </a:r>
            <a:endParaRPr/>
          </a:p>
        </p:txBody>
      </p:sp>
      <p:sp>
        <p:nvSpPr>
          <p:cNvPr id="588" name="Google Shape;588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589" name="Google Shape;589;p20"/>
          <p:cNvGraphicFramePr/>
          <p:nvPr/>
        </p:nvGraphicFramePr>
        <p:xfrm>
          <a:off x="1310110" y="29520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{5C0AAA71-E4A0-465C-A50C-47CA6907B441}</a:tableStyleId>
              </a:tblPr>
              <a:tblGrid>
                <a:gridCol w="998850"/>
                <a:gridCol w="1751325"/>
                <a:gridCol w="1147075"/>
                <a:gridCol w="998850"/>
                <a:gridCol w="1478275"/>
                <a:gridCol w="798825"/>
                <a:gridCol w="1363975"/>
                <a:gridCol w="1250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Código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Cliente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Vendedor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Produto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Hora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Quantidade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Status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15926348732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335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123456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05/10/2021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14:20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Entregar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2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15926348732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335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123457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05/10/2021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14:20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Entregar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3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55566889911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chemeClr val="dk1"/>
                          </a:solidFill>
                        </a:rPr>
                        <a:t>348</a:t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123458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05/10/2021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16:40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2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Entregue</a:t>
                      </a:r>
                      <a:endParaRPr sz="11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4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65498732199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348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123457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06/10/2021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9:35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1</a:t>
                      </a:r>
                      <a:endParaRPr sz="1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Pagamento</a:t>
                      </a:r>
                      <a:endParaRPr sz="11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95" name="Google Shape;595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Remover todas as compras realizadas no dia 05/02/2021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Remover todos os clientes que moram em São Paulo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Remover todos os produtos com valor menor do que R$ 200,00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Remover todos os vendedores que ganham entre R$ 1000 e R$ 2000</a:t>
            </a:r>
            <a:endParaRPr/>
          </a:p>
        </p:txBody>
      </p:sp>
      <p:sp>
        <p:nvSpPr>
          <p:cNvPr id="596" name="Google Shape;596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PREPARAÇÃO DO AMBIENTE</a:t>
            </a:r>
            <a:endParaRPr/>
          </a:p>
        </p:txBody>
      </p:sp>
      <p:sp>
        <p:nvSpPr>
          <p:cNvPr id="603" name="Google Shape;603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/>
              <a:t>Baixar o script </a:t>
            </a:r>
            <a:r>
              <a:rPr i="1" lang="pt-BR" sz="3200"/>
              <a:t>ScriptLoja2024.sql</a:t>
            </a:r>
            <a:r>
              <a:rPr lang="pt-BR" sz="3200"/>
              <a:t> para o computador</a:t>
            </a:r>
            <a:endParaRPr sz="3200"/>
          </a:p>
          <a:p>
            <a:pPr indent="-2095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/>
              <a:t>Criar um banco chamado </a:t>
            </a:r>
            <a:r>
              <a:rPr b="1" lang="pt-BR" sz="3200">
                <a:latin typeface="Consolas"/>
                <a:ea typeface="Consolas"/>
                <a:cs typeface="Consolas"/>
                <a:sym typeface="Consolas"/>
              </a:rPr>
              <a:t>lojaweb</a:t>
            </a:r>
            <a:endParaRPr b="1" sz="3200">
              <a:latin typeface="Consolas"/>
              <a:ea typeface="Consolas"/>
              <a:cs typeface="Consolas"/>
              <a:sym typeface="Consolas"/>
            </a:endParaRPr>
          </a:p>
          <a:p>
            <a:pPr indent="-2095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/>
              <a:t>Levantar (importar) o banco para a máquina</a:t>
            </a:r>
            <a:endParaRPr sz="3200"/>
          </a:p>
          <a:p>
            <a:pPr indent="-2095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/>
              <a:t>Opcionalmente pode ser gerado o DER para consulta</a:t>
            </a:r>
            <a:endParaRPr sz="3200"/>
          </a:p>
        </p:txBody>
      </p:sp>
      <p:sp>
        <p:nvSpPr>
          <p:cNvPr id="604" name="Google Shape;60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SELECT FROM WHERE</a:t>
            </a:r>
            <a:endParaRPr/>
          </a:p>
        </p:txBody>
      </p:sp>
      <p:sp>
        <p:nvSpPr>
          <p:cNvPr id="611" name="Google Shape;611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Comando responsável pela recuperação dos dados armazenados nas tabelas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Possui a seguinte sintaxe geral</a:t>
            </a:r>
            <a:endParaRPr/>
          </a:p>
          <a:p>
            <a:pPr indent="0" lvl="1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&lt;colunas&gt;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&lt;tabelas&gt;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&lt;condição&gt;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SELECT</a:t>
            </a:r>
            <a:endParaRPr/>
          </a:p>
        </p:txBody>
      </p:sp>
      <p:sp>
        <p:nvSpPr>
          <p:cNvPr id="619" name="Google Shape;619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A </a:t>
            </a:r>
            <a:r>
              <a:rPr lang="pt-BR" sz="2800"/>
              <a:t>cláusula</a:t>
            </a:r>
            <a:r>
              <a:rPr lang="pt-BR" sz="2800"/>
              <a:t>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800"/>
              <a:t> é responsável pela projeção das colunas a serem exibidas no resultado da consulta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Para exibir todas as colunas listamos cada uma separada por vírgula ou usamos o caractere “</a:t>
            </a:r>
            <a:r>
              <a:rPr lang="pt-BR" sz="28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2800"/>
              <a:t>” indicando todas as colunas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Outros recursos podem ser usados na cláusula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</p:txBody>
      </p:sp>
      <p:sp>
        <p:nvSpPr>
          <p:cNvPr id="620" name="Google Shape;620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FROM</a:t>
            </a:r>
            <a:endParaRPr/>
          </a:p>
        </p:txBody>
      </p:sp>
      <p:sp>
        <p:nvSpPr>
          <p:cNvPr id="627" name="Google Shape;627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A </a:t>
            </a:r>
            <a:r>
              <a:rPr lang="pt-BR" sz="2800"/>
              <a:t>cláusula</a:t>
            </a:r>
            <a:r>
              <a:rPr lang="pt-BR" sz="2800"/>
              <a:t>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800"/>
              <a:t> é responsável por selecionar qual(is) tabela(s) será(ão) exibidas no resultado da consulta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Pode conter uma ou mais tabelas ou qualquer outra expressão que resulte em uma tabela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Também usamos a cláusula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800"/>
              <a:t> para “juntar” tabelas</a:t>
            </a:r>
            <a:endParaRPr/>
          </a:p>
        </p:txBody>
      </p:sp>
      <p:sp>
        <p:nvSpPr>
          <p:cNvPr id="628" name="Google Shape;628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WHERE</a:t>
            </a:r>
            <a:endParaRPr/>
          </a:p>
        </p:txBody>
      </p:sp>
      <p:sp>
        <p:nvSpPr>
          <p:cNvPr id="635" name="Google Shape;635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800"/>
              <a:t>A </a:t>
            </a:r>
            <a:r>
              <a:rPr lang="pt-BR" sz="2800"/>
              <a:t>cláusula</a:t>
            </a:r>
            <a:r>
              <a:rPr lang="pt-BR" sz="2800"/>
              <a:t>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800"/>
              <a:t> é responsável por filtrar as linhas que deverão aparecer no resultado da consulta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800"/>
              <a:t>A cláusula verifica se a linha satisfaz a condição proposta e, caso seja verdade, coloca a linha no conjunto resposta da consulta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•"/>
            </a:pPr>
            <a:r>
              <a:rPr lang="pt-BR" sz="2800"/>
              <a:t>As condições comparam, geralmente, atributos com valores constantes ou variáveis utilizando operadores relacionais e lógicos ou funções especiais</a:t>
            </a:r>
            <a:endParaRPr/>
          </a:p>
        </p:txBody>
      </p:sp>
      <p:sp>
        <p:nvSpPr>
          <p:cNvPr id="636" name="Google Shape;636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WHERE</a:t>
            </a:r>
            <a:endParaRPr/>
          </a:p>
        </p:txBody>
      </p:sp>
      <p:sp>
        <p:nvSpPr>
          <p:cNvPr id="643" name="Google Shape;643;p2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As condições na </a:t>
            </a:r>
            <a:r>
              <a:rPr lang="pt-BR" sz="2800"/>
              <a:t>cláusula</a:t>
            </a:r>
            <a:r>
              <a:rPr lang="pt-BR" sz="2800"/>
              <a:t> WHERE são compostas por expressões relacionais e/ou lógicas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Operadores relacionais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2400"/>
              <a:t>&gt;, &lt;, &gt;=, &lt;=, =, != ou &lt;&gt;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Operadores lógicos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 sz="2400"/>
              <a:t>AND, OR e NOT</a:t>
            </a:r>
            <a:endParaRPr/>
          </a:p>
        </p:txBody>
      </p:sp>
      <p:sp>
        <p:nvSpPr>
          <p:cNvPr id="644" name="Google Shape;644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/>
          </a:p>
        </p:txBody>
      </p:sp>
      <p:sp>
        <p:nvSpPr>
          <p:cNvPr id="650" name="Google Shape;650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todos os clientes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todos os vendedores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todos os produtos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todas as compras</a:t>
            </a:r>
            <a:endParaRPr/>
          </a:p>
        </p:txBody>
      </p:sp>
      <p:sp>
        <p:nvSpPr>
          <p:cNvPr id="651" name="Google Shape;651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/>
          </a:p>
        </p:txBody>
      </p:sp>
      <p:sp>
        <p:nvSpPr>
          <p:cNvPr id="657" name="Google Shape;657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o cpf, nome e nascimento de todos os clientes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o nome, sexo e salário de todos os vendedores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o nome e preço de todos os produtos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Exiba o código, data , hora e status de todas as compras</a:t>
            </a:r>
            <a:endParaRPr/>
          </a:p>
        </p:txBody>
      </p:sp>
      <p:sp>
        <p:nvSpPr>
          <p:cNvPr id="658" name="Google Shape;658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50" name="Google Shape;450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Módulo DML (Data Manipulation Language) é o módulo responsáveis por comandos de manipulação de dados</a:t>
            </a:r>
            <a:endParaRPr sz="3200"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Dados precisam ser mantidos e recuperados dentro do banco</a:t>
            </a:r>
            <a:endParaRPr sz="3200"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Consultas são executadas e pré-processadas pelo SGBD</a:t>
            </a:r>
            <a:endParaRPr sz="3200"/>
          </a:p>
        </p:txBody>
      </p:sp>
      <p:sp>
        <p:nvSpPr>
          <p:cNvPr id="451" name="Google Shape;451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EXEMPLOS</a:t>
            </a:r>
            <a:endParaRPr/>
          </a:p>
        </p:txBody>
      </p:sp>
      <p:sp>
        <p:nvSpPr>
          <p:cNvPr id="664" name="Google Shape;664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Exiba o cpf, nome e nascimento de todos os clientes do sexo feminino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Exiba o nome, sexo e salário de todos os vendedores que nasceram depois de 31/12/2000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Exiba o nome e preço de todos os produtos cujo preço esteja entre 1000 e 2000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Exiba o código, data , hora e status de todas as compras com quantidade mínima 3</a:t>
            </a:r>
            <a:endParaRPr/>
          </a:p>
        </p:txBody>
      </p:sp>
      <p:sp>
        <p:nvSpPr>
          <p:cNvPr id="665" name="Google Shape;665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WHERE</a:t>
            </a:r>
            <a:endParaRPr/>
          </a:p>
        </p:txBody>
      </p:sp>
      <p:sp>
        <p:nvSpPr>
          <p:cNvPr id="672" name="Google Shape;672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O valor nulo em banco de dados é um valor “desconhecido”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Para realizarmos comparações com valores nulos usamos o operador </a:t>
            </a: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IS NULL</a:t>
            </a:r>
            <a:r>
              <a:rPr lang="pt-BR" sz="2800"/>
              <a:t> e </a:t>
            </a: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IS NOT NULL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</a:t>
            </a:r>
            <a:endParaRPr/>
          </a:p>
        </p:txBody>
      </p:sp>
      <p:sp>
        <p:nvSpPr>
          <p:cNvPr id="679" name="Google Shape;679;p3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o cpf, nome e nascimento de todos os clientes do sexo feminino ou que sejam maiores de idade (considere a data que você está fazendo o exercício)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os vendedores do sexo masculino que possuem salário acima de 3000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os produtos cujo preço esteja entre 1500 e 2000 e que não seja  CELULAR LG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todas as compras realizadas no dia 04/11/2021 com quantidade máxima 2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os clientes que não informaram o sexo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os clientes que não informaram o sexo e o salário</a:t>
            </a:r>
            <a:endParaRPr/>
          </a:p>
        </p:txBody>
      </p:sp>
      <p:sp>
        <p:nvSpPr>
          <p:cNvPr id="680" name="Google Shape;680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ORDER</a:t>
            </a:r>
            <a:r>
              <a:rPr lang="pt-BR"/>
              <a:t> BY</a:t>
            </a:r>
            <a:endParaRPr/>
          </a:p>
        </p:txBody>
      </p:sp>
      <p:sp>
        <p:nvSpPr>
          <p:cNvPr id="687" name="Google Shape;687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A cláusula ORDER BY permite aplicarmos uma ordenação sobre o resultado da consulta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Por padrão a ordenação é ascendente (ASC) e não precisa ser declarada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/>
              <a:t>Para ordenação descendente usamos a opção DESC</a:t>
            </a:r>
            <a:endParaRPr sz="2200"/>
          </a:p>
        </p:txBody>
      </p:sp>
      <p:sp>
        <p:nvSpPr>
          <p:cNvPr id="688" name="Google Shape;688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694" name="Google Shape;694;p3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Exibir os clientes em ordem alfabética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Exibir todas as compras ordenando a data de forma descendente e a hora de forma ascendente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5" name="Google Shape;695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96" name="Google Shape;6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876" y="3067049"/>
            <a:ext cx="6081385" cy="39144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697" name="Google Shape;6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6876" y="5215923"/>
            <a:ext cx="4428303" cy="5752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703" name="Google Shape;703;p3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todas as cliente ordenando as datas de nascimento do menor valor para o maior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Exiba os produtos com valor entre 1000 e 1500 ordenados de forma descendente por validade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Selecione todas as vendedoras que possuem </a:t>
            </a:r>
            <a:r>
              <a:rPr lang="pt-BR">
                <a:solidFill>
                  <a:schemeClr val="dk1"/>
                </a:solidFill>
              </a:rPr>
              <a:t>salário</a:t>
            </a:r>
            <a:r>
              <a:rPr lang="pt-BR">
                <a:solidFill>
                  <a:schemeClr val="dk1"/>
                </a:solidFill>
              </a:rPr>
              <a:t> menor do que 5000 ordenado pela comissão de forma descendente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>
                <a:solidFill>
                  <a:schemeClr val="dk1"/>
                </a:solidFill>
              </a:rPr>
              <a:t>Selecione as compras que possuem quantidade maior do que 2 ordenada por data de forma descendente e hora de forma ascendente</a:t>
            </a:r>
            <a:endParaRPr/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4" name="Google Shape;704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LIMIT</a:t>
            </a:r>
            <a:endParaRPr/>
          </a:p>
        </p:txBody>
      </p:sp>
      <p:sp>
        <p:nvSpPr>
          <p:cNvPr id="711" name="Google Shape;711;p3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lang="pt-BR" sz="2600"/>
              <a:t>Comando responsável por limitar a quantidade de linhas que serão exibidas no resultado da consulta</a:t>
            </a:r>
            <a:endParaRPr sz="2200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LIMIT([offset,] row_count)</a:t>
            </a:r>
            <a:endParaRPr sz="2200"/>
          </a:p>
        </p:txBody>
      </p:sp>
      <p:sp>
        <p:nvSpPr>
          <p:cNvPr id="712" name="Google Shape;712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13" name="Google Shape;7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433" y="4124799"/>
            <a:ext cx="4240431" cy="23988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719" name="Google Shape;719;p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Exibir os três primeiros vendedores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Exibir os três primeiros vendedores a partir do sexto</a:t>
            </a:r>
            <a:endParaRPr/>
          </a:p>
        </p:txBody>
      </p:sp>
      <p:sp>
        <p:nvSpPr>
          <p:cNvPr id="720" name="Google Shape;720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21" name="Google Shape;7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2" y="2865382"/>
            <a:ext cx="3211075" cy="90452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722" name="Google Shape;72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412" y="4771861"/>
            <a:ext cx="3112190" cy="90452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728" name="Google Shape;728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Exiba as três vendedora que possuem o maior </a:t>
            </a:r>
            <a:r>
              <a:rPr lang="pt-BR">
                <a:solidFill>
                  <a:schemeClr val="dk1"/>
                </a:solidFill>
              </a:rPr>
              <a:t>salário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Selecione os cinco clientes a partir do 10º que possuem os menores salários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Exiba o nome e o preço dos cinco produtos a partir do 20º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>
                <a:solidFill>
                  <a:schemeClr val="dk1"/>
                </a:solidFill>
              </a:rPr>
              <a:t>Selecione o cpf, data e hora das 3 últimas compras relacionadas ao produto 199</a:t>
            </a:r>
            <a:endParaRPr/>
          </a:p>
        </p:txBody>
      </p:sp>
      <p:sp>
        <p:nvSpPr>
          <p:cNvPr id="729" name="Google Shape;729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wentieth Century"/>
              <a:buNone/>
            </a:pPr>
            <a:fld id="{00000000-1234-1234-1234-123412341234}" type="slidenum">
              <a:rPr b="0" i="0" lang="pt-BR" sz="105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0" i="0" sz="105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sp>
        <p:nvSpPr>
          <p:cNvPr id="736" name="Google Shape;736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975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pt-BR" sz="2800">
                <a:solidFill>
                  <a:schemeClr val="dk1"/>
                </a:solidFill>
              </a:rPr>
              <a:t>ELMASRI, R.; NAVATHE, S. B. Sistemas de banco de dados. 4. ed. São Paulo, SP:Pearson, 2005.</a:t>
            </a:r>
            <a:endParaRPr sz="28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37" name="Google Shape;737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458" name="Google Shape;458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pt-BR" sz="2800"/>
              <a:t>Para criar as consultas precisamos conhecer bem a estrutura do banco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DESCRIBE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&lt;tabela&gt;</a:t>
            </a:r>
            <a:r>
              <a:rPr lang="pt-BR"/>
              <a:t>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■"/>
            </a:pPr>
            <a:r>
              <a:rPr lang="pt-BR"/>
              <a:t>apresenta a estrutura de uma tabela de forma tabular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SHOW CREATE TABLE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&lt;tabela&gt;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■"/>
            </a:pPr>
            <a:r>
              <a:rPr lang="pt-BR"/>
              <a:t>apresenta o script SQL usado para construir a tabela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/>
              <a:t>Existem ferramentas que permitem gerar o DER através de engenharia reversa</a:t>
            </a:r>
            <a:endParaRPr/>
          </a:p>
        </p:txBody>
      </p:sp>
      <p:sp>
        <p:nvSpPr>
          <p:cNvPr id="459" name="Google Shape;459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INSERT</a:t>
            </a:r>
            <a:endParaRPr/>
          </a:p>
        </p:txBody>
      </p:sp>
      <p:sp>
        <p:nvSpPr>
          <p:cNvPr id="466" name="Google Shape;466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687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/>
              <a:t>Comando responsável pela inserção de dados na tabela</a:t>
            </a:r>
            <a:endParaRPr sz="2000"/>
          </a:p>
          <a:p>
            <a:pPr indent="-166687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/>
              <a:t>A inserção pode ser realizada de várias formas, por exemplo:</a:t>
            </a:r>
            <a:endParaRPr sz="2000"/>
          </a:p>
          <a:p>
            <a:pPr indent="-180975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/>
              <a:t>Sem indicar o nome dos atributos</a:t>
            </a:r>
            <a:endParaRPr sz="1800"/>
          </a:p>
          <a:p>
            <a:pPr indent="-181768" lvl="2" marL="11430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/>
              <a:t>Necessita preencher todos os atributos na sequência em que as colunas estão dispostas</a:t>
            </a:r>
            <a:endParaRPr sz="1600"/>
          </a:p>
          <a:p>
            <a:pPr indent="-180975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/>
              <a:t>Indicando o nome dos atributos</a:t>
            </a:r>
            <a:endParaRPr sz="1800"/>
          </a:p>
          <a:p>
            <a:pPr indent="-181768" lvl="2" marL="11430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/>
              <a:t>Necessita preencher todos os atributos obrigatórios na sequência da lista informada</a:t>
            </a:r>
            <a:endParaRPr sz="1600"/>
          </a:p>
          <a:p>
            <a:pPr indent="-180975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/>
              <a:t>Usando o resultado de uma seleção</a:t>
            </a:r>
            <a:endParaRPr sz="1800"/>
          </a:p>
          <a:p>
            <a:pPr indent="-181768" lvl="2" marL="11430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600"/>
              <a:t>Os atributos obrigatórios devem ser preenchidos e a ordem dos atributos deve coincidir com a ordem das colunas projetadas</a:t>
            </a:r>
            <a:endParaRPr sz="1600"/>
          </a:p>
        </p:txBody>
      </p:sp>
      <p:sp>
        <p:nvSpPr>
          <p:cNvPr id="467" name="Google Shape;467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INSERT</a:t>
            </a:r>
            <a:endParaRPr/>
          </a:p>
        </p:txBody>
      </p:sp>
      <p:sp>
        <p:nvSpPr>
          <p:cNvPr id="474" name="Google Shape;474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 sz="2800"/>
              <a:t>Sem indicar o nome dos atributos 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○"/>
            </a:pPr>
            <a:r>
              <a:rPr lang="pt-BR" sz="2400"/>
              <a:t>Precisa informar valores para todos os atributos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rPr lang="pt-BR" sz="2800"/>
              <a:t>	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&lt;tabela&gt;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(&lt;valores&gt;)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●"/>
            </a:pPr>
            <a:r>
              <a:rPr lang="pt-BR" sz="2800"/>
              <a:t>Indicando o nome dos atributos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5000"/>
              <a:buChar char="○"/>
            </a:pPr>
            <a:r>
              <a:rPr lang="pt-BR" sz="2400"/>
              <a:t>Precisa informar os valores na ordem em que os atributos foram listados</a:t>
            </a:r>
            <a:endParaRPr/>
          </a:p>
          <a:p>
            <a:pPr indent="0" lvl="0" marL="6858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 &lt;tabela&gt;(&lt;atributos&gt;)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(&lt;valores&gt;)</a:t>
            </a:r>
            <a:endParaRPr/>
          </a:p>
        </p:txBody>
      </p:sp>
      <p:sp>
        <p:nvSpPr>
          <p:cNvPr id="475" name="Google Shape;47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 SEM INFORMAR NOMES DE ATRIBUTOS</a:t>
            </a:r>
            <a:endParaRPr/>
          </a:p>
        </p:txBody>
      </p:sp>
      <p:sp>
        <p:nvSpPr>
          <p:cNvPr id="481" name="Google Shape;481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Devemos informar valores para todos os atributos na ordem que estão na tabela</a:t>
            </a:r>
            <a:endParaRPr/>
          </a:p>
        </p:txBody>
      </p:sp>
      <p:sp>
        <p:nvSpPr>
          <p:cNvPr id="482" name="Google Shape;482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3" name="Google Shape;4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3" y="4903109"/>
            <a:ext cx="4816194" cy="76980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84" name="Google Shape;4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673" y="3244946"/>
            <a:ext cx="10877550" cy="1447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 INFORMANDO NOMES DE ATRIBUTOS</a:t>
            </a:r>
            <a:endParaRPr/>
          </a:p>
        </p:txBody>
      </p:sp>
      <p:sp>
        <p:nvSpPr>
          <p:cNvPr id="490" name="Google Shape;49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pt-BR">
                <a:solidFill>
                  <a:schemeClr val="dk1"/>
                </a:solidFill>
              </a:rPr>
              <a:t>Podemos omitir valores para atributos auto incremento, opcionais e com valor default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92" name="Google Shape;4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88" y="4861565"/>
            <a:ext cx="4648200" cy="7429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93" name="Google Shape;4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888" y="3341380"/>
            <a:ext cx="9782175" cy="13335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UPDATE</a:t>
            </a:r>
            <a:endParaRPr/>
          </a:p>
        </p:txBody>
      </p:sp>
      <p:sp>
        <p:nvSpPr>
          <p:cNvPr id="500" name="Google Shape;500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pt-BR" sz="2800"/>
              <a:t>Comando responsável pela alteração dos dados armazenados nas tabelas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pt-BR" sz="2800"/>
              <a:t>Deve ser usado com cautela pois pode “DESTRUIR” o banco de dados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pt-BR" sz="2800"/>
              <a:t>Sempre antes de realizar atualizações devemos testar a condição do comando com o comando </a:t>
            </a: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/>
          </a:p>
        </p:txBody>
      </p:sp>
      <p:sp>
        <p:nvSpPr>
          <p:cNvPr id="501" name="Google Shape;50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