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jTvEcUtJxjbizx7JuubYQzhRn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09F6C4-6356-47A6-930B-E162B5CBD35C}">
  <a:tblStyle styleId="{2E09F6C4-6356-47A6-930B-E162B5CBD35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Tw Cen MT"/>
          <a:ea typeface="Tw Cen MT"/>
          <a:cs typeface="Tw Cen MT"/>
        </a:font>
        <a:schemeClr val="dk1"/>
      </a:tcTxStyle>
    </a:seCell>
    <a:swCell>
      <a:tcTxStyle b="on" i="off">
        <a:font>
          <a:latin typeface="Tw Cen MT"/>
          <a:ea typeface="Tw Cen MT"/>
          <a:cs typeface="Tw Cen MT"/>
        </a:font>
        <a:schemeClr val="dk1"/>
      </a:tcTx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4" name="Google Shape;514;p1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2" name="Google Shape;522;p1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0" name="Google Shape;530;p1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7" name="Google Shape;547;p15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6" name="Google Shape;556;p1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1" name="Google Shape;571;p1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f3f816f89f_1_6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f3f816f89f_1_6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9" name="Google Shape;579;g1f3f816f89f_1_6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6" name="Google Shape;596;p2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5" name="Google Shape;605;p2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5" name="Google Shape;615;p2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3" name="Google Shape;623;p2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2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49" name="Google Shape;649;p26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2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58" name="Google Shape;658;p2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2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6" name="Google Shape;666;p2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0" name="Google Shape;450;p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3f379d018_2_1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4" name="Google Shape;674;g1f3f379d018_2_1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5" name="Google Shape;675;g1f3f379d018_2_1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f3f379d018_2_11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1f3f379d018_2_11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4" name="Google Shape;684;g1f3f379d018_2_11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f3f816f89f_1_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1f3f816f89f_1_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0" name="Google Shape;700;p29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3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8" name="Google Shape;708;p30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3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16" name="Google Shape;716;p31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3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24" name="Google Shape;724;p32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3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2" name="Google Shape;732;p33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f3f379d018_2_2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1f3f379d018_2_2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8" name="Google Shape;458;p4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3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2" name="Google Shape;482;p7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0" name="Google Shape;490;p8:notes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4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4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4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4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4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4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4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4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4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4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4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4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4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4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4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4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4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4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4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4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4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4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4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4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4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4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4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5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5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5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5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5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5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5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5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5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5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5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5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5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5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5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5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5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5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5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5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5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5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5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5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5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5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5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4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4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4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4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7FDA3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5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5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3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3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3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3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3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3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3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3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3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3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3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3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3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3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3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3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3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3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3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3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3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3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3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3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3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3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3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4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4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4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4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4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4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4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4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4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4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4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4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4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4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4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4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4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4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4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4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4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4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4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4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E7FDA3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4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4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4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4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4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4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4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4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4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4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2B5F27">
                      <a:alpha val="80000"/>
                    </a:srgbClr>
                  </a:gs>
                  <a:gs pos="100000">
                    <a:srgbClr val="E7FDA3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4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93" name="Google Shape;293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4" name="Google Shape;294;p1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1"/>
          <p:cNvSpPr txBox="1"/>
          <p:nvPr>
            <p:ph type="ctrTitle"/>
          </p:nvPr>
        </p:nvSpPr>
        <p:spPr>
          <a:xfrm>
            <a:off x="6615112" y="1122363"/>
            <a:ext cx="488156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pt-BR" sz="4400">
                <a:solidFill>
                  <a:schemeClr val="dk1"/>
                </a:solidFill>
              </a:rPr>
              <a:t>SQL DML II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6585702" y="3602038"/>
            <a:ext cx="4082297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PROF. ANDRÉ DUARTE</a:t>
            </a:r>
            <a:endParaRPr/>
          </a:p>
        </p:txBody>
      </p:sp>
      <p:pic>
        <p:nvPicPr>
          <p:cNvPr id="297" name="Google Shape;297;p1"/>
          <p:cNvPicPr preferRelativeResize="0"/>
          <p:nvPr/>
        </p:nvPicPr>
        <p:blipFill rotWithShape="1">
          <a:blip r:embed="rId5">
            <a:alphaModFix/>
          </a:blip>
          <a:srcRect b="1" l="0" r="1" t="3058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99" name="Google Shape;299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5" name="Google Shape;305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9" name="Google Shape;309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2" name="Google Shape;312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4" name="Google Shape;314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17" name="Google Shape;317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0" name="Google Shape;320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2" name="Google Shape;322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4" name="Google Shape;324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26" name="Google Shape;326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0" name="Google Shape;330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1" name="Google Shape;331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3" name="Google Shape;333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4" name="Google Shape;334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6" name="Google Shape;336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38" name="Google Shape;338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1" name="Google Shape;341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3" name="Google Shape;343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6" name="Google Shape;346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47" name="Google Shape;347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0" name="Google Shape;350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54" name="Google Shape;354;p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2" name="Google Shape;362;p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D8FC68">
                    <a:alpha val="80000"/>
                  </a:srgbClr>
                </a:gs>
                <a:gs pos="100000">
                  <a:srgbClr val="63BE5D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09" name="Google Shape;509;p1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Crie uma lista com o cpf, nome e nascimento de todos os clientes cujos nomes estão entre “Abbie Addenbrooke” e “Justis Shailer” e que nasceram entre 01/01/2000 e 01/06/2000.</a:t>
            </a:r>
            <a:endParaRPr sz="2620">
              <a:solidFill>
                <a:schemeClr val="dk1"/>
              </a:solidFill>
            </a:endParaRPr>
          </a:p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todos as vendedoras que possuem comissão entre 10% e 15%.</a:t>
            </a:r>
            <a:endParaRPr sz="2620">
              <a:solidFill>
                <a:schemeClr val="dk1"/>
              </a:solidFill>
            </a:endParaRPr>
          </a:p>
          <a:p>
            <a:pPr indent="-394970" lvl="0" marL="457200" rtl="0" algn="just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20"/>
              <a:buChar char="●"/>
            </a:pPr>
            <a:r>
              <a:rPr lang="pt-BR" sz="2620">
                <a:solidFill>
                  <a:schemeClr val="dk1"/>
                </a:solidFill>
              </a:rPr>
              <a:t>Exiba as compras realizadas entre 30/10/2021 e 02/11/2021 que não foram suspensas nem canceladas</a:t>
            </a:r>
            <a:endParaRPr sz="2620">
              <a:solidFill>
                <a:schemeClr val="dk1"/>
              </a:solidFill>
            </a:endParaRPr>
          </a:p>
        </p:txBody>
      </p:sp>
      <p:sp>
        <p:nvSpPr>
          <p:cNvPr id="510" name="Google Shape;510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LIKE</a:t>
            </a:r>
            <a:endParaRPr/>
          </a:p>
        </p:txBody>
      </p:sp>
      <p:sp>
        <p:nvSpPr>
          <p:cNvPr id="517" name="Google Shape;517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O operador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pt-BR" sz="3200"/>
              <a:t>é usado para realizar comparações entre partes de uma cadeia de caractere</a:t>
            </a:r>
            <a:endParaRPr sz="3200"/>
          </a:p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O operador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pt-BR" sz="3200"/>
              <a:t>busca pelo padrão passado como base para as comparações</a:t>
            </a:r>
            <a:endParaRPr sz="3200"/>
          </a:p>
          <a:p>
            <a:pPr indent="-431800" lvl="0" marL="457200" rtl="0" algn="just">
              <a:spcBef>
                <a:spcPts val="1000"/>
              </a:spcBef>
              <a:spcAft>
                <a:spcPts val="1000"/>
              </a:spcAft>
              <a:buSzPts val="3200"/>
              <a:buChar char="●"/>
            </a:pPr>
            <a:r>
              <a:rPr lang="pt-BR" sz="3200"/>
              <a:t>As partes de cadeias podem ser especificadas usando caracteres reservados como (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pt-BR" sz="3200"/>
              <a:t>) e (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pt-BR" sz="3200"/>
              <a:t>)</a:t>
            </a:r>
            <a:endParaRPr sz="3200"/>
          </a:p>
        </p:txBody>
      </p:sp>
      <p:sp>
        <p:nvSpPr>
          <p:cNvPr id="518" name="Google Shape;518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LIKE</a:t>
            </a:r>
            <a:endParaRPr/>
          </a:p>
        </p:txBody>
      </p:sp>
      <p:sp>
        <p:nvSpPr>
          <p:cNvPr id="525" name="Google Shape;525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Caractere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lang="pt-BR" sz="3200"/>
              <a:t>substitui um número arbitrário entre 0 ou mais caracteres na string passada como padrão de busca</a:t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Caractere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pt-BR" sz="3200"/>
              <a:t> substitui um único caractere na string passada como padrão de busca</a:t>
            </a:r>
            <a:endParaRPr sz="3200"/>
          </a:p>
        </p:txBody>
      </p:sp>
      <p:sp>
        <p:nvSpPr>
          <p:cNvPr id="526" name="Google Shape;52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LIKE</a:t>
            </a:r>
            <a:endParaRPr/>
          </a:p>
        </p:txBody>
      </p:sp>
      <p:sp>
        <p:nvSpPr>
          <p:cNvPr id="533" name="Google Shape;533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Sintaxe:</a:t>
            </a:r>
            <a:endParaRPr sz="3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&lt;lista de atributos&gt;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 &lt;lista de tabelas&gt;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&lt;nome atributo&gt;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&lt;padrão de busca&gt;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40" name="Google Shape;540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Encontre todos os clientes que tenham seu primeiro nome começado com a letra “V”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Encontre todos os clientes que tenham a letra “V” como segunda letra do seu nome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42" name="Google Shape;5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499" y="3190303"/>
            <a:ext cx="4666101" cy="107567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43" name="Google Shape;5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0674" y="5339042"/>
            <a:ext cx="4735760" cy="107567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LIKE</a:t>
            </a:r>
            <a:endParaRPr/>
          </a:p>
        </p:txBody>
      </p:sp>
      <p:sp>
        <p:nvSpPr>
          <p:cNvPr id="550" name="Google Shape;550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Embora não seja o ideal, podemos usar o operador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pt-BR" sz="3200"/>
              <a:t>em buscas por datas</a:t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Exemplo</a:t>
            </a:r>
            <a:endParaRPr sz="3200"/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Procure todos os clientes que nasceram nos anos 70 no mês de fevereiro</a:t>
            </a:r>
            <a:endParaRPr sz="3000"/>
          </a:p>
        </p:txBody>
      </p:sp>
      <p:sp>
        <p:nvSpPr>
          <p:cNvPr id="551" name="Google Shape;551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52" name="Google Shape;5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638" y="5289985"/>
            <a:ext cx="6971784" cy="109556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LIKE</a:t>
            </a:r>
            <a:endParaRPr/>
          </a:p>
        </p:txBody>
      </p:sp>
      <p:sp>
        <p:nvSpPr>
          <p:cNvPr id="559" name="Google Shape;559;p1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86080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Quando precisarmos buscar substrings que possuam os caracteres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pt-BR" sz="3200"/>
              <a:t> ,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pt-BR" sz="3200"/>
              <a:t>,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pt-BR" sz="3200"/>
              <a:t>,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3200"/>
              <a:t> no padrão de busca, devemos usar um caractere de escape (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pt-BR" sz="3200"/>
              <a:t>)</a:t>
            </a:r>
            <a:endParaRPr sz="3200"/>
          </a:p>
          <a:p>
            <a:pPr indent="-38608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Exemplo</a:t>
            </a:r>
            <a:endParaRPr sz="3200"/>
          </a:p>
          <a:p>
            <a:pPr indent="-386080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200"/>
              <a:t>Selecione todas as compras que possuem o caractere “%” no campo observação</a:t>
            </a:r>
            <a:endParaRPr sz="32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2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lang="pt-BR" sz="32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compras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2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status </a:t>
            </a:r>
            <a:r>
              <a:rPr b="1" lang="pt-BR" sz="320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'%\%%'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566" name="Google Shape;566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8608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Crie uma lista como cpf, nome e nascimento de todos os clientes cujos primeiros nomes começam com a letra ‘A’, segundo nome começando com a letra “K” e que nasceram entre 01/01/2000 e 01/06/2000.</a:t>
            </a:r>
            <a:endParaRPr sz="3200">
              <a:solidFill>
                <a:schemeClr val="dk1"/>
              </a:solidFill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todos as vendedoras que possuem comissão entre 10% e 15%.</a:t>
            </a:r>
            <a:endParaRPr sz="3200">
              <a:solidFill>
                <a:schemeClr val="dk1"/>
              </a:solidFill>
            </a:endParaRPr>
          </a:p>
          <a:p>
            <a:pPr indent="-3860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 nome e a descrição de todos os produtos que possuem o texto ‘ut’ seguido de uma palavra com 4 letras seguida de qualquer coisa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567" name="Google Shape;56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MANIPULAÇÃO DE DATA</a:t>
            </a:r>
            <a:endParaRPr/>
          </a:p>
        </p:txBody>
      </p:sp>
      <p:sp>
        <p:nvSpPr>
          <p:cNvPr id="574" name="Google Shape;574;p1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0840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Podemos tratar geralmente data e hora como uma sequência de caracteres usando o operador </a:t>
            </a:r>
            <a:r>
              <a:rPr b="1" lang="pt-BR" sz="2914">
                <a:latin typeface="Consolas"/>
                <a:ea typeface="Consolas"/>
                <a:cs typeface="Consolas"/>
                <a:sym typeface="Consolas"/>
              </a:rPr>
              <a:t>LIKE</a:t>
            </a:r>
            <a:endParaRPr b="1" sz="2914">
              <a:latin typeface="Consolas"/>
              <a:ea typeface="Consolas"/>
              <a:cs typeface="Consolas"/>
              <a:sym typeface="Consolas"/>
            </a:endParaRPr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Na maioria das consultas é conveniente tratarmos a data com funções próprias para manipular este tipo de dado</a:t>
            </a:r>
            <a:endParaRPr sz="3200"/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O MySQL permite recuperarmos informações de datas como o dia o mês e o ano separadamente</a:t>
            </a:r>
            <a:endParaRPr sz="3200"/>
          </a:p>
          <a:p>
            <a:pPr indent="-356616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2880">
                <a:latin typeface="Consolas"/>
                <a:ea typeface="Consolas"/>
                <a:cs typeface="Consolas"/>
                <a:sym typeface="Consolas"/>
              </a:rPr>
              <a:t>DAY():</a:t>
            </a:r>
            <a:r>
              <a:rPr lang="pt-BR" sz="2880"/>
              <a:t> retorna o dia da data</a:t>
            </a:r>
            <a:endParaRPr sz="2880"/>
          </a:p>
          <a:p>
            <a:pPr indent="-356616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2880">
                <a:latin typeface="Consolas"/>
                <a:ea typeface="Consolas"/>
                <a:cs typeface="Consolas"/>
                <a:sym typeface="Consolas"/>
              </a:rPr>
              <a:t>MONTH()</a:t>
            </a:r>
            <a:r>
              <a:rPr lang="pt-BR" sz="2880"/>
              <a:t>: retorna mês da data</a:t>
            </a:r>
            <a:endParaRPr sz="2880"/>
          </a:p>
          <a:p>
            <a:pPr indent="-356616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pt-BR" sz="2880">
                <a:latin typeface="Consolas"/>
                <a:ea typeface="Consolas"/>
                <a:cs typeface="Consolas"/>
                <a:sym typeface="Consolas"/>
              </a:rPr>
              <a:t>YEAR()</a:t>
            </a:r>
            <a:r>
              <a:rPr lang="pt-BR" sz="2880"/>
              <a:t>: retorna o ano da data</a:t>
            </a:r>
            <a:endParaRPr sz="288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200"/>
              <a:t>Obs.: se a data for '0000-00-00', o valor recuperado será 0</a:t>
            </a:r>
            <a:endParaRPr sz="3200"/>
          </a:p>
        </p:txBody>
      </p:sp>
      <p:sp>
        <p:nvSpPr>
          <p:cNvPr id="575" name="Google Shape;575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3f816f89f_1_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ALIAS DE COLUNA</a:t>
            </a:r>
            <a:endParaRPr/>
          </a:p>
        </p:txBody>
      </p:sp>
      <p:sp>
        <p:nvSpPr>
          <p:cNvPr id="582" name="Google Shape;582;g1f3f816f89f_1_6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Quando usamos funções no select o mysql usa a função geradora para nomear a coluna</a:t>
            </a:r>
            <a:endParaRPr sz="3200"/>
          </a:p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Isso pode ser um problema quando precisarmos usar o resultado em aplicações</a:t>
            </a:r>
            <a:endParaRPr sz="3200"/>
          </a:p>
          <a:p>
            <a:pPr indent="-431800" lvl="0" marL="457200" rtl="0" algn="just">
              <a:spcBef>
                <a:spcPts val="1000"/>
              </a:spcBef>
              <a:spcAft>
                <a:spcPts val="1000"/>
              </a:spcAft>
              <a:buSzPts val="3200"/>
              <a:buChar char="●"/>
            </a:pPr>
            <a:r>
              <a:rPr lang="pt-BR" sz="3200"/>
              <a:t>Usamos a palavra chave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pt-BR" sz="3200"/>
              <a:t> para renomear temporariamente uma coluna na tabela</a:t>
            </a:r>
            <a:endParaRPr sz="3200"/>
          </a:p>
        </p:txBody>
      </p:sp>
      <p:sp>
        <p:nvSpPr>
          <p:cNvPr id="583" name="Google Shape;583;g1f3f816f89f_1_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70" name="Google Shape;370;p2"/>
          <p:cNvGrpSpPr/>
          <p:nvPr/>
        </p:nvGrpSpPr>
        <p:grpSpPr>
          <a:xfrm>
            <a:off x="-6100" y="-11384"/>
            <a:ext cx="1220788" cy="6858001"/>
            <a:chOff x="-14288" y="0"/>
            <a:chExt cx="1220788" cy="6858001"/>
          </a:xfrm>
        </p:grpSpPr>
        <p:sp>
          <p:nvSpPr>
            <p:cNvPr id="371" name="Google Shape;37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3" name="Google Shape;38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6" name="Google Shape;38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1" name="Google Shape;39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E7FD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8" name="Google Shape;3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" y="-2"/>
            <a:ext cx="40615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/>
          <p:nvPr/>
        </p:nvSpPr>
        <p:spPr>
          <a:xfrm>
            <a:off x="0" y="1853"/>
            <a:ext cx="4055621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76200" rotWithShape="0" algn="l" dist="381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0" name="Google Shape;400;p2"/>
          <p:cNvGrpSpPr/>
          <p:nvPr/>
        </p:nvGrpSpPr>
        <p:grpSpPr>
          <a:xfrm>
            <a:off x="1190" y="-9998"/>
            <a:ext cx="1220788" cy="6858001"/>
            <a:chOff x="-14288" y="0"/>
            <a:chExt cx="1220788" cy="6858001"/>
          </a:xfrm>
        </p:grpSpPr>
        <p:sp>
          <p:nvSpPr>
            <p:cNvPr id="401" name="Google Shape;401;p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7" name="Google Shape;407;p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8" name="Google Shape;408;p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3" name="Google Shape;413;p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4" name="Google Shape;414;p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5" name="Google Shape;415;p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6" name="Google Shape;416;p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9" name="Google Shape;419;p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1" name="Google Shape;421;p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3" name="Google Shape;423;p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4" name="Google Shape;424;p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27" name="Google Shape;427;p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8" name="Google Shape;428;p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1190" y="-13238"/>
            <a:ext cx="406271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"/>
          <p:cNvSpPr txBox="1"/>
          <p:nvPr>
            <p:ph type="title"/>
          </p:nvPr>
        </p:nvSpPr>
        <p:spPr>
          <a:xfrm>
            <a:off x="853330" y="1134683"/>
            <a:ext cx="2743310" cy="425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TÓPICOS</a:t>
            </a:r>
            <a:endParaRPr/>
          </a:p>
        </p:txBody>
      </p:sp>
      <p:grpSp>
        <p:nvGrpSpPr>
          <p:cNvPr id="430" name="Google Shape;430;p2"/>
          <p:cNvGrpSpPr/>
          <p:nvPr/>
        </p:nvGrpSpPr>
        <p:grpSpPr>
          <a:xfrm>
            <a:off x="4662189" y="1135201"/>
            <a:ext cx="6692748" cy="4253985"/>
            <a:chOff x="0" y="519"/>
            <a:chExt cx="6692748" cy="4253985"/>
          </a:xfrm>
        </p:grpSpPr>
        <p:cxnSp>
          <p:nvCxnSpPr>
            <p:cNvPr id="431" name="Google Shape;431;p2"/>
            <p:cNvCxnSpPr/>
            <p:nvPr/>
          </p:nvCxnSpPr>
          <p:spPr>
            <a:xfrm>
              <a:off x="0" y="519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FAA5A"/>
                </a:gs>
                <a:gs pos="100000">
                  <a:srgbClr val="F18B1C"/>
                </a:gs>
              </a:gsLst>
              <a:lin ang="5400000" scaled="0"/>
            </a:gradFill>
            <a:ln cap="flat" cmpd="sng" w="9525">
              <a:solidFill>
                <a:srgbClr val="FCA03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2" name="Google Shape;432;p2"/>
            <p:cNvSpPr/>
            <p:nvPr/>
          </p:nvSpPr>
          <p:spPr>
            <a:xfrm>
              <a:off x="0" y="519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 txBox="1"/>
            <p:nvPr/>
          </p:nvSpPr>
          <p:spPr>
            <a:xfrm>
              <a:off x="0" y="519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42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DISTINCT</a:t>
              </a:r>
              <a:endParaRPr/>
            </a:p>
          </p:txBody>
        </p:sp>
        <p:cxnSp>
          <p:nvCxnSpPr>
            <p:cNvPr id="434" name="Google Shape;434;p2"/>
            <p:cNvCxnSpPr/>
            <p:nvPr/>
          </p:nvCxnSpPr>
          <p:spPr>
            <a:xfrm>
              <a:off x="0" y="851316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99B5A"/>
                </a:gs>
                <a:gs pos="100000">
                  <a:srgbClr val="EB791B"/>
                </a:gs>
              </a:gsLst>
              <a:lin ang="5400000" scaled="0"/>
            </a:gradFill>
            <a:ln cap="flat" cmpd="sng" w="9525">
              <a:solidFill>
                <a:srgbClr val="F58F3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5" name="Google Shape;435;p2"/>
            <p:cNvSpPr/>
            <p:nvPr/>
          </p:nvSpPr>
          <p:spPr>
            <a:xfrm>
              <a:off x="0" y="851316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 txBox="1"/>
            <p:nvPr/>
          </p:nvSpPr>
          <p:spPr>
            <a:xfrm>
              <a:off x="0" y="851316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42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BETWEEN</a:t>
              </a:r>
              <a:endParaRPr/>
            </a:p>
          </p:txBody>
        </p:sp>
        <p:cxnSp>
          <p:nvCxnSpPr>
            <p:cNvPr id="437" name="Google Shape;437;p2"/>
            <p:cNvCxnSpPr/>
            <p:nvPr/>
          </p:nvCxnSpPr>
          <p:spPr>
            <a:xfrm>
              <a:off x="0" y="1702113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F38D59"/>
                </a:gs>
                <a:gs pos="100000">
                  <a:srgbClr val="E66818"/>
                </a:gs>
              </a:gsLst>
              <a:lin ang="5400000" scaled="0"/>
            </a:gradFill>
            <a:ln cap="flat" cmpd="sng" w="9525">
              <a:solidFill>
                <a:srgbClr val="EF7F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8" name="Google Shape;438;p2"/>
            <p:cNvSpPr/>
            <p:nvPr/>
          </p:nvSpPr>
          <p:spPr>
            <a:xfrm>
              <a:off x="0" y="1702113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 txBox="1"/>
            <p:nvPr/>
          </p:nvSpPr>
          <p:spPr>
            <a:xfrm>
              <a:off x="0" y="1702113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42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LIKE</a:t>
              </a:r>
              <a:endParaRPr/>
            </a:p>
          </p:txBody>
        </p:sp>
        <p:cxnSp>
          <p:nvCxnSpPr>
            <p:cNvPr id="440" name="Google Shape;440;p2"/>
            <p:cNvCxnSpPr/>
            <p:nvPr/>
          </p:nvCxnSpPr>
          <p:spPr>
            <a:xfrm>
              <a:off x="0" y="2552910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C8058"/>
                </a:gs>
                <a:gs pos="100000">
                  <a:srgbClr val="DF5719"/>
                </a:gs>
              </a:gsLst>
              <a:lin ang="5400000" scaled="0"/>
            </a:gradFill>
            <a:ln cap="flat" cmpd="sng" w="9525">
              <a:solidFill>
                <a:srgbClr val="E86F3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1" name="Google Shape;441;p2"/>
            <p:cNvSpPr/>
            <p:nvPr/>
          </p:nvSpPr>
          <p:spPr>
            <a:xfrm>
              <a:off x="0" y="2552910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 txBox="1"/>
            <p:nvPr/>
          </p:nvSpPr>
          <p:spPr>
            <a:xfrm>
              <a:off x="0" y="2552910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42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MANIPULAÇÃO</a:t>
              </a:r>
              <a:r>
                <a:rPr b="0" i="0" lang="pt-BR" sz="42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DE DATA</a:t>
              </a:r>
              <a:endParaRPr b="0" i="0" sz="4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43" name="Google Shape;443;p2"/>
            <p:cNvCxnSpPr/>
            <p:nvPr/>
          </p:nvCxnSpPr>
          <p:spPr>
            <a:xfrm>
              <a:off x="0" y="3403707"/>
              <a:ext cx="6692748" cy="0"/>
            </a:xfrm>
            <a:prstGeom prst="straightConnector1">
              <a:avLst/>
            </a:prstGeom>
            <a:gradFill>
              <a:gsLst>
                <a:gs pos="0">
                  <a:srgbClr val="E77557"/>
                </a:gs>
                <a:gs pos="100000">
                  <a:srgbClr val="DA4B18"/>
                </a:gs>
              </a:gsLst>
              <a:lin ang="5400000" scaled="0"/>
            </a:gradFill>
            <a:ln cap="flat" cmpd="sng" w="9525">
              <a:solidFill>
                <a:srgbClr val="E263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4" name="Google Shape;444;p2"/>
            <p:cNvSpPr/>
            <p:nvPr/>
          </p:nvSpPr>
          <p:spPr>
            <a:xfrm>
              <a:off x="0" y="3403707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 txBox="1"/>
            <p:nvPr/>
          </p:nvSpPr>
          <p:spPr>
            <a:xfrm>
              <a:off x="0" y="3403707"/>
              <a:ext cx="6692748" cy="85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42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MANIPULAÇÃO DE HORA</a:t>
              </a:r>
              <a:endParaRPr b="0" i="0" sz="4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46" name="Google Shape;446;p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89" name="Google Shape;589;p1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individualmente o dia, mês e ano de nascimento dos clientes nascidos no ano 2000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Podemos concatenar strings usando a função conact() no MySQL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0" name="Google Shape;59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1" name="Google Shape;5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412" y="3137375"/>
            <a:ext cx="5076825" cy="1181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92" name="Google Shape;5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0412" y="4932061"/>
            <a:ext cx="5772150" cy="1171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MANIPULAÇÃO DE HORA</a:t>
            </a:r>
            <a:endParaRPr/>
          </a:p>
        </p:txBody>
      </p:sp>
      <p:sp>
        <p:nvSpPr>
          <p:cNvPr id="599" name="Google Shape;599;p2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Podemos recuperar os elementos de uma data de forma individual usando as funções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HOUR()</a:t>
            </a:r>
            <a:r>
              <a:rPr lang="pt-BR"/>
              <a:t>: retorna as horas do tempo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MINUTE()</a:t>
            </a:r>
            <a:r>
              <a:rPr lang="pt-BR"/>
              <a:t>: retorna os minutos do tempo</a:t>
            </a:r>
            <a:endParaRPr/>
          </a:p>
          <a:p>
            <a:pPr indent="-371475" lvl="1" marL="914400" rtl="0" algn="just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SECOND()</a:t>
            </a:r>
            <a:r>
              <a:rPr lang="pt-BR"/>
              <a:t>: retorna os segundos do tempo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Exemplo</a:t>
            </a:r>
            <a:endParaRPr/>
          </a:p>
        </p:txBody>
      </p:sp>
      <p:sp>
        <p:nvSpPr>
          <p:cNvPr id="600" name="Google Shape;600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01" name="Google Shape;6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200" y="4940297"/>
            <a:ext cx="5332324" cy="11731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08" name="Google Shape;608;p2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Podemos recuperar a data e hora atual usando os comandos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●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NOW()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Font typeface="Consolas"/>
              <a:buChar char="●"/>
            </a:pP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SYSDATE()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0" name="Google Shape;6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212" y="3249287"/>
            <a:ext cx="4581525" cy="1171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11" name="Google Shape;6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212" y="5143511"/>
            <a:ext cx="5162550" cy="1104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18" name="Google Shape;618;p2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Podemos realizar operações com data e hora usando os operadores  + (adição) e – (subtração)</a:t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Devemos sempre somar ou subtrair de campos do tipo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pt-BR" sz="3200"/>
              <a:t>,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time </a:t>
            </a:r>
            <a:r>
              <a:rPr lang="pt-BR" sz="3200"/>
              <a:t>ou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timestamp </a:t>
            </a:r>
            <a:r>
              <a:rPr lang="pt-BR" sz="3200"/>
              <a:t>valores que sejam intervalos</a:t>
            </a:r>
            <a:endParaRPr sz="3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700"/>
              <a:t>Obs.: Verifique o que acontece se somarmos o escalar 10 em um campo data</a:t>
            </a:r>
            <a:endParaRPr sz="2700"/>
          </a:p>
        </p:txBody>
      </p:sp>
      <p:sp>
        <p:nvSpPr>
          <p:cNvPr id="619" name="Google Shape;61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26" name="Google Shape;626;p2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Formato: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[data|time] + </a:t>
            </a: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INTERVAL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expr</a:t>
            </a:r>
            <a:r>
              <a:rPr lang="pt-BR" sz="2800"/>
              <a:t>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tipo </a:t>
            </a:r>
            <a:r>
              <a:rPr lang="pt-BR" sz="2800"/>
              <a:t>onde: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data|time</a:t>
            </a:r>
            <a:r>
              <a:rPr lang="pt-BR" sz="2600"/>
              <a:t> </a:t>
            </a:r>
            <a:r>
              <a:rPr lang="pt-BR" sz="2800"/>
              <a:t>=&gt; data ou tempo que se deseja adicionar um intervalo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INTERVAL </a:t>
            </a:r>
            <a:r>
              <a:rPr lang="pt-BR" sz="2800"/>
              <a:t>=&gt; indica que um intervalo será adicionado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expr </a:t>
            </a:r>
            <a:r>
              <a:rPr lang="pt-BR" sz="2800"/>
              <a:t>=&gt; indica um valor numérico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tipo </a:t>
            </a:r>
            <a:r>
              <a:rPr lang="pt-BR" sz="2800"/>
              <a:t>=&gt; tipo (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pt-BR" sz="2800"/>
              <a:t>,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pt-BR" sz="2800"/>
              <a:t>,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pt-BR" sz="2800"/>
              <a:t>,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pt-BR" sz="2800"/>
              <a:t>,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MINUTE</a:t>
            </a:r>
            <a:r>
              <a:rPr lang="pt-BR" sz="2800"/>
              <a:t>, </a:t>
            </a:r>
            <a:r>
              <a:rPr lang="pt-BR" sz="2600"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pt-BR" sz="2800"/>
              <a:t>) do valor a ser adicionado</a:t>
            </a:r>
            <a:endParaRPr sz="2800"/>
          </a:p>
        </p:txBody>
      </p:sp>
      <p:sp>
        <p:nvSpPr>
          <p:cNvPr id="627" name="Google Shape;62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633" name="Google Shape;633;p2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Exiba, dos clientes, a data de nascimento e a mesma data somada com 10 dias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horário das compras adicionados com 25 minutos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5" name="Google Shape;6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447" y="3243436"/>
            <a:ext cx="8857524" cy="64543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36" name="Google Shape;6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8397" y="5035203"/>
            <a:ext cx="6970460" cy="65144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642" name="Google Shape;642;p2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Exiba, dos clientes, a data de nascimento e a mesma data subtraída com 10 dias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horário das compras subtraída com 25 minutos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4" name="Google Shape;6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642" y="3315029"/>
            <a:ext cx="8857524" cy="6981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645" name="Google Shape;6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178" y="5088527"/>
            <a:ext cx="6970459" cy="7026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52" name="Google Shape;652;p2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Se somarmos tipos de valores diferentes, o valor resultante será transformado para um tipo mais completo</a:t>
            </a:r>
            <a:endParaRPr sz="3000"/>
          </a:p>
        </p:txBody>
      </p:sp>
      <p:sp>
        <p:nvSpPr>
          <p:cNvPr id="653" name="Google Shape;65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4" name="Google Shape;6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091" y="3468200"/>
            <a:ext cx="8530868" cy="30148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61" name="Google Shape;661;p2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001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No MySQL existem várias funções para manipulação de data, hora e </a:t>
            </a:r>
            <a:r>
              <a:rPr i="1" lang="pt-BR" sz="2000"/>
              <a:t>timestamp</a:t>
            </a:r>
            <a:endParaRPr i="1" sz="20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ADDDATE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(data, INTERVAL expr tipo)</a:t>
            </a:r>
            <a:endParaRPr sz="18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SUBDATE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(data, INTERVAL expr tipo)</a:t>
            </a:r>
            <a:endParaRPr sz="18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DATEDIFF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(data1, data2) </a:t>
            </a:r>
            <a:r>
              <a:rPr lang="pt-BR" sz="1800"/>
              <a:t>retorna a diferença em dias</a:t>
            </a:r>
            <a:endParaRPr sz="18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ADDTIME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(time1, time2) </a:t>
            </a:r>
            <a:r>
              <a:rPr lang="pt-BR" sz="1800"/>
              <a:t>retorna a diferença na forma h:m:s</a:t>
            </a:r>
            <a:endParaRPr sz="18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SUBTIME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(time1, time2) </a:t>
            </a:r>
            <a:r>
              <a:rPr lang="pt-BR" sz="1800"/>
              <a:t>retorna a diferença na forma h:m:s</a:t>
            </a:r>
            <a:endParaRPr sz="18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TIMEDIFF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(time1, time2) </a:t>
            </a:r>
            <a:r>
              <a:rPr lang="pt-BR" sz="1800"/>
              <a:t>retorna a diferença na forma h:m:s</a:t>
            </a:r>
            <a:endParaRPr sz="1800"/>
          </a:p>
          <a:p>
            <a:pPr indent="-16668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pt-BR" sz="1800">
                <a:latin typeface="Consolas"/>
                <a:ea typeface="Consolas"/>
                <a:cs typeface="Consolas"/>
                <a:sym typeface="Consolas"/>
              </a:rPr>
              <a:t>TIMESTAMPDIFF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(UNIT, time1, time2)</a:t>
            </a:r>
            <a:r>
              <a:rPr lang="pt-BR" sz="1800"/>
              <a:t> retorna a diferença na unidade selecionada</a:t>
            </a:r>
            <a:endParaRPr sz="1800"/>
          </a:p>
        </p:txBody>
      </p:sp>
      <p:sp>
        <p:nvSpPr>
          <p:cNvPr id="662" name="Google Shape;662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69" name="Google Shape;669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nsolas"/>
              <a:buChar char="●"/>
            </a:pP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DATEDIFF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1" name="Google Shape;6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986" y="3068243"/>
            <a:ext cx="6221868" cy="26411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DISTINCT</a:t>
            </a:r>
            <a:endParaRPr/>
          </a:p>
        </p:txBody>
      </p:sp>
      <p:sp>
        <p:nvSpPr>
          <p:cNvPr id="453" name="Google Shape;453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 cláusula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DISTINCT </a:t>
            </a:r>
            <a:r>
              <a:rPr lang="pt-BR" sz="2800"/>
              <a:t>é usada no comando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/>
              <a:t>para recuperar valores sem repetições</a:t>
            </a:r>
            <a:endParaRPr sz="2800"/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Quando tabelas possuírem campos com valores duplicados, a cláusula </a:t>
            </a:r>
            <a:r>
              <a:rPr b="1" lang="pt-BR" sz="2600">
                <a:latin typeface="Consolas"/>
                <a:ea typeface="Consolas"/>
                <a:cs typeface="Consolas"/>
                <a:sym typeface="Consolas"/>
              </a:rPr>
              <a:t>DISTINCT </a:t>
            </a:r>
            <a:r>
              <a:rPr lang="pt-BR" sz="2800"/>
              <a:t>remove as repetições e retorna uma lista com valores únicos</a:t>
            </a:r>
            <a:endParaRPr sz="2800"/>
          </a:p>
        </p:txBody>
      </p:sp>
      <p:sp>
        <p:nvSpPr>
          <p:cNvPr id="454" name="Google Shape;454;p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f3f379d018_2_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78" name="Google Shape;678;g1f3f379d018_2_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nsolas"/>
              <a:buChar char="●"/>
            </a:pP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TIMESTAMPDIFF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9" name="Google Shape;679;g1f3f379d018_2_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0" name="Google Shape;680;g1f3f379d018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00" y="3040450"/>
            <a:ext cx="7358682" cy="32079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80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f3f379d018_2_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OPERAÇÕES COM DATA E HORA</a:t>
            </a:r>
            <a:endParaRPr/>
          </a:p>
        </p:txBody>
      </p:sp>
      <p:sp>
        <p:nvSpPr>
          <p:cNvPr id="687" name="Google Shape;687;g1f3f379d018_2_1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onsolas"/>
              <a:buChar char="●"/>
            </a:pPr>
            <a:r>
              <a:rPr lang="pt-BR" sz="3200">
                <a:latin typeface="Consolas"/>
                <a:ea typeface="Consolas"/>
                <a:cs typeface="Consolas"/>
                <a:sym typeface="Consolas"/>
              </a:rPr>
              <a:t>TIMESTAMPDIFF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g1f3f379d018_2_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89" name="Google Shape;689;g1f3f379d018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03" y="3040450"/>
            <a:ext cx="7785657" cy="32079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3f816f89f_1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695" name="Google Shape;695;g1f3f816f89f_1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40132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os clientes que nasceram em mês par</a:t>
            </a:r>
            <a:endParaRPr sz="3200">
              <a:solidFill>
                <a:schemeClr val="dk1"/>
              </a:solidFill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Os vendedores que já completaram 30 anos de idade e possuem mais do que 30 meses de casa receberão um bônus, cire essa lista</a:t>
            </a:r>
            <a:endParaRPr sz="3200">
              <a:solidFill>
                <a:schemeClr val="dk1"/>
              </a:solidFill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as compras que foram feitas exatamente à 45 dias e que foram retiradas</a:t>
            </a:r>
            <a:endParaRPr sz="3200">
              <a:solidFill>
                <a:schemeClr val="dk1"/>
              </a:solidFill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3200">
                <a:solidFill>
                  <a:schemeClr val="dk1"/>
                </a:solidFill>
              </a:rPr>
              <a:t>Exiba as compras que foram realizadas nos meses de dezembro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696" name="Google Shape;696;g1f3f816f89f_1_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VALORES NULOS</a:t>
            </a:r>
            <a:endParaRPr/>
          </a:p>
        </p:txBody>
      </p:sp>
      <p:sp>
        <p:nvSpPr>
          <p:cNvPr id="703" name="Google Shape;703;p2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Sempre que possível deve-se evitar valores nulos, mas temos sempre que analisar o contexto de utilização</a:t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SQL possui regras para manipular valores nulos que normalmente podem possuit três interpretações:</a:t>
            </a:r>
            <a:endParaRPr sz="3200"/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Valor desconhecido</a:t>
            </a:r>
            <a:endParaRPr sz="3000"/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Valor indisponível</a:t>
            </a:r>
            <a:endParaRPr sz="3000"/>
          </a:p>
          <a:p>
            <a:pPr indent="-419100" lvl="1" marL="914400" rtl="0" algn="just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Valor não aplicável</a:t>
            </a:r>
            <a:endParaRPr sz="3000"/>
          </a:p>
        </p:txBody>
      </p:sp>
      <p:sp>
        <p:nvSpPr>
          <p:cNvPr id="704" name="Google Shape;704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VALORES NULOS</a:t>
            </a:r>
            <a:endParaRPr/>
          </a:p>
        </p:txBody>
      </p:sp>
      <p:sp>
        <p:nvSpPr>
          <p:cNvPr id="711" name="Google Shape;711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just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Valor desconhecido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Não se conhece a data de nascimento de um cliente em particular, nesse caso, essa data será representada pelo valor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Valor indisponível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Um cliente possui um telefone mas não quer que este seja armazenado no banco, dessa forma o número omitido será representado por também pelo valor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Valor não aplicável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/>
              <a:t>Um atributo “cnh” pode não ser aplicável para um recém nascido, por exemplo, dessa forma, esse valor também será representado pelo valor </a:t>
            </a:r>
            <a:r>
              <a:rPr lang="pt-BR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VALORES NULOS</a:t>
            </a:r>
            <a:endParaRPr/>
          </a:p>
        </p:txBody>
      </p:sp>
      <p:sp>
        <p:nvSpPr>
          <p:cNvPr id="719" name="Google Shape;719;p3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60759" lvl="0" marL="457200" rtl="0" algn="just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pt-BR"/>
              <a:t>É muito difícil identificarmos qual o sentido para a ocorrência de um valor nulo no banco</a:t>
            </a:r>
            <a:endParaRPr/>
          </a:p>
          <a:p>
            <a:pPr indent="-360759" lvl="0" marL="457200" rtl="0" algn="just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pt-BR"/>
              <a:t>A SQL não faz distinção entre os diferentes significados para um valor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60759" lvl="0" marL="457200" rtl="0" algn="just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pt-BR"/>
              <a:t>Em geral cada nulo é considerado “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UNKNOWN</a:t>
            </a:r>
            <a:r>
              <a:rPr lang="pt-BR"/>
              <a:t>”, logo, não pode ser comparado com outro nulo</a:t>
            </a:r>
            <a:endParaRPr/>
          </a:p>
          <a:p>
            <a:pPr indent="-360759" lvl="0" marL="457200" rtl="0" algn="just">
              <a:spcBef>
                <a:spcPts val="0"/>
              </a:spcBef>
              <a:spcAft>
                <a:spcPts val="0"/>
              </a:spcAft>
              <a:buSzPct val="93750"/>
              <a:buChar char="●"/>
            </a:pPr>
            <a:r>
              <a:rPr lang="pt-BR"/>
              <a:t>Assim existem três valores lógicos em SQL:</a:t>
            </a:r>
            <a:endParaRPr/>
          </a:p>
          <a:p>
            <a:pPr indent="-348059" lvl="1" marL="914400" rtl="0" algn="just">
              <a:spcBef>
                <a:spcPts val="0"/>
              </a:spcBef>
              <a:spcAft>
                <a:spcPts val="0"/>
              </a:spcAft>
              <a:buSzPct val="114015"/>
              <a:buChar char="○"/>
            </a:pPr>
            <a:r>
              <a:rPr lang="pt-BR" sz="1783"/>
              <a:t>TRUE</a:t>
            </a:r>
            <a:endParaRPr sz="1783"/>
          </a:p>
          <a:p>
            <a:pPr indent="-348059" lvl="1" marL="914400" rtl="0" algn="just">
              <a:spcBef>
                <a:spcPts val="0"/>
              </a:spcBef>
              <a:spcAft>
                <a:spcPts val="0"/>
              </a:spcAft>
              <a:buSzPct val="114015"/>
              <a:buChar char="○"/>
            </a:pPr>
            <a:r>
              <a:rPr lang="pt-BR" sz="1783"/>
              <a:t>FALSE</a:t>
            </a:r>
            <a:endParaRPr sz="1783"/>
          </a:p>
          <a:p>
            <a:pPr indent="-348059" lvl="1" marL="914400" rtl="0" algn="just">
              <a:spcBef>
                <a:spcPts val="0"/>
              </a:spcBef>
              <a:spcAft>
                <a:spcPts val="0"/>
              </a:spcAft>
              <a:buSzPct val="114015"/>
              <a:buChar char="○"/>
            </a:pPr>
            <a:r>
              <a:rPr lang="pt-BR" sz="1783"/>
              <a:t>UNKNOWN</a:t>
            </a:r>
            <a:endParaRPr sz="1783"/>
          </a:p>
        </p:txBody>
      </p:sp>
      <p:sp>
        <p:nvSpPr>
          <p:cNvPr id="720" name="Google Shape;720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TABELA VERDADE EM SQL</a:t>
            </a:r>
            <a:endParaRPr/>
          </a:p>
        </p:txBody>
      </p:sp>
      <p:sp>
        <p:nvSpPr>
          <p:cNvPr id="727" name="Google Shape;727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728" name="Google Shape;728;p32"/>
          <p:cNvGraphicFramePr/>
          <p:nvPr/>
        </p:nvGraphicFramePr>
        <p:xfrm>
          <a:off x="2046721" y="1765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{2E09F6C4-6356-47A6-930B-E162B5CBD35C}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7C2C11"/>
                          </a:solidFill>
                        </a:rPr>
                        <a:t>AND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70C0"/>
                          </a:solidFill>
                        </a:rPr>
                        <a:t>UNKNOWN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UNKNOWN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7C2C11"/>
                          </a:solidFill>
                        </a:rPr>
                        <a:t>OR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UNKNOWN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UNKNOWN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7C2C11"/>
                          </a:solidFill>
                        </a:rPr>
                        <a:t>NOT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FALSE</a:t>
                      </a:r>
                      <a:endParaRPr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TRUE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UNKNOWN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UNKNOWN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VALORES NULOS</a:t>
            </a:r>
            <a:endParaRPr/>
          </a:p>
        </p:txBody>
      </p:sp>
      <p:sp>
        <p:nvSpPr>
          <p:cNvPr id="735" name="Google Shape;735;p3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O uso dos operadores relacionais "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/>
              <a:t>" ou "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pt-BR"/>
              <a:t>" não é apropriado para a comparação com 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pt-BR"/>
              <a:t>porque, como NULL é desconhecido, não pode ser comparado com nada, nem mesmo outro valor nulo</a:t>
            </a:r>
            <a:endParaRPr/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pt-BR"/>
              <a:t>Assim, a SQL possui os operadores “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IS NULL</a:t>
            </a:r>
            <a:r>
              <a:rPr lang="pt-BR"/>
              <a:t>” e “</a:t>
            </a:r>
            <a:r>
              <a:rPr b="1" lang="pt-BR">
                <a:latin typeface="Consolas"/>
                <a:ea typeface="Consolas"/>
                <a:cs typeface="Consolas"/>
                <a:sym typeface="Consolas"/>
              </a:rPr>
              <a:t>IS NOT NULL</a:t>
            </a:r>
            <a:r>
              <a:rPr lang="pt-BR"/>
              <a:t>” para verificar, respectivamente, se o valor de um atributo “é nulo” ou “não é nulo”</a:t>
            </a:r>
            <a:endParaRPr/>
          </a:p>
        </p:txBody>
      </p:sp>
      <p:sp>
        <p:nvSpPr>
          <p:cNvPr id="736" name="Google Shape;736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f3f379d018_2_22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742" name="Google Shape;742;g1f3f379d018_2_22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Recupere uma lista de todos os clientes que não informaram salário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43" name="Google Shape;743;g1f3f379d018_2_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44" name="Google Shape;744;g1f3f379d018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50" y="3651142"/>
            <a:ext cx="4379800" cy="12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750" name="Google Shape;750;p3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cpf, nome e endereço de todos os clientes que não informaram sexo.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cpf, nome e endereço de todos os clientes que não informaram sexo ou salário.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cpf, nome e endereço de todos os clientes que não informaram sexo nem salário.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1" name="Google Shape;751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DISTINCT</a:t>
            </a:r>
            <a:endParaRPr/>
          </a:p>
        </p:txBody>
      </p:sp>
      <p:sp>
        <p:nvSpPr>
          <p:cNvPr id="461" name="Google Shape;461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Sintaxe:</a:t>
            </a:r>
            <a:endParaRPr sz="3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SELECT DISTINCT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&lt;lista de atributos&gt;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&lt;lista de tabelas&gt;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8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2800">
                <a:latin typeface="Consolas"/>
                <a:ea typeface="Consolas"/>
                <a:cs typeface="Consolas"/>
                <a:sym typeface="Consolas"/>
              </a:rPr>
              <a:t>&lt;condição&gt;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 DE FIXAÇÃO</a:t>
            </a:r>
            <a:endParaRPr/>
          </a:p>
        </p:txBody>
      </p:sp>
      <p:sp>
        <p:nvSpPr>
          <p:cNvPr id="757" name="Google Shape;757;p3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uma lista com código dos produtos que já foram vendidos na loja sem repetições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Precisamos de uma lista dos aniversariantes do mês que vem, essa lista precisa ser gerada todo mês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Precisamos da lista de produtos que irão vencer entre os meses 07 e 10 de 2044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Precisamos saber se existem e quais são os clientes que moram no endereço que começa com três dígitos numéricos seguido do texto ‘Kings’ e com uma letra ‘p’ na </a:t>
            </a:r>
            <a:r>
              <a:rPr lang="pt-BR">
                <a:solidFill>
                  <a:schemeClr val="dk1"/>
                </a:solidFill>
              </a:rPr>
              <a:t>sequência</a:t>
            </a:r>
            <a:r>
              <a:rPr lang="pt-BR">
                <a:solidFill>
                  <a:schemeClr val="dk1"/>
                </a:solidFill>
              </a:rPr>
              <a:t> em qualquer lugar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8" name="Google Shape;758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 DE FIXAÇÃO</a:t>
            </a:r>
            <a:endParaRPr/>
          </a:p>
        </p:txBody>
      </p:sp>
      <p:sp>
        <p:nvSpPr>
          <p:cNvPr id="764" name="Google Shape;764;p3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uma lista com código e cpf das vendas realizadas há no máximo 3 meses.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Exiba uma lista com código e cpf das vendas realizadas há pelo menos 3 meses que não foram canceladas ou devolvidas.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uma lista com código, cpf e a quantidade de produtos das vendas realizadas há pelo menos um ano, entre 14:00 e 18:00 horas e que possuem o caractere ‘%’ no campo status.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5" name="Google Shape;765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 DE FIXAÇÃO</a:t>
            </a:r>
            <a:endParaRPr/>
          </a:p>
        </p:txBody>
      </p:sp>
      <p:sp>
        <p:nvSpPr>
          <p:cNvPr id="771" name="Google Shape;771;p3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A diretoria de finanças precisa de um relatório com os dados de compras de algumas clientes. O relatório deve informar o número da compra e o cpf além do status das compras realizadas </a:t>
            </a:r>
            <a:r>
              <a:rPr lang="pt-BR">
                <a:solidFill>
                  <a:schemeClr val="dk1"/>
                </a:solidFill>
              </a:rPr>
              <a:t>há</a:t>
            </a:r>
            <a:r>
              <a:rPr lang="pt-BR">
                <a:solidFill>
                  <a:schemeClr val="dk1"/>
                </a:solidFill>
              </a:rPr>
              <a:t> pelo menos 1 ano e que foram feitas na parte da manhã.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A diretoria precisa dos nomes dos vendedores que possuem mais do que 40 anos e que não possuam comissão maior do que 15%.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O gerente deseja uma lista com todos os produtos e o tempo que eles irão vencer no formato xx anos xx meses e xx dias.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2" name="Google Shape;772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LEITURA COMPLEMENTAR</a:t>
            </a:r>
            <a:endParaRPr/>
          </a:p>
        </p:txBody>
      </p:sp>
      <p:sp>
        <p:nvSpPr>
          <p:cNvPr id="779" name="Google Shape;779;p3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800">
                <a:solidFill>
                  <a:schemeClr val="dk1"/>
                </a:solidFill>
              </a:rPr>
              <a:t>ELMASRI, R.; NAVATHE, S. B. Sistemas de banco de dados. 4. ed. São Paulo, SP: Pearson, 2005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pt-BR" sz="2800">
                <a:solidFill>
                  <a:schemeClr val="dk1"/>
                </a:solidFill>
              </a:rPr>
              <a:t>https://dev.mysql.com/doc/refman/8.0/en/ (Acessado em 02/03/2024)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80" name="Google Shape;780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468" name="Google Shape;468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pt-BR" sz="3200">
                <a:solidFill>
                  <a:schemeClr val="dk1"/>
                </a:solidFill>
              </a:rPr>
              <a:t>Mostre quais são os estados já cadastrados na relação clientes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469" name="Google Shape;469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0" name="Google Shape;4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010" y="3625303"/>
            <a:ext cx="4194622" cy="79008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471" name="Google Shape;4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010" y="4927812"/>
            <a:ext cx="1188819" cy="11028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EXERCÍCIOS</a:t>
            </a:r>
            <a:endParaRPr/>
          </a:p>
        </p:txBody>
      </p:sp>
      <p:sp>
        <p:nvSpPr>
          <p:cNvPr id="477" name="Google Shape;477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Crie uma lista com todos os tipos de sexo cadastrados na tabela clientes.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as cidades cadastrados no banco.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Liste todos os aniversários sem repetição.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Precisamos de uma lista para saber quais são os valores de comissão cadastradas no banco.</a:t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Quais são os tipos de status existentes para compras?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BETWEEN</a:t>
            </a:r>
            <a:endParaRPr/>
          </a:p>
        </p:txBody>
      </p:sp>
      <p:sp>
        <p:nvSpPr>
          <p:cNvPr id="485" name="Google Shape;485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165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Operador usado pelo SQL para verificar se os valores de um determinado campo estão dentro de um intervalo definido</a:t>
            </a:r>
            <a:endParaRPr sz="3200"/>
          </a:p>
          <a:p>
            <a:pPr indent="-41656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200"/>
              <a:t>Pode ser usado para verificar intervalos</a:t>
            </a:r>
            <a:endParaRPr sz="3200"/>
          </a:p>
          <a:p>
            <a:pPr indent="-403859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983"/>
              <a:t>Numérico</a:t>
            </a:r>
            <a:endParaRPr sz="2983"/>
          </a:p>
          <a:p>
            <a:pPr indent="-403859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983"/>
              <a:t>Texto</a:t>
            </a:r>
            <a:endParaRPr sz="2983"/>
          </a:p>
          <a:p>
            <a:pPr indent="-403859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983"/>
              <a:t>Data</a:t>
            </a:r>
            <a:endParaRPr sz="2983"/>
          </a:p>
          <a:p>
            <a:pPr indent="-403859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2983"/>
              <a:t>Tempo</a:t>
            </a:r>
            <a:endParaRPr sz="2983"/>
          </a:p>
        </p:txBody>
      </p:sp>
      <p:sp>
        <p:nvSpPr>
          <p:cNvPr id="486" name="Google Shape;486;p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/>
              <a:t>BETWEEN</a:t>
            </a:r>
            <a:endParaRPr/>
          </a:p>
        </p:txBody>
      </p:sp>
      <p:sp>
        <p:nvSpPr>
          <p:cNvPr id="493" name="Google Shape;493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pt-BR" sz="3200"/>
              <a:t>Sintaxe:</a:t>
            </a:r>
            <a:endParaRPr sz="3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&lt;lista de atributos&gt;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 &lt;lista de tabelas&gt;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&lt;nome atributo&gt;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BETWEEN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&lt;valor1&gt; </a:t>
            </a:r>
            <a:r>
              <a:rPr b="1" lang="pt-BR" sz="3000">
                <a:latin typeface="Consolas"/>
                <a:ea typeface="Consolas"/>
                <a:cs typeface="Consolas"/>
                <a:sym typeface="Consolas"/>
              </a:rPr>
              <a:t>AND </a:t>
            </a:r>
            <a:r>
              <a:rPr lang="pt-BR" sz="3000">
                <a:latin typeface="Consolas"/>
                <a:ea typeface="Consolas"/>
                <a:cs typeface="Consolas"/>
                <a:sym typeface="Consolas"/>
              </a:rPr>
              <a:t>&lt;valor2&gt;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pt-BR">
                <a:solidFill>
                  <a:schemeClr val="dk1"/>
                </a:solidFill>
              </a:rPr>
              <a:t>EXEMPLO</a:t>
            </a:r>
            <a:endParaRPr/>
          </a:p>
        </p:txBody>
      </p:sp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nome e data de nascimento dos clientes nascidos no ano 2000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714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●"/>
            </a:pPr>
            <a:r>
              <a:rPr lang="pt-BR">
                <a:solidFill>
                  <a:schemeClr val="dk1"/>
                </a:solidFill>
              </a:rPr>
              <a:t>Exiba o registro, nome, salario e comissão dos vendedores que recebem entre R$ 1000,00 e R$ 2000,00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2" name="Google Shape;5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872" y="2820473"/>
            <a:ext cx="9251064" cy="96652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503" name="Google Shape;5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8885" y="5023169"/>
            <a:ext cx="7140266" cy="95458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2021-04-29T16:25:20Z</dcterms:created>
  <dc:creator>André Duarte</dc:creator>
</cp:coreProperties>
</file>