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IbKnwgwyI3/dulOYysKkydGF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f4b91deb7b_0_4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f4b91deb7b_0_4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g1f4b91deb7b_0_43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4b91deb7b_0_5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1f4b91deb7b_0_5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b91deb7b_0_6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f4b91deb7b_0_6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7" name="Google Shape;507;g1f4b91deb7b_0_61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4b91deb7b_0_68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1f4b91deb7b_0_68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4b91deb7b_0_7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1f4b91deb7b_0_7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4b91deb7b_0_8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f4b91deb7b_0_8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3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3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3" name="Google Shape;443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4b91deb7b_0_8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f4b91deb7b_0_8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9" name="Google Shape;459;g1f4b91deb7b_0_8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4b91deb7b_0_15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1f4b91deb7b_0_15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4b91deb7b_0_2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f4b91deb7b_0_2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5" name="Google Shape;475;g1f4b91deb7b_0_26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4b91deb7b_0_3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1f4b91deb7b_0_3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4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4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4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4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4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4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4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4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4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4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4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4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5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5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5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5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5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5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5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5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5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5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5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5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5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5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5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5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5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5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5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4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4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5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3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3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3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3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3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3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3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Google Shape;25;p3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3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3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3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3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3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3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3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3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3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3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4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4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4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4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4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4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4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4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p4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0" name="Google Shape;250;p4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4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4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4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4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4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4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4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4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4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4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4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4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4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DML III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4b91deb7b_0_4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MAX</a:t>
            </a:r>
            <a:endParaRPr/>
          </a:p>
        </p:txBody>
      </p:sp>
      <p:sp>
        <p:nvSpPr>
          <p:cNvPr id="494" name="Google Shape;494;g1f4b91deb7b_0_4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90525" lvl="0" marL="457200" rtl="0" algn="just">
              <a:spcBef>
                <a:spcPts val="1000"/>
              </a:spcBef>
              <a:spcAft>
                <a:spcPts val="0"/>
              </a:spcAft>
              <a:buSzPct val="93750"/>
              <a:buFont typeface="Consolas"/>
              <a:buChar char="●"/>
            </a:pPr>
            <a:r>
              <a:rPr lang="pt-BR" sz="3200"/>
              <a:t>A função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pt-BR" sz="3200"/>
              <a:t> do SQL retorna a maior valor de um atributo específico em uma determinada consulta desconsiderando valores nulos</a:t>
            </a:r>
            <a:endParaRPr sz="3200"/>
          </a:p>
          <a:p>
            <a:pPr indent="-390525" lvl="0" marL="457200" rtl="0" algn="just">
              <a:spcBef>
                <a:spcPts val="1000"/>
              </a:spcBef>
              <a:spcAft>
                <a:spcPts val="0"/>
              </a:spcAft>
              <a:buSzPct val="93750"/>
              <a:buFont typeface="Consolas"/>
              <a:buChar char="●"/>
            </a:pPr>
            <a:r>
              <a:rPr lang="pt-BR" sz="3200"/>
              <a:t>Sintaxe</a:t>
            </a:r>
            <a:endParaRPr sz="3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847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847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847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pt-BR" sz="2847">
                <a:latin typeface="Consolas"/>
                <a:ea typeface="Consolas"/>
                <a:cs typeface="Consolas"/>
                <a:sym typeface="Consolas"/>
              </a:rPr>
              <a:t>(&lt;atributo&gt;)</a:t>
            </a:r>
            <a:endParaRPr sz="284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847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847">
                <a:latin typeface="Consolas"/>
                <a:ea typeface="Consolas"/>
                <a:cs typeface="Consolas"/>
                <a:sym typeface="Consolas"/>
              </a:rPr>
              <a:t> &lt;tabela&gt;</a:t>
            </a:r>
            <a:endParaRPr sz="284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2847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847"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endParaRPr sz="284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g1f4b91deb7b_0_4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f4b91deb7b_0_5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01" name="Google Shape;501;g1f4b91deb7b_0_5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maior salário dos clientes que moram em MG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02" name="Google Shape;502;g1f4b91deb7b_0_5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3" name="Google Shape;503;g1f4b91deb7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50" y="3054327"/>
            <a:ext cx="4024489" cy="1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f4b91deb7b_0_6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MIN</a:t>
            </a:r>
            <a:endParaRPr/>
          </a:p>
        </p:txBody>
      </p:sp>
      <p:sp>
        <p:nvSpPr>
          <p:cNvPr id="510" name="Google Shape;510;g1f4b91deb7b_0_6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Font typeface="Consolas"/>
              <a:buChar char="●"/>
            </a:pPr>
            <a:r>
              <a:rPr lang="pt-BR" sz="3200"/>
              <a:t>A função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pt-BR" sz="3200"/>
              <a:t> do SQL retorna o menor valor de um atributo específico em uma determinada consulta desconsiderando valores nulos</a:t>
            </a:r>
            <a:endParaRPr sz="32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●"/>
            </a:pPr>
            <a:r>
              <a:rPr lang="pt-BR" sz="3200"/>
              <a:t>Sintaxe</a:t>
            </a:r>
            <a:endParaRPr sz="3200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(&lt;atributo&gt;)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&lt;tabela&gt;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g1f4b91deb7b_0_6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b91deb7b_0_6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17" name="Google Shape;517;g1f4b91deb7b_0_6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menor preço de um videogame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18" name="Google Shape;518;g1f4b91deb7b_0_6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9" name="Google Shape;519;g1f4b91deb7b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75" y="2991375"/>
            <a:ext cx="8536176" cy="1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25" name="Google Shape;525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clientes do sexo masculino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clientes do sexo feminino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vendedores que ganham entre R$ 5000 e R$ 8000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produtos que já venceram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compras realizadas no ano corrente</a:t>
            </a:r>
            <a:endParaRPr sz="2620">
              <a:solidFill>
                <a:schemeClr val="dk1"/>
              </a:solidFill>
            </a:endParaRPr>
          </a:p>
        </p:txBody>
      </p:sp>
      <p:sp>
        <p:nvSpPr>
          <p:cNvPr id="526" name="Google Shape;52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f4b91deb7b_0_7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32" name="Google Shape;532;g1f4b91deb7b_0_7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somatória e o salário médio dos vendedores que possuem entre 30 e 45 anos</a:t>
            </a:r>
            <a:endParaRPr sz="2620">
              <a:solidFill>
                <a:schemeClr val="dk1"/>
              </a:solidFill>
            </a:endParaRPr>
          </a:p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o valor médio dos celulares</a:t>
            </a:r>
            <a:endParaRPr sz="2620">
              <a:solidFill>
                <a:schemeClr val="dk1"/>
              </a:solidFill>
            </a:endParaRPr>
          </a:p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média salarial dos clientes que não residem na cidade de São Paulo</a:t>
            </a:r>
            <a:endParaRPr sz="2620">
              <a:solidFill>
                <a:schemeClr val="dk1"/>
              </a:solidFill>
            </a:endParaRPr>
          </a:p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soma das quantidades de produtos em compras canceladas ou devolvidas</a:t>
            </a:r>
            <a:endParaRPr sz="2620">
              <a:solidFill>
                <a:schemeClr val="dk1"/>
              </a:solidFill>
            </a:endParaRPr>
          </a:p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quantidade de produtos vendidos no ano de 2022</a:t>
            </a:r>
            <a:endParaRPr sz="2620">
              <a:solidFill>
                <a:schemeClr val="dk1"/>
              </a:solidFill>
            </a:endParaRPr>
          </a:p>
          <a:p>
            <a:pPr indent="-370014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média de idade dos clientes</a:t>
            </a:r>
            <a:endParaRPr sz="2620">
              <a:solidFill>
                <a:schemeClr val="dk1"/>
              </a:solidFill>
            </a:endParaRPr>
          </a:p>
        </p:txBody>
      </p:sp>
      <p:sp>
        <p:nvSpPr>
          <p:cNvPr id="533" name="Google Shape;533;g1f4b91deb7b_0_7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4b91deb7b_0_8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39" name="Google Shape;539;g1f4b91deb7b_0_8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2492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o maior e o menor salário dos clientes</a:t>
            </a:r>
            <a:endParaRPr sz="2620">
              <a:solidFill>
                <a:schemeClr val="dk1"/>
              </a:solidFill>
            </a:endParaRPr>
          </a:p>
          <a:p>
            <a:pPr indent="-382492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o maior salário, o menor salário e a relação de equivalência em porcentagem entre o menor e o maior salário dos vendedores</a:t>
            </a:r>
            <a:endParaRPr sz="2620">
              <a:solidFill>
                <a:schemeClr val="dk1"/>
              </a:solidFill>
            </a:endParaRPr>
          </a:p>
          <a:p>
            <a:pPr indent="-382492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Exemplo: Maior = 100, Menor = 10, Menor salário equivale à 10% do maior salário</a:t>
            </a:r>
            <a:endParaRPr sz="2620">
              <a:solidFill>
                <a:schemeClr val="dk1"/>
              </a:solidFill>
            </a:endParaRPr>
          </a:p>
          <a:p>
            <a:pPr indent="-382492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Exiba a maior quantidade de produtos já comprada em uma única compra</a:t>
            </a:r>
            <a:endParaRPr sz="2620">
              <a:solidFill>
                <a:schemeClr val="dk1"/>
              </a:solidFill>
            </a:endParaRPr>
          </a:p>
          <a:p>
            <a:pPr indent="-382492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pt-BR" sz="2620">
                <a:solidFill>
                  <a:schemeClr val="dk1"/>
                </a:solidFill>
              </a:rPr>
              <a:t>Considerando somente o ano de nascimento, exiba a menor idade dos clientes</a:t>
            </a:r>
            <a:endParaRPr sz="2620">
              <a:solidFill>
                <a:schemeClr val="dk1"/>
              </a:solidFill>
            </a:endParaRPr>
          </a:p>
        </p:txBody>
      </p:sp>
      <p:sp>
        <p:nvSpPr>
          <p:cNvPr id="540" name="Google Shape;540;g1f4b91deb7b_0_8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547" name="Google Shape;547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 Pearson, 2005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https://dev.mysql.com/doc/refman/8.0/en/ (Acessado em 02/03/2024)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8" name="Google Shape;548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1141425" y="618525"/>
            <a:ext cx="2240400" cy="4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430" name="Google Shape;43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1" name="Google Shape;431;p2"/>
          <p:cNvSpPr txBox="1"/>
          <p:nvPr>
            <p:ph idx="1" type="body"/>
          </p:nvPr>
        </p:nvSpPr>
        <p:spPr>
          <a:xfrm>
            <a:off x="4704250" y="944625"/>
            <a:ext cx="6343200" cy="48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COUNT</a:t>
            </a:r>
            <a:endParaRPr sz="3200"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SUM</a:t>
            </a:r>
            <a:endParaRPr sz="3200"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AVG</a:t>
            </a:r>
            <a:endParaRPr sz="3200"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MAX</a:t>
            </a:r>
            <a:endParaRPr sz="3200"/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SzPts val="3200"/>
              <a:buChar char="●"/>
            </a:pPr>
            <a:r>
              <a:rPr lang="pt-BR" sz="3200"/>
              <a:t>MIN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438" name="Google Shape;43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Muitas vezes, em um banco de dados, desejamos obter uma informação resumida sobre um determinado conjunto de dados</a:t>
            </a:r>
            <a:endParaRPr sz="2800"/>
          </a:p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Para isso, o SQL possui funções de agregação que são determinísticas, ou seja, sempre retornam o mesmo valor quando chamadas sobre o mesmo conjunto de dados</a:t>
            </a:r>
            <a:endParaRPr sz="2800"/>
          </a:p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Obs.: a função sysdate é dita não determinística pois retorna valores diferentes sempre que chamada</a:t>
            </a:r>
            <a:endParaRPr sz="2800"/>
          </a:p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As funções de agregação padrão do SQL são, </a:t>
            </a:r>
            <a:r>
              <a:rPr b="1" lang="pt-BR" sz="2564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800"/>
              <a:t>, </a:t>
            </a:r>
            <a:r>
              <a:rPr b="1" lang="pt-BR" sz="2564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2800"/>
              <a:t>, </a:t>
            </a:r>
            <a:r>
              <a:rPr b="1" lang="pt-BR" sz="2564"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2800"/>
              <a:t>, </a:t>
            </a:r>
            <a:r>
              <a:rPr b="1" lang="pt-BR" sz="2564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pt-BR" sz="2800"/>
              <a:t> e </a:t>
            </a:r>
            <a:r>
              <a:rPr b="1" lang="pt-BR" sz="2564">
                <a:latin typeface="Consolas"/>
                <a:ea typeface="Consolas"/>
                <a:cs typeface="Consolas"/>
                <a:sym typeface="Consolas"/>
              </a:rPr>
              <a:t>MIN</a:t>
            </a:r>
            <a:endParaRPr b="1" sz="2564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COUNT</a:t>
            </a:r>
            <a:endParaRPr/>
          </a:p>
        </p:txBody>
      </p:sp>
      <p:sp>
        <p:nvSpPr>
          <p:cNvPr id="446" name="Google Shape;446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A função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/>
              <a:t> do SQL faz uma contagem das linhas de uma determinada consulta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Sintaxe</a:t>
            </a:r>
            <a:endParaRPr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(&lt;atributo&gt;)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&lt;tabela&gt;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Conta valores nulos se usarmos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/>
              <a:t> ao invés do nome do atributo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pt-BR"/>
              <a:t>Não conta valores nulos caso o atributo os possua</a:t>
            </a:r>
            <a:endParaRPr/>
          </a:p>
        </p:txBody>
      </p:sp>
      <p:sp>
        <p:nvSpPr>
          <p:cNvPr id="447" name="Google Shape;447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453" name="Google Shape;453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>
                <a:solidFill>
                  <a:schemeClr val="dk1"/>
                </a:solidFill>
              </a:rPr>
              <a:t>Exiba a quantidade de clientes existentes no banco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>
                <a:solidFill>
                  <a:schemeClr val="dk1"/>
                </a:solidFill>
              </a:rPr>
              <a:t>Exiba a quantidade de salários de clientes existentes no banco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54" name="Google Shape;454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5" name="Google Shape;4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38" y="2997188"/>
            <a:ext cx="79152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f4b91deb7b_0_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SUM</a:t>
            </a:r>
            <a:endParaRPr/>
          </a:p>
        </p:txBody>
      </p:sp>
      <p:sp>
        <p:nvSpPr>
          <p:cNvPr id="462" name="Google Shape;462;g1f4b91deb7b_0_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pt-BR" sz="2800"/>
              <a:t>A função SUM do SQL calcula a somatória dos valores de um atributo específico em uma determinada consulta desconsiderando valores nulos</a:t>
            </a:r>
            <a:endParaRPr sz="2800"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pt-BR" sz="2800"/>
              <a:t>Sintaxe</a:t>
            </a:r>
            <a:endParaRPr sz="28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(&lt;atributo&gt;)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&lt;tabela&gt;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g1f4b91deb7b_0_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4b91deb7b_0_1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469" name="Google Shape;469;g1f4b91deb7b_0_1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a soma dos salários das vendedoras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70" name="Google Shape;470;g1f4b91deb7b_0_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1" name="Google Shape;471;g1f4b91deb7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875" y="3129325"/>
            <a:ext cx="3798231" cy="1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f4b91deb7b_0_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AVG</a:t>
            </a:r>
            <a:endParaRPr/>
          </a:p>
        </p:txBody>
      </p:sp>
      <p:sp>
        <p:nvSpPr>
          <p:cNvPr id="478" name="Google Shape;478;g1f4b91deb7b_0_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 função AVG do SQL calcula a média valores de um atributo específico em uma determinada consulta desconsiderando valores nulos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Sintaxe</a:t>
            </a:r>
            <a:endParaRPr sz="28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(&lt;atributo&gt;)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&lt;tabela&gt;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g1f4b91deb7b_0_2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f4b91deb7b_0_3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485" name="Google Shape;485;g1f4b91deb7b_0_3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valor médio dos produtos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86" name="Google Shape;486;g1f4b91deb7b_0_3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7" name="Google Shape;487;g1f4b91deb7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75" y="3109766"/>
            <a:ext cx="4056625" cy="11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