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vJ2ri5gonrTZHVP9YAD5izSew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ECEDF3-15C1-4D13-A2FD-315FC544670C}">
  <a:tblStyle styleId="{0AECEDF3-15C1-4D13-A2FD-315FC544670C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0" name="Google Shape;520;p10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9" name="Google Shape;529;p1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6" name="Google Shape;556;p1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7" name="Google Shape;567;p1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5" name="Google Shape;575;p1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f7da48929e_3_24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g1f7da48929e_3_24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f7e0747b04_0_2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7" name="Google Shape;597;g1f7e0747b04_0_2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5" name="Google Shape;605;p2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2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5" name="Google Shape;615;p2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f7da48929e_3_95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1f7da48929e_3_95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3" name="Google Shape;623;g1f7da48929e_3_95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f7da48929e_3_103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1f7da48929e_3_103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1" name="Google Shape;631;g1f7da48929e_3_103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2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9" name="Google Shape;639;p27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2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f7da48929e_3_153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1f7da48929e_3_153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3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p3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5" name="Google Shape;435;p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5" name="Google Shape;445;p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5" name="Google Shape;455;p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3" name="Google Shape;463;p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0" name="Google Shape;490;p7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0" name="Google Shape;500;p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0" name="Google Shape;510;p9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3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3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3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3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3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3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3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3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3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3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3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3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3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3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3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3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3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3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3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3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3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3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3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3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3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3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3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3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8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8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4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9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9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0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50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5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5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1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1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5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2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52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52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5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52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52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5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3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3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53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53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53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53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53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53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5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53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5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4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5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5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5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p4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42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4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43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43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43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4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7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7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47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4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3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3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3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3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3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3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3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3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3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3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3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3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3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" name="Google Shape;25;p3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3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3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3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3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3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3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3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3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3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3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3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3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3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3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3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3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3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3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3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3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3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3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9" name="Google Shape;249;p3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0" name="Google Shape;250;p3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3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3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3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3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3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3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3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3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3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3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3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3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3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3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" name="Google Shape;276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93" name="Google Shape;293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4" name="Google Shape;294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"/>
          <p:cNvSpPr txBox="1"/>
          <p:nvPr>
            <p:ph type="ctrTitle"/>
          </p:nvPr>
        </p:nvSpPr>
        <p:spPr>
          <a:xfrm>
            <a:off x="6615112" y="1122363"/>
            <a:ext cx="48815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SQL JUNÇÃO</a:t>
            </a:r>
            <a:endParaRPr/>
          </a:p>
        </p:txBody>
      </p:sp>
      <p:sp>
        <p:nvSpPr>
          <p:cNvPr id="296" name="Google Shape;296;p1"/>
          <p:cNvSpPr txBox="1"/>
          <p:nvPr>
            <p:ph idx="1" type="subTitle"/>
          </p:nvPr>
        </p:nvSpPr>
        <p:spPr>
          <a:xfrm>
            <a:off x="6585702" y="3602038"/>
            <a:ext cx="4082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PROF. ANDRÉ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 rotWithShape="1">
          <a:blip r:embed="rId5">
            <a:alphaModFix/>
          </a:blip>
          <a:srcRect b="1" l="0" r="1" t="305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9" name="Google Shape;299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05" name="Google Shape;305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09" name="Google Shape;309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12" name="Google Shape;312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14" name="Google Shape;314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17" name="Google Shape;317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20" name="Google Shape;320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22" name="Google Shape;322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24" name="Google Shape;324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26" name="Google Shape;326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0" name="Google Shape;330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1" name="Google Shape;331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4" name="Google Shape;334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6" name="Google Shape;336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8" name="Google Shape;338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41" name="Google Shape;341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43" name="Google Shape;343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46" name="Google Shape;346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47" name="Google Shape;347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50" name="Google Shape;350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52" name="Google Shape;352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4" name="Google Shape;354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523" name="Google Shape;523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50"/>
              <a:buChar char="●"/>
            </a:pPr>
            <a:r>
              <a:rPr lang="pt-BR" sz="2600"/>
              <a:t>Tabela resultante do produto cartesiano entre clientes e compras</a:t>
            </a:r>
            <a:endParaRPr sz="2600"/>
          </a:p>
        </p:txBody>
      </p:sp>
      <p:sp>
        <p:nvSpPr>
          <p:cNvPr id="524" name="Google Shape;52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25" name="Google Shape;525;p10"/>
          <p:cNvGraphicFramePr/>
          <p:nvPr/>
        </p:nvGraphicFramePr>
        <p:xfrm>
          <a:off x="1435312" y="3008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{0AECEDF3-15C1-4D13-A2FD-315FC544670C}</a:tableStyleId>
              </a:tblPr>
              <a:tblGrid>
                <a:gridCol w="1584625"/>
                <a:gridCol w="2049125"/>
                <a:gridCol w="1468500"/>
                <a:gridCol w="994200"/>
                <a:gridCol w="1594725"/>
                <a:gridCol w="1230575"/>
              </a:tblGrid>
              <a:tr h="37462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clientes </a:t>
                      </a: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 compras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nascimento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codigo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numero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74366605957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Monique MacFaul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26/05/2012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74366605957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Monique MacFaul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26/05/2012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Daron Fockes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25/04/2018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Daron Fockes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25/04/2018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Walliw Leathley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05/09/2006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Walliw Leathley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05/09/2006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wentieth Century"/>
              <a:buChar char="●"/>
            </a:pPr>
            <a:r>
              <a:rPr lang="pt-BR" sz="2800"/>
              <a:t>Precisamos buscar os valores iguais no atributo comum </a:t>
            </a:r>
            <a:endParaRPr sz="28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○"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clientes.cpf = compras.cpf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32" name="Google Shape;532;p12"/>
          <p:cNvGraphicFramePr/>
          <p:nvPr/>
        </p:nvGraphicFramePr>
        <p:xfrm>
          <a:off x="1141412" y="3274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{0AECEDF3-15C1-4D13-A2FD-315FC544670C}</a:tableStyleId>
              </a:tblPr>
              <a:tblGrid>
                <a:gridCol w="1584625"/>
                <a:gridCol w="2049125"/>
                <a:gridCol w="1468500"/>
                <a:gridCol w="1098275"/>
                <a:gridCol w="1510250"/>
                <a:gridCol w="1210975"/>
              </a:tblGrid>
              <a:tr h="37462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clientes </a:t>
                      </a: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 compras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nascimento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codigo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numero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74366605957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Monique MacFaul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26/05/2012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74366605957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Monique MacFaul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26/05/2012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Daron Fockes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25/04/2018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Daron Fockes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25/04/2018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Walliw Leathley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05/09/2006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Walliw Leathley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05/09/2006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3" name="Google Shape;533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534" name="Google Shape;534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5" name="Google Shape;535;p12"/>
          <p:cNvSpPr/>
          <p:nvPr/>
        </p:nvSpPr>
        <p:spPr>
          <a:xfrm>
            <a:off x="1187132" y="4050823"/>
            <a:ext cx="1449388" cy="240825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6" name="Google Shape;536;p12"/>
          <p:cNvSpPr/>
          <p:nvPr/>
        </p:nvSpPr>
        <p:spPr>
          <a:xfrm>
            <a:off x="7374573" y="4069079"/>
            <a:ext cx="1449300" cy="240900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7" name="Google Shape;537;p12"/>
          <p:cNvSpPr/>
          <p:nvPr/>
        </p:nvSpPr>
        <p:spPr>
          <a:xfrm>
            <a:off x="1187132" y="4428806"/>
            <a:ext cx="1449388" cy="240825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8" name="Google Shape;538;p12"/>
          <p:cNvSpPr/>
          <p:nvPr/>
        </p:nvSpPr>
        <p:spPr>
          <a:xfrm>
            <a:off x="7374573" y="4447062"/>
            <a:ext cx="1449300" cy="240900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9" name="Google Shape;539;p12"/>
          <p:cNvSpPr/>
          <p:nvPr/>
        </p:nvSpPr>
        <p:spPr>
          <a:xfrm>
            <a:off x="1187132" y="4790040"/>
            <a:ext cx="1449388" cy="240825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0" name="Google Shape;540;p12"/>
          <p:cNvSpPr/>
          <p:nvPr/>
        </p:nvSpPr>
        <p:spPr>
          <a:xfrm>
            <a:off x="7374573" y="4808296"/>
            <a:ext cx="1449300" cy="240900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1" name="Google Shape;541;p12"/>
          <p:cNvSpPr/>
          <p:nvPr/>
        </p:nvSpPr>
        <p:spPr>
          <a:xfrm>
            <a:off x="1187132" y="5155954"/>
            <a:ext cx="1449388" cy="240825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2" name="Google Shape;542;p12"/>
          <p:cNvSpPr/>
          <p:nvPr/>
        </p:nvSpPr>
        <p:spPr>
          <a:xfrm>
            <a:off x="7374573" y="5174210"/>
            <a:ext cx="1449300" cy="240900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3" name="Google Shape;543;p12"/>
          <p:cNvSpPr/>
          <p:nvPr/>
        </p:nvSpPr>
        <p:spPr>
          <a:xfrm>
            <a:off x="1187132" y="5537108"/>
            <a:ext cx="1449388" cy="240825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4" name="Google Shape;544;p12"/>
          <p:cNvSpPr/>
          <p:nvPr/>
        </p:nvSpPr>
        <p:spPr>
          <a:xfrm>
            <a:off x="7374573" y="5555364"/>
            <a:ext cx="1449300" cy="240900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5" name="Google Shape;545;p12"/>
          <p:cNvSpPr/>
          <p:nvPr/>
        </p:nvSpPr>
        <p:spPr>
          <a:xfrm>
            <a:off x="1187132" y="5906038"/>
            <a:ext cx="1449388" cy="240825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6" name="Google Shape;546;p12"/>
          <p:cNvSpPr/>
          <p:nvPr/>
        </p:nvSpPr>
        <p:spPr>
          <a:xfrm>
            <a:off x="7374573" y="5924294"/>
            <a:ext cx="1449300" cy="240900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Marca de seleção com preenchimento sólido" id="547" name="Google Shape;5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285" y="5555364"/>
            <a:ext cx="318535" cy="3185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char com preenchimento sólido" id="548" name="Google Shape;5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8842" y="4028417"/>
            <a:ext cx="322148" cy="322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549" name="Google Shape;5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5264" y="5199635"/>
            <a:ext cx="318535" cy="3185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char com preenchimento sólido" id="550" name="Google Shape;5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7053" y="4799246"/>
            <a:ext cx="322148" cy="322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char com preenchimento sólido" id="551" name="Google Shape;5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8842" y="4433046"/>
            <a:ext cx="322148" cy="322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char com preenchimento sólido" id="552" name="Google Shape;5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5832" y="5916576"/>
            <a:ext cx="322148" cy="32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800"/>
              <a:buFont typeface="Consolas"/>
              <a:buChar char="●"/>
            </a:pPr>
            <a:r>
              <a:rPr lang="pt-BR" sz="2800"/>
              <a:t>Resultado da junção entre clientes e compras</a:t>
            </a:r>
            <a:endParaRPr sz="2800"/>
          </a:p>
        </p:txBody>
      </p:sp>
      <p:graphicFrame>
        <p:nvGraphicFramePr>
          <p:cNvPr id="559" name="Google Shape;559;p13"/>
          <p:cNvGraphicFramePr/>
          <p:nvPr/>
        </p:nvGraphicFramePr>
        <p:xfrm>
          <a:off x="1141412" y="3274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{0AECEDF3-15C1-4D13-A2FD-315FC544670C}</a:tableStyleId>
              </a:tblPr>
              <a:tblGrid>
                <a:gridCol w="1584625"/>
                <a:gridCol w="2049125"/>
                <a:gridCol w="1468500"/>
                <a:gridCol w="955000"/>
                <a:gridCol w="1438000"/>
                <a:gridCol w="1426500"/>
              </a:tblGrid>
              <a:tr h="37462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clientes </a:t>
                      </a: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⨝ </a:t>
                      </a: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 compras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nascimento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codigo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numero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Daron Fockes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25/04/2018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Walliw Leathley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05/09/2006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561" name="Google Shape;561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Marca de seleção com preenchimento sólido" id="562" name="Google Shape;5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1466" y="4437587"/>
            <a:ext cx="318535" cy="3185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seleção com preenchimento sólido" id="563" name="Google Shape;5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9445" y="4081858"/>
            <a:ext cx="318535" cy="31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INNER JOIN</a:t>
            </a:r>
            <a:endParaRPr/>
          </a:p>
        </p:txBody>
      </p:sp>
      <p:sp>
        <p:nvSpPr>
          <p:cNvPr id="570" name="Google Shape;570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pt-BR"/>
              <a:t>Junção interna </a:t>
            </a:r>
            <a:r>
              <a:rPr b="1" lang="pt-BR"/>
              <a:t>INNER JOIN </a:t>
            </a:r>
            <a:r>
              <a:rPr lang="pt-BR"/>
              <a:t>é o produto cartesiano entre as tabelas envolvidas aliado à um predicado de junção </a:t>
            </a:r>
            <a:r>
              <a:rPr i="1" lang="pt-BR"/>
              <a:t>equijoin</a:t>
            </a:r>
            <a:endParaRPr i="1"/>
          </a:p>
          <a:p>
            <a:pPr indent="-38100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pt-BR"/>
              <a:t>Forma geral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&lt;colunas&gt;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tb1 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INNER JOIN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tb2 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tb1.atr_x = tb2.atr_y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				…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 tb</a:t>
            </a: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2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&lt;condição&gt;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just">
              <a:lnSpc>
                <a:spcPct val="110000"/>
              </a:lnSpc>
              <a:spcBef>
                <a:spcPts val="500"/>
              </a:spcBef>
              <a:spcAft>
                <a:spcPts val="1000"/>
              </a:spcAft>
              <a:buSzPts val="2250"/>
              <a:buNone/>
            </a:pPr>
            <a:r>
              <a:rPr lang="pt-BR" sz="2000"/>
              <a:t>Onde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atr_x</a:t>
            </a:r>
            <a:r>
              <a:rPr lang="pt-BR" sz="2000"/>
              <a:t> e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atr_y</a:t>
            </a:r>
            <a:r>
              <a:rPr lang="pt-BR" sz="2000"/>
              <a:t> são os atributos em comum nas tabelas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tb1</a:t>
            </a:r>
            <a:r>
              <a:rPr lang="pt-BR" sz="2000"/>
              <a:t>,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tb2 </a:t>
            </a:r>
            <a:r>
              <a:rPr lang="pt-BR" sz="2000"/>
              <a:t>…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tb</a:t>
            </a:r>
            <a:r>
              <a:rPr i="1" lang="pt-BR" sz="1800">
                <a:latin typeface="Consolas"/>
                <a:ea typeface="Consolas"/>
                <a:cs typeface="Consolas"/>
                <a:sym typeface="Consolas"/>
              </a:rPr>
              <a:t>n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578" name="Google Shape;578;p1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600"/>
              <a:buChar char="●"/>
            </a:pPr>
            <a:r>
              <a:rPr lang="pt-BR" sz="2600"/>
              <a:t>Exiba as vendas realizadas entre os dias 03/01/2022 e 15/01/2022, que foram feitas por clientes do sexo feminino.</a:t>
            </a:r>
            <a:endParaRPr sz="2600"/>
          </a:p>
        </p:txBody>
      </p:sp>
      <p:sp>
        <p:nvSpPr>
          <p:cNvPr id="579" name="Google Shape;57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0" name="Google Shape;5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031" y="3625356"/>
            <a:ext cx="8395774" cy="20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Exiba tudo dos clientes e de suas compras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cpf e nome dos clientes além da data de todas as compras realizadas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cpf e nome das clientes além da data de todas as compras realizadas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Exiba todas as vendas feitas pelo vendedor 145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87" name="Google Shape;58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f7da48929e_3_2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 DE FIXAÇÃO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3" name="Google Shape;593;g1f7da48929e_3_24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860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todas as vendas feitas pelos vendedores do sexo masculino.</a:t>
            </a:r>
            <a:endParaRPr sz="3200">
              <a:solidFill>
                <a:schemeClr val="dk1"/>
              </a:solidFill>
            </a:endParaRPr>
          </a:p>
          <a:p>
            <a:pPr indent="-3860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todos os produtos vendidos para clientes entre 30 e 45 anos de idade.</a:t>
            </a:r>
            <a:endParaRPr sz="3200">
              <a:solidFill>
                <a:schemeClr val="dk1"/>
              </a:solidFill>
            </a:endParaRPr>
          </a:p>
          <a:p>
            <a:pPr indent="-3860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cpf e nome dos clientes bem como o nome dos vendedores que realizaram suas compras.</a:t>
            </a:r>
            <a:endParaRPr sz="3200">
              <a:solidFill>
                <a:schemeClr val="dk1"/>
              </a:solidFill>
            </a:endParaRPr>
          </a:p>
          <a:p>
            <a:pPr indent="-3860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cpf, nome dos clientes, nome do vendedor e nome do produto de todas as compras realizadas no mês de janeiro de 2024.</a:t>
            </a:r>
            <a:endParaRPr sz="3200">
              <a:solidFill>
                <a:schemeClr val="dk1"/>
              </a:solidFill>
            </a:endParaRPr>
          </a:p>
          <a:p>
            <a:pPr indent="-38608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valor total das compras feitas pelos clientes.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94" name="Google Shape;594;g1f7da48929e_3_2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f7e0747b04_0_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 DE FIXAÇÃO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0" name="Google Shape;600;g1f7e0747b04_0_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7084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A loja precisa efetuar uma troca por cause de defeito, para isso, exiba as o código da compra, cpf, nome e endereço dos clientes que compraram um celular Nokia.</a:t>
            </a:r>
            <a:endParaRPr sz="3200">
              <a:solidFill>
                <a:schemeClr val="dk1"/>
              </a:solidFill>
            </a:endParaRPr>
          </a:p>
          <a:p>
            <a:pPr indent="-37084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A loja vai dar um presente para os clientes que gastaram mais de R$ 2000,00 em produtos na loja nos últimos 5 meses. Crie o script SQL que gere essa lista.</a:t>
            </a:r>
            <a:endParaRPr sz="3200">
              <a:solidFill>
                <a:schemeClr val="dk1"/>
              </a:solidFill>
            </a:endParaRPr>
          </a:p>
          <a:p>
            <a:pPr indent="-37084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É hora de pagar a comissão dos vendedores. Crie o script SQL que exiba o valor em reais da comissão de todos os vendedores no mês anterior.</a:t>
            </a:r>
            <a:endParaRPr sz="3200">
              <a:solidFill>
                <a:schemeClr val="dk1"/>
              </a:solidFill>
            </a:endParaRPr>
          </a:p>
          <a:p>
            <a:pPr indent="-37084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valor total e o valor médio das compras no último trimestre do ano corrente.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01" name="Google Shape;601;g1f7e0747b04_0_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OUTER JOIN</a:t>
            </a:r>
            <a:endParaRPr/>
          </a:p>
        </p:txBody>
      </p:sp>
      <p:sp>
        <p:nvSpPr>
          <p:cNvPr id="608" name="Google Shape;608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Consolas"/>
              <a:buChar char="●"/>
            </a:pPr>
            <a:r>
              <a:rPr lang="pt-BR"/>
              <a:t>Considere a junção entre clientes e compras no exemplo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Font typeface="Consolas"/>
              <a:buChar char="●"/>
            </a:pPr>
            <a:r>
              <a:rPr lang="pt-BR"/>
              <a:t>Porque a cliente “Monique MacFaul” não apareceu no resultado?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250"/>
              <a:buChar char="●"/>
            </a:pPr>
            <a:r>
              <a:rPr lang="pt-BR"/>
              <a:t>A condição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clientes.cpf = compras.cpf</a:t>
            </a:r>
            <a:r>
              <a:rPr lang="pt-BR"/>
              <a:t> não encontrou nenhuma ocorrência do seu cpf</a:t>
            </a:r>
            <a:endParaRPr/>
          </a:p>
        </p:txBody>
      </p:sp>
      <p:sp>
        <p:nvSpPr>
          <p:cNvPr id="609" name="Google Shape;609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10" name="Google Shape;6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75" y="4343775"/>
            <a:ext cx="5982799" cy="195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8575" y="4373082"/>
            <a:ext cx="5556950" cy="9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OUTER JOIN</a:t>
            </a:r>
            <a:endParaRPr/>
          </a:p>
        </p:txBody>
      </p:sp>
      <p:sp>
        <p:nvSpPr>
          <p:cNvPr id="618" name="Google Shape;618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Sabemos que existem clientes que não fizeram nenhuma compra (ainda) e queremos conhecê-los</a:t>
            </a:r>
            <a:endParaRPr sz="2800"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Uma das formas de conseguir esse dado é fazendo uma junção externa (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OUTER JOIN</a:t>
            </a:r>
            <a:r>
              <a:rPr lang="pt-BR" sz="2800"/>
              <a:t>)</a:t>
            </a:r>
            <a:endParaRPr sz="2800"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Podemos fazer junções externas à esquerda, à direita ou completa</a:t>
            </a:r>
            <a:endParaRPr sz="2800"/>
          </a:p>
        </p:txBody>
      </p:sp>
      <p:sp>
        <p:nvSpPr>
          <p:cNvPr id="619" name="Google Shape;619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0" name="Google Shape;370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371" name="Google Shape;37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3" name="Google Shape;38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0" name="Google Shape;400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01" name="Google Shape;40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2" name="Google Shape;41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3" name="Google Shape;41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5" name="Google Shape;41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8" name="Google Shape;428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"/>
          <p:cNvSpPr txBox="1"/>
          <p:nvPr>
            <p:ph type="title"/>
          </p:nvPr>
        </p:nvSpPr>
        <p:spPr>
          <a:xfrm>
            <a:off x="969050" y="2676413"/>
            <a:ext cx="2127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TÓPICOS</a:t>
            </a:r>
            <a:endParaRPr/>
          </a:p>
        </p:txBody>
      </p:sp>
      <p:sp>
        <p:nvSpPr>
          <p:cNvPr id="430" name="Google Shape;430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1" name="Google Shape;431;p2"/>
          <p:cNvSpPr txBox="1"/>
          <p:nvPr>
            <p:ph idx="1" type="body"/>
          </p:nvPr>
        </p:nvSpPr>
        <p:spPr>
          <a:xfrm>
            <a:off x="4726100" y="1229275"/>
            <a:ext cx="6321300" cy="4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800"/>
              <a:buChar char="●"/>
            </a:pPr>
            <a:r>
              <a:rPr lang="pt-BR" sz="4100"/>
              <a:t>Introdução</a:t>
            </a:r>
            <a:endParaRPr sz="4100"/>
          </a:p>
          <a:p>
            <a:pPr indent="-457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4100"/>
              <a:t>Junções Internas</a:t>
            </a:r>
            <a:endParaRPr sz="4100"/>
          </a:p>
          <a:p>
            <a:pPr indent="-457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4100"/>
              <a:t>Junções Externas</a:t>
            </a:r>
            <a:endParaRPr sz="4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f7da48929e_3_9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LEFT OUTER JOIN</a:t>
            </a:r>
            <a:endParaRPr/>
          </a:p>
        </p:txBody>
      </p:sp>
      <p:sp>
        <p:nvSpPr>
          <p:cNvPr id="626" name="Google Shape;626;g1f7da48929e_3_9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pt-BR"/>
              <a:t>Forma geral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&lt;colunas&gt;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tb1 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LEFT OUTER JOIN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tb2 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tb1.atr_x = tb2.atr_y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				…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LEFT OUTER JOIN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 tb</a:t>
            </a: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2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&lt;condição&gt;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pt-BR" sz="2100"/>
              <a:t>Onde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atr_x</a:t>
            </a:r>
            <a:r>
              <a:rPr lang="pt-BR" sz="2100"/>
              <a:t> e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atr_y</a:t>
            </a:r>
            <a:r>
              <a:rPr lang="pt-BR" sz="2100"/>
              <a:t> são os atributos em comum nas tabelas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tb1</a:t>
            </a:r>
            <a:r>
              <a:rPr lang="pt-BR" sz="2100"/>
              <a:t>,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tb2 </a:t>
            </a:r>
            <a:r>
              <a:rPr lang="pt-BR" sz="2100"/>
              <a:t>…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tb</a:t>
            </a:r>
            <a:r>
              <a:rPr i="1" lang="pt-BR" sz="1900">
                <a:latin typeface="Consolas"/>
                <a:ea typeface="Consolas"/>
                <a:cs typeface="Consolas"/>
                <a:sym typeface="Consolas"/>
              </a:rPr>
              <a:t>n</a:t>
            </a:r>
            <a:endParaRPr i="1" sz="19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Realiza a junção interna normalmente e força </a:t>
            </a:r>
            <a:r>
              <a:rPr lang="pt-BR" u="sng"/>
              <a:t>que todas as linhas da tabela</a:t>
            </a:r>
            <a:r>
              <a:rPr lang="pt-BR"/>
              <a:t> à </a:t>
            </a:r>
            <a:r>
              <a:rPr b="1" lang="pt-BR" u="sng"/>
              <a:t>esquerda </a:t>
            </a:r>
            <a:r>
              <a:rPr lang="pt-BR"/>
              <a:t>apareçam no resultado da junção</a:t>
            </a:r>
            <a:endParaRPr/>
          </a:p>
        </p:txBody>
      </p:sp>
      <p:sp>
        <p:nvSpPr>
          <p:cNvPr id="627" name="Google Shape;627;g1f7da48929e_3_9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f7da48929e_3_10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RIGHT OUTER JOIN</a:t>
            </a:r>
            <a:endParaRPr/>
          </a:p>
        </p:txBody>
      </p:sp>
      <p:sp>
        <p:nvSpPr>
          <p:cNvPr id="634" name="Google Shape;634;g1f7da48929e_3_10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pt-BR"/>
              <a:t>Forma geral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&lt;colunas&gt;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tb1 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RIGHT OUTER JOIN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tb2 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tb1.atr_x = tb2.atr_y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				…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RIGHT OUTER JOIN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 tb</a:t>
            </a: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n ...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&lt;condição&gt;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pt-BR" sz="2100"/>
              <a:t>Onde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atr_x</a:t>
            </a:r>
            <a:r>
              <a:rPr lang="pt-BR" sz="2100"/>
              <a:t> e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atr_y</a:t>
            </a:r>
            <a:r>
              <a:rPr lang="pt-BR" sz="2100"/>
              <a:t> são os atributos em comum nas tabelas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tb1</a:t>
            </a:r>
            <a:r>
              <a:rPr lang="pt-BR" sz="2100"/>
              <a:t>,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tb2 </a:t>
            </a:r>
            <a:r>
              <a:rPr lang="pt-BR" sz="2100"/>
              <a:t>…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tb</a:t>
            </a:r>
            <a:r>
              <a:rPr i="1" lang="pt-BR" sz="1900">
                <a:latin typeface="Consolas"/>
                <a:ea typeface="Consolas"/>
                <a:cs typeface="Consolas"/>
                <a:sym typeface="Consolas"/>
              </a:rPr>
              <a:t>n</a:t>
            </a:r>
            <a:endParaRPr i="1" sz="19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Realiza a junção interna normalmente e </a:t>
            </a:r>
            <a:r>
              <a:rPr lang="pt-BR" u="sng"/>
              <a:t>força que todas as linhas da tabela</a:t>
            </a:r>
            <a:r>
              <a:rPr lang="pt-BR"/>
              <a:t> à </a:t>
            </a:r>
            <a:r>
              <a:rPr b="1" lang="pt-BR" u="sng"/>
              <a:t>direita</a:t>
            </a:r>
            <a:r>
              <a:rPr lang="pt-BR"/>
              <a:t> apareçam no resultado da junção</a:t>
            </a:r>
            <a:endParaRPr/>
          </a:p>
        </p:txBody>
      </p:sp>
      <p:sp>
        <p:nvSpPr>
          <p:cNvPr id="635" name="Google Shape;635;g1f7da48929e_3_10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42" name="Google Shape;642;p2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8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50"/>
              <a:buChar char="●"/>
            </a:pPr>
            <a:r>
              <a:rPr lang="pt-BR" sz="2800"/>
              <a:t>Existe algum cliente que ainda não realizou nenhuma compra na loja?</a:t>
            </a:r>
            <a:endParaRPr sz="2800"/>
          </a:p>
        </p:txBody>
      </p:sp>
      <p:sp>
        <p:nvSpPr>
          <p:cNvPr id="643" name="Google Shape;643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4" name="Google Shape;6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387" y="3416399"/>
            <a:ext cx="8468560" cy="120789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 DE FIXAÇÃO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2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8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pt-BR" sz="2800">
                <a:solidFill>
                  <a:schemeClr val="dk1"/>
                </a:solidFill>
              </a:rPr>
              <a:t>Existe algum vendedor que não realizou nenhuma venda?</a:t>
            </a:r>
            <a:endParaRPr sz="2800">
              <a:solidFill>
                <a:schemeClr val="dk1"/>
              </a:solidFill>
            </a:endParaRPr>
          </a:p>
          <a:p>
            <a:pPr indent="-3968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pt-BR" sz="2800">
                <a:solidFill>
                  <a:schemeClr val="dk1"/>
                </a:solidFill>
              </a:rPr>
              <a:t>Existe algum produto que ainda não foi vendido?</a:t>
            </a:r>
            <a:endParaRPr sz="2800">
              <a:solidFill>
                <a:schemeClr val="dk1"/>
              </a:solidFill>
            </a:endParaRPr>
          </a:p>
          <a:p>
            <a:pPr indent="-3968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pt-BR" sz="2800">
                <a:solidFill>
                  <a:schemeClr val="dk1"/>
                </a:solidFill>
              </a:rPr>
              <a:t>Existe alguma venda que não possui cliente, vendedor ou produto?</a:t>
            </a:r>
            <a:endParaRPr sz="2800">
              <a:solidFill>
                <a:schemeClr val="dk1"/>
              </a:solidFill>
            </a:endParaRPr>
          </a:p>
          <a:p>
            <a:pPr indent="-3968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pt-BR" sz="2800">
                <a:solidFill>
                  <a:schemeClr val="dk1"/>
                </a:solidFill>
              </a:rPr>
              <a:t>Existe vendedor que é cliente da loja?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51" name="Google Shape;651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f7da48929e_3_15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 DE REVISÃO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7" name="Google Shape;657;g1f7da48929e_3_15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1656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Crie uma consulta que exiba todos os dados de uma compra, o nome do cliente e vendedor, o nome e preço do produto além do valor total da compra</a:t>
            </a:r>
            <a:endParaRPr sz="3200">
              <a:solidFill>
                <a:schemeClr val="dk1"/>
              </a:solidFill>
            </a:endParaRPr>
          </a:p>
          <a:p>
            <a:pPr indent="-41656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a quantidade de compras, o maior e menor valor para uma compra, o valor médio e somatória das compras feitas pelas clientes maiores de trinta anos nos últimos três meses e que não foram canceladas e nem devolvidas.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58" name="Google Shape;658;g1f7da48929e_3_15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LEITURA COMPLEMENTAR</a:t>
            </a:r>
            <a:endParaRPr/>
          </a:p>
        </p:txBody>
      </p:sp>
      <p:sp>
        <p:nvSpPr>
          <p:cNvPr id="665" name="Google Shape;665;p3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ELMASRI, R.; NAVATHE, S. B. Sistemas de banco de dados. 4. ed. São Paulo, SP: Pearson, 2005</a:t>
            </a:r>
            <a:endParaRPr sz="2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https://dev.mysql.com/doc/refman/8.0/en/ (Acessado em 02/03/2024)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66" name="Google Shape;666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38" name="Google Shape;438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Em diversas situações precisamos “juntar” tabelas para obter uma informação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Imagine que precisamos saber quem é o cliente que possui o cpf 13025874933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Perceba que precisamos acessar somente uma tabela (clientes)</a:t>
            </a:r>
            <a:endParaRPr/>
          </a:p>
        </p:txBody>
      </p:sp>
      <p:sp>
        <p:nvSpPr>
          <p:cNvPr id="439" name="Google Shape;43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40" name="Google Shape;4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238" y="4164812"/>
            <a:ext cx="3152775" cy="9239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441" name="Google Shape;4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9262" y="5791200"/>
            <a:ext cx="9508833" cy="68262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678" y="3044030"/>
            <a:ext cx="9575901" cy="222400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49" name="Google Shape;449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3200"/>
              <a:buChar char="●"/>
            </a:pPr>
            <a:r>
              <a:rPr lang="pt-BR" sz="3200"/>
              <a:t>Como a busca foi realizada?</a:t>
            </a:r>
            <a:endParaRPr sz="3200"/>
          </a:p>
        </p:txBody>
      </p:sp>
      <p:sp>
        <p:nvSpPr>
          <p:cNvPr id="450" name="Google Shape;450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1" name="Google Shape;451;p4"/>
          <p:cNvSpPr/>
          <p:nvPr/>
        </p:nvSpPr>
        <p:spPr>
          <a:xfrm>
            <a:off x="1141412" y="4448200"/>
            <a:ext cx="10145287" cy="219334"/>
          </a:xfrm>
          <a:prstGeom prst="roundRect">
            <a:avLst>
              <a:gd fmla="val 16667" name="adj"/>
            </a:avLst>
          </a:prstGeom>
          <a:solidFill>
            <a:srgbClr val="FF0000">
              <a:alpha val="20000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58" name="Google Shape;45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Imagine que agora queremos saber quais compras foram feitas pela cliente “Allissa Sapseed”</a:t>
            </a:r>
            <a:endParaRPr sz="2800"/>
          </a:p>
          <a:p>
            <a:pPr indent="-4064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Perceba que para isso precisamos de dados da tabela clientes e dados da tabela compras</a:t>
            </a:r>
            <a:endParaRPr sz="2800"/>
          </a:p>
          <a:p>
            <a:pPr indent="-4064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●"/>
            </a:pPr>
            <a:r>
              <a:rPr lang="pt-BR" sz="2800"/>
              <a:t>Assim, precisamos “juntar” as duas tabelas em uma única tabela para obter a informação desejada</a:t>
            </a:r>
            <a:endParaRPr sz="2800"/>
          </a:p>
        </p:txBody>
      </p:sp>
      <p:sp>
        <p:nvSpPr>
          <p:cNvPr id="459" name="Google Shape;459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66" name="Google Shape;466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Produto Cartesiano é usado para juntar (combinar) dois conjuntos</a:t>
            </a:r>
            <a:endParaRPr sz="2800"/>
          </a:p>
          <a:p>
            <a:pPr indent="-381000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pt-BR" sz="2400"/>
              <a:t>O produto cartesiano de dois conjuntos A e B é definido, de forma simples, como um conjunto construído pelos pares ordenados envolvendo os elementos dos conjunto A e B tomados um a um</a:t>
            </a:r>
            <a:endParaRPr sz="2400"/>
          </a:p>
        </p:txBody>
      </p:sp>
      <p:sp>
        <p:nvSpPr>
          <p:cNvPr id="467" name="Google Shape;467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68" name="Google Shape;468;p6"/>
          <p:cNvGrpSpPr/>
          <p:nvPr/>
        </p:nvGrpSpPr>
        <p:grpSpPr>
          <a:xfrm>
            <a:off x="3176953" y="4135048"/>
            <a:ext cx="5245736" cy="2402915"/>
            <a:chOff x="3176953" y="4135048"/>
            <a:chExt cx="5245736" cy="2402915"/>
          </a:xfrm>
        </p:grpSpPr>
        <p:sp>
          <p:nvSpPr>
            <p:cNvPr id="469" name="Google Shape;469;p6"/>
            <p:cNvSpPr/>
            <p:nvPr/>
          </p:nvSpPr>
          <p:spPr>
            <a:xfrm>
              <a:off x="3176953" y="4511680"/>
              <a:ext cx="1066800" cy="1965642"/>
            </a:xfrm>
            <a:prstGeom prst="ellipse">
              <a:avLst/>
            </a:prstGeom>
            <a:gradFill>
              <a:gsLst>
                <a:gs pos="0">
                  <a:srgbClr val="DAEBD1"/>
                </a:gs>
                <a:gs pos="100000">
                  <a:srgbClr val="AFD597"/>
                </a:gs>
              </a:gsLst>
              <a:lin ang="5040000" scaled="0"/>
            </a:gra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266421" y="4572320"/>
              <a:ext cx="1066800" cy="1965643"/>
            </a:xfrm>
            <a:prstGeom prst="ellipse">
              <a:avLst/>
            </a:prstGeom>
            <a:gradFill>
              <a:gsLst>
                <a:gs pos="0">
                  <a:srgbClr val="DAEBD1"/>
                </a:gs>
                <a:gs pos="100000">
                  <a:srgbClr val="AFD597"/>
                </a:gs>
              </a:gsLst>
              <a:lin ang="5040000" scaled="0"/>
            </a:gra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7355889" y="4543941"/>
              <a:ext cx="1066800" cy="1965644"/>
            </a:xfrm>
            <a:prstGeom prst="ellipse">
              <a:avLst/>
            </a:prstGeom>
            <a:gradFill>
              <a:gsLst>
                <a:gs pos="0">
                  <a:srgbClr val="DAEBD1"/>
                </a:gs>
                <a:gs pos="100000">
                  <a:srgbClr val="AFD597"/>
                </a:gs>
              </a:gsLst>
              <a:lin ang="5040000" scaled="0"/>
            </a:gra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 txBox="1"/>
            <p:nvPr/>
          </p:nvSpPr>
          <p:spPr>
            <a:xfrm>
              <a:off x="3548289" y="4135048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 txBox="1"/>
            <p:nvPr/>
          </p:nvSpPr>
          <p:spPr>
            <a:xfrm>
              <a:off x="5649780" y="420298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 txBox="1"/>
            <p:nvPr/>
          </p:nvSpPr>
          <p:spPr>
            <a:xfrm>
              <a:off x="7542078" y="4135048"/>
              <a:ext cx="69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X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6"/>
            <p:cNvCxnSpPr/>
            <p:nvPr/>
          </p:nvCxnSpPr>
          <p:spPr>
            <a:xfrm>
              <a:off x="3866406" y="4985818"/>
              <a:ext cx="1783374" cy="27198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76" name="Google Shape;476;p6"/>
            <p:cNvCxnSpPr/>
            <p:nvPr/>
          </p:nvCxnSpPr>
          <p:spPr>
            <a:xfrm flipH="1" rot="10800000">
              <a:off x="5949862" y="4873712"/>
              <a:ext cx="1731098" cy="40944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77" name="Google Shape;477;p6"/>
            <p:cNvCxnSpPr/>
            <p:nvPr/>
          </p:nvCxnSpPr>
          <p:spPr>
            <a:xfrm>
              <a:off x="3872417" y="4985818"/>
              <a:ext cx="1739298" cy="89745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78" name="Google Shape;478;p6"/>
            <p:cNvCxnSpPr/>
            <p:nvPr/>
          </p:nvCxnSpPr>
          <p:spPr>
            <a:xfrm flipH="1" rot="10800000">
              <a:off x="5979006" y="5129988"/>
              <a:ext cx="1701593" cy="710511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79" name="Google Shape;479;p6"/>
            <p:cNvCxnSpPr/>
            <p:nvPr/>
          </p:nvCxnSpPr>
          <p:spPr>
            <a:xfrm flipH="1" rot="10800000">
              <a:off x="3863400" y="5341620"/>
              <a:ext cx="1786380" cy="158331"/>
            </a:xfrm>
            <a:prstGeom prst="straightConnector1">
              <a:avLst/>
            </a:prstGeom>
            <a:noFill/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0" name="Google Shape;480;p6"/>
            <p:cNvCxnSpPr/>
            <p:nvPr/>
          </p:nvCxnSpPr>
          <p:spPr>
            <a:xfrm>
              <a:off x="5911797" y="5341621"/>
              <a:ext cx="1768802" cy="79164"/>
            </a:xfrm>
            <a:prstGeom prst="straightConnector1">
              <a:avLst/>
            </a:prstGeom>
            <a:noFill/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1" name="Google Shape;481;p6"/>
            <p:cNvCxnSpPr/>
            <p:nvPr/>
          </p:nvCxnSpPr>
          <p:spPr>
            <a:xfrm>
              <a:off x="3872056" y="5494020"/>
              <a:ext cx="1777724" cy="297181"/>
            </a:xfrm>
            <a:prstGeom prst="straightConnector1">
              <a:avLst/>
            </a:prstGeom>
            <a:noFill/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2" name="Google Shape;482;p6"/>
            <p:cNvCxnSpPr/>
            <p:nvPr/>
          </p:nvCxnSpPr>
          <p:spPr>
            <a:xfrm flipH="1" rot="10800000">
              <a:off x="5979006" y="5652491"/>
              <a:ext cx="1701593" cy="227569"/>
            </a:xfrm>
            <a:prstGeom prst="straightConnector1">
              <a:avLst/>
            </a:prstGeom>
            <a:noFill/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3" name="Google Shape;483;p6"/>
            <p:cNvCxnSpPr/>
            <p:nvPr/>
          </p:nvCxnSpPr>
          <p:spPr>
            <a:xfrm flipH="1" rot="10800000">
              <a:off x="3898728" y="5434546"/>
              <a:ext cx="1751052" cy="621562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4" name="Google Shape;484;p6"/>
            <p:cNvCxnSpPr/>
            <p:nvPr/>
          </p:nvCxnSpPr>
          <p:spPr>
            <a:xfrm>
              <a:off x="5894530" y="5359768"/>
              <a:ext cx="1815213" cy="581502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5" name="Google Shape;485;p6"/>
            <p:cNvCxnSpPr/>
            <p:nvPr/>
          </p:nvCxnSpPr>
          <p:spPr>
            <a:xfrm flipH="1" rot="10800000">
              <a:off x="3893905" y="5960562"/>
              <a:ext cx="1726827" cy="102846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6" name="Google Shape;486;p6"/>
            <p:cNvCxnSpPr/>
            <p:nvPr/>
          </p:nvCxnSpPr>
          <p:spPr>
            <a:xfrm>
              <a:off x="5978645" y="5923655"/>
              <a:ext cx="1701954" cy="286176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93" name="Google Shape;493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Para juntarmos duas tabelas, as tabelas devem possuir atributos em comum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É possível juntarmos a tabela clientes e produtos?</a:t>
            </a:r>
            <a:endParaRPr/>
          </a:p>
        </p:txBody>
      </p:sp>
      <p:sp>
        <p:nvSpPr>
          <p:cNvPr id="494" name="Google Shape;494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495" name="Google Shape;495;p7"/>
          <p:cNvGraphicFramePr/>
          <p:nvPr/>
        </p:nvGraphicFramePr>
        <p:xfrm>
          <a:off x="6603150" y="3019934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DAEBD1"/>
                    </a:gs>
                    <a:gs pos="100000">
                      <a:srgbClr val="AFD597"/>
                    </a:gs>
                  </a:gsLst>
                  <a:lin ang="5040000" scaled="0"/>
                </a:gradFill>
                <a:tableStyleId>{0AECEDF3-15C1-4D13-A2FD-315FC544670C}</a:tableStyleId>
              </a:tblPr>
              <a:tblGrid>
                <a:gridCol w="1143425"/>
                <a:gridCol w="1679875"/>
                <a:gridCol w="1065425"/>
              </a:tblGrid>
              <a:tr h="2286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produtos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numero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preco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CELULAR LG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2067.45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XBOX ONE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2866.54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Google Shape;496;p7"/>
          <p:cNvGraphicFramePr/>
          <p:nvPr/>
        </p:nvGraphicFramePr>
        <p:xfrm>
          <a:off x="1141412" y="2971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{0AECEDF3-15C1-4D13-A2FD-315FC544670C}</a:tableStyleId>
              </a:tblPr>
              <a:tblGrid>
                <a:gridCol w="1516375"/>
                <a:gridCol w="1960875"/>
                <a:gridCol w="1699150"/>
              </a:tblGrid>
              <a:tr h="1854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clientes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nascimento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74366605957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Monique MacFaul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26/05/2012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Daron Fockes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25/04/2018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Walliw Leathley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05/09/2006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503" name="Google Shape;503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04" name="Google Shape;504;p8"/>
          <p:cNvGraphicFramePr/>
          <p:nvPr/>
        </p:nvGraphicFramePr>
        <p:xfrm>
          <a:off x="6364025" y="29916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{0AECEDF3-15C1-4D13-A2FD-315FC544670C}</a:tableStyleId>
              </a:tblPr>
              <a:tblGrid>
                <a:gridCol w="1097550"/>
                <a:gridCol w="1601450"/>
                <a:gridCol w="1849750"/>
              </a:tblGrid>
              <a:tr h="1854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vendedores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registro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54440498137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Wrennie Savell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49057978403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Erie Pendock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5" name="Google Shape;505;p8"/>
          <p:cNvGraphicFramePr/>
          <p:nvPr/>
        </p:nvGraphicFramePr>
        <p:xfrm>
          <a:off x="1141412" y="2943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{0AECEDF3-15C1-4D13-A2FD-315FC544670C}</a:tableStyleId>
              </a:tblPr>
              <a:tblGrid>
                <a:gridCol w="1516375"/>
                <a:gridCol w="1960875"/>
                <a:gridCol w="1549425"/>
              </a:tblGrid>
              <a:tr h="1854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clientes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nascimento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74366605957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Monique MacFaul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26/05/2012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Daron Fockes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25/04/2018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Walliw Leathley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05/09/2006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</a:tbl>
          </a:graphicData>
        </a:graphic>
      </p:graphicFrame>
      <p:sp>
        <p:nvSpPr>
          <p:cNvPr id="506" name="Google Shape;506;p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Para juntarmos duas tabelas, as tabelas devem possuir atributos em comum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É possível juntarmos a tabela clientes e vendedores?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Para juntarmos duas tabelas, as tabelas devem possuir atributos em comum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É possível juntarmos a tabela clientes e compras?</a:t>
            </a:r>
            <a:endParaRPr/>
          </a:p>
        </p:txBody>
      </p:sp>
      <p:sp>
        <p:nvSpPr>
          <p:cNvPr id="513" name="Google Shape;513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514" name="Google Shape;514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15" name="Google Shape;515;p9"/>
          <p:cNvGraphicFramePr/>
          <p:nvPr/>
        </p:nvGraphicFramePr>
        <p:xfrm>
          <a:off x="6396975" y="2943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{0AECEDF3-15C1-4D13-A2FD-315FC544670C}</a:tableStyleId>
              </a:tblPr>
              <a:tblGrid>
                <a:gridCol w="1105425"/>
                <a:gridCol w="1674800"/>
                <a:gridCol w="1099125"/>
              </a:tblGrid>
              <a:tr h="1854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compras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codigo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numero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6" name="Google Shape;516;p9"/>
          <p:cNvGraphicFramePr/>
          <p:nvPr/>
        </p:nvGraphicFramePr>
        <p:xfrm>
          <a:off x="1141412" y="2943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{0AECEDF3-15C1-4D13-A2FD-315FC544670C}</a:tableStyleId>
              </a:tblPr>
              <a:tblGrid>
                <a:gridCol w="1516375"/>
                <a:gridCol w="1960875"/>
                <a:gridCol w="1549425"/>
              </a:tblGrid>
              <a:tr h="1854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clientes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cpf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nascimento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74366605957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Monique MacFaul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26/05/2012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76078700564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Daron Fockes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25/04/2018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87469939761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Walliw Leathley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05/09/2006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B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2021-04-29T16:25:20Z</dcterms:created>
  <dc:creator>André Duarte</dc:creator>
</cp:coreProperties>
</file>