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R8VGqW9Si3O0gIykMHfGK1HvL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9" name="Google Shape;509;p1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7" name="Google Shape;517;p1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0dafd1ecc2_1_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20dafd1ecc2_1_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0dafd1ecc2_1_3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0dafd1ecc2_1_15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20dafd1ecc2_1_15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0dafd1ecc2_1_15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3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4" name="Google Shape;444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2" name="Google Shape;452;p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0" name="Google Shape;460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0dafd1ecc2_0_3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0dafd1ecc2_0_3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8" name="Google Shape;468;g20dafd1ecc2_0_3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6" name="Google Shape;476;p1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4" name="Google Shape;484;p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2" name="Google Shape;492;p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3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3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3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3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3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3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3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3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3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3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3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3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3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3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3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3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3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3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3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3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3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3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3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3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3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3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3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3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4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4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4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4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4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4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4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4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4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4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5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5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5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5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5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5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5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5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5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4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4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4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3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3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3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3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3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3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3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3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3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3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3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3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3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3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3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3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3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3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3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3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3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3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3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3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3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3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3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3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3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3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3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3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3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3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3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3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3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3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3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3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3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3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SQL ROTINAS ARMAZENADAS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 DUARTE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03" name="Google Shape;503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4" name="Google Shape;504;p11"/>
          <p:cNvSpPr txBox="1"/>
          <p:nvPr/>
        </p:nvSpPr>
        <p:spPr>
          <a:xfrm>
            <a:off x="1141413" y="2249487"/>
            <a:ext cx="9405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●"/>
            </a:pPr>
            <a:r>
              <a:rPr lang="pt-BR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Crie uma procedure que receba como parâmetro um cpf de cliente e </a:t>
            </a:r>
            <a:r>
              <a:rPr b="1" lang="pt-BR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exiba</a:t>
            </a:r>
            <a:r>
              <a:rPr lang="pt-BR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sua idade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05" name="Google Shape;50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38" y="3286663"/>
            <a:ext cx="67532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512" name="Google Shape;512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Delimitadores (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pt-BR"/>
              <a:t>)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São caracteres usados para alterar o “delimitador” de final de instrução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Problema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MySQL usa “;” para finalizar uma instrução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Procedure deve terminar com “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END;</a:t>
            </a:r>
            <a:r>
              <a:rPr lang="pt-BR"/>
              <a:t>”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Solução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Mudamos o delimitador “;” temporariamente para finalizar a construção do procedimento e, depois voltamos o delimitador padrão</a:t>
            </a:r>
            <a:endParaRPr/>
          </a:p>
        </p:txBody>
      </p:sp>
      <p:sp>
        <p:nvSpPr>
          <p:cNvPr id="513" name="Google Shape;513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520" name="Google Shape;520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MySQL permite a criação de variáveis definidas pelo usuário na seção da conexão</a:t>
            </a:r>
            <a:endParaRPr/>
          </a:p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Sintaxe:</a:t>
            </a:r>
            <a:endParaRPr/>
          </a:p>
          <a:p>
            <a:pPr indent="-358775" lvl="1" marL="914400" rtl="0" algn="just">
              <a:spcBef>
                <a:spcPts val="1000"/>
              </a:spcBef>
              <a:spcAft>
                <a:spcPts val="0"/>
              </a:spcAft>
              <a:buSzPts val="2050"/>
              <a:buFont typeface="Consolas"/>
              <a:buChar char="○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@var_name = expr [, @var_name2 = expr2]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Exemplo</a:t>
            </a:r>
            <a:endParaRPr/>
          </a:p>
          <a:p>
            <a:pPr indent="-358775" lvl="1" marL="914400" rtl="0" algn="just">
              <a:spcBef>
                <a:spcPts val="1000"/>
              </a:spcBef>
              <a:spcAft>
                <a:spcPts val="0"/>
              </a:spcAft>
              <a:buSzPts val="2050"/>
              <a:buChar char="○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@num = 10;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8775" lvl="1" marL="914400" rtl="0" algn="just">
              <a:spcBef>
                <a:spcPts val="1000"/>
              </a:spcBef>
              <a:spcAft>
                <a:spcPts val="1000"/>
              </a:spcAft>
              <a:buSzPts val="2050"/>
              <a:buChar char="○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@num;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dafd1ecc2_1_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28" name="Google Shape;528;g20dafd1ecc2_1_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9" name="Google Shape;529;g20dafd1ecc2_1_3"/>
          <p:cNvSpPr txBox="1"/>
          <p:nvPr/>
        </p:nvSpPr>
        <p:spPr>
          <a:xfrm>
            <a:off x="1141413" y="2249487"/>
            <a:ext cx="9405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●"/>
            </a:pPr>
            <a:r>
              <a:rPr lang="pt-BR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Crie uma procedure que receba como parâmetro um cpf de cliente e </a:t>
            </a:r>
            <a:r>
              <a:rPr b="1" lang="pt-BR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retorne</a:t>
            </a:r>
            <a:r>
              <a:rPr lang="pt-BR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sua idade para ser usada em outra consulta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Obs: a consulta é para </a:t>
            </a:r>
            <a:r>
              <a:rPr lang="pt-BR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retornar</a:t>
            </a:r>
            <a:r>
              <a:rPr lang="pt-BR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valor e não somente exibir como na consulta anterior.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0dafd1ecc2_1_1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36" name="Google Shape;536;g20dafd1ecc2_1_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7" name="Google Shape;537;g20dafd1ecc2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88" y="2022088"/>
            <a:ext cx="77247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544" name="Google Shape;544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7973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500"/>
              <a:buChar char="●"/>
            </a:pPr>
            <a:r>
              <a:rPr lang="pt-BR" sz="3200">
                <a:solidFill>
                  <a:schemeClr val="dk1"/>
                </a:solidFill>
              </a:rPr>
              <a:t>Crie uma stored procedure que receba como parâmetro um produto e exiba todos os clientes que já compraram esse produto</a:t>
            </a:r>
            <a:endParaRPr sz="3200">
              <a:solidFill>
                <a:schemeClr val="dk1"/>
              </a:solidFill>
            </a:endParaRPr>
          </a:p>
          <a:p>
            <a:pPr indent="-40132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Crie uma stored procedure que receba como parâmetro o cpf de um cliente e retorne quanto ele já gastou na loja</a:t>
            </a:r>
            <a:endParaRPr sz="3200">
              <a:solidFill>
                <a:schemeClr val="dk1"/>
              </a:solidFill>
            </a:endParaRPr>
          </a:p>
          <a:p>
            <a:pPr indent="-37973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500"/>
              <a:buChar char="●"/>
            </a:pPr>
            <a:r>
              <a:rPr lang="pt-BR" sz="3200">
                <a:solidFill>
                  <a:schemeClr val="dk1"/>
                </a:solidFill>
              </a:rPr>
              <a:t>Crie uma stored procedure que receba como </a:t>
            </a:r>
            <a:r>
              <a:rPr lang="pt-BR" sz="3200">
                <a:solidFill>
                  <a:schemeClr val="dk1"/>
                </a:solidFill>
              </a:rPr>
              <a:t>parâmetro</a:t>
            </a:r>
            <a:r>
              <a:rPr lang="pt-BR" sz="3200">
                <a:solidFill>
                  <a:schemeClr val="dk1"/>
                </a:solidFill>
              </a:rPr>
              <a:t> um mês e ano e exiba o valor das compras realizadas por clientes do sexo masculino e feminino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45" name="Google Shape;54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sp>
        <p:nvSpPr>
          <p:cNvPr id="552" name="Google Shape;552;p3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975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>
                <a:solidFill>
                  <a:schemeClr val="dk1"/>
                </a:solidFill>
              </a:rPr>
              <a:t>ELMASRI, R.; NAVATHE, S. B. Sistemas de banco de dados. 4. ed. São Paulo, SP: Pearson, 2005</a:t>
            </a:r>
            <a:endParaRPr sz="2800">
              <a:solidFill>
                <a:schemeClr val="dk1"/>
              </a:solidFill>
            </a:endParaRPr>
          </a:p>
          <a:p>
            <a:pPr indent="-307975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>
                <a:solidFill>
                  <a:schemeClr val="dk1"/>
                </a:solidFill>
              </a:rPr>
              <a:t>https://dev.mysql.com/doc/refman/8.0/en/ (Acessado em 02/03/2024)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3" name="Google Shape;553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853330" y="1134683"/>
            <a:ext cx="2743310" cy="425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grpSp>
        <p:nvGrpSpPr>
          <p:cNvPr id="430" name="Google Shape;430;p2"/>
          <p:cNvGrpSpPr/>
          <p:nvPr/>
        </p:nvGrpSpPr>
        <p:grpSpPr>
          <a:xfrm>
            <a:off x="4662189" y="1136759"/>
            <a:ext cx="6692748" cy="4250869"/>
            <a:chOff x="0" y="2077"/>
            <a:chExt cx="6692748" cy="4250869"/>
          </a:xfrm>
        </p:grpSpPr>
        <p:cxnSp>
          <p:nvCxnSpPr>
            <p:cNvPr id="431" name="Google Shape;431;p2"/>
            <p:cNvCxnSpPr/>
            <p:nvPr/>
          </p:nvCxnSpPr>
          <p:spPr>
            <a:xfrm>
              <a:off x="0" y="2077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FAA5A"/>
                </a:gs>
                <a:gs pos="100000">
                  <a:srgbClr val="F18B1C"/>
                </a:gs>
              </a:gsLst>
              <a:lin ang="5400000" scaled="0"/>
            </a:gradFill>
            <a:ln cap="flat" cmpd="sng" w="9525">
              <a:solidFill>
                <a:srgbClr val="FCA03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2" name="Google Shape;432;p2"/>
            <p:cNvSpPr/>
            <p:nvPr/>
          </p:nvSpPr>
          <p:spPr>
            <a:xfrm>
              <a:off x="0" y="2077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 txBox="1"/>
            <p:nvPr/>
          </p:nvSpPr>
          <p:spPr>
            <a:xfrm>
              <a:off x="0" y="2077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Twentieth Century"/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Introdução</a:t>
              </a:r>
              <a:endParaRPr/>
            </a:p>
          </p:txBody>
        </p:sp>
        <p:cxnSp>
          <p:nvCxnSpPr>
            <p:cNvPr id="434" name="Google Shape;434;p2"/>
            <p:cNvCxnSpPr/>
            <p:nvPr/>
          </p:nvCxnSpPr>
          <p:spPr>
            <a:xfrm>
              <a:off x="0" y="1419033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38D59"/>
                </a:gs>
                <a:gs pos="100000">
                  <a:srgbClr val="E66818"/>
                </a:gs>
              </a:gsLst>
              <a:lin ang="5400000" scaled="0"/>
            </a:gradFill>
            <a:ln cap="flat" cmpd="sng" w="9525">
              <a:solidFill>
                <a:srgbClr val="EF7F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p2"/>
            <p:cNvSpPr/>
            <p:nvPr/>
          </p:nvSpPr>
          <p:spPr>
            <a:xfrm>
              <a:off x="0" y="1419033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 txBox="1"/>
            <p:nvPr/>
          </p:nvSpPr>
          <p:spPr>
            <a:xfrm>
              <a:off x="0" y="1419033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Twentieth Century"/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Stored Procedure</a:t>
              </a:r>
              <a:endParaRPr/>
            </a:p>
          </p:txBody>
        </p:sp>
        <p:cxnSp>
          <p:nvCxnSpPr>
            <p:cNvPr id="437" name="Google Shape;437;p2"/>
            <p:cNvCxnSpPr/>
            <p:nvPr/>
          </p:nvCxnSpPr>
          <p:spPr>
            <a:xfrm>
              <a:off x="0" y="2835990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E77557"/>
                </a:gs>
                <a:gs pos="100000">
                  <a:srgbClr val="DA4B18"/>
                </a:gs>
              </a:gsLst>
              <a:lin ang="5400000" scaled="0"/>
            </a:gradFill>
            <a:ln cap="flat" cmpd="sng" w="9525">
              <a:solidFill>
                <a:srgbClr val="E263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8" name="Google Shape;438;p2"/>
            <p:cNvSpPr/>
            <p:nvPr/>
          </p:nvSpPr>
          <p:spPr>
            <a:xfrm>
              <a:off x="0" y="2835990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 txBox="1"/>
            <p:nvPr/>
          </p:nvSpPr>
          <p:spPr>
            <a:xfrm>
              <a:off x="0" y="2835990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Twentieth Century"/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47" name="Google Shape;44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Rotinas armazenadas em banco de dados na forma procedural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Procedural indica como as instruções devem ser realizadas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Não procedural indica somente o que deve ser feito pela instrução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Podem ser chamadas, ou executadas automaticamente após alguma ação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Podem ser basicamente de dois tipos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Módulos Armazenados Persistentes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Trigger</a:t>
            </a:r>
            <a:endParaRPr/>
          </a:p>
        </p:txBody>
      </p:sp>
      <p:sp>
        <p:nvSpPr>
          <p:cNvPr id="448" name="Google Shape;448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455" name="Google Shape;455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9575" lvl="0" marL="457200" rtl="0" algn="just">
              <a:spcBef>
                <a:spcPts val="1000"/>
              </a:spcBef>
              <a:spcAft>
                <a:spcPts val="0"/>
              </a:spcAft>
              <a:buSzPts val="2850"/>
              <a:buChar char="●"/>
            </a:pPr>
            <a:r>
              <a:rPr lang="pt-BR" sz="3000"/>
              <a:t>Rotinas armazenadas no SGBD podem ser “chamadas” através do seu identificador</a:t>
            </a:r>
            <a:endParaRPr sz="3000"/>
          </a:p>
          <a:p>
            <a:pPr indent="-409575" lvl="0" marL="457200" rtl="0" algn="just">
              <a:spcBef>
                <a:spcPts val="0"/>
              </a:spcBef>
              <a:spcAft>
                <a:spcPts val="0"/>
              </a:spcAft>
              <a:buSzPts val="2850"/>
              <a:buChar char="●"/>
            </a:pPr>
            <a:r>
              <a:rPr lang="pt-BR" sz="3000"/>
              <a:t>Podem receber e retornar valores usando seus argumentos</a:t>
            </a:r>
            <a:endParaRPr sz="3000"/>
          </a:p>
          <a:p>
            <a:pPr indent="-409575" lvl="0" marL="457200" rtl="0" algn="just">
              <a:spcBef>
                <a:spcPts val="0"/>
              </a:spcBef>
              <a:spcAft>
                <a:spcPts val="0"/>
              </a:spcAft>
              <a:buSzPts val="2850"/>
              <a:buChar char="●"/>
            </a:pPr>
            <a:r>
              <a:rPr lang="pt-BR" sz="3000"/>
              <a:t>Podem ser usadas como forma de segurança para acesso aos dados</a:t>
            </a:r>
            <a:endParaRPr sz="3000"/>
          </a:p>
        </p:txBody>
      </p:sp>
      <p:sp>
        <p:nvSpPr>
          <p:cNvPr id="456" name="Google Shape;45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63" name="Google Shape;463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60759" lvl="0" marL="457200" rtl="0" algn="just">
              <a:spcBef>
                <a:spcPts val="0"/>
              </a:spcBef>
              <a:spcAft>
                <a:spcPts val="0"/>
              </a:spcAft>
              <a:buSzPct val="80357"/>
              <a:buChar char="●"/>
            </a:pPr>
            <a:r>
              <a:rPr lang="pt-BR" sz="2800"/>
              <a:t>Quando usar os procedimentos geralmente</a:t>
            </a:r>
            <a:endParaRPr sz="2800"/>
          </a:p>
          <a:p>
            <a:pPr indent="-360759" lvl="1" marL="914400" rtl="0" algn="just">
              <a:spcBef>
                <a:spcPts val="0"/>
              </a:spcBef>
              <a:spcAft>
                <a:spcPts val="0"/>
              </a:spcAft>
              <a:buSzPct val="80357"/>
              <a:buChar char="○"/>
            </a:pPr>
            <a:r>
              <a:rPr lang="pt-BR" sz="2800"/>
              <a:t>Consultas usadas por várias aplicações podem ser armazenadas no servidor</a:t>
            </a:r>
            <a:endParaRPr sz="2800"/>
          </a:p>
          <a:p>
            <a:pPr indent="-360759" lvl="1" marL="914400" rtl="0" algn="just">
              <a:spcBef>
                <a:spcPts val="0"/>
              </a:spcBef>
              <a:spcAft>
                <a:spcPts val="0"/>
              </a:spcAft>
              <a:buSzPct val="80357"/>
              <a:buChar char="○"/>
            </a:pPr>
            <a:r>
              <a:rPr lang="pt-BR" sz="2800"/>
              <a:t>Necessitamos reduzir a duplicação de esforço e melhorar a modularidade do software</a:t>
            </a:r>
            <a:endParaRPr sz="2800"/>
          </a:p>
          <a:p>
            <a:pPr indent="-360759" lvl="1" marL="914400" rtl="0" algn="just">
              <a:spcBef>
                <a:spcPts val="0"/>
              </a:spcBef>
              <a:spcAft>
                <a:spcPts val="0"/>
              </a:spcAft>
              <a:buSzPct val="80357"/>
              <a:buChar char="○"/>
            </a:pPr>
            <a:r>
              <a:rPr lang="pt-BR" sz="2800"/>
              <a:t>Para reduzir o custo de comunicação entre o cliente e o servidor</a:t>
            </a:r>
            <a:endParaRPr sz="2800"/>
          </a:p>
          <a:p>
            <a:pPr indent="-360759" lvl="1" marL="914400" rtl="0" algn="just">
              <a:spcBef>
                <a:spcPts val="0"/>
              </a:spcBef>
              <a:spcAft>
                <a:spcPts val="0"/>
              </a:spcAft>
              <a:buSzPct val="80357"/>
              <a:buChar char="○"/>
            </a:pPr>
            <a:r>
              <a:rPr lang="pt-BR" sz="2800"/>
              <a:t>Quando precisarmos realizar verificações de restrições mais complexas</a:t>
            </a:r>
            <a:endParaRPr sz="2800"/>
          </a:p>
        </p:txBody>
      </p:sp>
      <p:sp>
        <p:nvSpPr>
          <p:cNvPr id="464" name="Google Shape;464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dafd1ecc2_0_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471" name="Google Shape;471;g20dafd1ecc2_0_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 sz="2800"/>
              <a:t>Sintaxe</a:t>
            </a:r>
            <a:endParaRPr sz="2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proc_name([parameters, ...])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  	corpo_da_rotina;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parameters =&gt; modo | nome | tipo</a:t>
            </a:r>
            <a:endParaRPr/>
          </a:p>
        </p:txBody>
      </p:sp>
      <p:sp>
        <p:nvSpPr>
          <p:cNvPr id="472" name="Google Shape;472;g20dafd1ecc2_0_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479" name="Google Shape;479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Modo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/>
              <a:t>IN</a:t>
            </a:r>
            <a:r>
              <a:rPr lang="pt-BR"/>
              <a:t> =&gt; argumento de entrada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/>
              <a:t>OUT</a:t>
            </a:r>
            <a:r>
              <a:rPr lang="pt-BR"/>
              <a:t> =&gt; argumento de saída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/>
              <a:t>INOUT</a:t>
            </a:r>
            <a:r>
              <a:rPr lang="pt-BR"/>
              <a:t> =&gt; argumento de entrada e saída</a:t>
            </a:r>
            <a:endParaRPr/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Nome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Nome de identificador válido</a:t>
            </a:r>
            <a:endParaRPr/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Tipo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Tipo de dados suportado pelo SGBD</a:t>
            </a:r>
            <a:endParaRPr/>
          </a:p>
        </p:txBody>
      </p:sp>
      <p:sp>
        <p:nvSpPr>
          <p:cNvPr id="480" name="Google Shape;480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487" name="Google Shape;487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50"/>
              <a:buChar char="●"/>
            </a:pPr>
            <a:r>
              <a:rPr lang="pt-BR" sz="3000"/>
              <a:t>Vantagens</a:t>
            </a:r>
            <a:endParaRPr sz="3000"/>
          </a:p>
          <a:p>
            <a:pPr indent="-371475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50"/>
              <a:buChar char="○"/>
            </a:pPr>
            <a:r>
              <a:rPr lang="pt-BR" sz="2800"/>
              <a:t>Simplifica o código da aplicação</a:t>
            </a:r>
            <a:endParaRPr sz="2800"/>
          </a:p>
          <a:p>
            <a:pPr indent="-371475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50"/>
              <a:buChar char="○"/>
            </a:pPr>
            <a:r>
              <a:rPr lang="pt-BR" sz="2800"/>
              <a:t>Facilita manutenção</a:t>
            </a:r>
            <a:endParaRPr sz="2800"/>
          </a:p>
          <a:p>
            <a:pPr indent="-371475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50"/>
              <a:buChar char="○"/>
            </a:pPr>
            <a:r>
              <a:rPr lang="pt-BR" sz="2800"/>
              <a:t>Transfere parte do processamento ao SGBD</a:t>
            </a:r>
            <a:endParaRPr sz="2800"/>
          </a:p>
          <a:p>
            <a:pPr indent="-371475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50"/>
              <a:buChar char="○"/>
            </a:pPr>
            <a:r>
              <a:rPr lang="pt-BR" sz="2800"/>
              <a:t>Permite a criação de uma camada entre a aplicação e o SGBD</a:t>
            </a:r>
            <a:endParaRPr sz="2800"/>
          </a:p>
        </p:txBody>
      </p:sp>
      <p:sp>
        <p:nvSpPr>
          <p:cNvPr id="488" name="Google Shape;488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495" name="Google Shape;495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457200" rtl="0" algn="just">
              <a:spcBef>
                <a:spcPts val="0"/>
              </a:spcBef>
              <a:spcAft>
                <a:spcPts val="0"/>
              </a:spcAft>
              <a:buSzPts val="2450"/>
              <a:buChar char="●"/>
            </a:pPr>
            <a:r>
              <a:rPr lang="pt-BR" sz="3000"/>
              <a:t>Desvantagens</a:t>
            </a:r>
            <a:endParaRPr sz="3000"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 sz="2800"/>
              <a:t>Regras de negócio ficam acessíveis no banco</a:t>
            </a:r>
            <a:endParaRPr sz="2800"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 sz="2800"/>
              <a:t>Podem sobrecarregar o SGBD se não forem bem planejadas</a:t>
            </a:r>
            <a:endParaRPr sz="2800"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 sz="2800"/>
              <a:t>Exige um conhecimento maior do administrador do banco de dados</a:t>
            </a:r>
            <a:endParaRPr sz="2800"/>
          </a:p>
        </p:txBody>
      </p:sp>
      <p:sp>
        <p:nvSpPr>
          <p:cNvPr id="496" name="Google Shape;496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