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8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985" r:id="rId2"/>
    <p:sldMasterId id="2147484045" r:id="rId3"/>
    <p:sldMasterId id="2147484052" r:id="rId4"/>
    <p:sldMasterId id="2147484159" r:id="rId5"/>
    <p:sldMasterId id="2147484166" r:id="rId6"/>
    <p:sldMasterId id="2147484173" r:id="rId7"/>
    <p:sldMasterId id="2147484180" r:id="rId8"/>
    <p:sldMasterId id="2147484187" r:id="rId9"/>
    <p:sldMasterId id="2147484305" r:id="rId10"/>
  </p:sldMasterIdLst>
  <p:notesMasterIdLst>
    <p:notesMasterId r:id="rId24"/>
  </p:notesMasterIdLst>
  <p:handoutMasterIdLst>
    <p:handoutMasterId r:id="rId25"/>
  </p:handoutMasterIdLst>
  <p:sldIdLst>
    <p:sldId id="400" r:id="rId11"/>
    <p:sldId id="403" r:id="rId12"/>
    <p:sldId id="404" r:id="rId13"/>
    <p:sldId id="405" r:id="rId14"/>
    <p:sldId id="406" r:id="rId15"/>
    <p:sldId id="407" r:id="rId16"/>
    <p:sldId id="415" r:id="rId17"/>
    <p:sldId id="414" r:id="rId18"/>
    <p:sldId id="408" r:id="rId19"/>
    <p:sldId id="413" r:id="rId20"/>
    <p:sldId id="409" r:id="rId21"/>
    <p:sldId id="410" r:id="rId22"/>
    <p:sldId id="412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1" autoAdjust="0"/>
    <p:restoredTop sz="98220" autoAdjust="0"/>
  </p:normalViewPr>
  <p:slideViewPr>
    <p:cSldViewPr>
      <p:cViewPr>
        <p:scale>
          <a:sx n="90" d="100"/>
          <a:sy n="90" d="100"/>
        </p:scale>
        <p:origin x="-9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406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193841-8AD5-4B0D-9218-CA3B12BF9095}" type="datetimeFigureOut">
              <a:rPr lang="en-US"/>
              <a:pPr>
                <a:defRPr/>
              </a:pPr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20A9A9-E26C-4CF0-A738-6BB544C7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DBEA68-F907-46C9-914A-2658F7F397A2}" type="datetimeFigureOut">
              <a:rPr lang="en-US"/>
              <a:pPr>
                <a:defRPr/>
              </a:pPr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1E2EC4-1B69-4FBC-B22F-897FA1481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3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4DE1D6B2-E8C2-44FD-AE75-063D05333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6A0110A6-1D3A-4D8E-862B-B4401C9C4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1EB5C32-DC29-4606-9A15-47550F35F3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3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F8D75E6F-C446-4BEC-A82D-9B1328ACD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96D3C58-6D19-4DCD-A9A8-D015662A7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D95FE7D-31DC-41F0-8DDF-2BD7641CA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F5D5351A-7757-4AF8-9606-934654A77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83DDF522-7ED9-4B9F-A344-051A25FC7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DF8416E8-2588-4337-8D62-CD4429F1D1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12C80F8-B614-442C-8020-2852B6A1D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66686A"/>
                </a:solidFill>
                <a:latin typeface="Arial"/>
              </a:defRPr>
            </a:lvl1pPr>
            <a:lvl2pPr>
              <a:defRPr>
                <a:solidFill>
                  <a:srgbClr val="66686A"/>
                </a:solidFill>
                <a:latin typeface="Arial"/>
              </a:defRPr>
            </a:lvl2pPr>
            <a:lvl3pPr>
              <a:defRPr>
                <a:solidFill>
                  <a:srgbClr val="66686A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66686A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66686A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62C4039-51F0-4D54-AC5F-A79F21282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05AA8BC-AD38-4CCC-A947-C349798239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75A6082-40FB-435E-9447-A5380176E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83732CF-C8DE-47DE-BD84-8001BF04A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3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F1E8B863-099A-4F35-944B-32317BF36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629B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7A3FE3F-BEC0-40B5-BE73-78B9A1425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609955A-2EA1-4211-8B92-6A7A8DD6C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2E414DA-201E-4F50-9A10-EFC72D282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7983CC-3E3A-4724-AA6F-0E43C4676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5B310127-A8D1-40D0-9C29-2D826123E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FA7DD99-0B04-4B50-A858-07F7B143A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629B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66686A"/>
                </a:solidFill>
                <a:latin typeface="Arial"/>
              </a:defRPr>
            </a:lvl1pPr>
            <a:lvl2pPr>
              <a:defRPr>
                <a:solidFill>
                  <a:srgbClr val="66686A"/>
                </a:solidFill>
                <a:latin typeface="Arial"/>
              </a:defRPr>
            </a:lvl2pPr>
            <a:lvl3pPr>
              <a:defRPr>
                <a:solidFill>
                  <a:srgbClr val="66686A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66686A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66686A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457200" cy="2286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D9AFCF9E-3F97-4C93-B466-EFE7649AEF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F04C8F42-404F-4C52-A66D-04E3DD1AAE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3DC0A565-75DD-4607-B6F7-0045FF5AA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1AB23CC7-4F6F-47AA-AE60-9DF198E64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3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C7615B9F-21CD-4231-B856-9BA33A205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629B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CF5F03B6-F2D9-43A0-88CC-2B204E254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2954FF5-7269-4CB6-B64F-BF1177498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3C3F7E5-93C9-4872-A624-9AC04B14F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04C9624-6C21-4825-9008-808C58666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B3D8A23-5472-4AD9-B09F-0775328F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 smtClean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47860D3-1AE5-4EBD-A0D4-61670E0A9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A282483-F67B-4AB5-A2FF-44ED0FAB9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ED17369-07E3-4512-A394-39EAD44A5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1A4294-87FB-4F10-87E1-838428663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FEB0BB5-69B6-4C4C-89B1-8D5C9B114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7211228-16AC-4DCA-832F-62C8645A5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F151B3-620C-47A6-815C-473E0BFF2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66686A"/>
                </a:solidFill>
                <a:latin typeface="Arial"/>
              </a:defRPr>
            </a:lvl1pPr>
            <a:lvl2pPr>
              <a:defRPr>
                <a:solidFill>
                  <a:srgbClr val="66686A"/>
                </a:solidFill>
                <a:latin typeface="Arial"/>
              </a:defRPr>
            </a:lvl2pPr>
            <a:lvl3pPr>
              <a:defRPr>
                <a:solidFill>
                  <a:srgbClr val="66686A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66686A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66686A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CC3B2039-6985-49B7-995F-4BD67F8D9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41AEFEB-D017-4378-8070-8BA58BFC57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6F1966F5-0EE4-4AB6-AD2E-5A3415AC3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B3CBC8A-B8C9-4476-8B24-823BCF54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3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191B49C2-D7B0-4A77-A78D-441C0F521C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919194"/>
              </a:solidFill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4968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66686A"/>
                </a:solidFill>
                <a:latin typeface="Arial"/>
              </a:defRPr>
            </a:lvl1pPr>
            <a:lvl2pPr>
              <a:defRPr>
                <a:solidFill>
                  <a:srgbClr val="66686A"/>
                </a:solidFill>
                <a:latin typeface="Arial"/>
              </a:defRPr>
            </a:lvl2pPr>
            <a:lvl3pPr>
              <a:defRPr>
                <a:solidFill>
                  <a:srgbClr val="66686A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66686A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66686A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1D82336-B33E-401F-8277-8B02A2231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746753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1" y="1143001"/>
            <a:ext cx="3917950" cy="5029200"/>
          </a:xfrm>
          <a:prstGeom prst="rect">
            <a:avLst/>
          </a:prstGeom>
        </p:spPr>
        <p:txBody>
          <a:bodyPr/>
          <a:lstStyle>
            <a:lvl1pPr marL="0" indent="0"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70F90EB-E452-4B8E-B21E-DC8E85521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9453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B9AC309-59EE-4228-8EA2-5367CA149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5159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3" y="6400806"/>
            <a:ext cx="296863" cy="200025"/>
          </a:xfrm>
        </p:spPr>
        <p:txBody>
          <a:bodyPr/>
          <a:lstStyle>
            <a:lvl1pPr>
              <a:defRPr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C70BD55-67D5-4ABC-B9FA-F2D847F3DF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2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F5AF3378-BBD1-44AF-8C74-862DC8A4A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229135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6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203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AB1FA6E-7124-4830-BDAB-4A25BC339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425729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4513" y="6629400"/>
            <a:ext cx="1814512" cy="228600"/>
          </a:xfrm>
        </p:spPr>
        <p:txBody>
          <a:bodyPr/>
          <a:lstStyle>
            <a:lvl1pPr>
              <a:defRPr b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A1F3B50-4913-48FB-9105-F925ECC0C4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42001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0751" y="6459786"/>
            <a:ext cx="56292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629B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66686A"/>
                </a:solidFill>
                <a:latin typeface="Arial"/>
              </a:defRPr>
            </a:lvl1pPr>
            <a:lvl2pPr>
              <a:defRPr>
                <a:solidFill>
                  <a:srgbClr val="66686A"/>
                </a:solidFill>
                <a:latin typeface="Arial"/>
              </a:defRPr>
            </a:lvl2pPr>
            <a:lvl3pPr>
              <a:defRPr>
                <a:solidFill>
                  <a:srgbClr val="66686A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66686A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66686A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DF6458FF-D684-404F-B361-D6B6ECAAD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Arial" charset="0"/>
              </a:defRPr>
            </a:lvl1pPr>
          </a:lstStyle>
          <a:p>
            <a:pPr>
              <a:defRPr/>
            </a:pPr>
            <a:fld id="{A4AADBA5-9CC1-45B1-BAE4-12783C304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 eaLnBrk="1" hangingPunct="1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14" descr="CharterCommunication_Logo_Color.eps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313" r:id="rId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153400" y="6408738"/>
            <a:ext cx="533400" cy="2968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66686A"/>
                </a:solidFill>
                <a:latin typeface="Generis Sans Com" charset="0"/>
                <a:ea typeface="ヒラギノ角ゴ Pro W3" pitchFamily="-84" charset="-128"/>
              </a:defRPr>
            </a:lvl1pPr>
          </a:lstStyle>
          <a:p>
            <a:pPr>
              <a:defRPr/>
            </a:pPr>
            <a:fld id="{4777B5EB-87CF-4C1A-8823-6D6F00243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66686A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  <p:sp>
        <p:nvSpPr>
          <p:cNvPr id="2053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endParaRPr lang="en-US" altLang="en-US" smtClean="0"/>
          </a:p>
        </p:txBody>
      </p:sp>
      <p:pic>
        <p:nvPicPr>
          <p:cNvPr id="2054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4" descr="CharterCommunication_Logo_Color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86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1pPr>
      <a:lvl2pPr marL="341313" indent="-280988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2pPr>
      <a:lvl3pPr marL="622300" indent="-280988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3pPr>
      <a:lvl4pPr marL="854075" indent="-2794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153400" y="6408738"/>
            <a:ext cx="533400" cy="2968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66686A"/>
                </a:solidFill>
                <a:latin typeface="Generis Sans Com" charset="0"/>
                <a:ea typeface="ヒラギノ角ゴ Pro W3" pitchFamily="-84" charset="-128"/>
              </a:defRPr>
            </a:lvl1pPr>
          </a:lstStyle>
          <a:p>
            <a:pPr>
              <a:defRPr/>
            </a:pPr>
            <a:fld id="{A0FC98AD-83DF-4BAC-8E66-924CAF15A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66686A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  <p:sp>
        <p:nvSpPr>
          <p:cNvPr id="2053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endParaRPr lang="en-US" altLang="en-US" smtClean="0"/>
          </a:p>
        </p:txBody>
      </p:sp>
      <p:pic>
        <p:nvPicPr>
          <p:cNvPr id="2054" name="Picture 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4" descr="CharterCommunication_Logo_Color.eps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1pPr>
      <a:lvl2pPr marL="341313" indent="-280988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2pPr>
      <a:lvl3pPr marL="622300" indent="-280988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3pPr>
      <a:lvl4pPr marL="854075" indent="-2794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fld id="{C21A5EC8-9126-4B19-A308-E586B23B4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 eaLnBrk="1" hangingPunct="1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3078" name="Picture 14" descr="CharterCommunication_Logo_Color.eps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153400" y="6408738"/>
            <a:ext cx="533400" cy="2968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66686A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fld id="{693D7102-3BCE-4894-A2D3-91B03179A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66686A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  <p:sp>
        <p:nvSpPr>
          <p:cNvPr id="4101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endParaRPr lang="en-US" altLang="en-US" smtClean="0"/>
          </a:p>
        </p:txBody>
      </p:sp>
      <p:pic>
        <p:nvPicPr>
          <p:cNvPr id="4102" name="Picture 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4" descr="CharterCommunication_Logo_Color.eps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1pPr>
      <a:lvl2pPr marL="341313" indent="-280988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2pPr>
      <a:lvl3pPr marL="622300" indent="-280988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3pPr>
      <a:lvl4pPr marL="854075" indent="-2794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fld id="{BD13AEE4-3DFE-48CA-ADE7-D5C8E8057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 eaLnBrk="1" hangingPunct="1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5126" name="Picture 14" descr="CharterCommunication_Logo_Color.eps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fld id="{F4FC2F3D-6981-42A2-8BAF-EC99C41453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  <p:sp>
        <p:nvSpPr>
          <p:cNvPr id="614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6150" name="Picture 4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4" descr="CharterCommunication_Logo_Color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</a:defRPr>
            </a:lvl1pPr>
          </a:lstStyle>
          <a:p>
            <a:pPr>
              <a:defRPr/>
            </a:pPr>
            <a:fld id="{BF44D597-F216-469E-B583-C4E16AA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 eaLnBrk="1" hangingPunct="1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7174" name="Picture 14" descr="CharterCommunication_Logo_Color.eps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3" y="6408744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Arial" charset="0"/>
              </a:defRPr>
            </a:lvl1pPr>
          </a:lstStyle>
          <a:p>
            <a:pPr>
              <a:defRPr/>
            </a:pPr>
            <a:fld id="{CE9410ED-7637-4E8B-BD45-7781E59CA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 eaLnBrk="1" hangingPunct="1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8198" name="Picture 14" descr="CharterCommunication_Logo_Color.eps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153400" y="6408738"/>
            <a:ext cx="533400" cy="2968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66686A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>
              <a:defRPr/>
            </a:pPr>
            <a:fld id="{BCC0EBFB-41F2-4078-91D2-5BC299AC6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66686A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Charter : Confidential</a:t>
            </a:r>
          </a:p>
        </p:txBody>
      </p:sp>
      <p:sp>
        <p:nvSpPr>
          <p:cNvPr id="9221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endParaRPr lang="en-US" altLang="en-US" smtClean="0"/>
          </a:p>
        </p:txBody>
      </p:sp>
      <p:pic>
        <p:nvPicPr>
          <p:cNvPr id="9222" name="Picture 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4" descr="CharterCommunication_Logo_Color.eps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6343650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1pPr>
      <a:lvl2pPr marL="341313" indent="-280988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2pPr>
      <a:lvl3pPr marL="622300" indent="-280988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66686A"/>
          </a:solidFill>
          <a:latin typeface="Arial"/>
          <a:ea typeface="ヒラギノ角ゴ Pro W3" charset="0"/>
          <a:cs typeface="Calibri" pitchFamily="34" charset="0"/>
        </a:defRPr>
      </a:lvl3pPr>
      <a:lvl4pPr marL="854075" indent="-2794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667000"/>
            <a:ext cx="84582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Gateway Ordering Phase 3 Delivery Approach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Prioritization, Planning, and Deployment Analysis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April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8930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and Reverse Translation Process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9122"/>
            <a:ext cx="1262063" cy="1209675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rot="5400000">
            <a:off x="549459" y="2168939"/>
            <a:ext cx="726208" cy="605927"/>
          </a:xfrm>
          <a:prstGeom prst="bentUpArrow">
            <a:avLst>
              <a:gd name="adj1" fmla="val 1622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9038" y="1103850"/>
            <a:ext cx="178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Gateway Ordering Landing Page &amp; Buy Flow Router</a:t>
            </a:r>
            <a:endParaRPr lang="en-US" sz="1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4" y="1645147"/>
            <a:ext cx="8000468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4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Ordering Functional Summary (Pt 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65741"/>
              </p:ext>
            </p:extLst>
          </p:nvPr>
        </p:nvGraphicFramePr>
        <p:xfrm>
          <a:off x="533400" y="914400"/>
          <a:ext cx="8153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7676"/>
                <a:gridCol w="533192"/>
                <a:gridCol w="533192"/>
                <a:gridCol w="2499340"/>
              </a:tblGrid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Process Area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Open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Tech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2.x Stabilization and Re-work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1a. CR41 overflow and additional items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N/A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COS dependency, net new to all departments.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1b. Release unused TNs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500" u="none" strike="noStrike">
                          <a:effectLst/>
                        </a:rPr>
                        <a:t>1c. Verify LEC Port Location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1d.  Tech debt payment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N/A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N/A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1e. New good ideas (CRs)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N/A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N/A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RDM integration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2a. Order Reasons, Cancel Reasons, and Salutations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Persistence, Tech Debt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2b. Dwell Type, Phone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MEC + Data integration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500" u="none" strike="noStrike">
                          <a:effectLst/>
                        </a:rPr>
                        <a:t>2c. Service, Package, Discount, Enterprise Codes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JESI and MEC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3.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Restart &gt; 60 Days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No landing page required, go directly to the customer.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/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SOLO/JESI mapping and service changes.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4.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Restart Never Cancel customers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No landing page required, go directly to the customer.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/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SOLO/JESI mapping and service changes.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5.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TPSI, (Triple Play (actually all types of ‘plays’) Self-Installs) UI Flow Changes – figure out how to skip over schedule with Office only type flags based on offer choices that are made by the CSR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Configuration, compatibility, and eligibility rules - this will be included on the Offer Customization screen.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/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MEC/UI/Sched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6.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GIS Lite Integration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Address search and serviceability, from a GIS Lite integration it will be on a Low/Medium side because there's an API that can be called. Not an ordering functionality, needs to be given to CRM or PMBI (John Williams).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6a. Search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RT CSR Integration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7a. Vendor Integration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No Vendor has been selected, vendor risk/new API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7b. UI Flow integration and MEC configuration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Medium/high, this is regarding status mapping and logic (return colors based on data)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7c. Provisioning data flow updates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Getting new fields built in CSG, sodi enabled, nextgen interpretting them correctly, etc.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8.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Current Acct. Services Landing Page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Risk of testing and the entire stack must work together.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9.</a:t>
                      </a:r>
                      <a:r>
                        <a:rPr lang="en-US" sz="300" u="none" strike="noStrike">
                          <a:effectLst/>
                        </a:rPr>
                        <a:t>       </a:t>
                      </a:r>
                      <a:r>
                        <a:rPr lang="en-US" sz="500" u="none" strike="noStrike">
                          <a:effectLst/>
                        </a:rPr>
                        <a:t>Disconnect Account Last Services Landing Page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10.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Open Order Services Landing Page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11.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Order History Summary Landing Page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Minor SOLO and UI Services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12.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Order History Detail and Services Page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Reverse Translation, Services, and UI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13.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Modify (Add/Remove) – Change of Service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Reverse Translation and COS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13a. Port 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14.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Disconnect Buy Flow (Voluntary)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Low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*Flow only = Ops may need Reverse Translation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14a. Port 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15.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Modify of Open Pending Order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High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Very difficult, Reverse Translation, COS, UI Flow, Delta un-Bucketing logic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91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15a. Offer Issue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876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16.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Modify Order within the Flow (after point of no return, be able to update order – today we have to go to ACSR to do this)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Persistence (i.e., saving data so that when you select the Back button the information will be there when you return), UI *Assumes initial order in OE/UI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17.</a:t>
                      </a:r>
                      <a:r>
                        <a:rPr lang="en-US" sz="300" u="none" strike="noStrike">
                          <a:effectLst/>
                        </a:rPr>
                        <a:t>   </a:t>
                      </a:r>
                      <a:r>
                        <a:rPr lang="en-US" sz="500" u="none" strike="noStrike">
                          <a:effectLst/>
                        </a:rPr>
                        <a:t>Reschedule a Pending Order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Medium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COS/UI, assumes no Reverse Translation, Reschedule per Order Summary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Low without COS.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6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Ordering Functional Summary (Pt 2)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36210"/>
              </p:ext>
            </p:extLst>
          </p:nvPr>
        </p:nvGraphicFramePr>
        <p:xfrm>
          <a:off x="457200" y="914400"/>
          <a:ext cx="8153399" cy="541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7675"/>
                <a:gridCol w="533193"/>
                <a:gridCol w="533193"/>
                <a:gridCol w="2499338"/>
              </a:tblGrid>
              <a:tr h="309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Customer Requested Cancel a Open Order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Medium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Assumes No Reverse Translation or COS, High assumest with Reverse Translation and COS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18a. Non pay cancel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Restart &lt; 60 Days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Medium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Reverse Translation AH, COS, UI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Order Flow Quick Links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Medium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UI, Flow controller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20a. Dynamic Flow Override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618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Seasonal Suspend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There are requirement changes coming for Seasonal Suspend.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/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Reverse Translation, Account, COS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21a. Cost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21b. Set Dates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309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Transfers services to new 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Need to think about Identity Mgmt. requirements for Transfers, changes to come.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22a. In Market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Reverse translation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22b. Out of Market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Very difficult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22c. Biller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Very difficult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Legacy Services compared to SPP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309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23a. Tool/Page to view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Consider using competitive advantage tool (CAT), all net new functionality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23b. Auto transition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Very difficult, UI/MEC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24.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Spectrum Bus (Charter)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Operational Reporting (Logging)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26.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Fallout Mgmt.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M+A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Defer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27a. ICOMS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27b. Ops/Call Centers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27c. Tech/Data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27d. Environments/DTC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27e. Small Bus.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27f. Additional/Products (Security)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28.</a:t>
                      </a:r>
                      <a:r>
                        <a:rPr lang="en-US" sz="500" u="none" strike="noStrike">
                          <a:effectLst/>
                        </a:rPr>
                        <a:t>   </a:t>
                      </a:r>
                      <a:r>
                        <a:rPr lang="en-US" sz="800" u="none" strike="noStrike">
                          <a:effectLst/>
                        </a:rPr>
                        <a:t>Integration with Non-Order Flow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Medium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High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Persistence, Eventing, Data Model Integration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28a. Pref. Comm.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28b. RTCCA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  <a:tr h="154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28c. Content Mgmt. System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5864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5" marR="7185" marT="71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3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5611"/>
            <a:ext cx="9144000" cy="53653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Documentation Deliverables Lifecycle</a:t>
            </a:r>
            <a:endParaRPr lang="en-US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948519" y="1134639"/>
            <a:ext cx="900113" cy="1034654"/>
            <a:chOff x="2939672" y="2474399"/>
            <a:chExt cx="1200150" cy="1034654"/>
          </a:xfrm>
        </p:grpSpPr>
        <p:grpSp>
          <p:nvGrpSpPr>
            <p:cNvPr id="34" name="Group 45"/>
            <p:cNvGrpSpPr>
              <a:grpSpLocks/>
            </p:cNvGrpSpPr>
            <p:nvPr/>
          </p:nvGrpSpPr>
          <p:grpSpPr bwMode="auto">
            <a:xfrm>
              <a:off x="3031350" y="2474399"/>
              <a:ext cx="1037035" cy="1034654"/>
              <a:chOff x="5724526" y="3057525"/>
              <a:chExt cx="1382713" cy="1379538"/>
            </a:xfrm>
          </p:grpSpPr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5724526" y="3057525"/>
                <a:ext cx="1382713" cy="1379538"/>
              </a:xfrm>
              <a:prstGeom prst="rect">
                <a:avLst/>
              </a:prstGeom>
              <a:solidFill>
                <a:srgbClr val="093667"/>
              </a:solidFill>
              <a:ln w="9525">
                <a:solidFill>
                  <a:srgbClr val="013253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>
                <a:lvl1pPr defTabSz="8143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altLang="en-US" sz="2400"/>
              </a:p>
            </p:txBody>
          </p:sp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5724526" y="3057525"/>
                <a:ext cx="1382713" cy="1379538"/>
              </a:xfrm>
              <a:custGeom>
                <a:avLst/>
                <a:gdLst>
                  <a:gd name="T0" fmla="*/ 871 w 871"/>
                  <a:gd name="T1" fmla="*/ 0 h 869"/>
                  <a:gd name="T2" fmla="*/ 0 w 871"/>
                  <a:gd name="T3" fmla="*/ 869 h 869"/>
                  <a:gd name="T4" fmla="*/ 871 w 871"/>
                  <a:gd name="T5" fmla="*/ 869 h 869"/>
                  <a:gd name="T6" fmla="*/ 871 w 871"/>
                  <a:gd name="T7" fmla="*/ 0 h 869"/>
                  <a:gd name="T8" fmla="*/ 871 w 871"/>
                  <a:gd name="T9" fmla="*/ 0 h 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1" h="869">
                    <a:moveTo>
                      <a:pt x="871" y="0"/>
                    </a:moveTo>
                    <a:lnTo>
                      <a:pt x="0" y="869"/>
                    </a:lnTo>
                    <a:lnTo>
                      <a:pt x="871" y="869"/>
                    </a:lnTo>
                    <a:lnTo>
                      <a:pt x="87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C16">
                      <a:alpha val="34901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2939672" y="2719428"/>
              <a:ext cx="1200150" cy="544589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t" rotWithShape="0">
                <a:srgbClr val="000000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rgbClr val="FFFFFF"/>
                  </a:solidFill>
                </a:rPr>
                <a:t>Business Process Definitions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92831" y="1134639"/>
            <a:ext cx="1121626" cy="1035844"/>
            <a:chOff x="1565691" y="1098036"/>
            <a:chExt cx="1200150" cy="1035844"/>
          </a:xfrm>
        </p:grpSpPr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1654987" y="1098036"/>
              <a:ext cx="1034653" cy="1035844"/>
              <a:chOff x="3889376" y="1222375"/>
              <a:chExt cx="1379538" cy="1381125"/>
            </a:xfrm>
          </p:grpSpPr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889376" y="1222375"/>
                <a:ext cx="1379538" cy="1381125"/>
              </a:xfrm>
              <a:prstGeom prst="rect">
                <a:avLst/>
              </a:prstGeom>
              <a:solidFill>
                <a:srgbClr val="0560B3"/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>
                <a:lvl1pPr defTabSz="8143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altLang="en-US" sz="2400"/>
              </a:p>
            </p:txBody>
          </p:sp>
          <p:sp>
            <p:nvSpPr>
              <p:cNvPr id="46" name="Freeform 17"/>
              <p:cNvSpPr>
                <a:spLocks/>
              </p:cNvSpPr>
              <p:nvPr/>
            </p:nvSpPr>
            <p:spPr bwMode="auto">
              <a:xfrm>
                <a:off x="3889376" y="1222375"/>
                <a:ext cx="1379538" cy="1381125"/>
              </a:xfrm>
              <a:custGeom>
                <a:avLst/>
                <a:gdLst>
                  <a:gd name="T0" fmla="*/ 0 w 869"/>
                  <a:gd name="T1" fmla="*/ 870 h 870"/>
                  <a:gd name="T2" fmla="*/ 869 w 869"/>
                  <a:gd name="T3" fmla="*/ 870 h 870"/>
                  <a:gd name="T4" fmla="*/ 869 w 869"/>
                  <a:gd name="T5" fmla="*/ 0 h 870"/>
                  <a:gd name="T6" fmla="*/ 0 w 869"/>
                  <a:gd name="T7" fmla="*/ 870 h 870"/>
                  <a:gd name="T8" fmla="*/ 0 w 869"/>
                  <a:gd name="T9" fmla="*/ 870 h 8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9" h="870">
                    <a:moveTo>
                      <a:pt x="0" y="870"/>
                    </a:moveTo>
                    <a:lnTo>
                      <a:pt x="869" y="870"/>
                    </a:lnTo>
                    <a:lnTo>
                      <a:pt x="869" y="0"/>
                    </a:lnTo>
                    <a:lnTo>
                      <a:pt x="0" y="87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1315D">
                      <a:alpha val="28999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1565691" y="1420605"/>
              <a:ext cx="1200150" cy="390701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t" rotWithShape="0">
                <a:srgbClr val="000000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rgbClr val="FFFFFF"/>
                  </a:solidFill>
                </a:rPr>
                <a:t>Application Requirements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632907" y="2407896"/>
            <a:ext cx="1472917" cy="1550085"/>
            <a:chOff x="6382139" y="2864498"/>
            <a:chExt cx="1963889" cy="1797943"/>
          </a:xfrm>
        </p:grpSpPr>
        <p:grpSp>
          <p:nvGrpSpPr>
            <p:cNvPr id="138" name="Group 62"/>
            <p:cNvGrpSpPr>
              <a:grpSpLocks/>
            </p:cNvGrpSpPr>
            <p:nvPr/>
          </p:nvGrpSpPr>
          <p:grpSpPr bwMode="auto">
            <a:xfrm>
              <a:off x="6382139" y="2864498"/>
              <a:ext cx="1963889" cy="1797943"/>
              <a:chOff x="238126" y="1073150"/>
              <a:chExt cx="3049588" cy="2484438"/>
            </a:xfrm>
          </p:grpSpPr>
          <p:sp>
            <p:nvSpPr>
              <p:cNvPr id="168" name="Freeform 15"/>
              <p:cNvSpPr>
                <a:spLocks/>
              </p:cNvSpPr>
              <p:nvPr/>
            </p:nvSpPr>
            <p:spPr bwMode="auto">
              <a:xfrm>
                <a:off x="238126" y="1073150"/>
                <a:ext cx="3049588" cy="2484438"/>
              </a:xfrm>
              <a:custGeom>
                <a:avLst/>
                <a:gdLst>
                  <a:gd name="T0" fmla="*/ 1585 w 1921"/>
                  <a:gd name="T1" fmla="*/ 524 h 1565"/>
                  <a:gd name="T2" fmla="*/ 1585 w 1921"/>
                  <a:gd name="T3" fmla="*/ 433 h 1565"/>
                  <a:gd name="T4" fmla="*/ 1198 w 1921"/>
                  <a:gd name="T5" fmla="*/ 433 h 1565"/>
                  <a:gd name="T6" fmla="*/ 1198 w 1921"/>
                  <a:gd name="T7" fmla="*/ 1565 h 1565"/>
                  <a:gd name="T8" fmla="*/ 702 w 1921"/>
                  <a:gd name="T9" fmla="*/ 1565 h 1565"/>
                  <a:gd name="T10" fmla="*/ 702 w 1921"/>
                  <a:gd name="T11" fmla="*/ 1386 h 1565"/>
                  <a:gd name="T12" fmla="*/ 794 w 1921"/>
                  <a:gd name="T13" fmla="*/ 1386 h 1565"/>
                  <a:gd name="T14" fmla="*/ 599 w 1921"/>
                  <a:gd name="T15" fmla="*/ 1051 h 1565"/>
                  <a:gd name="T16" fmla="*/ 404 w 1921"/>
                  <a:gd name="T17" fmla="*/ 1386 h 1565"/>
                  <a:gd name="T18" fmla="*/ 495 w 1921"/>
                  <a:gd name="T19" fmla="*/ 1386 h 1565"/>
                  <a:gd name="T20" fmla="*/ 495 w 1921"/>
                  <a:gd name="T21" fmla="*/ 1565 h 1565"/>
                  <a:gd name="T22" fmla="*/ 0 w 1921"/>
                  <a:gd name="T23" fmla="*/ 1565 h 1565"/>
                  <a:gd name="T24" fmla="*/ 0 w 1921"/>
                  <a:gd name="T25" fmla="*/ 0 h 1565"/>
                  <a:gd name="T26" fmla="*/ 1198 w 1921"/>
                  <a:gd name="T27" fmla="*/ 0 h 1565"/>
                  <a:gd name="T28" fmla="*/ 1198 w 1921"/>
                  <a:gd name="T29" fmla="*/ 228 h 1565"/>
                  <a:gd name="T30" fmla="*/ 1585 w 1921"/>
                  <a:gd name="T31" fmla="*/ 228 h 1565"/>
                  <a:gd name="T32" fmla="*/ 1585 w 1921"/>
                  <a:gd name="T33" fmla="*/ 137 h 1565"/>
                  <a:gd name="T34" fmla="*/ 1921 w 1921"/>
                  <a:gd name="T35" fmla="*/ 332 h 1565"/>
                  <a:gd name="T36" fmla="*/ 1585 w 1921"/>
                  <a:gd name="T37" fmla="*/ 524 h 15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21" h="1565">
                    <a:moveTo>
                      <a:pt x="1585" y="524"/>
                    </a:moveTo>
                    <a:lnTo>
                      <a:pt x="1585" y="433"/>
                    </a:lnTo>
                    <a:lnTo>
                      <a:pt x="1198" y="433"/>
                    </a:lnTo>
                    <a:lnTo>
                      <a:pt x="1198" y="1565"/>
                    </a:lnTo>
                    <a:lnTo>
                      <a:pt x="702" y="1565"/>
                    </a:lnTo>
                    <a:lnTo>
                      <a:pt x="702" y="1386"/>
                    </a:lnTo>
                    <a:lnTo>
                      <a:pt x="794" y="1386"/>
                    </a:lnTo>
                    <a:lnTo>
                      <a:pt x="599" y="1051"/>
                    </a:lnTo>
                    <a:lnTo>
                      <a:pt x="404" y="1386"/>
                    </a:lnTo>
                    <a:lnTo>
                      <a:pt x="495" y="1386"/>
                    </a:lnTo>
                    <a:lnTo>
                      <a:pt x="495" y="1565"/>
                    </a:lnTo>
                    <a:lnTo>
                      <a:pt x="0" y="1565"/>
                    </a:lnTo>
                    <a:lnTo>
                      <a:pt x="0" y="0"/>
                    </a:lnTo>
                    <a:lnTo>
                      <a:pt x="1198" y="0"/>
                    </a:lnTo>
                    <a:lnTo>
                      <a:pt x="1198" y="228"/>
                    </a:lnTo>
                    <a:lnTo>
                      <a:pt x="1585" y="228"/>
                    </a:lnTo>
                    <a:lnTo>
                      <a:pt x="1585" y="137"/>
                    </a:lnTo>
                    <a:lnTo>
                      <a:pt x="1921" y="332"/>
                    </a:lnTo>
                    <a:lnTo>
                      <a:pt x="1585" y="524"/>
                    </a:lnTo>
                    <a:close/>
                  </a:path>
                </a:pathLst>
              </a:custGeom>
              <a:solidFill>
                <a:srgbClr val="08A7EE"/>
              </a:solidFill>
              <a:ln w="9525" cap="flat" cmpd="sng">
                <a:solidFill>
                  <a:srgbClr val="0195F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100"/>
              </a:p>
            </p:txBody>
          </p:sp>
          <p:sp>
            <p:nvSpPr>
              <p:cNvPr id="169" name="Freeform 23"/>
              <p:cNvSpPr>
                <a:spLocks/>
              </p:cNvSpPr>
              <p:nvPr/>
            </p:nvSpPr>
            <p:spPr bwMode="auto">
              <a:xfrm>
                <a:off x="2139951" y="1600200"/>
                <a:ext cx="1147763" cy="304800"/>
              </a:xfrm>
              <a:custGeom>
                <a:avLst/>
                <a:gdLst/>
                <a:ahLst/>
                <a:cxnLst>
                  <a:cxn ang="0">
                    <a:pos x="723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387" y="101"/>
                  </a:cxn>
                  <a:cxn ang="0">
                    <a:pos x="387" y="192"/>
                  </a:cxn>
                  <a:cxn ang="0">
                    <a:pos x="723" y="0"/>
                  </a:cxn>
                </a:cxnLst>
                <a:rect l="0" t="0" r="r" b="b"/>
                <a:pathLst>
                  <a:path w="723" h="192">
                    <a:moveTo>
                      <a:pt x="723" y="0"/>
                    </a:moveTo>
                    <a:lnTo>
                      <a:pt x="0" y="0"/>
                    </a:lnTo>
                    <a:lnTo>
                      <a:pt x="0" y="101"/>
                    </a:lnTo>
                    <a:lnTo>
                      <a:pt x="387" y="101"/>
                    </a:lnTo>
                    <a:lnTo>
                      <a:pt x="387" y="192"/>
                    </a:lnTo>
                    <a:lnTo>
                      <a:pt x="72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latin typeface="+mn-lt"/>
                </a:endParaRPr>
              </a:p>
            </p:txBody>
          </p:sp>
        </p:grpSp>
        <p:sp>
          <p:nvSpPr>
            <p:cNvPr id="139" name="Freeform 15"/>
            <p:cNvSpPr>
              <a:spLocks/>
            </p:cNvSpPr>
            <p:nvPr/>
          </p:nvSpPr>
          <p:spPr bwMode="auto">
            <a:xfrm>
              <a:off x="6382139" y="3447633"/>
              <a:ext cx="1237014" cy="631669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chemeClr val="bg1"/>
                  </a:solidFill>
                </a:rPr>
                <a:t>Functional Service Definition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720151" y="2407896"/>
            <a:ext cx="1469850" cy="1550085"/>
            <a:chOff x="5900362" y="2169890"/>
            <a:chExt cx="1959800" cy="1797943"/>
          </a:xfrm>
        </p:grpSpPr>
        <p:grpSp>
          <p:nvGrpSpPr>
            <p:cNvPr id="140" name="Group 63"/>
            <p:cNvGrpSpPr>
              <a:grpSpLocks/>
            </p:cNvGrpSpPr>
            <p:nvPr/>
          </p:nvGrpSpPr>
          <p:grpSpPr bwMode="auto">
            <a:xfrm>
              <a:off x="5900362" y="2169890"/>
              <a:ext cx="1959800" cy="1797943"/>
              <a:chOff x="2489201" y="1073150"/>
              <a:chExt cx="3043238" cy="2484438"/>
            </a:xfrm>
          </p:grpSpPr>
          <p:sp>
            <p:nvSpPr>
              <p:cNvPr id="166" name="Freeform 14"/>
              <p:cNvSpPr>
                <a:spLocks/>
              </p:cNvSpPr>
              <p:nvPr/>
            </p:nvSpPr>
            <p:spPr bwMode="auto">
              <a:xfrm>
                <a:off x="2489201" y="1073150"/>
                <a:ext cx="3043238" cy="2484438"/>
              </a:xfrm>
              <a:custGeom>
                <a:avLst/>
                <a:gdLst>
                  <a:gd name="T0" fmla="*/ 1581 w 1917"/>
                  <a:gd name="T1" fmla="*/ 524 h 1565"/>
                  <a:gd name="T2" fmla="*/ 1581 w 1917"/>
                  <a:gd name="T3" fmla="*/ 433 h 1565"/>
                  <a:gd name="T4" fmla="*/ 1196 w 1917"/>
                  <a:gd name="T5" fmla="*/ 433 h 1565"/>
                  <a:gd name="T6" fmla="*/ 1196 w 1917"/>
                  <a:gd name="T7" fmla="*/ 1565 h 1565"/>
                  <a:gd name="T8" fmla="*/ 0 w 1917"/>
                  <a:gd name="T9" fmla="*/ 1565 h 1565"/>
                  <a:gd name="T10" fmla="*/ 0 w 1917"/>
                  <a:gd name="T11" fmla="*/ 433 h 1565"/>
                  <a:gd name="T12" fmla="*/ 167 w 1917"/>
                  <a:gd name="T13" fmla="*/ 433 h 1565"/>
                  <a:gd name="T14" fmla="*/ 167 w 1917"/>
                  <a:gd name="T15" fmla="*/ 524 h 1565"/>
                  <a:gd name="T16" fmla="*/ 503 w 1917"/>
                  <a:gd name="T17" fmla="*/ 332 h 1565"/>
                  <a:gd name="T18" fmla="*/ 167 w 1917"/>
                  <a:gd name="T19" fmla="*/ 137 h 1565"/>
                  <a:gd name="T20" fmla="*/ 167 w 1917"/>
                  <a:gd name="T21" fmla="*/ 228 h 1565"/>
                  <a:gd name="T22" fmla="*/ 0 w 1917"/>
                  <a:gd name="T23" fmla="*/ 228 h 1565"/>
                  <a:gd name="T24" fmla="*/ 0 w 1917"/>
                  <a:gd name="T25" fmla="*/ 0 h 1565"/>
                  <a:gd name="T26" fmla="*/ 1196 w 1917"/>
                  <a:gd name="T27" fmla="*/ 0 h 1565"/>
                  <a:gd name="T28" fmla="*/ 1196 w 1917"/>
                  <a:gd name="T29" fmla="*/ 228 h 1565"/>
                  <a:gd name="T30" fmla="*/ 1581 w 1917"/>
                  <a:gd name="T31" fmla="*/ 228 h 1565"/>
                  <a:gd name="T32" fmla="*/ 1581 w 1917"/>
                  <a:gd name="T33" fmla="*/ 137 h 1565"/>
                  <a:gd name="T34" fmla="*/ 1917 w 1917"/>
                  <a:gd name="T35" fmla="*/ 332 h 1565"/>
                  <a:gd name="T36" fmla="*/ 1581 w 1917"/>
                  <a:gd name="T37" fmla="*/ 524 h 15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17" h="1565">
                    <a:moveTo>
                      <a:pt x="1581" y="524"/>
                    </a:moveTo>
                    <a:lnTo>
                      <a:pt x="1581" y="433"/>
                    </a:lnTo>
                    <a:lnTo>
                      <a:pt x="1196" y="433"/>
                    </a:lnTo>
                    <a:lnTo>
                      <a:pt x="1196" y="1565"/>
                    </a:lnTo>
                    <a:lnTo>
                      <a:pt x="0" y="1565"/>
                    </a:lnTo>
                    <a:lnTo>
                      <a:pt x="0" y="433"/>
                    </a:lnTo>
                    <a:lnTo>
                      <a:pt x="167" y="433"/>
                    </a:lnTo>
                    <a:lnTo>
                      <a:pt x="167" y="524"/>
                    </a:lnTo>
                    <a:lnTo>
                      <a:pt x="503" y="332"/>
                    </a:lnTo>
                    <a:lnTo>
                      <a:pt x="167" y="137"/>
                    </a:lnTo>
                    <a:lnTo>
                      <a:pt x="167" y="228"/>
                    </a:lnTo>
                    <a:lnTo>
                      <a:pt x="0" y="228"/>
                    </a:lnTo>
                    <a:lnTo>
                      <a:pt x="0" y="0"/>
                    </a:lnTo>
                    <a:lnTo>
                      <a:pt x="1196" y="0"/>
                    </a:lnTo>
                    <a:lnTo>
                      <a:pt x="1196" y="228"/>
                    </a:lnTo>
                    <a:lnTo>
                      <a:pt x="1581" y="228"/>
                    </a:lnTo>
                    <a:lnTo>
                      <a:pt x="1581" y="137"/>
                    </a:lnTo>
                    <a:lnTo>
                      <a:pt x="1917" y="332"/>
                    </a:lnTo>
                    <a:lnTo>
                      <a:pt x="1581" y="524"/>
                    </a:lnTo>
                    <a:close/>
                  </a:path>
                </a:pathLst>
              </a:custGeom>
              <a:solidFill>
                <a:srgbClr val="0560B3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67" name="Freeform 24"/>
              <p:cNvSpPr>
                <a:spLocks/>
              </p:cNvSpPr>
              <p:nvPr/>
            </p:nvSpPr>
            <p:spPr bwMode="auto">
              <a:xfrm>
                <a:off x="4383088" y="1600200"/>
                <a:ext cx="1149350" cy="304800"/>
              </a:xfrm>
              <a:custGeom>
                <a:avLst/>
                <a:gdLst/>
                <a:ahLst/>
                <a:cxnLst>
                  <a:cxn ang="0">
                    <a:pos x="724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388" y="101"/>
                  </a:cxn>
                  <a:cxn ang="0">
                    <a:pos x="388" y="192"/>
                  </a:cxn>
                  <a:cxn ang="0">
                    <a:pos x="724" y="0"/>
                  </a:cxn>
                </a:cxnLst>
                <a:rect l="0" t="0" r="r" b="b"/>
                <a:pathLst>
                  <a:path w="724" h="192">
                    <a:moveTo>
                      <a:pt x="724" y="0"/>
                    </a:moveTo>
                    <a:lnTo>
                      <a:pt x="0" y="0"/>
                    </a:lnTo>
                    <a:lnTo>
                      <a:pt x="0" y="101"/>
                    </a:lnTo>
                    <a:lnTo>
                      <a:pt x="388" y="101"/>
                    </a:lnTo>
                    <a:lnTo>
                      <a:pt x="388" y="192"/>
                    </a:lnTo>
                    <a:lnTo>
                      <a:pt x="72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1" name="Freeform 15"/>
            <p:cNvSpPr>
              <a:spLocks/>
            </p:cNvSpPr>
            <p:nvPr/>
          </p:nvSpPr>
          <p:spPr bwMode="auto">
            <a:xfrm>
              <a:off x="5900362" y="2753026"/>
              <a:ext cx="1237015" cy="631669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chemeClr val="bg1"/>
                  </a:solidFill>
                </a:rPr>
                <a:t>High-Level Data Object Specification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804328" y="2407896"/>
            <a:ext cx="1471383" cy="1550085"/>
            <a:chOff x="7345931" y="2169890"/>
            <a:chExt cx="1961844" cy="1797943"/>
          </a:xfrm>
        </p:grpSpPr>
        <p:grpSp>
          <p:nvGrpSpPr>
            <p:cNvPr id="142" name="Group 64"/>
            <p:cNvGrpSpPr>
              <a:grpSpLocks/>
            </p:cNvGrpSpPr>
            <p:nvPr/>
          </p:nvGrpSpPr>
          <p:grpSpPr bwMode="auto">
            <a:xfrm>
              <a:off x="7345931" y="2169890"/>
              <a:ext cx="1961844" cy="1797943"/>
              <a:chOff x="4733926" y="1073150"/>
              <a:chExt cx="3046413" cy="2484438"/>
            </a:xfrm>
          </p:grpSpPr>
          <p:sp>
            <p:nvSpPr>
              <p:cNvPr id="164" name="Freeform 13"/>
              <p:cNvSpPr>
                <a:spLocks/>
              </p:cNvSpPr>
              <p:nvPr/>
            </p:nvSpPr>
            <p:spPr bwMode="auto">
              <a:xfrm>
                <a:off x="4733926" y="1073150"/>
                <a:ext cx="3046413" cy="2484438"/>
              </a:xfrm>
              <a:custGeom>
                <a:avLst/>
                <a:gdLst>
                  <a:gd name="T0" fmla="*/ 1583 w 1919"/>
                  <a:gd name="T1" fmla="*/ 524 h 1565"/>
                  <a:gd name="T2" fmla="*/ 1583 w 1919"/>
                  <a:gd name="T3" fmla="*/ 433 h 1565"/>
                  <a:gd name="T4" fmla="*/ 1193 w 1919"/>
                  <a:gd name="T5" fmla="*/ 433 h 1565"/>
                  <a:gd name="T6" fmla="*/ 1193 w 1919"/>
                  <a:gd name="T7" fmla="*/ 1565 h 1565"/>
                  <a:gd name="T8" fmla="*/ 0 w 1919"/>
                  <a:gd name="T9" fmla="*/ 1565 h 1565"/>
                  <a:gd name="T10" fmla="*/ 0 w 1919"/>
                  <a:gd name="T11" fmla="*/ 433 h 1565"/>
                  <a:gd name="T12" fmla="*/ 169 w 1919"/>
                  <a:gd name="T13" fmla="*/ 433 h 1565"/>
                  <a:gd name="T14" fmla="*/ 169 w 1919"/>
                  <a:gd name="T15" fmla="*/ 524 h 1565"/>
                  <a:gd name="T16" fmla="*/ 505 w 1919"/>
                  <a:gd name="T17" fmla="*/ 332 h 1565"/>
                  <a:gd name="T18" fmla="*/ 169 w 1919"/>
                  <a:gd name="T19" fmla="*/ 137 h 1565"/>
                  <a:gd name="T20" fmla="*/ 169 w 1919"/>
                  <a:gd name="T21" fmla="*/ 228 h 1565"/>
                  <a:gd name="T22" fmla="*/ 0 w 1919"/>
                  <a:gd name="T23" fmla="*/ 228 h 1565"/>
                  <a:gd name="T24" fmla="*/ 0 w 1919"/>
                  <a:gd name="T25" fmla="*/ 0 h 1565"/>
                  <a:gd name="T26" fmla="*/ 1193 w 1919"/>
                  <a:gd name="T27" fmla="*/ 0 h 1565"/>
                  <a:gd name="T28" fmla="*/ 1193 w 1919"/>
                  <a:gd name="T29" fmla="*/ 228 h 1565"/>
                  <a:gd name="T30" fmla="*/ 1583 w 1919"/>
                  <a:gd name="T31" fmla="*/ 228 h 1565"/>
                  <a:gd name="T32" fmla="*/ 1583 w 1919"/>
                  <a:gd name="T33" fmla="*/ 137 h 1565"/>
                  <a:gd name="T34" fmla="*/ 1919 w 1919"/>
                  <a:gd name="T35" fmla="*/ 332 h 1565"/>
                  <a:gd name="T36" fmla="*/ 1583 w 1919"/>
                  <a:gd name="T37" fmla="*/ 524 h 15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19" h="1565">
                    <a:moveTo>
                      <a:pt x="1583" y="524"/>
                    </a:moveTo>
                    <a:lnTo>
                      <a:pt x="1583" y="433"/>
                    </a:lnTo>
                    <a:lnTo>
                      <a:pt x="1193" y="433"/>
                    </a:lnTo>
                    <a:lnTo>
                      <a:pt x="1193" y="1565"/>
                    </a:lnTo>
                    <a:lnTo>
                      <a:pt x="0" y="1565"/>
                    </a:lnTo>
                    <a:lnTo>
                      <a:pt x="0" y="433"/>
                    </a:lnTo>
                    <a:lnTo>
                      <a:pt x="169" y="433"/>
                    </a:lnTo>
                    <a:lnTo>
                      <a:pt x="169" y="524"/>
                    </a:lnTo>
                    <a:lnTo>
                      <a:pt x="505" y="332"/>
                    </a:lnTo>
                    <a:lnTo>
                      <a:pt x="169" y="137"/>
                    </a:lnTo>
                    <a:lnTo>
                      <a:pt x="169" y="228"/>
                    </a:lnTo>
                    <a:lnTo>
                      <a:pt x="0" y="228"/>
                    </a:lnTo>
                    <a:lnTo>
                      <a:pt x="0" y="0"/>
                    </a:lnTo>
                    <a:lnTo>
                      <a:pt x="1193" y="0"/>
                    </a:lnTo>
                    <a:lnTo>
                      <a:pt x="1193" y="228"/>
                    </a:lnTo>
                    <a:lnTo>
                      <a:pt x="1583" y="228"/>
                    </a:lnTo>
                    <a:lnTo>
                      <a:pt x="1583" y="137"/>
                    </a:lnTo>
                    <a:lnTo>
                      <a:pt x="1919" y="332"/>
                    </a:lnTo>
                    <a:lnTo>
                      <a:pt x="1583" y="524"/>
                    </a:lnTo>
                    <a:close/>
                  </a:path>
                </a:pathLst>
              </a:custGeom>
              <a:solidFill>
                <a:srgbClr val="093667"/>
              </a:solidFill>
              <a:ln w="9525" cap="flat" cmpd="sng">
                <a:solidFill>
                  <a:srgbClr val="01325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65" name="Freeform 25"/>
              <p:cNvSpPr>
                <a:spLocks/>
              </p:cNvSpPr>
              <p:nvPr/>
            </p:nvSpPr>
            <p:spPr bwMode="auto">
              <a:xfrm>
                <a:off x="6627813" y="1600200"/>
                <a:ext cx="1152525" cy="304800"/>
              </a:xfrm>
              <a:custGeom>
                <a:avLst/>
                <a:gdLst/>
                <a:ahLst/>
                <a:cxnLst>
                  <a:cxn ang="0">
                    <a:pos x="726" y="0"/>
                  </a:cxn>
                  <a:cxn ang="0">
                    <a:pos x="0" y="0"/>
                  </a:cxn>
                  <a:cxn ang="0">
                    <a:pos x="0" y="101"/>
                  </a:cxn>
                  <a:cxn ang="0">
                    <a:pos x="390" y="101"/>
                  </a:cxn>
                  <a:cxn ang="0">
                    <a:pos x="390" y="192"/>
                  </a:cxn>
                  <a:cxn ang="0">
                    <a:pos x="726" y="0"/>
                  </a:cxn>
                </a:cxnLst>
                <a:rect l="0" t="0" r="r" b="b"/>
                <a:pathLst>
                  <a:path w="726" h="192">
                    <a:moveTo>
                      <a:pt x="726" y="0"/>
                    </a:moveTo>
                    <a:lnTo>
                      <a:pt x="0" y="0"/>
                    </a:lnTo>
                    <a:lnTo>
                      <a:pt x="0" y="101"/>
                    </a:lnTo>
                    <a:lnTo>
                      <a:pt x="390" y="101"/>
                    </a:lnTo>
                    <a:lnTo>
                      <a:pt x="390" y="192"/>
                    </a:lnTo>
                    <a:lnTo>
                      <a:pt x="72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0C16">
                      <a:alpha val="34902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3" name="Freeform 15"/>
            <p:cNvSpPr>
              <a:spLocks/>
            </p:cNvSpPr>
            <p:nvPr/>
          </p:nvSpPr>
          <p:spPr bwMode="auto">
            <a:xfrm>
              <a:off x="7345931" y="2574534"/>
              <a:ext cx="1237015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/>
              <a:r>
                <a:rPr lang="en-US" sz="1000" dirty="0">
                  <a:solidFill>
                    <a:schemeClr val="bg1"/>
                  </a:solidFill>
                </a:rPr>
                <a:t>Specific data elements requirements for presentation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873375" y="2400348"/>
            <a:ext cx="927761" cy="2271147"/>
            <a:chOff x="8779232" y="2169890"/>
            <a:chExt cx="1237015" cy="2634302"/>
          </a:xfrm>
        </p:grpSpPr>
        <p:grpSp>
          <p:nvGrpSpPr>
            <p:cNvPr id="144" name="Group 65"/>
            <p:cNvGrpSpPr>
              <a:grpSpLocks/>
            </p:cNvGrpSpPr>
            <p:nvPr/>
          </p:nvGrpSpPr>
          <p:grpSpPr bwMode="auto">
            <a:xfrm>
              <a:off x="8791500" y="2169890"/>
              <a:ext cx="1224747" cy="2634302"/>
              <a:chOff x="6978651" y="1073150"/>
              <a:chExt cx="1901825" cy="3640138"/>
            </a:xfrm>
          </p:grpSpPr>
          <p:sp>
            <p:nvSpPr>
              <p:cNvPr id="162" name="Freeform 12"/>
              <p:cNvSpPr>
                <a:spLocks/>
              </p:cNvSpPr>
              <p:nvPr/>
            </p:nvSpPr>
            <p:spPr bwMode="auto">
              <a:xfrm>
                <a:off x="6978651" y="1073150"/>
                <a:ext cx="1901825" cy="3636963"/>
              </a:xfrm>
              <a:custGeom>
                <a:avLst/>
                <a:gdLst>
                  <a:gd name="T0" fmla="*/ 702 w 1198"/>
                  <a:gd name="T1" fmla="*/ 1955 h 2291"/>
                  <a:gd name="T2" fmla="*/ 794 w 1198"/>
                  <a:gd name="T3" fmla="*/ 1955 h 2291"/>
                  <a:gd name="T4" fmla="*/ 599 w 1198"/>
                  <a:gd name="T5" fmla="*/ 2291 h 2291"/>
                  <a:gd name="T6" fmla="*/ 404 w 1198"/>
                  <a:gd name="T7" fmla="*/ 1955 h 2291"/>
                  <a:gd name="T8" fmla="*/ 495 w 1198"/>
                  <a:gd name="T9" fmla="*/ 1955 h 2291"/>
                  <a:gd name="T10" fmla="*/ 495 w 1198"/>
                  <a:gd name="T11" fmla="*/ 1565 h 2291"/>
                  <a:gd name="T12" fmla="*/ 0 w 1198"/>
                  <a:gd name="T13" fmla="*/ 1565 h 2291"/>
                  <a:gd name="T14" fmla="*/ 0 w 1198"/>
                  <a:gd name="T15" fmla="*/ 433 h 2291"/>
                  <a:gd name="T16" fmla="*/ 169 w 1198"/>
                  <a:gd name="T17" fmla="*/ 433 h 2291"/>
                  <a:gd name="T18" fmla="*/ 169 w 1198"/>
                  <a:gd name="T19" fmla="*/ 524 h 2291"/>
                  <a:gd name="T20" fmla="*/ 505 w 1198"/>
                  <a:gd name="T21" fmla="*/ 332 h 2291"/>
                  <a:gd name="T22" fmla="*/ 169 w 1198"/>
                  <a:gd name="T23" fmla="*/ 137 h 2291"/>
                  <a:gd name="T24" fmla="*/ 169 w 1198"/>
                  <a:gd name="T25" fmla="*/ 228 h 2291"/>
                  <a:gd name="T26" fmla="*/ 0 w 1198"/>
                  <a:gd name="T27" fmla="*/ 228 h 2291"/>
                  <a:gd name="T28" fmla="*/ 0 w 1198"/>
                  <a:gd name="T29" fmla="*/ 0 h 2291"/>
                  <a:gd name="T30" fmla="*/ 1198 w 1198"/>
                  <a:gd name="T31" fmla="*/ 0 h 2291"/>
                  <a:gd name="T32" fmla="*/ 1198 w 1198"/>
                  <a:gd name="T33" fmla="*/ 1565 h 2291"/>
                  <a:gd name="T34" fmla="*/ 702 w 1198"/>
                  <a:gd name="T35" fmla="*/ 1565 h 2291"/>
                  <a:gd name="T36" fmla="*/ 702 w 1198"/>
                  <a:gd name="T37" fmla="*/ 1955 h 229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98" h="2291">
                    <a:moveTo>
                      <a:pt x="702" y="1955"/>
                    </a:moveTo>
                    <a:lnTo>
                      <a:pt x="794" y="1955"/>
                    </a:lnTo>
                    <a:lnTo>
                      <a:pt x="599" y="2291"/>
                    </a:lnTo>
                    <a:lnTo>
                      <a:pt x="404" y="1955"/>
                    </a:lnTo>
                    <a:lnTo>
                      <a:pt x="495" y="1955"/>
                    </a:lnTo>
                    <a:lnTo>
                      <a:pt x="495" y="1565"/>
                    </a:lnTo>
                    <a:lnTo>
                      <a:pt x="0" y="1565"/>
                    </a:lnTo>
                    <a:lnTo>
                      <a:pt x="0" y="433"/>
                    </a:lnTo>
                    <a:lnTo>
                      <a:pt x="169" y="433"/>
                    </a:lnTo>
                    <a:lnTo>
                      <a:pt x="169" y="524"/>
                    </a:lnTo>
                    <a:lnTo>
                      <a:pt x="505" y="332"/>
                    </a:lnTo>
                    <a:lnTo>
                      <a:pt x="169" y="137"/>
                    </a:lnTo>
                    <a:lnTo>
                      <a:pt x="169" y="228"/>
                    </a:lnTo>
                    <a:lnTo>
                      <a:pt x="0" y="228"/>
                    </a:lnTo>
                    <a:lnTo>
                      <a:pt x="0" y="0"/>
                    </a:lnTo>
                    <a:lnTo>
                      <a:pt x="1198" y="0"/>
                    </a:lnTo>
                    <a:lnTo>
                      <a:pt x="1198" y="1565"/>
                    </a:lnTo>
                    <a:lnTo>
                      <a:pt x="702" y="1565"/>
                    </a:lnTo>
                    <a:lnTo>
                      <a:pt x="702" y="1955"/>
                    </a:lnTo>
                    <a:close/>
                  </a:path>
                </a:pathLst>
              </a:custGeom>
              <a:solidFill>
                <a:srgbClr val="025663"/>
              </a:solidFill>
              <a:ln w="9525" cap="flat" cmpd="sng">
                <a:solidFill>
                  <a:srgbClr val="03454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63" name="Freeform 27"/>
              <p:cNvSpPr>
                <a:spLocks/>
              </p:cNvSpPr>
              <p:nvPr/>
            </p:nvSpPr>
            <p:spPr bwMode="auto">
              <a:xfrm>
                <a:off x="7929563" y="3560763"/>
                <a:ext cx="304800" cy="1152525"/>
              </a:xfrm>
              <a:custGeom>
                <a:avLst/>
                <a:gdLst/>
                <a:ahLst/>
                <a:cxnLst>
                  <a:cxn ang="0">
                    <a:pos x="0" y="726"/>
                  </a:cxn>
                  <a:cxn ang="0">
                    <a:pos x="0" y="0"/>
                  </a:cxn>
                  <a:cxn ang="0">
                    <a:pos x="101" y="0"/>
                  </a:cxn>
                  <a:cxn ang="0">
                    <a:pos x="101" y="390"/>
                  </a:cxn>
                  <a:cxn ang="0">
                    <a:pos x="192" y="390"/>
                  </a:cxn>
                  <a:cxn ang="0">
                    <a:pos x="0" y="726"/>
                  </a:cxn>
                </a:cxnLst>
                <a:rect l="0" t="0" r="r" b="b"/>
                <a:pathLst>
                  <a:path w="192" h="726">
                    <a:moveTo>
                      <a:pt x="0" y="726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101" y="390"/>
                    </a:lnTo>
                    <a:lnTo>
                      <a:pt x="192" y="390"/>
                    </a:lnTo>
                    <a:lnTo>
                      <a:pt x="0" y="72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8779232" y="2574534"/>
              <a:ext cx="1237015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chemeClr val="bg1"/>
                  </a:solidFill>
                </a:rPr>
                <a:t>Specific data elements required for application services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331848" y="4174847"/>
            <a:ext cx="1485952" cy="1552065"/>
            <a:chOff x="8049291" y="4213686"/>
            <a:chExt cx="1981269" cy="1800240"/>
          </a:xfrm>
        </p:grpSpPr>
        <p:grpSp>
          <p:nvGrpSpPr>
            <p:cNvPr id="146" name="Group 66"/>
            <p:cNvGrpSpPr>
              <a:grpSpLocks/>
            </p:cNvGrpSpPr>
            <p:nvPr/>
          </p:nvGrpSpPr>
          <p:grpSpPr bwMode="auto">
            <a:xfrm>
              <a:off x="8049291" y="4213686"/>
              <a:ext cx="1981268" cy="1800240"/>
              <a:chOff x="5826126" y="3897313"/>
              <a:chExt cx="3076575" cy="2487613"/>
            </a:xfrm>
          </p:grpSpPr>
          <p:sp>
            <p:nvSpPr>
              <p:cNvPr id="160" name="Freeform 19"/>
              <p:cNvSpPr>
                <a:spLocks/>
              </p:cNvSpPr>
              <p:nvPr/>
            </p:nvSpPr>
            <p:spPr bwMode="auto">
              <a:xfrm>
                <a:off x="5826126" y="3897313"/>
                <a:ext cx="3076575" cy="2487613"/>
              </a:xfrm>
              <a:custGeom>
                <a:avLst/>
                <a:gdLst>
                  <a:gd name="T0" fmla="*/ 1938 w 1938"/>
                  <a:gd name="T1" fmla="*/ 1564 h 1567"/>
                  <a:gd name="T2" fmla="*/ 1938 w 1938"/>
                  <a:gd name="T3" fmla="*/ 1567 h 1567"/>
                  <a:gd name="T4" fmla="*/ 726 w 1938"/>
                  <a:gd name="T5" fmla="*/ 1567 h 1567"/>
                  <a:gd name="T6" fmla="*/ 726 w 1938"/>
                  <a:gd name="T7" fmla="*/ 1341 h 1567"/>
                  <a:gd name="T8" fmla="*/ 336 w 1938"/>
                  <a:gd name="T9" fmla="*/ 1341 h 1567"/>
                  <a:gd name="T10" fmla="*/ 336 w 1938"/>
                  <a:gd name="T11" fmla="*/ 1433 h 1567"/>
                  <a:gd name="T12" fmla="*/ 0 w 1938"/>
                  <a:gd name="T13" fmla="*/ 1238 h 1567"/>
                  <a:gd name="T14" fmla="*/ 336 w 1938"/>
                  <a:gd name="T15" fmla="*/ 1045 h 1567"/>
                  <a:gd name="T16" fmla="*/ 336 w 1938"/>
                  <a:gd name="T17" fmla="*/ 1137 h 1567"/>
                  <a:gd name="T18" fmla="*/ 726 w 1938"/>
                  <a:gd name="T19" fmla="*/ 1137 h 1567"/>
                  <a:gd name="T20" fmla="*/ 726 w 1938"/>
                  <a:gd name="T21" fmla="*/ 0 h 1567"/>
                  <a:gd name="T22" fmla="*/ 1221 w 1938"/>
                  <a:gd name="T23" fmla="*/ 0 h 1567"/>
                  <a:gd name="T24" fmla="*/ 1221 w 1938"/>
                  <a:gd name="T25" fmla="*/ 176 h 1567"/>
                  <a:gd name="T26" fmla="*/ 1130 w 1938"/>
                  <a:gd name="T27" fmla="*/ 176 h 1567"/>
                  <a:gd name="T28" fmla="*/ 1325 w 1938"/>
                  <a:gd name="T29" fmla="*/ 512 h 1567"/>
                  <a:gd name="T30" fmla="*/ 1520 w 1938"/>
                  <a:gd name="T31" fmla="*/ 176 h 1567"/>
                  <a:gd name="T32" fmla="*/ 1428 w 1938"/>
                  <a:gd name="T33" fmla="*/ 176 h 1567"/>
                  <a:gd name="T34" fmla="*/ 1428 w 1938"/>
                  <a:gd name="T35" fmla="*/ 0 h 1567"/>
                  <a:gd name="T36" fmla="*/ 1924 w 1938"/>
                  <a:gd name="T37" fmla="*/ 0 h 1567"/>
                  <a:gd name="T38" fmla="*/ 1924 w 1938"/>
                  <a:gd name="T39" fmla="*/ 1564 h 1567"/>
                  <a:gd name="T40" fmla="*/ 1938 w 1938"/>
                  <a:gd name="T41" fmla="*/ 1564 h 15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38" h="1567">
                    <a:moveTo>
                      <a:pt x="1938" y="1564"/>
                    </a:moveTo>
                    <a:lnTo>
                      <a:pt x="1938" y="1567"/>
                    </a:lnTo>
                    <a:lnTo>
                      <a:pt x="726" y="1567"/>
                    </a:lnTo>
                    <a:lnTo>
                      <a:pt x="726" y="1341"/>
                    </a:lnTo>
                    <a:lnTo>
                      <a:pt x="336" y="1341"/>
                    </a:lnTo>
                    <a:lnTo>
                      <a:pt x="336" y="1433"/>
                    </a:lnTo>
                    <a:lnTo>
                      <a:pt x="0" y="1238"/>
                    </a:lnTo>
                    <a:lnTo>
                      <a:pt x="336" y="1045"/>
                    </a:lnTo>
                    <a:lnTo>
                      <a:pt x="336" y="1137"/>
                    </a:lnTo>
                    <a:lnTo>
                      <a:pt x="726" y="1137"/>
                    </a:lnTo>
                    <a:lnTo>
                      <a:pt x="726" y="0"/>
                    </a:lnTo>
                    <a:lnTo>
                      <a:pt x="1221" y="0"/>
                    </a:lnTo>
                    <a:lnTo>
                      <a:pt x="1221" y="176"/>
                    </a:lnTo>
                    <a:lnTo>
                      <a:pt x="1130" y="176"/>
                    </a:lnTo>
                    <a:lnTo>
                      <a:pt x="1325" y="512"/>
                    </a:lnTo>
                    <a:lnTo>
                      <a:pt x="1520" y="176"/>
                    </a:lnTo>
                    <a:lnTo>
                      <a:pt x="1428" y="176"/>
                    </a:lnTo>
                    <a:lnTo>
                      <a:pt x="1428" y="0"/>
                    </a:lnTo>
                    <a:lnTo>
                      <a:pt x="1924" y="0"/>
                    </a:lnTo>
                    <a:lnTo>
                      <a:pt x="1924" y="1564"/>
                    </a:lnTo>
                    <a:lnTo>
                      <a:pt x="1938" y="1564"/>
                    </a:lnTo>
                    <a:close/>
                  </a:path>
                </a:pathLst>
              </a:custGeom>
              <a:solidFill>
                <a:srgbClr val="0199A1"/>
              </a:solidFill>
              <a:ln w="9525" cap="flat" cmpd="sng">
                <a:solidFill>
                  <a:srgbClr val="048C8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61" name="Freeform 22"/>
              <p:cNvSpPr>
                <a:spLocks/>
              </p:cNvSpPr>
              <p:nvPr/>
            </p:nvSpPr>
            <p:spPr bwMode="auto">
              <a:xfrm>
                <a:off x="5835357" y="5863160"/>
                <a:ext cx="1152525" cy="309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6" y="0"/>
                  </a:cxn>
                  <a:cxn ang="0">
                    <a:pos x="726" y="103"/>
                  </a:cxn>
                  <a:cxn ang="0">
                    <a:pos x="336" y="103"/>
                  </a:cxn>
                  <a:cxn ang="0">
                    <a:pos x="336" y="195"/>
                  </a:cxn>
                  <a:cxn ang="0">
                    <a:pos x="0" y="0"/>
                  </a:cxn>
                </a:cxnLst>
                <a:rect l="0" t="0" r="r" b="b"/>
                <a:pathLst>
                  <a:path w="726" h="195">
                    <a:moveTo>
                      <a:pt x="0" y="0"/>
                    </a:moveTo>
                    <a:lnTo>
                      <a:pt x="726" y="0"/>
                    </a:lnTo>
                    <a:lnTo>
                      <a:pt x="726" y="103"/>
                    </a:lnTo>
                    <a:lnTo>
                      <a:pt x="336" y="103"/>
                    </a:lnTo>
                    <a:lnTo>
                      <a:pt x="336" y="19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8793546" y="4620625"/>
              <a:ext cx="1237014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Infrastructure process and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corres</a:t>
              </a:r>
              <a:r>
                <a:rPr lang="en-US" sz="1000" dirty="0" smtClean="0">
                  <a:solidFill>
                    <a:schemeClr val="bg1"/>
                  </a:solidFill>
                </a:rPr>
                <a:t>-ponding </a:t>
              </a:r>
              <a:r>
                <a:rPr lang="en-US" sz="1000" dirty="0">
                  <a:solidFill>
                    <a:schemeClr val="bg1"/>
                  </a:solidFill>
                </a:rPr>
                <a:t>data elements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248438" y="4174847"/>
            <a:ext cx="1470617" cy="1552065"/>
            <a:chOff x="6604745" y="4213686"/>
            <a:chExt cx="1960822" cy="1800240"/>
          </a:xfrm>
        </p:grpSpPr>
        <p:grpSp>
          <p:nvGrpSpPr>
            <p:cNvPr id="148" name="Group 67"/>
            <p:cNvGrpSpPr>
              <a:grpSpLocks/>
            </p:cNvGrpSpPr>
            <p:nvPr/>
          </p:nvGrpSpPr>
          <p:grpSpPr bwMode="auto">
            <a:xfrm>
              <a:off x="6604745" y="4213686"/>
              <a:ext cx="1960822" cy="1800240"/>
              <a:chOff x="3582988" y="3897313"/>
              <a:chExt cx="3044825" cy="2487613"/>
            </a:xfrm>
          </p:grpSpPr>
          <p:sp>
            <p:nvSpPr>
              <p:cNvPr id="158" name="Freeform 18"/>
              <p:cNvSpPr>
                <a:spLocks/>
              </p:cNvSpPr>
              <p:nvPr/>
            </p:nvSpPr>
            <p:spPr bwMode="auto">
              <a:xfrm>
                <a:off x="3582988" y="3897313"/>
                <a:ext cx="3044825" cy="2487613"/>
              </a:xfrm>
              <a:custGeom>
                <a:avLst/>
                <a:gdLst>
                  <a:gd name="T0" fmla="*/ 1749 w 1918"/>
                  <a:gd name="T1" fmla="*/ 1137 h 1567"/>
                  <a:gd name="T2" fmla="*/ 1749 w 1918"/>
                  <a:gd name="T3" fmla="*/ 1045 h 1567"/>
                  <a:gd name="T4" fmla="*/ 1413 w 1918"/>
                  <a:gd name="T5" fmla="*/ 1238 h 1567"/>
                  <a:gd name="T6" fmla="*/ 1749 w 1918"/>
                  <a:gd name="T7" fmla="*/ 1433 h 1567"/>
                  <a:gd name="T8" fmla="*/ 1749 w 1918"/>
                  <a:gd name="T9" fmla="*/ 1341 h 1567"/>
                  <a:gd name="T10" fmla="*/ 1918 w 1918"/>
                  <a:gd name="T11" fmla="*/ 1341 h 1567"/>
                  <a:gd name="T12" fmla="*/ 1918 w 1918"/>
                  <a:gd name="T13" fmla="*/ 1567 h 1567"/>
                  <a:gd name="T14" fmla="*/ 725 w 1918"/>
                  <a:gd name="T15" fmla="*/ 1567 h 1567"/>
                  <a:gd name="T16" fmla="*/ 725 w 1918"/>
                  <a:gd name="T17" fmla="*/ 1341 h 1567"/>
                  <a:gd name="T18" fmla="*/ 335 w 1918"/>
                  <a:gd name="T19" fmla="*/ 1341 h 1567"/>
                  <a:gd name="T20" fmla="*/ 335 w 1918"/>
                  <a:gd name="T21" fmla="*/ 1433 h 1567"/>
                  <a:gd name="T22" fmla="*/ 0 w 1918"/>
                  <a:gd name="T23" fmla="*/ 1238 h 1567"/>
                  <a:gd name="T24" fmla="*/ 335 w 1918"/>
                  <a:gd name="T25" fmla="*/ 1045 h 1567"/>
                  <a:gd name="T26" fmla="*/ 335 w 1918"/>
                  <a:gd name="T27" fmla="*/ 1137 h 1567"/>
                  <a:gd name="T28" fmla="*/ 725 w 1918"/>
                  <a:gd name="T29" fmla="*/ 1137 h 1567"/>
                  <a:gd name="T30" fmla="*/ 725 w 1918"/>
                  <a:gd name="T31" fmla="*/ 0 h 1567"/>
                  <a:gd name="T32" fmla="*/ 1918 w 1918"/>
                  <a:gd name="T33" fmla="*/ 0 h 1567"/>
                  <a:gd name="T34" fmla="*/ 1918 w 1918"/>
                  <a:gd name="T35" fmla="*/ 1137 h 1567"/>
                  <a:gd name="T36" fmla="*/ 1749 w 1918"/>
                  <a:gd name="T37" fmla="*/ 1137 h 156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18" h="1567">
                    <a:moveTo>
                      <a:pt x="1749" y="1137"/>
                    </a:moveTo>
                    <a:lnTo>
                      <a:pt x="1749" y="1045"/>
                    </a:lnTo>
                    <a:lnTo>
                      <a:pt x="1413" y="1238"/>
                    </a:lnTo>
                    <a:lnTo>
                      <a:pt x="1749" y="1433"/>
                    </a:lnTo>
                    <a:lnTo>
                      <a:pt x="1749" y="1341"/>
                    </a:lnTo>
                    <a:lnTo>
                      <a:pt x="1918" y="1341"/>
                    </a:lnTo>
                    <a:lnTo>
                      <a:pt x="1918" y="1567"/>
                    </a:lnTo>
                    <a:lnTo>
                      <a:pt x="725" y="1567"/>
                    </a:lnTo>
                    <a:lnTo>
                      <a:pt x="725" y="1341"/>
                    </a:lnTo>
                    <a:lnTo>
                      <a:pt x="335" y="1341"/>
                    </a:lnTo>
                    <a:lnTo>
                      <a:pt x="335" y="1433"/>
                    </a:lnTo>
                    <a:lnTo>
                      <a:pt x="0" y="1238"/>
                    </a:lnTo>
                    <a:lnTo>
                      <a:pt x="335" y="1045"/>
                    </a:lnTo>
                    <a:lnTo>
                      <a:pt x="335" y="1137"/>
                    </a:lnTo>
                    <a:lnTo>
                      <a:pt x="725" y="1137"/>
                    </a:lnTo>
                    <a:lnTo>
                      <a:pt x="725" y="0"/>
                    </a:lnTo>
                    <a:lnTo>
                      <a:pt x="1918" y="0"/>
                    </a:lnTo>
                    <a:lnTo>
                      <a:pt x="1918" y="1137"/>
                    </a:lnTo>
                    <a:lnTo>
                      <a:pt x="1749" y="1137"/>
                    </a:lnTo>
                    <a:close/>
                  </a:path>
                </a:pathLst>
              </a:custGeom>
              <a:solidFill>
                <a:srgbClr val="08D8E2"/>
              </a:solidFill>
              <a:ln w="9525" cap="flat" cmpd="sng">
                <a:solidFill>
                  <a:srgbClr val="06CEC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59" name="Freeform 21"/>
              <p:cNvSpPr>
                <a:spLocks/>
              </p:cNvSpPr>
              <p:nvPr/>
            </p:nvSpPr>
            <p:spPr bwMode="auto">
              <a:xfrm>
                <a:off x="3587324" y="5865541"/>
                <a:ext cx="1150938" cy="309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5" y="0"/>
                  </a:cxn>
                  <a:cxn ang="0">
                    <a:pos x="725" y="103"/>
                  </a:cxn>
                  <a:cxn ang="0">
                    <a:pos x="335" y="103"/>
                  </a:cxn>
                  <a:cxn ang="0">
                    <a:pos x="335" y="195"/>
                  </a:cxn>
                  <a:cxn ang="0">
                    <a:pos x="0" y="0"/>
                  </a:cxn>
                </a:cxnLst>
                <a:rect l="0" t="0" r="r" b="b"/>
                <a:pathLst>
                  <a:path w="725" h="195">
                    <a:moveTo>
                      <a:pt x="0" y="0"/>
                    </a:moveTo>
                    <a:lnTo>
                      <a:pt x="725" y="0"/>
                    </a:lnTo>
                    <a:lnTo>
                      <a:pt x="725" y="103"/>
                    </a:lnTo>
                    <a:lnTo>
                      <a:pt x="335" y="103"/>
                    </a:lnTo>
                    <a:lnTo>
                      <a:pt x="335" y="19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7328551" y="4620625"/>
              <a:ext cx="1237016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Security requirements and 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corres</a:t>
              </a:r>
              <a:r>
                <a:rPr lang="en-US" sz="1000" dirty="0" smtClean="0">
                  <a:solidFill>
                    <a:schemeClr val="bg1"/>
                  </a:solidFill>
                </a:rPr>
                <a:t>-ponding </a:t>
              </a:r>
              <a:r>
                <a:rPr lang="en-US" sz="1000" dirty="0">
                  <a:solidFill>
                    <a:schemeClr val="bg1"/>
                  </a:solidFill>
                </a:rPr>
                <a:t>data elements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164261" y="4174847"/>
            <a:ext cx="1472917" cy="1552065"/>
            <a:chOff x="5159175" y="4213686"/>
            <a:chExt cx="1963889" cy="1800240"/>
          </a:xfrm>
        </p:grpSpPr>
        <p:grpSp>
          <p:nvGrpSpPr>
            <p:cNvPr id="150" name="Group 68"/>
            <p:cNvGrpSpPr>
              <a:grpSpLocks/>
            </p:cNvGrpSpPr>
            <p:nvPr/>
          </p:nvGrpSpPr>
          <p:grpSpPr bwMode="auto">
            <a:xfrm>
              <a:off x="5159175" y="4213686"/>
              <a:ext cx="1963888" cy="1800240"/>
              <a:chOff x="1338263" y="3897313"/>
              <a:chExt cx="3049588" cy="2487613"/>
            </a:xfrm>
          </p:grpSpPr>
          <p:sp>
            <p:nvSpPr>
              <p:cNvPr id="156" name="Freeform 17"/>
              <p:cNvSpPr>
                <a:spLocks/>
              </p:cNvSpPr>
              <p:nvPr/>
            </p:nvSpPr>
            <p:spPr bwMode="auto">
              <a:xfrm>
                <a:off x="1338263" y="3897313"/>
                <a:ext cx="3049588" cy="2487613"/>
              </a:xfrm>
              <a:custGeom>
                <a:avLst/>
                <a:gdLst>
                  <a:gd name="T0" fmla="*/ 1749 w 1921"/>
                  <a:gd name="T1" fmla="*/ 1137 h 1567"/>
                  <a:gd name="T2" fmla="*/ 1749 w 1921"/>
                  <a:gd name="T3" fmla="*/ 1045 h 1567"/>
                  <a:gd name="T4" fmla="*/ 1414 w 1921"/>
                  <a:gd name="T5" fmla="*/ 1238 h 1567"/>
                  <a:gd name="T6" fmla="*/ 1749 w 1921"/>
                  <a:gd name="T7" fmla="*/ 1433 h 1567"/>
                  <a:gd name="T8" fmla="*/ 1749 w 1921"/>
                  <a:gd name="T9" fmla="*/ 1341 h 1567"/>
                  <a:gd name="T10" fmla="*/ 1921 w 1921"/>
                  <a:gd name="T11" fmla="*/ 1341 h 1567"/>
                  <a:gd name="T12" fmla="*/ 1921 w 1921"/>
                  <a:gd name="T13" fmla="*/ 1567 h 1567"/>
                  <a:gd name="T14" fmla="*/ 725 w 1921"/>
                  <a:gd name="T15" fmla="*/ 1567 h 1567"/>
                  <a:gd name="T16" fmla="*/ 725 w 1921"/>
                  <a:gd name="T17" fmla="*/ 1341 h 1567"/>
                  <a:gd name="T18" fmla="*/ 336 w 1921"/>
                  <a:gd name="T19" fmla="*/ 1341 h 1567"/>
                  <a:gd name="T20" fmla="*/ 336 w 1921"/>
                  <a:gd name="T21" fmla="*/ 1433 h 1567"/>
                  <a:gd name="T22" fmla="*/ 0 w 1921"/>
                  <a:gd name="T23" fmla="*/ 1238 h 1567"/>
                  <a:gd name="T24" fmla="*/ 336 w 1921"/>
                  <a:gd name="T25" fmla="*/ 1045 h 1567"/>
                  <a:gd name="T26" fmla="*/ 336 w 1921"/>
                  <a:gd name="T27" fmla="*/ 1137 h 1567"/>
                  <a:gd name="T28" fmla="*/ 725 w 1921"/>
                  <a:gd name="T29" fmla="*/ 1137 h 1567"/>
                  <a:gd name="T30" fmla="*/ 725 w 1921"/>
                  <a:gd name="T31" fmla="*/ 0 h 1567"/>
                  <a:gd name="T32" fmla="*/ 1921 w 1921"/>
                  <a:gd name="T33" fmla="*/ 0 h 1567"/>
                  <a:gd name="T34" fmla="*/ 1921 w 1921"/>
                  <a:gd name="T35" fmla="*/ 1137 h 1567"/>
                  <a:gd name="T36" fmla="*/ 1749 w 1921"/>
                  <a:gd name="T37" fmla="*/ 1137 h 156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21" h="1567">
                    <a:moveTo>
                      <a:pt x="1749" y="1137"/>
                    </a:moveTo>
                    <a:lnTo>
                      <a:pt x="1749" y="1045"/>
                    </a:lnTo>
                    <a:lnTo>
                      <a:pt x="1414" y="1238"/>
                    </a:lnTo>
                    <a:lnTo>
                      <a:pt x="1749" y="1433"/>
                    </a:lnTo>
                    <a:lnTo>
                      <a:pt x="1749" y="1341"/>
                    </a:lnTo>
                    <a:lnTo>
                      <a:pt x="1921" y="1341"/>
                    </a:lnTo>
                    <a:lnTo>
                      <a:pt x="1921" y="1567"/>
                    </a:lnTo>
                    <a:lnTo>
                      <a:pt x="725" y="1567"/>
                    </a:lnTo>
                    <a:lnTo>
                      <a:pt x="725" y="1341"/>
                    </a:lnTo>
                    <a:lnTo>
                      <a:pt x="336" y="1341"/>
                    </a:lnTo>
                    <a:lnTo>
                      <a:pt x="336" y="1433"/>
                    </a:lnTo>
                    <a:lnTo>
                      <a:pt x="0" y="1238"/>
                    </a:lnTo>
                    <a:lnTo>
                      <a:pt x="336" y="1045"/>
                    </a:lnTo>
                    <a:lnTo>
                      <a:pt x="336" y="1137"/>
                    </a:lnTo>
                    <a:lnTo>
                      <a:pt x="725" y="1137"/>
                    </a:lnTo>
                    <a:lnTo>
                      <a:pt x="725" y="0"/>
                    </a:lnTo>
                    <a:lnTo>
                      <a:pt x="1921" y="0"/>
                    </a:lnTo>
                    <a:lnTo>
                      <a:pt x="1921" y="1137"/>
                    </a:lnTo>
                    <a:lnTo>
                      <a:pt x="1749" y="1137"/>
                    </a:lnTo>
                    <a:close/>
                  </a:path>
                </a:pathLst>
              </a:custGeom>
              <a:solidFill>
                <a:srgbClr val="08A7EE"/>
              </a:solidFill>
              <a:ln w="9525" cap="flat" cmpd="sng">
                <a:solidFill>
                  <a:srgbClr val="0195F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57" name="Freeform 20"/>
              <p:cNvSpPr>
                <a:spLocks/>
              </p:cNvSpPr>
              <p:nvPr/>
            </p:nvSpPr>
            <p:spPr bwMode="auto">
              <a:xfrm>
                <a:off x="1338785" y="5863160"/>
                <a:ext cx="1150938" cy="309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5" y="0"/>
                  </a:cxn>
                  <a:cxn ang="0">
                    <a:pos x="725" y="103"/>
                  </a:cxn>
                  <a:cxn ang="0">
                    <a:pos x="336" y="103"/>
                  </a:cxn>
                  <a:cxn ang="0">
                    <a:pos x="336" y="195"/>
                  </a:cxn>
                  <a:cxn ang="0">
                    <a:pos x="0" y="0"/>
                  </a:cxn>
                </a:cxnLst>
                <a:rect l="0" t="0" r="r" b="b"/>
                <a:pathLst>
                  <a:path w="725" h="195">
                    <a:moveTo>
                      <a:pt x="0" y="0"/>
                    </a:moveTo>
                    <a:lnTo>
                      <a:pt x="725" y="0"/>
                    </a:lnTo>
                    <a:lnTo>
                      <a:pt x="725" y="103"/>
                    </a:lnTo>
                    <a:lnTo>
                      <a:pt x="336" y="103"/>
                    </a:lnTo>
                    <a:lnTo>
                      <a:pt x="336" y="19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51" name="Freeform 15"/>
            <p:cNvSpPr>
              <a:spLocks/>
            </p:cNvSpPr>
            <p:nvPr/>
          </p:nvSpPr>
          <p:spPr bwMode="auto">
            <a:xfrm>
              <a:off x="5886050" y="4620622"/>
              <a:ext cx="1237014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Detailed service specification &amp; orchestration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632907" y="3453785"/>
            <a:ext cx="927761" cy="2273127"/>
            <a:chOff x="4450703" y="3377326"/>
            <a:chExt cx="1237015" cy="2636599"/>
          </a:xfrm>
        </p:grpSpPr>
        <p:grpSp>
          <p:nvGrpSpPr>
            <p:cNvPr id="152" name="Group 69"/>
            <p:cNvGrpSpPr>
              <a:grpSpLocks/>
            </p:cNvGrpSpPr>
            <p:nvPr/>
          </p:nvGrpSpPr>
          <p:grpSpPr bwMode="auto">
            <a:xfrm>
              <a:off x="4450703" y="3377326"/>
              <a:ext cx="1224747" cy="2636599"/>
              <a:chOff x="238126" y="2741613"/>
              <a:chExt cx="1901825" cy="3643313"/>
            </a:xfrm>
          </p:grpSpPr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238126" y="2741613"/>
                <a:ext cx="1901825" cy="3643313"/>
              </a:xfrm>
              <a:custGeom>
                <a:avLst/>
                <a:gdLst>
                  <a:gd name="T0" fmla="*/ 1029 w 1198"/>
                  <a:gd name="T1" fmla="*/ 1865 h 2295"/>
                  <a:gd name="T2" fmla="*/ 1029 w 1198"/>
                  <a:gd name="T3" fmla="*/ 1773 h 2295"/>
                  <a:gd name="T4" fmla="*/ 693 w 1198"/>
                  <a:gd name="T5" fmla="*/ 1966 h 2295"/>
                  <a:gd name="T6" fmla="*/ 1029 w 1198"/>
                  <a:gd name="T7" fmla="*/ 2161 h 2295"/>
                  <a:gd name="T8" fmla="*/ 1029 w 1198"/>
                  <a:gd name="T9" fmla="*/ 2069 h 2295"/>
                  <a:gd name="T10" fmla="*/ 1198 w 1198"/>
                  <a:gd name="T11" fmla="*/ 2069 h 2295"/>
                  <a:gd name="T12" fmla="*/ 1198 w 1198"/>
                  <a:gd name="T13" fmla="*/ 2295 h 2295"/>
                  <a:gd name="T14" fmla="*/ 0 w 1198"/>
                  <a:gd name="T15" fmla="*/ 2295 h 2295"/>
                  <a:gd name="T16" fmla="*/ 0 w 1198"/>
                  <a:gd name="T17" fmla="*/ 728 h 2295"/>
                  <a:gd name="T18" fmla="*/ 495 w 1198"/>
                  <a:gd name="T19" fmla="*/ 728 h 2295"/>
                  <a:gd name="T20" fmla="*/ 495 w 1198"/>
                  <a:gd name="T21" fmla="*/ 335 h 2295"/>
                  <a:gd name="T22" fmla="*/ 404 w 1198"/>
                  <a:gd name="T23" fmla="*/ 335 h 2295"/>
                  <a:gd name="T24" fmla="*/ 599 w 1198"/>
                  <a:gd name="T25" fmla="*/ 0 h 2295"/>
                  <a:gd name="T26" fmla="*/ 794 w 1198"/>
                  <a:gd name="T27" fmla="*/ 335 h 2295"/>
                  <a:gd name="T28" fmla="*/ 702 w 1198"/>
                  <a:gd name="T29" fmla="*/ 335 h 2295"/>
                  <a:gd name="T30" fmla="*/ 702 w 1198"/>
                  <a:gd name="T31" fmla="*/ 728 h 2295"/>
                  <a:gd name="T32" fmla="*/ 1198 w 1198"/>
                  <a:gd name="T33" fmla="*/ 728 h 2295"/>
                  <a:gd name="T34" fmla="*/ 1198 w 1198"/>
                  <a:gd name="T35" fmla="*/ 1865 h 2295"/>
                  <a:gd name="T36" fmla="*/ 1029 w 1198"/>
                  <a:gd name="T37" fmla="*/ 1865 h 229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98" h="2295">
                    <a:moveTo>
                      <a:pt x="1029" y="1865"/>
                    </a:moveTo>
                    <a:lnTo>
                      <a:pt x="1029" y="1773"/>
                    </a:lnTo>
                    <a:lnTo>
                      <a:pt x="693" y="1966"/>
                    </a:lnTo>
                    <a:lnTo>
                      <a:pt x="1029" y="2161"/>
                    </a:lnTo>
                    <a:lnTo>
                      <a:pt x="1029" y="2069"/>
                    </a:lnTo>
                    <a:lnTo>
                      <a:pt x="1198" y="2069"/>
                    </a:lnTo>
                    <a:lnTo>
                      <a:pt x="1198" y="2295"/>
                    </a:lnTo>
                    <a:lnTo>
                      <a:pt x="0" y="2295"/>
                    </a:lnTo>
                    <a:lnTo>
                      <a:pt x="0" y="728"/>
                    </a:lnTo>
                    <a:lnTo>
                      <a:pt x="495" y="728"/>
                    </a:lnTo>
                    <a:lnTo>
                      <a:pt x="495" y="335"/>
                    </a:lnTo>
                    <a:lnTo>
                      <a:pt x="404" y="335"/>
                    </a:lnTo>
                    <a:lnTo>
                      <a:pt x="599" y="0"/>
                    </a:lnTo>
                    <a:lnTo>
                      <a:pt x="794" y="335"/>
                    </a:lnTo>
                    <a:lnTo>
                      <a:pt x="702" y="335"/>
                    </a:lnTo>
                    <a:lnTo>
                      <a:pt x="702" y="728"/>
                    </a:lnTo>
                    <a:lnTo>
                      <a:pt x="1198" y="728"/>
                    </a:lnTo>
                    <a:lnTo>
                      <a:pt x="1198" y="1865"/>
                    </a:lnTo>
                    <a:lnTo>
                      <a:pt x="1029" y="1865"/>
                    </a:lnTo>
                    <a:close/>
                  </a:path>
                </a:pathLst>
              </a:custGeom>
              <a:solidFill>
                <a:srgbClr val="0560B3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82124" tIns="41061" rIns="82124" bIns="41061" anchor="ctr"/>
              <a:lstStyle/>
              <a:p>
                <a:endParaRPr lang="en-US" sz="1600"/>
              </a:p>
            </p:txBody>
          </p:sp>
          <p:sp>
            <p:nvSpPr>
              <p:cNvPr id="155" name="Freeform 26"/>
              <p:cNvSpPr>
                <a:spLocks/>
              </p:cNvSpPr>
              <p:nvPr/>
            </p:nvSpPr>
            <p:spPr bwMode="auto">
              <a:xfrm>
                <a:off x="1189038" y="2741613"/>
                <a:ext cx="309563" cy="1150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5"/>
                  </a:cxn>
                  <a:cxn ang="0">
                    <a:pos x="103" y="725"/>
                  </a:cxn>
                  <a:cxn ang="0">
                    <a:pos x="103" y="335"/>
                  </a:cxn>
                  <a:cxn ang="0">
                    <a:pos x="195" y="335"/>
                  </a:cxn>
                  <a:cxn ang="0">
                    <a:pos x="0" y="0"/>
                  </a:cxn>
                </a:cxnLst>
                <a:rect l="0" t="0" r="r" b="b"/>
                <a:pathLst>
                  <a:path w="195" h="725">
                    <a:moveTo>
                      <a:pt x="0" y="0"/>
                    </a:moveTo>
                    <a:lnTo>
                      <a:pt x="0" y="725"/>
                    </a:lnTo>
                    <a:lnTo>
                      <a:pt x="103" y="725"/>
                    </a:lnTo>
                    <a:lnTo>
                      <a:pt x="103" y="335"/>
                    </a:lnTo>
                    <a:lnTo>
                      <a:pt x="195" y="33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315D">
                      <a:alpha val="28627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53" name="Freeform 15"/>
            <p:cNvSpPr>
              <a:spLocks/>
            </p:cNvSpPr>
            <p:nvPr/>
          </p:nvSpPr>
          <p:spPr bwMode="auto">
            <a:xfrm>
              <a:off x="4450703" y="4620626"/>
              <a:ext cx="1237015" cy="988658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ctr" rotWithShape="0">
                <a:srgbClr val="080808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Business application requirements fulfillment map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398118" y="3837925"/>
            <a:ext cx="2631673" cy="5232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</a:schemeClr>
              </a:gs>
              <a:gs pos="60000">
                <a:schemeClr val="tx1">
                  <a:lumMod val="6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>
                    <a:lumMod val="40000"/>
                    <a:lumOff val="60000"/>
                    <a:alpha val="90000"/>
                  </a:schemeClr>
                </a:solidFill>
              </a:defRPr>
            </a:lvl1pPr>
          </a:lstStyle>
          <a:p>
            <a:r>
              <a:rPr lang="en-US" b="1" dirty="0"/>
              <a:t>Technical Design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4067059" y="1134639"/>
            <a:ext cx="900113" cy="1034654"/>
            <a:chOff x="1576406" y="3850761"/>
            <a:chExt cx="1200150" cy="1034654"/>
          </a:xfrm>
        </p:grpSpPr>
        <p:grpSp>
          <p:nvGrpSpPr>
            <p:cNvPr id="193" name="Group 46"/>
            <p:cNvGrpSpPr>
              <a:grpSpLocks/>
            </p:cNvGrpSpPr>
            <p:nvPr/>
          </p:nvGrpSpPr>
          <p:grpSpPr bwMode="auto">
            <a:xfrm>
              <a:off x="1654987" y="3850761"/>
              <a:ext cx="1034653" cy="1034654"/>
              <a:chOff x="3889376" y="4892675"/>
              <a:chExt cx="1379538" cy="1379538"/>
            </a:xfrm>
          </p:grpSpPr>
          <p:sp>
            <p:nvSpPr>
              <p:cNvPr id="195" name="Rectangle 14"/>
              <p:cNvSpPr>
                <a:spLocks noChangeArrowheads="1"/>
              </p:cNvSpPr>
              <p:nvPr/>
            </p:nvSpPr>
            <p:spPr bwMode="auto">
              <a:xfrm>
                <a:off x="3889376" y="4892675"/>
                <a:ext cx="1379538" cy="1379538"/>
              </a:xfrm>
              <a:prstGeom prst="rect">
                <a:avLst/>
              </a:prstGeom>
              <a:solidFill>
                <a:srgbClr val="0199A1"/>
              </a:solidFill>
              <a:ln w="9525">
                <a:solidFill>
                  <a:srgbClr val="048C89"/>
                </a:solidFill>
                <a:round/>
                <a:headEnd/>
                <a:tailEnd/>
              </a:ln>
              <a:effectLst>
                <a:outerShdw blurRad="25400" dist="26940" dir="5400000" algn="t" rotWithShape="0">
                  <a:srgbClr val="000000">
                    <a:alpha val="12999"/>
                  </a:srgbClr>
                </a:outerShdw>
              </a:effectLst>
            </p:spPr>
            <p:txBody>
              <a:bodyPr lIns="82124" tIns="41061" rIns="82124" bIns="41061" anchor="ctr"/>
              <a:lstStyle>
                <a:lvl1pPr defTabSz="8143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altLang="en-US" sz="2400"/>
              </a:p>
            </p:txBody>
          </p:sp>
          <p:sp>
            <p:nvSpPr>
              <p:cNvPr id="196" name="Freeform 18"/>
              <p:cNvSpPr>
                <a:spLocks/>
              </p:cNvSpPr>
              <p:nvPr/>
            </p:nvSpPr>
            <p:spPr bwMode="auto">
              <a:xfrm>
                <a:off x="3889376" y="4892675"/>
                <a:ext cx="1379538" cy="1379538"/>
              </a:xfrm>
              <a:custGeom>
                <a:avLst/>
                <a:gdLst>
                  <a:gd name="T0" fmla="*/ 0 w 869"/>
                  <a:gd name="T1" fmla="*/ 869 h 869"/>
                  <a:gd name="T2" fmla="*/ 869 w 869"/>
                  <a:gd name="T3" fmla="*/ 869 h 869"/>
                  <a:gd name="T4" fmla="*/ 869 w 869"/>
                  <a:gd name="T5" fmla="*/ 0 h 869"/>
                  <a:gd name="T6" fmla="*/ 0 w 869"/>
                  <a:gd name="T7" fmla="*/ 869 h 869"/>
                  <a:gd name="T8" fmla="*/ 0 w 869"/>
                  <a:gd name="T9" fmla="*/ 869 h 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9" h="869">
                    <a:moveTo>
                      <a:pt x="0" y="869"/>
                    </a:moveTo>
                    <a:lnTo>
                      <a:pt x="869" y="869"/>
                    </a:lnTo>
                    <a:lnTo>
                      <a:pt x="869" y="0"/>
                    </a:lnTo>
                    <a:lnTo>
                      <a:pt x="0" y="86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1315D">
                      <a:alpha val="28999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" name="Rectangle 30"/>
            <p:cNvSpPr>
              <a:spLocks noChangeArrowheads="1"/>
            </p:cNvSpPr>
            <p:nvPr/>
          </p:nvSpPr>
          <p:spPr bwMode="auto">
            <a:xfrm>
              <a:off x="1576406" y="4095791"/>
              <a:ext cx="1200150" cy="544589"/>
            </a:xfrm>
            <a:prstGeom prst="rect">
              <a:avLst/>
            </a:prstGeom>
            <a:noFill/>
            <a:ln>
              <a:noFill/>
            </a:ln>
            <a:effectLst>
              <a:outerShdw blurRad="25400" dist="26940" dir="5400000" algn="t" rotWithShape="0">
                <a:srgbClr val="000000">
                  <a:alpha val="12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rgbClr val="FFFFFF"/>
                  </a:solidFill>
                </a:rPr>
                <a:t>User Interface Wireframes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666309" y="2656278"/>
            <a:ext cx="1143652" cy="1038225"/>
            <a:chOff x="194091" y="2474399"/>
            <a:chExt cx="1200150" cy="1038225"/>
          </a:xfrm>
        </p:grpSpPr>
        <p:grpSp>
          <p:nvGrpSpPr>
            <p:cNvPr id="198" name="Group 43"/>
            <p:cNvGrpSpPr>
              <a:grpSpLocks/>
            </p:cNvGrpSpPr>
            <p:nvPr/>
          </p:nvGrpSpPr>
          <p:grpSpPr bwMode="auto">
            <a:xfrm>
              <a:off x="279815" y="2474399"/>
              <a:ext cx="1034654" cy="1038225"/>
              <a:chOff x="2055813" y="3057525"/>
              <a:chExt cx="1379540" cy="1384510"/>
            </a:xfrm>
          </p:grpSpPr>
          <p:sp>
            <p:nvSpPr>
              <p:cNvPr id="200" name="Rectangle 11"/>
              <p:cNvSpPr>
                <a:spLocks noChangeArrowheads="1"/>
              </p:cNvSpPr>
              <p:nvPr/>
            </p:nvSpPr>
            <p:spPr bwMode="auto">
              <a:xfrm>
                <a:off x="2055814" y="3057525"/>
                <a:ext cx="1379539" cy="1379539"/>
              </a:xfrm>
              <a:prstGeom prst="rect">
                <a:avLst/>
              </a:prstGeom>
              <a:solidFill>
                <a:srgbClr val="08A7EE"/>
              </a:solidFill>
              <a:ln w="9525">
                <a:solidFill>
                  <a:srgbClr val="0195F9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>
                <a:lvl1pPr defTabSz="814388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814388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814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altLang="en-US" sz="2400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2055813" y="3062497"/>
                <a:ext cx="1379538" cy="1379538"/>
              </a:xfrm>
              <a:custGeom>
                <a:avLst/>
                <a:gdLst>
                  <a:gd name="T0" fmla="*/ 0 w 869"/>
                  <a:gd name="T1" fmla="*/ 869 h 869"/>
                  <a:gd name="T2" fmla="*/ 869 w 869"/>
                  <a:gd name="T3" fmla="*/ 869 h 869"/>
                  <a:gd name="T4" fmla="*/ 869 w 869"/>
                  <a:gd name="T5" fmla="*/ 0 h 869"/>
                  <a:gd name="T6" fmla="*/ 869 w 869"/>
                  <a:gd name="T7" fmla="*/ 0 h 869"/>
                  <a:gd name="T8" fmla="*/ 0 w 869"/>
                  <a:gd name="T9" fmla="*/ 869 h 8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9" h="869">
                    <a:moveTo>
                      <a:pt x="0" y="869"/>
                    </a:moveTo>
                    <a:lnTo>
                      <a:pt x="869" y="869"/>
                    </a:lnTo>
                    <a:lnTo>
                      <a:pt x="869" y="0"/>
                    </a:lnTo>
                    <a:lnTo>
                      <a:pt x="0" y="86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1315D">
                      <a:alpha val="28999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94091" y="2719430"/>
              <a:ext cx="1200150" cy="544589"/>
            </a:xfrm>
            <a:prstGeom prst="rect">
              <a:avLst/>
            </a:prstGeom>
            <a:noFill/>
            <a:ln>
              <a:noFill/>
            </a:ln>
            <a:effectLst>
              <a:outerShdw blurRad="38100" dist="26940" dir="5400000" algn="t" rotWithShape="0">
                <a:srgbClr val="000000">
                  <a:alpha val="26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 defTabSz="814388">
                <a:defRPr/>
              </a:pPr>
              <a:r>
                <a:rPr lang="en-US" sz="1000" dirty="0" smtClean="0">
                  <a:solidFill>
                    <a:srgbClr val="FFFFFF"/>
                  </a:solidFill>
                </a:rPr>
                <a:t>Business Non-Functional Requirements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2774127" y="1576837"/>
            <a:ext cx="1038670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53643" y="5943600"/>
            <a:ext cx="7438357" cy="13716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7018869" y="4739053"/>
            <a:ext cx="2441514" cy="104749"/>
          </a:xfrm>
          <a:prstGeom prst="rect">
            <a:avLst/>
          </a:prstGeom>
          <a:gradFill>
            <a:gsLst>
              <a:gs pos="55000">
                <a:schemeClr val="bg1">
                  <a:lumMod val="64000"/>
                  <a:lumOff val="36000"/>
                </a:schemeClr>
              </a:gs>
              <a:gs pos="100000">
                <a:schemeClr val="tx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796915" y="2112052"/>
            <a:ext cx="206509" cy="457200"/>
            <a:chOff x="1324179" y="2981970"/>
            <a:chExt cx="275345" cy="457200"/>
          </a:xfrm>
        </p:grpSpPr>
        <p:sp>
          <p:nvSpPr>
            <p:cNvPr id="226" name="Right Triangle 225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ight Triangle 231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 rot="5400000">
            <a:off x="1740802" y="1475176"/>
            <a:ext cx="275345" cy="342900"/>
            <a:chOff x="1324179" y="2981970"/>
            <a:chExt cx="275345" cy="457200"/>
          </a:xfrm>
        </p:grpSpPr>
        <p:sp>
          <p:nvSpPr>
            <p:cNvPr id="235" name="Right Triangle 234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ight Triangle 235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 rot="5400000">
            <a:off x="3846576" y="1471980"/>
            <a:ext cx="275345" cy="342900"/>
            <a:chOff x="1324179" y="2981970"/>
            <a:chExt cx="275345" cy="457200"/>
          </a:xfrm>
        </p:grpSpPr>
        <p:sp>
          <p:nvSpPr>
            <p:cNvPr id="238" name="Right Triangle 237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ight Triangle 238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 rot="10800000">
            <a:off x="2972244" y="2070748"/>
            <a:ext cx="206509" cy="457200"/>
            <a:chOff x="1324179" y="2981970"/>
            <a:chExt cx="275345" cy="457200"/>
          </a:xfrm>
        </p:grpSpPr>
        <p:sp>
          <p:nvSpPr>
            <p:cNvPr id="241" name="Right Triangle 240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ight Triangle 241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 rot="10800000">
            <a:off x="5136771" y="2108573"/>
            <a:ext cx="206509" cy="457200"/>
            <a:chOff x="1324179" y="2981970"/>
            <a:chExt cx="275345" cy="457200"/>
          </a:xfrm>
        </p:grpSpPr>
        <p:sp>
          <p:nvSpPr>
            <p:cNvPr id="244" name="Right Triangle 243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ight Triangle 244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 rot="10800000">
            <a:off x="8136373" y="2306056"/>
            <a:ext cx="206509" cy="457200"/>
            <a:chOff x="1324179" y="2981970"/>
            <a:chExt cx="275345" cy="457200"/>
          </a:xfrm>
        </p:grpSpPr>
        <p:sp>
          <p:nvSpPr>
            <p:cNvPr id="247" name="Right Triangle 246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ight Triangle 247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 rot="16200000">
            <a:off x="6771295" y="4448804"/>
            <a:ext cx="275345" cy="342900"/>
            <a:chOff x="1324179" y="2981970"/>
            <a:chExt cx="275345" cy="457200"/>
          </a:xfrm>
        </p:grpSpPr>
        <p:sp>
          <p:nvSpPr>
            <p:cNvPr id="250" name="Right Triangle 249"/>
            <p:cNvSpPr/>
            <p:nvPr/>
          </p:nvSpPr>
          <p:spPr>
            <a:xfrm>
              <a:off x="1463841" y="2981970"/>
              <a:ext cx="135683" cy="457200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ight Triangle 250"/>
            <p:cNvSpPr/>
            <p:nvPr/>
          </p:nvSpPr>
          <p:spPr>
            <a:xfrm flipH="1">
              <a:off x="1324179" y="2981970"/>
              <a:ext cx="135683" cy="457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le 251"/>
          <p:cNvSpPr/>
          <p:nvPr/>
        </p:nvSpPr>
        <p:spPr>
          <a:xfrm>
            <a:off x="1343241" y="1600540"/>
            <a:ext cx="360672" cy="1380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rot="5400000">
            <a:off x="2898859" y="1840424"/>
            <a:ext cx="355719" cy="1028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875745" y="1601385"/>
            <a:ext cx="3362390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5400000">
            <a:off x="7887809" y="1901861"/>
            <a:ext cx="705513" cy="1028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10800000">
            <a:off x="7080416" y="4555018"/>
            <a:ext cx="1144967" cy="1371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 rot="16200000">
            <a:off x="-818343" y="4237323"/>
            <a:ext cx="3441000" cy="1087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5400000">
            <a:off x="5050667" y="1873887"/>
            <a:ext cx="375239" cy="1028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319826" y="1342766"/>
            <a:ext cx="2556706" cy="46166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</a:schemeClr>
              </a:gs>
              <a:gs pos="60000">
                <a:schemeClr val="tx1">
                  <a:lumMod val="6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5">
                    <a:lumMod val="40000"/>
                    <a:lumOff val="60000"/>
                    <a:alpha val="90000"/>
                  </a:schemeClr>
                </a:solidFill>
              </a:defRPr>
            </a:lvl1pPr>
          </a:lstStyle>
          <a:p>
            <a:r>
              <a:rPr lang="en-US" sz="2400" dirty="0"/>
              <a:t>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26600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Gateway Ordering Phase 3 introduces support of “Existing Customer” ordering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Complexity of Offers and Buy Flows require specialized </a:t>
            </a:r>
            <a:r>
              <a:rPr lang="en-US" sz="2000" dirty="0" smtClean="0"/>
              <a:t>capabilities independent </a:t>
            </a:r>
            <a:r>
              <a:rPr lang="en-US" sz="2000" dirty="0"/>
              <a:t>of the UI</a:t>
            </a:r>
          </a:p>
          <a:p>
            <a:pPr marL="1030288" lvl="1" indent="-342900"/>
            <a:r>
              <a:rPr lang="en-US" dirty="0"/>
              <a:t>Quote persistence and retrieval prior to order submission to Biller Isolation</a:t>
            </a:r>
          </a:p>
          <a:p>
            <a:pPr marL="1030288" lvl="1" indent="-342900"/>
            <a:r>
              <a:rPr lang="en-US" dirty="0"/>
              <a:t>Pricing Engine that can support complex qualification and calculation methods for both Gateway Ordering and E-Commerce channels</a:t>
            </a:r>
          </a:p>
          <a:p>
            <a:pPr marL="1030288" lvl="1" indent="-342900"/>
            <a:r>
              <a:rPr lang="en-US" dirty="0"/>
              <a:t>Work Flow manager supporting </a:t>
            </a:r>
            <a:r>
              <a:rPr lang="en-US" dirty="0" smtClean="0"/>
              <a:t>order state management, business rules, </a:t>
            </a:r>
            <a:r>
              <a:rPr lang="en-US" dirty="0"/>
              <a:t>and activity sequencing for multiple buy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 needs for user display and buy flow scenario processing are extensive and the Phase 2 data models need to be extended</a:t>
            </a:r>
          </a:p>
          <a:p>
            <a:pPr marL="1030288" lvl="1" indent="-342900"/>
            <a:r>
              <a:rPr lang="en-US" dirty="0" smtClean="0"/>
              <a:t>Requires a “MEC view” of Accounts and Orders (vs. “Biller view” in Gateway Dashboard, DM, etc.) to be “Reverse Translated” prior to Ordering </a:t>
            </a:r>
          </a:p>
          <a:p>
            <a:pPr marL="1030288" lvl="1" indent="-342900"/>
            <a:r>
              <a:rPr lang="en-US" dirty="0" smtClean="0"/>
              <a:t>Increases reliance on Biller Isolation capabilities from Solo DB, RDM, Enterprise Services, and JESI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Phase 3 Delivery Approach needs to be carefully considered prior to detailed design and development to align all impacted stakeholders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7432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5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– Functionality Focus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914400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Primary goal is to deliver functionality to the users as soon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elements and supporting capabilities to be defined and delivered at the time needed to deliver incremental UI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Technical Debt incurred where warranted to accelerate delivery of functionality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7432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29837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Incremental functionality made available earlier in program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Aligns with Charter budgeting and project management methodology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2766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Functionality delivered may not meet all requirements due to capability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Increased rework in subsequent cycles to incorporate new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Technical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debt rarely gets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solved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29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r>
              <a:rPr lang="en-US" dirty="0" smtClean="0"/>
              <a:t>Approach 2 – Capability Focus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685800"/>
            <a:ext cx="8229600" cy="2362200"/>
          </a:xfrm>
        </p:spPr>
        <p:txBody>
          <a:bodyPr>
            <a:noAutofit/>
          </a:bodyPr>
          <a:lstStyle/>
          <a:p>
            <a:r>
              <a:rPr lang="en-US" dirty="0" smtClean="0"/>
              <a:t>Key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Capability-based services are an underlying tenet of Charter’s Application Architecture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Primary goal is to build technical capabilities that provide a strong foundation for subsequent rapid deployment of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Capabilities to be delivered by dedicated teams based on high level understanding of the needs of multiple potential consuming projects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7432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856" y="3268245"/>
            <a:ext cx="4651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Improves ability to  deliver solutions for high complexity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Provides a framework to apply the right tools and technologies to different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Enables multiple consumers / channels to leverage common capability with a consistent implementation &amp;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Enables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rapid functional delivery based on reusable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components once base capability is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Capability testing independent and in advance of functional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Aligned with Charter Application Architecture strategic roadmap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276600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Requires up front investment with minimal production-ready functionality delivered early in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Requires a change to Charter’s project budget allocation, delivery organization(s),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testing, 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management processes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47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Capability Focus Approach best aligns with Charter’s long term vision and requirements for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Supports common delivery of Gateway Ordering and E-Commerce roadmap items including:</a:t>
            </a:r>
          </a:p>
          <a:p>
            <a:pPr marL="1030288" lvl="1" indent="-342900"/>
            <a:r>
              <a:rPr lang="en-US" dirty="0" smtClean="0"/>
              <a:t>Serviceability</a:t>
            </a:r>
          </a:p>
          <a:p>
            <a:pPr marL="1030288" lvl="1" indent="-342900"/>
            <a:r>
              <a:rPr lang="en-US" dirty="0" smtClean="0"/>
              <a:t>MEC Integration</a:t>
            </a:r>
          </a:p>
          <a:p>
            <a:pPr marL="1030288" lvl="1" indent="-342900"/>
            <a:r>
              <a:rPr lang="en-US" dirty="0" smtClean="0"/>
              <a:t>Multi-Biller Integration</a:t>
            </a:r>
          </a:p>
          <a:p>
            <a:pPr marL="1030288" lvl="1" indent="-342900"/>
            <a:r>
              <a:rPr lang="en-US" dirty="0" smtClean="0"/>
              <a:t>Complex Order scenarios (SB, MDU, Upgrades, etc.)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Recognizes the Operational and Technical complexity of Order Capture processes and structures the Delivery teams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GO Phase 1 attempted “quick win” Functional approach, but was never deemed Production ready</a:t>
            </a:r>
          </a:p>
          <a:p>
            <a:pPr marL="1030288" lvl="1" indent="-342900"/>
            <a:r>
              <a:rPr lang="en-US" dirty="0" smtClean="0"/>
              <a:t>Increased complexity of future GO phases only increase the risk with functional focus approach</a:t>
            </a:r>
          </a:p>
          <a:p>
            <a:pPr marL="1030288" lvl="1" indent="-34290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7432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68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Capability </a:t>
            </a:r>
            <a:r>
              <a:rPr lang="en-US" sz="2000" dirty="0" smtClean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Capability Dependency Tasks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Gateway Ordering Functional Dependency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Phase 3 High Level Reverse Translation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Gateway Ordering Functionality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 Lifecycle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7432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68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Biller to MEC Account and Order Reverse Translation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Existing Gateway Stack Enhancements &amp; Conformation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Biller Common Order Specification Integration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Pricing Engine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Serviceability Enhancements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Application/Transaction Persistence &amp; Retrieval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Event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Definition &amp; Management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Functional Biller Isolation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Workflow Management Engine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Content Management System Integration</a:t>
            </a:r>
          </a:p>
          <a:p>
            <a:pPr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Operational Reporting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378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Dependency Tasks</a:t>
            </a:r>
            <a:br>
              <a:rPr lang="en-US" dirty="0" smtClean="0"/>
            </a:b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983"/>
            <a:ext cx="9144000" cy="47554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43400" y="1168629"/>
            <a:ext cx="464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en-US" sz="1400" i="1" kern="0" dirty="0" smtClean="0">
                <a:solidFill>
                  <a:srgbClr val="00629B"/>
                </a:solidFill>
                <a:latin typeface="Arial"/>
                <a:cs typeface="Arial"/>
              </a:rPr>
              <a:t>Relative complexity (# of sub-tasks)</a:t>
            </a:r>
            <a:endParaRPr lang="en-US" sz="1400" i="1" kern="0" dirty="0">
              <a:solidFill>
                <a:srgbClr val="00629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691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Ordering Functional Dependency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" y="990600"/>
            <a:ext cx="892252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673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29963</TotalTime>
  <Words>1331</Words>
  <Application>Microsoft Office PowerPoint</Application>
  <PresentationFormat>On-screen Show (4:3)</PresentationFormat>
  <Paragraphs>346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Presentation_FactSet_2011</vt:lpstr>
      <vt:lpstr>1_Presentation_FactSet_2011</vt:lpstr>
      <vt:lpstr>2_Presentation_FactSet_2011</vt:lpstr>
      <vt:lpstr>3_Presentation_FactSet_2011</vt:lpstr>
      <vt:lpstr>4_Presentation_FactSet_2011</vt:lpstr>
      <vt:lpstr>5_Presentation_FactSet_2011</vt:lpstr>
      <vt:lpstr>6_Presentation_FactSet_2011</vt:lpstr>
      <vt:lpstr>7_Presentation_FactSet_2011</vt:lpstr>
      <vt:lpstr>8_Presentation_FactSet_2011</vt:lpstr>
      <vt:lpstr>9_Presentation_FactSet_2011</vt:lpstr>
      <vt:lpstr>PowerPoint Presentation</vt:lpstr>
      <vt:lpstr>Background &amp; Context</vt:lpstr>
      <vt:lpstr>Approach 1 – Functionality Focus</vt:lpstr>
      <vt:lpstr>Approach 2 – Capability Focus</vt:lpstr>
      <vt:lpstr>Recommendation</vt:lpstr>
      <vt:lpstr>Appendix</vt:lpstr>
      <vt:lpstr>Key Capabilities</vt:lpstr>
      <vt:lpstr>Capability Dependency Tasks </vt:lpstr>
      <vt:lpstr>Gateway Ordering Functional Dependency Map</vt:lpstr>
      <vt:lpstr>Ordering and Reverse Translation Process Flow</vt:lpstr>
      <vt:lpstr>Gateway Ordering Functional Summary (Pt 1)</vt:lpstr>
      <vt:lpstr>Gateway Ordering Functional Summary (Pt 2)</vt:lpstr>
      <vt:lpstr>Documentation Deliverables Lifecycle</vt:lpstr>
    </vt:vector>
  </TitlesOfParts>
  <Company>Charter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mciszek</dc:creator>
  <cp:lastModifiedBy>Jonathan Andrews</cp:lastModifiedBy>
  <cp:revision>495</cp:revision>
  <cp:lastPrinted>2014-07-31T22:45:04Z</cp:lastPrinted>
  <dcterms:created xsi:type="dcterms:W3CDTF">2014-05-02T11:08:00Z</dcterms:created>
  <dcterms:modified xsi:type="dcterms:W3CDTF">2016-04-05T19:35:31Z</dcterms:modified>
</cp:coreProperties>
</file>