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5" r:id="rId2"/>
    <p:sldId id="263" r:id="rId3"/>
    <p:sldId id="277" r:id="rId4"/>
    <p:sldId id="276" r:id="rId5"/>
    <p:sldId id="260" r:id="rId6"/>
    <p:sldId id="262" r:id="rId7"/>
    <p:sldId id="261" r:id="rId8"/>
    <p:sldId id="264" r:id="rId9"/>
    <p:sldId id="265" r:id="rId10"/>
    <p:sldId id="270" r:id="rId11"/>
    <p:sldId id="272" r:id="rId12"/>
    <p:sldId id="266" r:id="rId13"/>
    <p:sldId id="267" r:id="rId14"/>
    <p:sldId id="268" r:id="rId15"/>
    <p:sldId id="269" r:id="rId16"/>
    <p:sldId id="271"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phisticated Business" id="{58BEDF31-0425-40C4-87B2-EBC1798A92EE}">
          <p14:sldIdLst>
            <p14:sldId id="275"/>
            <p14:sldId id="263"/>
            <p14:sldId id="277"/>
            <p14:sldId id="276"/>
            <p14:sldId id="260"/>
            <p14:sldId id="262"/>
            <p14:sldId id="261"/>
            <p14:sldId id="264"/>
            <p14:sldId id="265"/>
            <p14:sldId id="270"/>
            <p14:sldId id="272"/>
            <p14:sldId id="266"/>
            <p14:sldId id="267"/>
            <p14:sldId id="268"/>
            <p14:sldId id="269"/>
            <p14:sldId id="271"/>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9B5"/>
    <a:srgbClr val="69685B"/>
    <a:srgbClr val="FE12ED"/>
    <a:srgbClr val="66AF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90" autoAdjust="0"/>
    <p:restoredTop sz="94692" autoAdjust="0"/>
  </p:normalViewPr>
  <p:slideViewPr>
    <p:cSldViewPr snapToGrid="0" snapToObjects="1">
      <p:cViewPr>
        <p:scale>
          <a:sx n="98" d="100"/>
          <a:sy n="98" d="100"/>
        </p:scale>
        <p:origin x="-2736" y="-492"/>
      </p:cViewPr>
      <p:guideLst>
        <p:guide orient="horz" pos="933"/>
        <p:guide orient="horz" pos="2961"/>
        <p:guide pos="3128"/>
      </p:guideLst>
    </p:cSldViewPr>
  </p:slid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C89EDB-3FDD-4915-A3CE-62FA29C01A32}" type="datetimeFigureOut">
              <a:rPr lang="en-US" smtClean="0"/>
              <a:t>3/8/2016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42649-1860-4D03-9360-22C2D8836B44}" type="slidenum">
              <a:rPr lang="en-US" smtClean="0"/>
              <a:t>‹#›</a:t>
            </a:fld>
            <a:endParaRPr lang="en-US"/>
          </a:p>
        </p:txBody>
      </p:sp>
    </p:spTree>
    <p:extLst>
      <p:ext uri="{BB962C8B-B14F-4D97-AF65-F5344CB8AC3E}">
        <p14:creationId xmlns:p14="http://schemas.microsoft.com/office/powerpoint/2010/main" val="633661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499FB-0CC7-453D-9493-CBDCD6D233E2}" type="datetimeFigureOut">
              <a:rPr lang="en-US" smtClean="0"/>
              <a:t>3/8/2016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76A24B-926E-40EB-9E1B-5321DC3775E5}" type="slidenum">
              <a:rPr lang="en-US" smtClean="0"/>
              <a:t>‹#›</a:t>
            </a:fld>
            <a:endParaRPr lang="en-US"/>
          </a:p>
        </p:txBody>
      </p:sp>
    </p:spTree>
    <p:extLst>
      <p:ext uri="{BB962C8B-B14F-4D97-AF65-F5344CB8AC3E}">
        <p14:creationId xmlns:p14="http://schemas.microsoft.com/office/powerpoint/2010/main" val="2167594663"/>
      </p:ext>
    </p:extLst>
  </p:cSld>
  <p:clrMap bg1="lt1" tx1="dk1" bg2="lt2" tx2="dk2" accent1="accent1" accent2="accent2" accent3="accent3" accent4="accent4" accent5="accent5" accent6="accent6" hlink="hlink" folHlink="folHlink"/>
  <p:notesStyle>
    <a:lvl1pPr marL="117475" indent="-117475" algn="l" defTabSz="914400" rtl="0" eaLnBrk="1" latinLnBrk="0" hangingPunct="1">
      <a:lnSpc>
        <a:spcPct val="110000"/>
      </a:lnSpc>
      <a:buFont typeface="Arial" panose="020B0604020202020204" pitchFamily="34" charset="0"/>
      <a:buChar char="•"/>
      <a:defRPr sz="1400" kern="1200">
        <a:solidFill>
          <a:schemeClr val="tx1"/>
        </a:solidFill>
        <a:latin typeface="+mn-lt"/>
        <a:ea typeface="+mn-ea"/>
        <a:cs typeface="+mn-cs"/>
      </a:defRPr>
    </a:lvl1pPr>
    <a:lvl2pPr marL="2286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457200" indent="-111125"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45720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Seasonal</a:t>
            </a:r>
            <a:r>
              <a:rPr lang="en-US" baseline="0" dirty="0" smtClean="0"/>
              <a:t> resume - just happens</a:t>
            </a:r>
          </a:p>
          <a:p>
            <a:r>
              <a:rPr lang="en-US" baseline="0" dirty="0" smtClean="0"/>
              <a:t>Partially complete requires splitting jobs; deferred (remove from slide)</a:t>
            </a:r>
          </a:p>
          <a:p>
            <a:endParaRPr lang="en-US" baseline="0" dirty="0" smtClean="0"/>
          </a:p>
          <a:p>
            <a:r>
              <a:rPr lang="en-US" baseline="0" dirty="0" smtClean="0"/>
              <a:t>Provisioning - CSG &amp; beyond, but there are settings in the order that impact provisioning.  Assumption - we will use default values (CSR doesn't change) that have their own provisioning.</a:t>
            </a:r>
          </a:p>
          <a:p>
            <a:endParaRPr lang="en-US" baseline="0" dirty="0" smtClean="0"/>
          </a:p>
          <a:p>
            <a:r>
              <a:rPr lang="en-US" baseline="0" dirty="0" smtClean="0"/>
              <a:t>Transfers - do a single design that supports cross-biller?</a:t>
            </a:r>
          </a:p>
          <a:p>
            <a:endParaRPr lang="en-US" baseline="0" dirty="0" smtClean="0"/>
          </a:p>
          <a:p>
            <a:r>
              <a:rPr lang="en-US" baseline="0" dirty="0" smtClean="0"/>
              <a:t>Add in RTCSR (TN Portability changes)?</a:t>
            </a:r>
          </a:p>
          <a:p>
            <a:endParaRPr lang="en-US" baseline="0" dirty="0" smtClean="0"/>
          </a:p>
          <a:p>
            <a:r>
              <a:rPr lang="en-US" baseline="0" dirty="0" smtClean="0"/>
              <a:t>Order Versioning in SOLO - required for pending orders/IPO</a:t>
            </a:r>
          </a:p>
          <a:p>
            <a:endParaRPr lang="en-US" baseline="0" dirty="0" smtClean="0"/>
          </a:p>
          <a:p>
            <a:r>
              <a:rPr lang="en-US" baseline="0" dirty="0" smtClean="0"/>
              <a:t>Workflow management - deviation/out of process changes.  Now don't have any way to go backward from scheduling</a:t>
            </a:r>
          </a:p>
          <a:p>
            <a:endParaRPr lang="en-US" baseline="0" dirty="0" smtClean="0"/>
          </a:p>
          <a:p>
            <a:r>
              <a:rPr lang="en-US" baseline="0" dirty="0" smtClean="0"/>
              <a:t>New address scrubber?  Auto-scrubbing functionality (google-like search)</a:t>
            </a:r>
          </a:p>
          <a:p>
            <a:endParaRPr lang="en-US" baseline="0" dirty="0" smtClean="0"/>
          </a:p>
          <a:p>
            <a:r>
              <a:rPr lang="en-US" baseline="0" dirty="0" smtClean="0"/>
              <a:t>Biller first assumption</a:t>
            </a:r>
          </a:p>
          <a:p>
            <a:endParaRPr lang="en-US" baseline="0" dirty="0" smtClean="0"/>
          </a:p>
          <a:p>
            <a:r>
              <a:rPr lang="en-US" baseline="0" dirty="0" smtClean="0"/>
              <a:t>TN Administration extract - Ryan Barnes &amp; Ginsberg</a:t>
            </a:r>
            <a:endParaRPr lang="en-US" dirty="0"/>
          </a:p>
        </p:txBody>
      </p:sp>
      <p:sp>
        <p:nvSpPr>
          <p:cNvPr id="4" name="Slide Number Placeholder 3"/>
          <p:cNvSpPr>
            <a:spLocks noGrp="1"/>
          </p:cNvSpPr>
          <p:nvPr>
            <p:ph type="sldNum" sz="quarter" idx="10"/>
          </p:nvPr>
        </p:nvSpPr>
        <p:spPr/>
        <p:txBody>
          <a:bodyPr/>
          <a:lstStyle/>
          <a:p>
            <a:fld id="{C0DB8CAB-A47D-BF44-AB25-954D85E07190}" type="slidenum">
              <a:rPr lang="en-US" smtClean="0"/>
              <a:t>17</a:t>
            </a:fld>
            <a:endParaRPr lang="en-US" dirty="0"/>
          </a:p>
        </p:txBody>
      </p:sp>
    </p:spTree>
    <p:extLst>
      <p:ext uri="{BB962C8B-B14F-4D97-AF65-F5344CB8AC3E}">
        <p14:creationId xmlns:p14="http://schemas.microsoft.com/office/powerpoint/2010/main" val="64728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4755" y="1905001"/>
            <a:ext cx="7781756" cy="2225262"/>
          </a:xfrm>
        </p:spPr>
        <p:txBody>
          <a:bodyPr anchor="ctr"/>
          <a:lstStyle>
            <a:lvl1pPr>
              <a:defRPr sz="55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74703" y="4620890"/>
            <a:ext cx="7783445" cy="1415772"/>
          </a:xfrm>
        </p:spPr>
        <p:txBody>
          <a:bodyPr>
            <a:noAutofit/>
          </a:bodyPr>
          <a:lstStyle>
            <a:lvl1pPr marL="0" indent="0">
              <a:lnSpc>
                <a:spcPct val="95000"/>
              </a:lnSpc>
              <a:spcAft>
                <a:spcPts val="0"/>
              </a:spcAft>
              <a:buFont typeface="Arial" panose="020B0604020202020204" pitchFamily="34" charset="0"/>
              <a:buChar char="​"/>
              <a:defRPr sz="2100" b="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78035" y="1732950"/>
            <a:ext cx="7780165"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489108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Dark">
    <p:bg>
      <p:bgPr>
        <a:gradFill>
          <a:gsLst>
            <a:gs pos="0">
              <a:schemeClr val="accent1"/>
            </a:gs>
            <a:gs pos="77000">
              <a:schemeClr val="accent1">
                <a:lumMod val="30000"/>
              </a:schemeClr>
            </a:gs>
          </a:gsLst>
          <a:path path="circle">
            <a:fillToRect l="100000" t="100000"/>
          </a:path>
        </a:gradFill>
        <a:effectLst/>
      </p:bgPr>
    </p:bg>
    <p:spTree>
      <p:nvGrpSpPr>
        <p:cNvPr id="1" name=""/>
        <p:cNvGrpSpPr/>
        <p:nvPr/>
      </p:nvGrpSpPr>
      <p:grpSpPr>
        <a:xfrm>
          <a:off x="0" y="0"/>
          <a:ext cx="0" cy="0"/>
          <a:chOff x="0" y="0"/>
          <a:chExt cx="0" cy="0"/>
        </a:xfrm>
      </p:grpSpPr>
      <p:sp>
        <p:nvSpPr>
          <p:cNvPr id="3" name="Freeform 2"/>
          <p:cNvSpPr/>
          <p:nvPr userDrawn="1"/>
        </p:nvSpPr>
        <p:spPr bwMode="ltGray">
          <a:xfrm>
            <a:off x="-6350" y="12700"/>
            <a:ext cx="5994400" cy="6840538"/>
          </a:xfrm>
          <a:custGeom>
            <a:avLst/>
            <a:gdLst>
              <a:gd name="connsiteX0" fmla="*/ 0 w 6057900"/>
              <a:gd name="connsiteY0" fmla="*/ 1117600 h 6851650"/>
              <a:gd name="connsiteX1" fmla="*/ 0 w 6057900"/>
              <a:gd name="connsiteY1" fmla="*/ 6851650 h 6851650"/>
              <a:gd name="connsiteX2" fmla="*/ 6057900 w 6057900"/>
              <a:gd name="connsiteY2" fmla="*/ 0 h 6851650"/>
              <a:gd name="connsiteX3" fmla="*/ 1911350 w 6057900"/>
              <a:gd name="connsiteY3"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51650"/>
              <a:gd name="connsiteX1" fmla="*/ 0 w 6057900"/>
              <a:gd name="connsiteY1" fmla="*/ 6851650 h 6851650"/>
              <a:gd name="connsiteX2" fmla="*/ 84931 w 6057900"/>
              <a:gd name="connsiteY2" fmla="*/ 6840538 h 6851650"/>
              <a:gd name="connsiteX3" fmla="*/ 6057900 w 6057900"/>
              <a:gd name="connsiteY3" fmla="*/ 0 h 6851650"/>
              <a:gd name="connsiteX4" fmla="*/ 1911350 w 6057900"/>
              <a:gd name="connsiteY4" fmla="*/ 0 h 6851650"/>
              <a:gd name="connsiteX0" fmla="*/ 0 w 6057900"/>
              <a:gd name="connsiteY0" fmla="*/ 1117600 h 6840538"/>
              <a:gd name="connsiteX1" fmla="*/ 2381 w 6057900"/>
              <a:gd name="connsiteY1" fmla="*/ 6839744 h 6840538"/>
              <a:gd name="connsiteX2" fmla="*/ 84931 w 6057900"/>
              <a:gd name="connsiteY2" fmla="*/ 6840538 h 6840538"/>
              <a:gd name="connsiteX3" fmla="*/ 6057900 w 6057900"/>
              <a:gd name="connsiteY3" fmla="*/ 0 h 6840538"/>
              <a:gd name="connsiteX4" fmla="*/ 1911350 w 6057900"/>
              <a:gd name="connsiteY4" fmla="*/ 0 h 6840538"/>
              <a:gd name="connsiteX0" fmla="*/ 0 w 5994400"/>
              <a:gd name="connsiteY0" fmla="*/ 1117600 h 6840538"/>
              <a:gd name="connsiteX1" fmla="*/ 2381 w 5994400"/>
              <a:gd name="connsiteY1" fmla="*/ 6839744 h 6840538"/>
              <a:gd name="connsiteX2" fmla="*/ 84931 w 5994400"/>
              <a:gd name="connsiteY2" fmla="*/ 6840538 h 6840538"/>
              <a:gd name="connsiteX3" fmla="*/ 5994400 w 5994400"/>
              <a:gd name="connsiteY3" fmla="*/ 0 h 6840538"/>
              <a:gd name="connsiteX4" fmla="*/ 1911350 w 5994400"/>
              <a:gd name="connsiteY4" fmla="*/ 0 h 6840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400" h="6840538">
                <a:moveTo>
                  <a:pt x="0" y="1117600"/>
                </a:moveTo>
                <a:cubicBezTo>
                  <a:pt x="794" y="3024981"/>
                  <a:pt x="1587" y="4932363"/>
                  <a:pt x="2381" y="6839744"/>
                </a:cubicBezTo>
                <a:lnTo>
                  <a:pt x="84931" y="6840538"/>
                </a:lnTo>
                <a:lnTo>
                  <a:pt x="5994400" y="0"/>
                </a:lnTo>
                <a:lnTo>
                  <a:pt x="1911350" y="0"/>
                </a:lnTo>
              </a:path>
            </a:pathLst>
          </a:custGeom>
          <a:gradFill flip="none" rotWithShape="1">
            <a:gsLst>
              <a:gs pos="100000">
                <a:schemeClr val="accent1">
                  <a:alpha val="0"/>
                </a:schemeClr>
              </a:gs>
              <a:gs pos="0">
                <a:schemeClr val="accent1">
                  <a:alpha val="3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85319" y="1905001"/>
            <a:ext cx="7773412" cy="2225262"/>
          </a:xfrm>
        </p:spPr>
        <p:txBody>
          <a:bodyPr anchor="ctr"/>
          <a:lstStyle>
            <a:lvl1pPr>
              <a:lnSpc>
                <a:spcPct val="95000"/>
              </a:lnSpc>
              <a:defRPr sz="4200">
                <a:solidFill>
                  <a:schemeClr val="bg1"/>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85269" y="4620890"/>
            <a:ext cx="7775100"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bg1"/>
                </a:solidFill>
              </a:defRPr>
            </a:lvl2pPr>
            <a:lvl3pPr marL="0" indent="0">
              <a:lnSpc>
                <a:spcPct val="95000"/>
              </a:lnSpc>
              <a:spcBef>
                <a:spcPts val="0"/>
              </a:spcBef>
              <a:spcAft>
                <a:spcPts val="200"/>
              </a:spcAft>
              <a:buFont typeface="Arial" panose="020B0604020202020204" pitchFamily="34" charset="0"/>
              <a:buChar char="​"/>
              <a:defRPr sz="1500">
                <a:solidFill>
                  <a:schemeClr val="bg1"/>
                </a:solidFill>
              </a:defRPr>
            </a:lvl3pPr>
            <a:lvl4pPr marL="0" indent="0">
              <a:lnSpc>
                <a:spcPct val="95000"/>
              </a:lnSpc>
              <a:spcBef>
                <a:spcPts val="0"/>
              </a:spcBef>
              <a:spcAft>
                <a:spcPts val="200"/>
              </a:spcAft>
              <a:buFont typeface="Arial" panose="020B0604020202020204" pitchFamily="34" charset="0"/>
              <a:buChar char="​"/>
              <a:defRPr sz="1500">
                <a:solidFill>
                  <a:schemeClr val="bg1"/>
                </a:solidFill>
              </a:defRPr>
            </a:lvl4pPr>
            <a:lvl5pPr marL="0" indent="0">
              <a:lnSpc>
                <a:spcPct val="95000"/>
              </a:lnSpc>
              <a:spcBef>
                <a:spcPts val="0"/>
              </a:spcBef>
              <a:spcAft>
                <a:spcPts val="200"/>
              </a:spcAft>
              <a:buFont typeface="Arial" panose="020B0604020202020204" pitchFamily="34" charset="0"/>
              <a:buChar char="​"/>
              <a:defRPr sz="15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581" y="1732950"/>
            <a:ext cx="777683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20000"/>
                  <a:lumOff val="8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2">
                    <a:lumMod val="20000"/>
                    <a:lumOff val="80000"/>
                  </a:schemeClr>
                </a:solidFill>
              </a:endParaRPr>
            </a:p>
          </p:txBody>
        </p:sp>
      </p:grpSp>
    </p:spTree>
    <p:extLst>
      <p:ext uri="{BB962C8B-B14F-4D97-AF65-F5344CB8AC3E}">
        <p14:creationId xmlns:p14="http://schemas.microsoft.com/office/powerpoint/2010/main" val="2139996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631" y="1905001"/>
            <a:ext cx="7775100" cy="2225262"/>
          </a:xfrm>
        </p:spPr>
        <p:txBody>
          <a:bodyPr anchor="ctr"/>
          <a:lstStyle>
            <a:lvl1pPr>
              <a:lnSpc>
                <a:spcPct val="95000"/>
              </a:lnSpc>
              <a:defRPr sz="4200">
                <a:solidFill>
                  <a:schemeClr val="tx2"/>
                </a:solidFill>
              </a:defRPr>
            </a:lvl1pPr>
          </a:lstStyle>
          <a:p>
            <a:r>
              <a:rPr lang="en-US" dirty="0" smtClean="0"/>
              <a:t>Click to edit Master title style</a:t>
            </a:r>
            <a:endParaRPr lang="en-US" dirty="0"/>
          </a:p>
        </p:txBody>
      </p:sp>
      <p:sp>
        <p:nvSpPr>
          <p:cNvPr id="10" name="Text Placeholder 9"/>
          <p:cNvSpPr>
            <a:spLocks noGrp="1"/>
          </p:cNvSpPr>
          <p:nvPr>
            <p:ph type="body" sz="quarter" idx="14" hasCustomPrompt="1"/>
          </p:nvPr>
        </p:nvSpPr>
        <p:spPr>
          <a:xfrm>
            <a:off x="683581" y="4620890"/>
            <a:ext cx="7776788" cy="1415772"/>
          </a:xfrm>
        </p:spPr>
        <p:txBody>
          <a:bodyPr>
            <a:noAutofit/>
          </a:bodyPr>
          <a:lstStyle>
            <a:lvl1pPr marL="0" indent="0">
              <a:lnSpc>
                <a:spcPct val="95000"/>
              </a:lnSpc>
              <a:spcAft>
                <a:spcPts val="0"/>
              </a:spcAft>
              <a:buFont typeface="Arial" panose="020B0604020202020204" pitchFamily="34" charset="0"/>
              <a:buChar char="​"/>
              <a:defRPr sz="2100">
                <a:solidFill>
                  <a:schemeClr val="accent1"/>
                </a:solidFill>
                <a:latin typeface="Franklin Gothic Demi Cond" panose="020B0706030402020204" pitchFamily="34" charset="0"/>
              </a:defRPr>
            </a:lvl1pPr>
            <a:lvl2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2pPr>
            <a:lvl3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3pPr>
            <a:lvl4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4pPr>
            <a:lvl5pPr marL="0" indent="0">
              <a:lnSpc>
                <a:spcPct val="95000"/>
              </a:lnSpc>
              <a:spcBef>
                <a:spcPts val="0"/>
              </a:spcBef>
              <a:spcAft>
                <a:spcPts val="200"/>
              </a:spcAft>
              <a:buFont typeface="Arial" panose="020B0604020202020204" pitchFamily="34" charset="0"/>
              <a:buChar char="​"/>
              <a:defRPr sz="1500">
                <a:solidFill>
                  <a:schemeClr val="tx2">
                    <a:lumMod val="60000"/>
                    <a:lumOff val="4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4" name="Group 3"/>
          <p:cNvGrpSpPr/>
          <p:nvPr userDrawn="1"/>
        </p:nvGrpSpPr>
        <p:grpSpPr>
          <a:xfrm>
            <a:off x="683631" y="1732950"/>
            <a:ext cx="7776788" cy="2672550"/>
            <a:chOff x="914400" y="1732950"/>
            <a:chExt cx="7316788" cy="2672550"/>
          </a:xfrm>
        </p:grpSpPr>
        <p:cxnSp>
          <p:nvCxnSpPr>
            <p:cNvPr id="11" name="Straight Connector 10"/>
            <p:cNvCxnSpPr/>
            <p:nvPr userDrawn="1"/>
          </p:nvCxnSpPr>
          <p:spPr>
            <a:xfrm>
              <a:off x="914400" y="1732950"/>
              <a:ext cx="73152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Freeform 6"/>
            <p:cNvSpPr>
              <a:spLocks/>
            </p:cNvSpPr>
            <p:nvPr userDrawn="1"/>
          </p:nvSpPr>
          <p:spPr bwMode="auto">
            <a:xfrm>
              <a:off x="915988" y="4302313"/>
              <a:ext cx="7315200" cy="103187"/>
            </a:xfrm>
            <a:custGeom>
              <a:avLst/>
              <a:gdLst>
                <a:gd name="T0" fmla="*/ 0 w 4608"/>
                <a:gd name="T1" fmla="*/ 0 h 65"/>
                <a:gd name="T2" fmla="*/ 224 w 4608"/>
                <a:gd name="T3" fmla="*/ 0 h 65"/>
                <a:gd name="T4" fmla="*/ 286 w 4608"/>
                <a:gd name="T5" fmla="*/ 65 h 65"/>
                <a:gd name="T6" fmla="*/ 349 w 4608"/>
                <a:gd name="T7" fmla="*/ 0 h 65"/>
                <a:gd name="T8" fmla="*/ 4608 w 4608"/>
                <a:gd name="T9" fmla="*/ 0 h 65"/>
              </a:gdLst>
              <a:ahLst/>
              <a:cxnLst>
                <a:cxn ang="0">
                  <a:pos x="T0" y="T1"/>
                </a:cxn>
                <a:cxn ang="0">
                  <a:pos x="T2" y="T3"/>
                </a:cxn>
                <a:cxn ang="0">
                  <a:pos x="T4" y="T5"/>
                </a:cxn>
                <a:cxn ang="0">
                  <a:pos x="T6" y="T7"/>
                </a:cxn>
                <a:cxn ang="0">
                  <a:pos x="T8" y="T9"/>
                </a:cxn>
              </a:cxnLst>
              <a:rect l="0" t="0" r="r" b="b"/>
              <a:pathLst>
                <a:path w="4608" h="65">
                  <a:moveTo>
                    <a:pt x="0" y="0"/>
                  </a:moveTo>
                  <a:lnTo>
                    <a:pt x="224" y="0"/>
                  </a:lnTo>
                  <a:lnTo>
                    <a:pt x="286" y="65"/>
                  </a:lnTo>
                  <a:lnTo>
                    <a:pt x="349" y="0"/>
                  </a:lnTo>
                  <a:lnTo>
                    <a:pt x="4608" y="0"/>
                  </a:lnTo>
                </a:path>
              </a:pathLst>
            </a:custGeom>
            <a:noFill/>
            <a:ln w="9525" cap="flat">
              <a:solidFill>
                <a:schemeClr val="tx2">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9996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gu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5" name="TextBox 24"/>
          <p:cNvSpPr txBox="1"/>
          <p:nvPr userDrawn="1"/>
        </p:nvSpPr>
        <p:spPr>
          <a:xfrm>
            <a:off x="-952500" y="2959100"/>
            <a:ext cx="65" cy="332399"/>
          </a:xfrm>
          <a:prstGeom prst="rect">
            <a:avLst/>
          </a:prstGeom>
          <a:noFill/>
        </p:spPr>
        <p:txBody>
          <a:bodyPr wrap="none" lIns="0" tIns="0" rIns="0" bIns="0" rtlCol="0">
            <a:spAutoFit/>
          </a:bodyPr>
          <a:lstStyle/>
          <a:p>
            <a:pPr>
              <a:lnSpc>
                <a:spcPct val="120000"/>
              </a:lnSpc>
            </a:pPr>
            <a:endParaRPr lang="en-US" dirty="0">
              <a:solidFill>
                <a:schemeClr val="tx2"/>
              </a:solidFill>
            </a:endParaRPr>
          </a:p>
        </p:txBody>
      </p:sp>
      <p:sp>
        <p:nvSpPr>
          <p:cNvPr id="37" name="Text Placeholder 31"/>
          <p:cNvSpPr>
            <a:spLocks noGrp="1"/>
          </p:cNvSpPr>
          <p:nvPr>
            <p:ph type="body" sz="quarter" idx="10"/>
          </p:nvPr>
        </p:nvSpPr>
        <p:spPr>
          <a:xfrm>
            <a:off x="6167762" y="2904236"/>
            <a:ext cx="2301535" cy="2746756"/>
          </a:xfrm>
        </p:spPr>
        <p:txBody>
          <a:bodyPr/>
          <a:lstStyle>
            <a:lvl1pPr marL="0" indent="0">
              <a:spcBef>
                <a:spcPts val="0"/>
              </a:spcBef>
              <a:spcAft>
                <a:spcPts val="0"/>
              </a:spcAft>
              <a:defRPr lang="en-US" sz="1700" dirty="0" smtClean="0">
                <a:solidFill>
                  <a:schemeClr val="accent1"/>
                </a:solidFill>
                <a:latin typeface="Franklin Gothic Demi Cond" panose="020B0706030402020204" pitchFamily="34" charset="0"/>
              </a:defRPr>
            </a:lvl1pPr>
            <a:lvl2pPr marL="0" indent="0">
              <a:lnSpc>
                <a:spcPct val="110000"/>
              </a:lnSpc>
              <a:spcBef>
                <a:spcPts val="0"/>
              </a:spcBef>
              <a:spcAft>
                <a:spcPts val="0"/>
              </a:spcAft>
              <a:buFont typeface="Arial" panose="020B0604020202020204" pitchFamily="34" charset="0"/>
              <a:buChar char="​"/>
              <a:defRPr sz="1500">
                <a:solidFill>
                  <a:schemeClr val="tx2"/>
                </a:solidFill>
              </a:defRPr>
            </a:lvl2pPr>
            <a:lvl3pPr marL="0" indent="0">
              <a:lnSpc>
                <a:spcPct val="110000"/>
              </a:lnSpc>
              <a:spcBef>
                <a:spcPts val="0"/>
              </a:spcBef>
              <a:spcAft>
                <a:spcPts val="0"/>
              </a:spcAft>
              <a:buFont typeface="Arial" panose="020B0604020202020204" pitchFamily="34" charset="0"/>
              <a:buChar char="​"/>
              <a:defRPr sz="1500">
                <a:solidFill>
                  <a:schemeClr val="tx2"/>
                </a:solidFill>
              </a:defRPr>
            </a:lvl3pPr>
            <a:lvl4pPr marL="0" indent="0">
              <a:lnSpc>
                <a:spcPct val="110000"/>
              </a:lnSpc>
              <a:spcBef>
                <a:spcPts val="0"/>
              </a:spcBef>
              <a:spcAft>
                <a:spcPts val="0"/>
              </a:spcAft>
              <a:buFont typeface="Arial" panose="020B0604020202020204" pitchFamily="34" charset="0"/>
              <a:buChar char="​"/>
              <a:defRPr sz="1500">
                <a:solidFill>
                  <a:schemeClr val="tx2"/>
                </a:solidFill>
              </a:defRPr>
            </a:lvl4pPr>
            <a:lvl5pPr marL="0" indent="0">
              <a:lnSpc>
                <a:spcPct val="110000"/>
              </a:lnSpc>
              <a:spcBef>
                <a:spcPts val="0"/>
              </a:spcBef>
              <a:spcAft>
                <a:spcPts val="0"/>
              </a:spcAft>
              <a:buFont typeface="Arial" panose="020B0604020202020204" pitchFamily="34" charset="0"/>
              <a:buChar char="​"/>
              <a:defRPr sz="15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hasCustomPrompt="1"/>
          </p:nvPr>
        </p:nvSpPr>
        <p:spPr>
          <a:xfrm>
            <a:off x="676656" y="2940812"/>
            <a:ext cx="4587802" cy="2946231"/>
          </a:xfrm>
        </p:spPr>
        <p:txBody>
          <a:bodyPr/>
          <a:lstStyle>
            <a:lvl1pPr marL="0" algn="r" defTabSz="914400" rtl="0" eaLnBrk="1" latinLnBrk="0" hangingPunct="1">
              <a:lnSpc>
                <a:spcPct val="70000"/>
              </a:lnSpc>
              <a:buNone/>
              <a:defRPr lang="en-US" sz="8000" kern="1200" dirty="0" smtClean="0">
                <a:solidFill>
                  <a:schemeClr val="tx2"/>
                </a:solidFill>
                <a:latin typeface="+mn-lt"/>
                <a:ea typeface="+mn-ea"/>
                <a:cs typeface="+mn-cs"/>
              </a:defRPr>
            </a:lvl1pPr>
            <a:lvl2pPr algn="r">
              <a:defRPr/>
            </a:lvl2pPr>
            <a:lvl3pPr algn="r">
              <a:defRPr/>
            </a:lvl3pPr>
            <a:lvl4pPr algn="r">
              <a:defRPr/>
            </a:lvl4pPr>
            <a:lvl5pPr algn="r">
              <a:defRPr/>
            </a:lvl5pPr>
          </a:lstStyle>
          <a:p>
            <a:pPr lvl="0"/>
            <a:r>
              <a:rPr lang="en-US" dirty="0" smtClean="0"/>
              <a:t>Edit text</a:t>
            </a:r>
          </a:p>
        </p:txBody>
      </p:sp>
      <p:cxnSp>
        <p:nvCxnSpPr>
          <p:cNvPr id="6" name="Straight Connector 5"/>
          <p:cNvCxnSpPr/>
          <p:nvPr userDrawn="1"/>
        </p:nvCxnSpPr>
        <p:spPr>
          <a:xfrm>
            <a:off x="5717219" y="2769833"/>
            <a:ext cx="0" cy="2881159"/>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34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27" name="TextBox 2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28"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grpSp>
        <p:nvGrpSpPr>
          <p:cNvPr id="2" name="Group 1"/>
          <p:cNvGrpSpPr/>
          <p:nvPr userDrawn="1"/>
        </p:nvGrpSpPr>
        <p:grpSpPr>
          <a:xfrm>
            <a:off x="0" y="0"/>
            <a:ext cx="9144000" cy="6908105"/>
            <a:chOff x="0" y="0"/>
            <a:chExt cx="9144000" cy="6908105"/>
          </a:xfrm>
        </p:grpSpPr>
        <p:grpSp>
          <p:nvGrpSpPr>
            <p:cNvPr id="30" name="Group 29"/>
            <p:cNvGrpSpPr/>
            <p:nvPr userDrawn="1"/>
          </p:nvGrpSpPr>
          <p:grpSpPr>
            <a:xfrm>
              <a:off x="0" y="0"/>
              <a:ext cx="9144000" cy="6858000"/>
              <a:chOff x="0" y="0"/>
              <a:chExt cx="9144000" cy="6858000"/>
            </a:xfrm>
            <a:solidFill>
              <a:schemeClr val="bg1">
                <a:lumMod val="95000"/>
              </a:schemeClr>
            </a:solidFill>
          </p:grpSpPr>
          <p:sp>
            <p:nvSpPr>
              <p:cNvPr id="46" name="Rectangle 45"/>
              <p:cNvSpPr>
                <a:spLocks noChangeAspect="1"/>
              </p:cNvSpPr>
              <p:nvPr/>
            </p:nvSpPr>
            <p:spPr>
              <a:xfrm>
                <a:off x="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7" name="Rectangle 46"/>
              <p:cNvSpPr>
                <a:spLocks noChangeAspect="1"/>
              </p:cNvSpPr>
              <p:nvPr/>
            </p:nvSpPr>
            <p:spPr>
              <a:xfrm>
                <a:off x="8458200" y="0"/>
                <a:ext cx="6858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8" name="Rectangle 47"/>
              <p:cNvSpPr>
                <a:spLocks noChangeAspect="1"/>
              </p:cNvSpPr>
              <p:nvPr/>
            </p:nvSpPr>
            <p:spPr>
              <a:xfrm>
                <a:off x="0" y="0"/>
                <a:ext cx="84582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sp>
            <p:nvSpPr>
              <p:cNvPr id="49" name="Rectangle 48"/>
              <p:cNvSpPr>
                <a:spLocks noChangeAspect="1"/>
              </p:cNvSpPr>
              <p:nvPr/>
            </p:nvSpPr>
            <p:spPr>
              <a:xfrm>
                <a:off x="0" y="6172200"/>
                <a:ext cx="9144000" cy="685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26531"/>
                  </a:solidFill>
                </a:endParaRPr>
              </a:p>
            </p:txBody>
          </p:sp>
        </p:grpSp>
        <p:cxnSp>
          <p:nvCxnSpPr>
            <p:cNvPr id="31" name="Straight Connector 30"/>
            <p:cNvCxnSpPr/>
            <p:nvPr userDrawn="1"/>
          </p:nvCxnSpPr>
          <p:spPr>
            <a:xfrm flipV="1">
              <a:off x="6858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8458200" y="0"/>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3" name="Group 32"/>
            <p:cNvGrpSpPr/>
            <p:nvPr userDrawn="1"/>
          </p:nvGrpSpPr>
          <p:grpSpPr>
            <a:xfrm>
              <a:off x="5715000" y="0"/>
              <a:ext cx="457200" cy="6908105"/>
              <a:chOff x="2956470" y="50104"/>
              <a:chExt cx="457200" cy="6858001"/>
            </a:xfrm>
          </p:grpSpPr>
          <p:cxnSp>
            <p:nvCxnSpPr>
              <p:cNvPr id="44" name="Straight Connector 43"/>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userDrawn="1"/>
          </p:nvCxnSpPr>
          <p:spPr>
            <a:xfrm rot="5400000" flipV="1">
              <a:off x="4572000" y="-38862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nvGrpSpPr>
            <p:cNvPr id="35" name="Group 34"/>
            <p:cNvGrpSpPr/>
            <p:nvPr userDrawn="1"/>
          </p:nvGrpSpPr>
          <p:grpSpPr>
            <a:xfrm>
              <a:off x="0" y="1143000"/>
              <a:ext cx="9144000" cy="914400"/>
              <a:chOff x="0" y="1143000"/>
              <a:chExt cx="9144000" cy="914400"/>
            </a:xfrm>
          </p:grpSpPr>
          <p:cxnSp>
            <p:nvCxnSpPr>
              <p:cNvPr id="42" name="Straight Connector 41"/>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userDrawn="1"/>
          </p:nvGrpSpPr>
          <p:grpSpPr>
            <a:xfrm>
              <a:off x="0" y="2971800"/>
              <a:ext cx="9144000" cy="914400"/>
              <a:chOff x="0" y="1143000"/>
              <a:chExt cx="9144000" cy="914400"/>
            </a:xfrm>
          </p:grpSpPr>
          <p:cxnSp>
            <p:nvCxnSpPr>
              <p:cNvPr id="40" name="Straight Connector 39"/>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userDrawn="1"/>
          </p:nvGrpSpPr>
          <p:grpSpPr>
            <a:xfrm>
              <a:off x="0" y="4800602"/>
              <a:ext cx="9144000" cy="914400"/>
              <a:chOff x="0" y="1143000"/>
              <a:chExt cx="9144000" cy="914400"/>
            </a:xfrm>
          </p:grpSpPr>
          <p:cxnSp>
            <p:nvCxnSpPr>
              <p:cNvPr id="38" name="Straight Connector 37"/>
              <p:cNvCxnSpPr/>
              <p:nvPr/>
            </p:nvCxnSpPr>
            <p:spPr>
              <a:xfrm rot="5400000" flipV="1">
                <a:off x="4572000" y="-25146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V="1">
                <a:off x="4572000" y="-3429000"/>
                <a:ext cx="0" cy="9144000"/>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userDrawn="1"/>
          </p:nvGrpSpPr>
          <p:grpSpPr>
            <a:xfrm>
              <a:off x="2971800" y="0"/>
              <a:ext cx="457200" cy="6908105"/>
              <a:chOff x="2956470" y="50104"/>
              <a:chExt cx="457200" cy="6858001"/>
            </a:xfrm>
          </p:grpSpPr>
          <p:cxnSp>
            <p:nvCxnSpPr>
              <p:cNvPr id="51" name="Straight Connector 50"/>
              <p:cNvCxnSpPr/>
              <p:nvPr/>
            </p:nvCxnSpPr>
            <p:spPr>
              <a:xfrm flipV="1">
                <a:off x="29564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413670" y="50104"/>
                <a:ext cx="0" cy="6858001"/>
              </a:xfrm>
              <a:prstGeom prst="line">
                <a:avLst/>
              </a:prstGeom>
              <a:ln w="3175">
                <a:solidFill>
                  <a:srgbClr val="FF0066"/>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888603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0" y="1"/>
            <a:ext cx="9144000" cy="95936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13361" y="1229193"/>
            <a:ext cx="4312919" cy="48718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229193"/>
            <a:ext cx="4260272" cy="48718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213361" y="6459786"/>
            <a:ext cx="1854203" cy="365125"/>
          </a:xfrm>
          <a:prstGeom prst="rect">
            <a:avLst/>
          </a:prstGeom>
        </p:spPr>
        <p:txBody>
          <a:bodyPr/>
          <a:lstStyle/>
          <a:p>
            <a:fld id="{19AB4D41-86C1-4908-B66A-0B50CEB3BF29}" type="datetimeFigureOut">
              <a:rPr lang="en-US" dirty="0"/>
              <a:t>3/8/2016</a:t>
            </a:fld>
            <a:endParaRPr lang="en-US" dirty="0"/>
          </a:p>
        </p:txBody>
      </p:sp>
      <p:sp>
        <p:nvSpPr>
          <p:cNvPr id="6" name="Footer Placeholder 5"/>
          <p:cNvSpPr>
            <a:spLocks noGrp="1"/>
          </p:cNvSpPr>
          <p:nvPr>
            <p:ph type="ftr" sz="quarter" idx="11"/>
          </p:nvPr>
        </p:nvSpPr>
        <p:spPr>
          <a:xfrm>
            <a:off x="2190751" y="6459786"/>
            <a:ext cx="5629274"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939694" y="6459786"/>
            <a:ext cx="984019" cy="365125"/>
          </a:xfrm>
          <a:prstGeom prst="rect">
            <a:avLst/>
          </a:prstGeo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40807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213361" y="6459786"/>
            <a:ext cx="1854203" cy="365125"/>
          </a:xfrm>
          <a:prstGeom prst="rect">
            <a:avLst/>
          </a:prstGeom>
        </p:spPr>
        <p:txBody>
          <a:bodyPr/>
          <a:lstStyle/>
          <a:p>
            <a:fld id="{528FC5F6-F338-4AE4-BB23-26385BCFC423}" type="datetimeFigureOut">
              <a:rPr lang="en-US" dirty="0"/>
              <a:t>3/8/2016</a:t>
            </a:fld>
            <a:endParaRPr lang="en-US" dirty="0"/>
          </a:p>
        </p:txBody>
      </p:sp>
      <p:sp>
        <p:nvSpPr>
          <p:cNvPr id="5" name="Footer Placeholder 4"/>
          <p:cNvSpPr>
            <a:spLocks noGrp="1"/>
          </p:cNvSpPr>
          <p:nvPr>
            <p:ph type="ftr" sz="quarter" idx="11"/>
          </p:nvPr>
        </p:nvSpPr>
        <p:spPr>
          <a:xfrm>
            <a:off x="2190751" y="6459786"/>
            <a:ext cx="5629274"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939694" y="6459786"/>
            <a:ext cx="984019" cy="365125"/>
          </a:xfrm>
          <a:prstGeom prst="rect">
            <a:avLst/>
          </a:prstGeom>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218508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16181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30" name="Text Placeholder 29"/>
          <p:cNvSpPr>
            <a:spLocks noGrp="1"/>
          </p:cNvSpPr>
          <p:nvPr>
            <p:ph type="body" sz="quarter" idx="11" hasCustomPrompt="1"/>
          </p:nvPr>
        </p:nvSpPr>
        <p:spPr>
          <a:xfrm>
            <a:off x="6858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22"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4" name="Text Placeholder 3"/>
          <p:cNvSpPr>
            <a:spLocks noGrp="1"/>
          </p:cNvSpPr>
          <p:nvPr>
            <p:ph type="body" sz="half" idx="29" hasCustomPrompt="1"/>
          </p:nvPr>
        </p:nvSpPr>
        <p:spPr>
          <a:xfrm>
            <a:off x="16181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5" name="Text Placeholder 29"/>
          <p:cNvSpPr>
            <a:spLocks noGrp="1"/>
          </p:cNvSpPr>
          <p:nvPr>
            <p:ph type="body" sz="quarter" idx="30" hasCustomPrompt="1"/>
          </p:nvPr>
        </p:nvSpPr>
        <p:spPr>
          <a:xfrm>
            <a:off x="6858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6" name="Text Placeholder 3"/>
          <p:cNvSpPr>
            <a:spLocks noGrp="1"/>
          </p:cNvSpPr>
          <p:nvPr>
            <p:ph type="body" sz="half" idx="31" hasCustomPrompt="1"/>
          </p:nvPr>
        </p:nvSpPr>
        <p:spPr>
          <a:xfrm>
            <a:off x="16181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7" name="Text Placeholder 29"/>
          <p:cNvSpPr>
            <a:spLocks noGrp="1"/>
          </p:cNvSpPr>
          <p:nvPr>
            <p:ph type="body" sz="quarter" idx="32" hasCustomPrompt="1"/>
          </p:nvPr>
        </p:nvSpPr>
        <p:spPr>
          <a:xfrm>
            <a:off x="6858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98" name="Text Placeholder 3"/>
          <p:cNvSpPr>
            <a:spLocks noGrp="1"/>
          </p:cNvSpPr>
          <p:nvPr>
            <p:ph type="body" sz="half" idx="33" hasCustomPrompt="1"/>
          </p:nvPr>
        </p:nvSpPr>
        <p:spPr>
          <a:xfrm>
            <a:off x="5732930" y="297180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99" name="Text Placeholder 29"/>
          <p:cNvSpPr>
            <a:spLocks noGrp="1"/>
          </p:cNvSpPr>
          <p:nvPr>
            <p:ph type="body" sz="quarter" idx="34" hasCustomPrompt="1"/>
          </p:nvPr>
        </p:nvSpPr>
        <p:spPr>
          <a:xfrm>
            <a:off x="4800600" y="294835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0" name="Text Placeholder 3"/>
          <p:cNvSpPr>
            <a:spLocks noGrp="1"/>
          </p:cNvSpPr>
          <p:nvPr>
            <p:ph type="body" sz="half" idx="35" hasCustomPrompt="1"/>
          </p:nvPr>
        </p:nvSpPr>
        <p:spPr>
          <a:xfrm>
            <a:off x="5732930" y="3886205"/>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1" name="Text Placeholder 29"/>
          <p:cNvSpPr>
            <a:spLocks noGrp="1"/>
          </p:cNvSpPr>
          <p:nvPr>
            <p:ph type="body" sz="quarter" idx="36" hasCustomPrompt="1"/>
          </p:nvPr>
        </p:nvSpPr>
        <p:spPr>
          <a:xfrm>
            <a:off x="4800600" y="3862758"/>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
        <p:nvSpPr>
          <p:cNvPr id="102" name="Text Placeholder 3"/>
          <p:cNvSpPr>
            <a:spLocks noGrp="1"/>
          </p:cNvSpPr>
          <p:nvPr>
            <p:ph type="body" sz="half" idx="37" hasCustomPrompt="1"/>
          </p:nvPr>
        </p:nvSpPr>
        <p:spPr>
          <a:xfrm>
            <a:off x="5732930" y="4800610"/>
            <a:ext cx="2725270" cy="914399"/>
          </a:xfrm>
        </p:spPr>
        <p:txBody>
          <a:bodyPr anchor="t" anchorCtr="0">
            <a:noAutofit/>
          </a:bodyPr>
          <a:lstStyle>
            <a:lvl1pPr marL="0" indent="0">
              <a:lnSpc>
                <a:spcPts val="1700"/>
              </a:lnSpc>
              <a:buNone/>
              <a:defRPr sz="150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section title</a:t>
            </a:r>
          </a:p>
        </p:txBody>
      </p:sp>
      <p:sp>
        <p:nvSpPr>
          <p:cNvPr id="103" name="Text Placeholder 29"/>
          <p:cNvSpPr>
            <a:spLocks noGrp="1"/>
          </p:cNvSpPr>
          <p:nvPr>
            <p:ph type="body" sz="quarter" idx="38" hasCustomPrompt="1"/>
          </p:nvPr>
        </p:nvSpPr>
        <p:spPr>
          <a:xfrm>
            <a:off x="4800600" y="4777163"/>
            <a:ext cx="932330" cy="937839"/>
          </a:xfrm>
        </p:spPr>
        <p:txBody>
          <a:bodyPr anchor="t" anchorCtr="0">
            <a:noAutofit/>
          </a:bodyPr>
          <a:lstStyle>
            <a:lvl1pPr marL="0" indent="0">
              <a:lnSpc>
                <a:spcPct val="85000"/>
              </a:lnSpc>
              <a:spcBef>
                <a:spcPts val="0"/>
              </a:spcBef>
              <a:spcAft>
                <a:spcPts val="0"/>
              </a:spcAft>
              <a:buFontTx/>
              <a:buNone/>
              <a:defRPr sz="5000">
                <a:solidFill>
                  <a:schemeClr val="accent2"/>
                </a:solidFill>
                <a:latin typeface="Franklin Gothic Demi Cond" panose="020B0706030402020204" pitchFamily="34" charset="0"/>
              </a:defRPr>
            </a:lvl1pPr>
          </a:lstStyle>
          <a:p>
            <a:pPr lvl="0"/>
            <a:r>
              <a:rPr lang="en-US" dirty="0" smtClean="0"/>
              <a:t>##</a:t>
            </a:r>
          </a:p>
        </p:txBody>
      </p:sp>
    </p:spTree>
    <p:extLst>
      <p:ext uri="{BB962C8B-B14F-4D97-AF65-F5344CB8AC3E}">
        <p14:creationId xmlns:p14="http://schemas.microsoft.com/office/powerpoint/2010/main" val="38505154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15" name="Content Placeholder 13"/>
          <p:cNvSpPr>
            <a:spLocks noGrp="1"/>
          </p:cNvSpPr>
          <p:nvPr>
            <p:ph sz="quarter" idx="15"/>
          </p:nvPr>
        </p:nvSpPr>
        <p:spPr>
          <a:xfrm>
            <a:off x="283463" y="1298448"/>
            <a:ext cx="4062293" cy="5022130"/>
          </a:xfrm>
        </p:spPr>
        <p:txBody>
          <a:bodyPr/>
          <a:lstStyle>
            <a:lvl1pPr>
              <a:defRPr sz="1400" u="sng"/>
            </a:lvl1pPr>
            <a:lvl2pPr>
              <a:defRPr sz="12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13"/>
          <p:cNvSpPr>
            <a:spLocks noGrp="1"/>
          </p:cNvSpPr>
          <p:nvPr>
            <p:ph sz="quarter" idx="16"/>
          </p:nvPr>
        </p:nvSpPr>
        <p:spPr>
          <a:xfrm>
            <a:off x="4507523" y="1298448"/>
            <a:ext cx="4297112" cy="5022130"/>
          </a:xfrm>
        </p:spPr>
        <p:txBody>
          <a:bodyPr/>
          <a:lstStyle>
            <a:lvl1pPr>
              <a:defRPr sz="1400" u="sng"/>
            </a:lvl1pPr>
            <a:lvl2pPr>
              <a:defRPr sz="12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9" name="TextBox 38"/>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0"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13285337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283464" y="1298448"/>
            <a:ext cx="5561814" cy="5149486"/>
          </a:xfrm>
        </p:spPr>
        <p:txBody>
          <a:bodyPr/>
          <a:lstStyle>
            <a:lvl1pPr>
              <a:defRPr sz="1400" u="sng"/>
            </a:lvl1pPr>
            <a:lvl2pPr>
              <a:defRPr sz="12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5986021" y="1298448"/>
            <a:ext cx="2828041" cy="5149486"/>
          </a:xfrm>
        </p:spPr>
        <p:txBody>
          <a:bodyPr/>
          <a:lstStyle>
            <a:lvl1pPr>
              <a:defRPr sz="1400" u="sng"/>
            </a:lvl1pPr>
            <a:lvl2pPr>
              <a:defRPr sz="12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37" name="TextBox 36"/>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1"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32560963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402" y="162612"/>
            <a:ext cx="9002598" cy="537869"/>
          </a:xfrm>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280447" y="1293828"/>
            <a:ext cx="2830397" cy="5135251"/>
          </a:xfrm>
        </p:spPr>
        <p:txBody>
          <a:bodyPr/>
          <a:lstStyle>
            <a:lvl1pPr>
              <a:defRPr sz="1400" u="sng"/>
            </a:lvl1pPr>
            <a:lvl2pPr>
              <a:defRPr sz="12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3242821" y="1293828"/>
            <a:ext cx="5646655" cy="5135251"/>
          </a:xfrm>
        </p:spPr>
        <p:txBody>
          <a:bodyPr/>
          <a:lstStyle>
            <a:lvl1pPr>
              <a:defRPr sz="1400" u="sng"/>
            </a:lvl1pPr>
            <a:lvl2pPr>
              <a:defRPr sz="12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
          <p:cNvSpPr>
            <a:spLocks noGrp="1"/>
          </p:cNvSpPr>
          <p:nvPr>
            <p:ph type="body" idx="28" hasCustomPrompt="1"/>
          </p:nvPr>
        </p:nvSpPr>
        <p:spPr>
          <a:xfrm>
            <a:off x="141402" y="700481"/>
            <a:ext cx="9002598"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1" name="TextBox 40"/>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27517541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8" name="Content Placeholder 37"/>
          <p:cNvSpPr>
            <a:spLocks noGrp="1"/>
          </p:cNvSpPr>
          <p:nvPr>
            <p:ph sz="quarter" idx="15"/>
          </p:nvPr>
        </p:nvSpPr>
        <p:spPr>
          <a:xfrm>
            <a:off x="283464" y="1298448"/>
            <a:ext cx="2743200" cy="5130632"/>
          </a:xfrm>
        </p:spPr>
        <p:txBody>
          <a:bodyPr/>
          <a:lstStyle>
            <a:lvl1pPr>
              <a:defRPr sz="1400" u="sng"/>
            </a:lvl1pPr>
            <a:lvl2pPr>
              <a:defRPr sz="12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37"/>
          <p:cNvSpPr>
            <a:spLocks noGrp="1"/>
          </p:cNvSpPr>
          <p:nvPr>
            <p:ph sz="quarter" idx="16"/>
          </p:nvPr>
        </p:nvSpPr>
        <p:spPr>
          <a:xfrm>
            <a:off x="3176833" y="1298448"/>
            <a:ext cx="2743200" cy="5130632"/>
          </a:xfrm>
        </p:spPr>
        <p:txBody>
          <a:bodyPr/>
          <a:lstStyle>
            <a:lvl1pPr>
              <a:defRPr sz="1400" u="sng"/>
            </a:lvl1pPr>
            <a:lvl2pPr>
              <a:defRPr sz="12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37"/>
          <p:cNvSpPr>
            <a:spLocks noGrp="1"/>
          </p:cNvSpPr>
          <p:nvPr>
            <p:ph sz="quarter" idx="17"/>
          </p:nvPr>
        </p:nvSpPr>
        <p:spPr>
          <a:xfrm>
            <a:off x="6096784" y="1298448"/>
            <a:ext cx="2743200" cy="5130632"/>
          </a:xfrm>
        </p:spPr>
        <p:txBody>
          <a:bodyPr/>
          <a:lstStyle>
            <a:lvl1pPr>
              <a:defRPr sz="1400" u="sng"/>
            </a:lvl1pPr>
            <a:lvl2pPr>
              <a:defRPr sz="12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4" name="TextBox 43"/>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45"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15028760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8696783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j-lt"/>
              </a:defRPr>
            </a:lvl1pPr>
          </a:lstStyle>
          <a:p>
            <a:r>
              <a:rPr lang="en-US" dirty="0" smtClean="0"/>
              <a:t>click to edit master title style</a:t>
            </a:r>
            <a:endParaRPr lang="en-US" dirty="0"/>
          </a:p>
        </p:txBody>
      </p:sp>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
        <p:nvSpPr>
          <p:cNvPr id="19" name="Text Placeholder 2"/>
          <p:cNvSpPr>
            <a:spLocks noGrp="1"/>
          </p:cNvSpPr>
          <p:nvPr>
            <p:ph type="body" idx="28" hasCustomPrompt="1"/>
          </p:nvPr>
        </p:nvSpPr>
        <p:spPr>
          <a:xfrm>
            <a:off x="685800" y="691051"/>
            <a:ext cx="7772400" cy="451948"/>
          </a:xfrm>
        </p:spPr>
        <p:txBody>
          <a:bodyPr anchor="t"/>
          <a:lstStyle>
            <a:lvl1pPr marL="0" indent="0">
              <a:lnSpc>
                <a:spcPct val="85000"/>
              </a:lnSpc>
              <a:spcBef>
                <a:spcPts val="0"/>
              </a:spcBef>
              <a:spcAft>
                <a:spcPts val="0"/>
              </a:spcAft>
              <a:buNone/>
              <a:defRPr sz="1700" b="0">
                <a:solidFill>
                  <a:schemeClr val="accent3"/>
                </a:solidFill>
                <a:latin typeface="Franklin Gothic Demi Cond" panose="020B07060304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hart Placeholder 3"/>
          <p:cNvSpPr>
            <a:spLocks noGrp="1"/>
          </p:cNvSpPr>
          <p:nvPr userDrawn="1">
            <p:ph type="chart" sz="quarter" idx="29" hasCustomPrompt="1"/>
          </p:nvPr>
        </p:nvSpPr>
        <p:spPr>
          <a:xfrm>
            <a:off x="685800" y="2057400"/>
            <a:ext cx="7772400" cy="4000500"/>
          </a:xfrm>
        </p:spPr>
        <p:txBody>
          <a:bodyPr/>
          <a:lstStyle>
            <a:lvl1pPr algn="ctr">
              <a:defRPr>
                <a:solidFill>
                  <a:schemeClr val="tx2"/>
                </a:solidFill>
              </a:defRPr>
            </a:lvl1pPr>
          </a:lstStyle>
          <a:p>
            <a:r>
              <a:rPr lang="en-US" dirty="0" smtClean="0"/>
              <a:t>Click to insert chart from template</a:t>
            </a:r>
            <a:endParaRPr lang="en-US" dirty="0"/>
          </a:p>
        </p:txBody>
      </p:sp>
    </p:spTree>
    <p:extLst>
      <p:ext uri="{BB962C8B-B14F-4D97-AF65-F5344CB8AC3E}">
        <p14:creationId xmlns:p14="http://schemas.microsoft.com/office/powerpoint/2010/main" val="13343015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8165123" y="6589187"/>
            <a:ext cx="293077" cy="123111"/>
          </a:xfrm>
          <a:prstGeom prst="rect">
            <a:avLst/>
          </a:prstGeom>
          <a:noFill/>
        </p:spPr>
        <p:txBody>
          <a:bodyPr wrap="square" lIns="0" tIns="0" rIns="0" bIns="0" rtlCol="0" anchor="b">
            <a:spAutoFit/>
          </a:bodyPr>
          <a:lstStyle/>
          <a:p>
            <a:pPr algn="r"/>
            <a:fld id="{12EB7FDA-3CFA-48E9-9A35-E50E94D3505F}" type="slidenum">
              <a:rPr lang="en-US" sz="800" smtClean="0">
                <a:solidFill>
                  <a:schemeClr val="tx2">
                    <a:lumMod val="60000"/>
                    <a:lumOff val="40000"/>
                  </a:schemeClr>
                </a:solidFill>
                <a:latin typeface="+mn-lt"/>
              </a:rPr>
              <a:pPr algn="r"/>
              <a:t>‹#›</a:t>
            </a:fld>
            <a:endParaRPr lang="en-US" sz="800" dirty="0">
              <a:solidFill>
                <a:schemeClr val="tx2">
                  <a:lumMod val="60000"/>
                  <a:lumOff val="40000"/>
                </a:schemeClr>
              </a:solidFill>
              <a:latin typeface="+mn-lt"/>
            </a:endParaRPr>
          </a:p>
        </p:txBody>
      </p:sp>
      <p:sp>
        <p:nvSpPr>
          <p:cNvPr id="12" name="Text Placeholder 10"/>
          <p:cNvSpPr>
            <a:spLocks noGrp="1"/>
          </p:cNvSpPr>
          <p:nvPr>
            <p:ph type="body" sz="quarter" idx="14" hasCustomPrompt="1"/>
          </p:nvPr>
        </p:nvSpPr>
        <p:spPr>
          <a:xfrm>
            <a:off x="685800" y="6564565"/>
            <a:ext cx="5029200" cy="147733"/>
          </a:xfrm>
        </p:spPr>
        <p:txBody>
          <a:bodyPr wrap="square" anchor="b">
            <a:spAutoFit/>
          </a:bodyPr>
          <a:lstStyle>
            <a:lvl1pPr>
              <a:defRPr sz="800" baseline="0">
                <a:solidFill>
                  <a:schemeClr val="tx2">
                    <a:lumMod val="60000"/>
                    <a:lumOff val="40000"/>
                  </a:schemeClr>
                </a:solidFill>
                <a:latin typeface="+mn-lt"/>
              </a:defRPr>
            </a:lvl1pPr>
          </a:lstStyle>
          <a:p>
            <a:pPr lvl="0"/>
            <a:r>
              <a:rPr lang="en-US" dirty="0" smtClean="0"/>
              <a:t>click to insert source</a:t>
            </a:r>
            <a:endParaRPr lang="en-US" dirty="0"/>
          </a:p>
        </p:txBody>
      </p:sp>
    </p:spTree>
    <p:extLst>
      <p:ext uri="{BB962C8B-B14F-4D97-AF65-F5344CB8AC3E}">
        <p14:creationId xmlns:p14="http://schemas.microsoft.com/office/powerpoint/2010/main" val="29028204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28597"/>
            <a:ext cx="7772400" cy="914402"/>
          </a:xfrm>
          <a:prstGeom prst="rect">
            <a:avLst/>
          </a:prstGeom>
        </p:spPr>
        <p:txBody>
          <a:bodyPr vert="horz" lIns="0" tIns="0" rIns="0" bIns="0" rtlCol="0" anchor="t">
            <a:noAutofit/>
          </a:bodyPr>
          <a:lstStyle/>
          <a:p>
            <a:r>
              <a:rPr lang="en-US" dirty="0" smtClean="0"/>
              <a:t>click to edit</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685800" y="1303257"/>
            <a:ext cx="7772400" cy="2743201"/>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err="1" smtClean="0"/>
              <a:t>Lkweng</a:t>
            </a:r>
            <a:endParaRPr lang="en-US" dirty="0" smtClean="0"/>
          </a:p>
          <a:p>
            <a:pPr lvl="6"/>
            <a:r>
              <a:rPr lang="en-US" dirty="0" smtClean="0"/>
              <a:t>;</a:t>
            </a:r>
            <a:r>
              <a:rPr lang="en-US" dirty="0" err="1" smtClean="0"/>
              <a:t>krweng’lk</a:t>
            </a:r>
            <a:endParaRPr lang="en-US" dirty="0" smtClean="0"/>
          </a:p>
          <a:p>
            <a:pPr lvl="7"/>
            <a:r>
              <a:rPr lang="en-US" dirty="0" err="1" smtClean="0"/>
              <a:t>Perign</a:t>
            </a:r>
            <a:endParaRPr lang="en-US" dirty="0" smtClean="0"/>
          </a:p>
          <a:p>
            <a:pPr lvl="8"/>
            <a:r>
              <a:rPr lang="en-US" dirty="0" smtClean="0"/>
              <a:t>;</a:t>
            </a:r>
            <a:r>
              <a:rPr lang="en-US" dirty="0" err="1" smtClean="0"/>
              <a:t>kwegn</a:t>
            </a:r>
            <a:r>
              <a:rPr lang="en-US" dirty="0" smtClean="0"/>
              <a:t>’</a:t>
            </a:r>
          </a:p>
        </p:txBody>
      </p:sp>
    </p:spTree>
    <p:extLst>
      <p:ext uri="{BB962C8B-B14F-4D97-AF65-F5344CB8AC3E}">
        <p14:creationId xmlns:p14="http://schemas.microsoft.com/office/powerpoint/2010/main" val="377729712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5" r:id="rId3"/>
    <p:sldLayoutId id="2147483652" r:id="rId4"/>
    <p:sldLayoutId id="2147483654" r:id="rId5"/>
    <p:sldLayoutId id="2147483651" r:id="rId6"/>
    <p:sldLayoutId id="2147483659" r:id="rId7"/>
    <p:sldLayoutId id="2147483660" r:id="rId8"/>
    <p:sldLayoutId id="2147483661" r:id="rId9"/>
    <p:sldLayoutId id="2147483662" r:id="rId10"/>
    <p:sldLayoutId id="2147483663" r:id="rId11"/>
    <p:sldLayoutId id="2147483664" r:id="rId12"/>
    <p:sldLayoutId id="2147483656" r:id="rId13"/>
    <p:sldLayoutId id="2147483665" r:id="rId14"/>
    <p:sldLayoutId id="2147483666" r:id="rId15"/>
  </p:sldLayoutIdLst>
  <p:timing>
    <p:tnLst>
      <p:par>
        <p:cTn id="1" dur="indefinite" restart="never" nodeType="tmRoot"/>
      </p:par>
    </p:tnLst>
  </p:timing>
  <p:txStyles>
    <p:titleStyle>
      <a:lvl1pPr algn="l" defTabSz="914400" rtl="0" eaLnBrk="1" latinLnBrk="0" hangingPunct="1">
        <a:lnSpc>
          <a:spcPct val="85000"/>
        </a:lnSpc>
        <a:spcBef>
          <a:spcPct val="0"/>
        </a:spcBef>
        <a:buNone/>
        <a:defRPr sz="3650" kern="1200">
          <a:solidFill>
            <a:schemeClr val="tx2"/>
          </a:solidFill>
          <a:latin typeface="+mj-lt"/>
          <a:ea typeface="+mj-ea"/>
          <a:cs typeface="+mj-cs"/>
        </a:defRPr>
      </a:lvl1pPr>
    </p:titleStyle>
    <p:bodyStyle>
      <a:lvl1pPr marL="0" indent="0" algn="l" defTabSz="914400" rtl="0" eaLnBrk="1" latinLnBrk="0" hangingPunct="1">
        <a:lnSpc>
          <a:spcPct val="120000"/>
        </a:lnSpc>
        <a:spcBef>
          <a:spcPts val="600"/>
        </a:spcBef>
        <a:spcAft>
          <a:spcPts val="1200"/>
        </a:spcAft>
        <a:buFont typeface="Arial" panose="020B0604020202020204" pitchFamily="34" charset="0"/>
        <a:buChar char="​"/>
        <a:defRPr sz="1600" b="0" i="0" kern="1200">
          <a:solidFill>
            <a:schemeClr val="accent4"/>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2"/>
          </a:solidFill>
          <a:latin typeface="+mn-lt"/>
          <a:ea typeface="+mn-ea"/>
          <a:cs typeface="+mn-cs"/>
        </a:defRPr>
      </a:lvl2pPr>
      <a:lvl3pPr marL="0" indent="0" algn="l" defTabSz="914400" rtl="0" eaLnBrk="1" latinLnBrk="0" hangingPunct="1">
        <a:lnSpc>
          <a:spcPct val="120000"/>
        </a:lnSpc>
        <a:spcBef>
          <a:spcPts val="600"/>
        </a:spcBef>
        <a:spcAft>
          <a:spcPts val="600"/>
        </a:spcAft>
        <a:buFont typeface="Arial" panose="020B0604020202020204" pitchFamily="34" charset="0"/>
        <a:buChar char="​"/>
        <a:defRPr sz="1100" kern="1200">
          <a:solidFill>
            <a:schemeClr val="tx2"/>
          </a:solidFill>
          <a:latin typeface="+mn-lt"/>
          <a:ea typeface="+mn-ea"/>
          <a:cs typeface="+mn-cs"/>
        </a:defRPr>
      </a:lvl3pPr>
      <a:lvl4pPr marL="169863" indent="-169863" algn="l" defTabSz="914400" rtl="0" eaLnBrk="1" latinLnBrk="0" hangingPunct="1">
        <a:lnSpc>
          <a:spcPct val="110000"/>
        </a:lnSpc>
        <a:spcBef>
          <a:spcPts val="0"/>
        </a:spcBef>
        <a:spcAft>
          <a:spcPts val="0"/>
        </a:spcAft>
        <a:buFont typeface="Wingdings" panose="05000000000000000000" pitchFamily="2" charset="2"/>
        <a:buChar char="§"/>
        <a:defRPr sz="1100" kern="1200">
          <a:solidFill>
            <a:schemeClr val="tx2">
              <a:lumMod val="60000"/>
              <a:lumOff val="40000"/>
            </a:schemeClr>
          </a:solidFill>
          <a:latin typeface="+mn-lt"/>
          <a:ea typeface="+mn-ea"/>
          <a:cs typeface="+mn-cs"/>
        </a:defRPr>
      </a:lvl4pPr>
      <a:lvl5pPr marL="346075" indent="-176213" algn="l" defTabSz="914400" rtl="0" eaLnBrk="1" latinLnBrk="0" hangingPunct="1">
        <a:lnSpc>
          <a:spcPct val="110000"/>
        </a:lnSpc>
        <a:spcBef>
          <a:spcPts val="0"/>
        </a:spcBef>
        <a:spcAft>
          <a:spcPts val="600"/>
        </a:spcAft>
        <a:buFont typeface="Wingdings" panose="05000000000000000000" pitchFamily="2" charset="2"/>
        <a:buChar char="§"/>
        <a:defRPr sz="1100" kern="1200">
          <a:solidFill>
            <a:schemeClr val="tx2">
              <a:lumMod val="60000"/>
              <a:lumOff val="40000"/>
            </a:schemeClr>
          </a:solidFill>
          <a:latin typeface="+mn-lt"/>
          <a:ea typeface="+mn-ea"/>
          <a:cs typeface="+mn-cs"/>
        </a:defRPr>
      </a:lvl5pPr>
      <a:lvl6pPr marL="0" indent="0" algn="l" defTabSz="914400" rtl="0" eaLnBrk="1" latinLnBrk="0" hangingPunct="1">
        <a:lnSpc>
          <a:spcPct val="100000"/>
        </a:lnSpc>
        <a:spcBef>
          <a:spcPts val="600"/>
        </a:spcBef>
        <a:spcAft>
          <a:spcPts val="0"/>
        </a:spcAft>
        <a:buFont typeface="Arial" panose="020B0604020202020204" pitchFamily="34" charset="0"/>
        <a:buChar char="​"/>
        <a:defRPr sz="1100" b="1" kern="1200">
          <a:solidFill>
            <a:schemeClr val="bg2"/>
          </a:solidFill>
          <a:latin typeface="+mj-lt"/>
          <a:ea typeface="+mn-ea"/>
          <a:cs typeface="+mn-cs"/>
        </a:defRPr>
      </a:lvl6pPr>
      <a:lvl7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bg2"/>
          </a:solidFill>
          <a:latin typeface="+mj-lt"/>
          <a:ea typeface="+mn-ea"/>
          <a:cs typeface="+mn-cs"/>
        </a:defRPr>
      </a:lvl7pPr>
      <a:lvl8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1"/>
          </a:solidFill>
          <a:latin typeface="+mj-lt"/>
          <a:ea typeface="+mn-ea"/>
          <a:cs typeface="+mn-cs"/>
        </a:defRPr>
      </a:lvl8pPr>
      <a:lvl9pPr marL="0" indent="0" algn="l" defTabSz="914400" rtl="0" eaLnBrk="1" latinLnBrk="0" hangingPunct="1">
        <a:lnSpc>
          <a:spcPct val="100000"/>
        </a:lnSpc>
        <a:spcBef>
          <a:spcPts val="600"/>
        </a:spcBef>
        <a:spcAft>
          <a:spcPts val="600"/>
        </a:spcAft>
        <a:buFont typeface="Arial" panose="020B0604020202020204" pitchFamily="34" charset="0"/>
        <a:buChar char="​"/>
        <a:defRPr sz="1100" kern="1200">
          <a:solidFill>
            <a:schemeClr val="accent3"/>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4800" dirty="0" smtClean="0"/>
              <a:t>Gateway Persistence</a:t>
            </a:r>
            <a:br>
              <a:rPr lang="en-US" sz="4800" dirty="0" smtClean="0"/>
            </a:br>
            <a:r>
              <a:rPr lang="en-US" sz="3200" dirty="0" smtClean="0"/>
              <a:t>Operational &amp; Edge Cache Considerations</a:t>
            </a:r>
            <a:endParaRPr lang="en-US" sz="3200" dirty="0"/>
          </a:p>
        </p:txBody>
      </p:sp>
      <p:sp>
        <p:nvSpPr>
          <p:cNvPr id="9" name="Text Placeholder 8"/>
          <p:cNvSpPr>
            <a:spLocks noGrp="1"/>
          </p:cNvSpPr>
          <p:nvPr>
            <p:ph type="body" sz="quarter" idx="14"/>
          </p:nvPr>
        </p:nvSpPr>
        <p:spPr/>
        <p:txBody>
          <a:bodyPr/>
          <a:lstStyle/>
          <a:p>
            <a:r>
              <a:rPr lang="en-US" dirty="0" smtClean="0"/>
              <a:t>Jonathan Andrews</a:t>
            </a:r>
          </a:p>
          <a:p>
            <a:pPr lvl="1"/>
            <a:r>
              <a:rPr lang="en-US" dirty="0" smtClean="0"/>
              <a:t>Solution Data Architect</a:t>
            </a:r>
          </a:p>
          <a:p>
            <a:pPr lvl="1"/>
            <a:r>
              <a:rPr lang="en-US" sz="1200" dirty="0" smtClean="0"/>
              <a:t>(314) 388-8431 (Desk)</a:t>
            </a:r>
          </a:p>
          <a:p>
            <a:pPr lvl="1"/>
            <a:r>
              <a:rPr lang="en-US" sz="1200" dirty="0" smtClean="0"/>
              <a:t>(314) 825-3629 (Cell)</a:t>
            </a:r>
            <a:endParaRPr lang="en-US" sz="1200" dirty="0"/>
          </a:p>
        </p:txBody>
      </p:sp>
    </p:spTree>
    <p:extLst>
      <p:ext uri="{BB962C8B-B14F-4D97-AF65-F5344CB8AC3E}">
        <p14:creationId xmlns:p14="http://schemas.microsoft.com/office/powerpoint/2010/main" val="2337990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Architecture – Phase 1</a:t>
            </a:r>
            <a:endParaRPr lang="en-US" dirty="0"/>
          </a:p>
        </p:txBody>
      </p:sp>
      <p:sp>
        <p:nvSpPr>
          <p:cNvPr id="3" name="Content Placeholder 2"/>
          <p:cNvSpPr>
            <a:spLocks noGrp="1"/>
          </p:cNvSpPr>
          <p:nvPr>
            <p:ph sz="quarter" idx="15"/>
          </p:nvPr>
        </p:nvSpPr>
        <p:spPr>
          <a:xfrm>
            <a:off x="365288" y="1359815"/>
            <a:ext cx="2469987" cy="5106973"/>
          </a:xfrm>
        </p:spPr>
        <p:txBody>
          <a:bodyPr/>
          <a:lstStyle/>
          <a:p>
            <a:r>
              <a:rPr lang="en-US" dirty="0" smtClean="0"/>
              <a:t>Gateway Operations Data Store</a:t>
            </a:r>
          </a:p>
          <a:p>
            <a:pPr lvl="1">
              <a:buNone/>
            </a:pPr>
            <a:r>
              <a:rPr lang="en-US" sz="1100" dirty="0" smtClean="0"/>
              <a:t>The existing SOLO data store was not designed to support the operational business transactions; it was more designed as a reporting solution against transactional data after-the-fact.  If Charter is to truly move toward a biller-isolated operational strategy, it will rapidly recognize the need for a Charter-specific canonical model that directly supports business transactions across all sales channels.</a:t>
            </a:r>
          </a:p>
          <a:p>
            <a:pPr lvl="1">
              <a:buNone/>
            </a:pPr>
            <a:r>
              <a:rPr lang="en-US" sz="1100" dirty="0" smtClean="0"/>
              <a:t>Gateway applications today are built leveraging levels of service architecture that provide little incremental benefit to the overall solution; many serve to pass-through data with little change.</a:t>
            </a:r>
          </a:p>
          <a:p>
            <a:pPr lvl="1">
              <a:buNone/>
            </a:pPr>
            <a:r>
              <a:rPr lang="en-US" sz="1100" dirty="0" smtClean="0"/>
              <a:t>Proposed is an architecture whereby Charter applications interact much more closely with an operational data store and canonical model.  This data store provides the platform for integrating the Gateway applications with RDM data.  Initially, this integration is through manual transformation and replication, as the development teams finalize the target model(s) and automation process.</a:t>
            </a:r>
            <a:endParaRPr lang="en-US" sz="1100" dirty="0"/>
          </a:p>
        </p:txBody>
      </p:sp>
      <p:sp>
        <p:nvSpPr>
          <p:cNvPr id="5" name="Text Placeholder 4"/>
          <p:cNvSpPr>
            <a:spLocks noGrp="1"/>
          </p:cNvSpPr>
          <p:nvPr>
            <p:ph type="body" idx="28"/>
          </p:nvPr>
        </p:nvSpPr>
        <p:spPr/>
        <p:txBody>
          <a:bodyPr/>
          <a:lstStyle/>
          <a:p>
            <a:r>
              <a:rPr lang="en-US" dirty="0" smtClean="0"/>
              <a:t>Specific data services built against a dedicated Gateway Operational Data Store</a:t>
            </a:r>
            <a:endParaRPr lang="en-US" dirty="0"/>
          </a:p>
        </p:txBody>
      </p:sp>
      <p:sp>
        <p:nvSpPr>
          <p:cNvPr id="6" name="Text Placeholder 5"/>
          <p:cNvSpPr>
            <a:spLocks noGrp="1"/>
          </p:cNvSpPr>
          <p:nvPr>
            <p:ph type="body" sz="quarter" idx="14"/>
          </p:nvPr>
        </p:nvSpPr>
        <p:spPr/>
        <p:txBody>
          <a:bodyPr/>
          <a:lstStyle/>
          <a:p>
            <a:endParaRPr lang="en-US"/>
          </a:p>
        </p:txBody>
      </p:sp>
      <p:pic>
        <p:nvPicPr>
          <p:cNvPr id="8" name="Content Placeholder 7">
            <a:hlinkClick r:id="rId2" action="ppaction://hlinksldjump"/>
          </p:cNvPr>
          <p:cNvPicPr>
            <a:picLocks noGrp="1" noChangeAspect="1"/>
          </p:cNvPicPr>
          <p:nvPr>
            <p:ph sz="quarter" idx="17"/>
          </p:nvPr>
        </p:nvPicPr>
        <p:blipFill>
          <a:blip r:embed="rId3">
            <a:extLst>
              <a:ext uri="{28A0092B-C50C-407E-A947-70E740481C1C}">
                <a14:useLocalDpi xmlns:a14="http://schemas.microsoft.com/office/drawing/2010/main" val="0"/>
              </a:ext>
            </a:extLst>
          </a:blip>
          <a:stretch>
            <a:fillRect/>
          </a:stretch>
        </p:blipFill>
        <p:spPr>
          <a:xfrm>
            <a:off x="2941604" y="1640223"/>
            <a:ext cx="6086182" cy="3955332"/>
          </a:xfrm>
        </p:spPr>
      </p:pic>
    </p:spTree>
    <p:extLst>
      <p:ext uri="{BB962C8B-B14F-4D97-AF65-F5344CB8AC3E}">
        <p14:creationId xmlns:p14="http://schemas.microsoft.com/office/powerpoint/2010/main" val="3862007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Architecture – End State</a:t>
            </a:r>
            <a:endParaRPr lang="en-US" dirty="0"/>
          </a:p>
        </p:txBody>
      </p:sp>
      <p:sp>
        <p:nvSpPr>
          <p:cNvPr id="3" name="Content Placeholder 2"/>
          <p:cNvSpPr>
            <a:spLocks noGrp="1"/>
          </p:cNvSpPr>
          <p:nvPr>
            <p:ph sz="quarter" idx="15"/>
          </p:nvPr>
        </p:nvSpPr>
        <p:spPr>
          <a:xfrm>
            <a:off x="365289" y="1359815"/>
            <a:ext cx="2396766" cy="5106973"/>
          </a:xfrm>
        </p:spPr>
        <p:txBody>
          <a:bodyPr/>
          <a:lstStyle/>
          <a:p>
            <a:r>
              <a:rPr lang="en-US" dirty="0" smtClean="0"/>
              <a:t>Event-Based Architecture</a:t>
            </a:r>
          </a:p>
          <a:p>
            <a:pPr lvl="1"/>
            <a:r>
              <a:rPr lang="en-US" sz="1100" dirty="0" smtClean="0"/>
              <a:t>Incorporating elements of event-based and micro-service architecture into the landscape will make Charter’s applications more flexible and robust. </a:t>
            </a:r>
          </a:p>
          <a:p>
            <a:pPr lvl="1"/>
            <a:r>
              <a:rPr lang="en-US" sz="1100" dirty="0" smtClean="0"/>
              <a:t>To support evolving to an event-based architecture, Charter Applications Architecture will introduce a message queue with intelligent routing capabilities.  This will leverage the Netflix Open Source Stack given its proven scalability and robust fault tolerance.</a:t>
            </a:r>
          </a:p>
          <a:p>
            <a:pPr lvl="1"/>
            <a:r>
              <a:rPr lang="en-US" sz="1100" dirty="0" smtClean="0"/>
              <a:t>Charter Application Architecture will work closely with the design and development teams to fully integrate and leverage the canonical model (extending where necessary) and message infrastructure for an optimal solution</a:t>
            </a:r>
            <a:r>
              <a:rPr lang="en-US" sz="1100" dirty="0"/>
              <a:t> </a:t>
            </a:r>
            <a:r>
              <a:rPr lang="en-US" sz="1100" dirty="0" smtClean="0"/>
              <a:t>on a readily extensible platform.</a:t>
            </a:r>
            <a:endParaRPr lang="en-US" sz="1100" dirty="0"/>
          </a:p>
        </p:txBody>
      </p:sp>
      <p:sp>
        <p:nvSpPr>
          <p:cNvPr id="5" name="Text Placeholder 4"/>
          <p:cNvSpPr>
            <a:spLocks noGrp="1"/>
          </p:cNvSpPr>
          <p:nvPr>
            <p:ph type="body" idx="28"/>
          </p:nvPr>
        </p:nvSpPr>
        <p:spPr/>
        <p:txBody>
          <a:bodyPr/>
          <a:lstStyle/>
          <a:p>
            <a:r>
              <a:rPr lang="en-US" dirty="0" smtClean="0"/>
              <a:t>Event-based architecture leveraging asynchronous </a:t>
            </a:r>
            <a:r>
              <a:rPr lang="en-US" dirty="0"/>
              <a:t>m</a:t>
            </a:r>
            <a:r>
              <a:rPr lang="en-US" dirty="0" smtClean="0"/>
              <a:t>essage bus provides robust application flow control and cross-application orchestration</a:t>
            </a:r>
            <a:endParaRPr lang="en-US" dirty="0"/>
          </a:p>
        </p:txBody>
      </p:sp>
      <p:sp>
        <p:nvSpPr>
          <p:cNvPr id="6" name="Text Placeholder 5"/>
          <p:cNvSpPr>
            <a:spLocks noGrp="1"/>
          </p:cNvSpPr>
          <p:nvPr>
            <p:ph type="body" sz="quarter" idx="14"/>
          </p:nvPr>
        </p:nvSpPr>
        <p:spPr/>
        <p:txBody>
          <a:bodyPr/>
          <a:lstStyle/>
          <a:p>
            <a:endParaRPr lang="en-US"/>
          </a:p>
        </p:txBody>
      </p:sp>
      <p:pic>
        <p:nvPicPr>
          <p:cNvPr id="12" name="Content Placeholder 11"/>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3243263" y="2033347"/>
            <a:ext cx="5646737" cy="3656493"/>
          </a:xfrm>
        </p:spPr>
      </p:pic>
    </p:spTree>
    <p:extLst>
      <p:ext uri="{BB962C8B-B14F-4D97-AF65-F5344CB8AC3E}">
        <p14:creationId xmlns:p14="http://schemas.microsoft.com/office/powerpoint/2010/main" val="26102807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endParaRPr lang="en-US"/>
          </a:p>
        </p:txBody>
      </p:sp>
      <p:sp>
        <p:nvSpPr>
          <p:cNvPr id="8" name="Text Placeholder 7"/>
          <p:cNvSpPr>
            <a:spLocks noGrp="1"/>
          </p:cNvSpPr>
          <p:nvPr>
            <p:ph type="body" sz="quarter" idx="11"/>
          </p:nvPr>
        </p:nvSpPr>
        <p:spPr/>
        <p:txBody>
          <a:bodyPr/>
          <a:lstStyle/>
          <a:p>
            <a:r>
              <a:rPr lang="en-US" sz="6000" dirty="0" smtClean="0"/>
              <a:t>Supplemental Materials</a:t>
            </a:r>
            <a:endParaRPr lang="en-US" sz="6000" dirty="0"/>
          </a:p>
        </p:txBody>
      </p:sp>
    </p:spTree>
    <p:extLst>
      <p:ext uri="{BB962C8B-B14F-4D97-AF65-F5344CB8AC3E}">
        <p14:creationId xmlns:p14="http://schemas.microsoft.com/office/powerpoint/2010/main" val="3596539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End State Flow Diagram</a:t>
            </a:r>
            <a:endParaRPr lang="en-US" dirty="0"/>
          </a:p>
        </p:txBody>
      </p:sp>
      <p:sp>
        <p:nvSpPr>
          <p:cNvPr id="7" name="Text Placeholder 6"/>
          <p:cNvSpPr>
            <a:spLocks noGrp="1"/>
          </p:cNvSpPr>
          <p:nvPr>
            <p:ph type="body" sz="quarter" idx="14"/>
          </p:nvPr>
        </p:nvSpPr>
        <p:spPr/>
        <p:txBody>
          <a:bodyPr/>
          <a:lstStyle/>
          <a:p>
            <a:endParaRPr lang="en-US"/>
          </a:p>
        </p:txBody>
      </p:sp>
      <p:sp>
        <p:nvSpPr>
          <p:cNvPr id="8" name="Text Placeholder 7"/>
          <p:cNvSpPr>
            <a:spLocks noGrp="1"/>
          </p:cNvSpPr>
          <p:nvPr>
            <p:ph type="body" idx="28"/>
          </p:nvPr>
        </p:nvSpPr>
        <p:spPr/>
        <p:txBody>
          <a:bodyPr/>
          <a:lstStyle/>
          <a:p>
            <a:r>
              <a:rPr lang="en-US" dirty="0" smtClean="0">
                <a:hlinkClick r:id="rId2" action="ppaction://hlinksldjump"/>
              </a:rPr>
              <a:t>Return to Doc</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731520"/>
            <a:ext cx="6696456" cy="5943600"/>
          </a:xfrm>
          <a:prstGeom prst="rect">
            <a:avLst/>
          </a:prstGeom>
        </p:spPr>
      </p:pic>
    </p:spTree>
    <p:extLst>
      <p:ext uri="{BB962C8B-B14F-4D97-AF65-F5344CB8AC3E}">
        <p14:creationId xmlns:p14="http://schemas.microsoft.com/office/powerpoint/2010/main" val="3098932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Initial/Interim State Flow Diagram</a:t>
            </a:r>
            <a:endParaRPr lang="en-US" dirty="0"/>
          </a:p>
        </p:txBody>
      </p:sp>
      <p:sp>
        <p:nvSpPr>
          <p:cNvPr id="7" name="Text Placeholder 6"/>
          <p:cNvSpPr>
            <a:spLocks noGrp="1"/>
          </p:cNvSpPr>
          <p:nvPr>
            <p:ph type="body" sz="quarter" idx="14"/>
          </p:nvPr>
        </p:nvSpPr>
        <p:spPr/>
        <p:txBody>
          <a:bodyPr/>
          <a:lstStyle/>
          <a:p>
            <a:endParaRPr lang="en-US"/>
          </a:p>
        </p:txBody>
      </p:sp>
      <p:sp>
        <p:nvSpPr>
          <p:cNvPr id="8" name="Text Placeholder 7"/>
          <p:cNvSpPr>
            <a:spLocks noGrp="1"/>
          </p:cNvSpPr>
          <p:nvPr>
            <p:ph type="body" idx="28"/>
          </p:nvPr>
        </p:nvSpPr>
        <p:spPr/>
        <p:txBody>
          <a:bodyPr/>
          <a:lstStyle/>
          <a:p>
            <a:r>
              <a:rPr lang="en-US" dirty="0" smtClean="0">
                <a:hlinkClick r:id="rId2" action="ppaction://hlinksldjump"/>
              </a:rPr>
              <a:t>Return to Doc</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731520"/>
            <a:ext cx="6696456" cy="5943600"/>
          </a:xfrm>
          <a:prstGeom prst="rect">
            <a:avLst/>
          </a:prstGeom>
        </p:spPr>
      </p:pic>
    </p:spTree>
    <p:extLst>
      <p:ext uri="{BB962C8B-B14F-4D97-AF65-F5344CB8AC3E}">
        <p14:creationId xmlns:p14="http://schemas.microsoft.com/office/powerpoint/2010/main" val="299890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Gateway Operational Architecture, R2+</a:t>
            </a:r>
            <a:endParaRPr lang="en-US" dirty="0"/>
          </a:p>
        </p:txBody>
      </p:sp>
      <p:sp>
        <p:nvSpPr>
          <p:cNvPr id="7" name="Text Placeholder 6"/>
          <p:cNvSpPr>
            <a:spLocks noGrp="1"/>
          </p:cNvSpPr>
          <p:nvPr>
            <p:ph type="body" sz="quarter" idx="14"/>
          </p:nvPr>
        </p:nvSpPr>
        <p:spPr/>
        <p:txBody>
          <a:bodyPr/>
          <a:lstStyle/>
          <a:p>
            <a:endParaRPr lang="en-US"/>
          </a:p>
        </p:txBody>
      </p:sp>
      <p:sp>
        <p:nvSpPr>
          <p:cNvPr id="8" name="Text Placeholder 7"/>
          <p:cNvSpPr>
            <a:spLocks noGrp="1"/>
          </p:cNvSpPr>
          <p:nvPr>
            <p:ph type="body" idx="28"/>
          </p:nvPr>
        </p:nvSpPr>
        <p:spPr/>
        <p:txBody>
          <a:bodyPr/>
          <a:lstStyle/>
          <a:p>
            <a:r>
              <a:rPr lang="en-US" dirty="0" smtClean="0">
                <a:hlinkClick r:id="rId2" action="ppaction://hlinksldjump"/>
              </a:rPr>
              <a:t>Return to Doc</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73" y="882662"/>
            <a:ext cx="8875682" cy="5768193"/>
          </a:xfrm>
          <a:prstGeom prst="rect">
            <a:avLst/>
          </a:prstGeom>
        </p:spPr>
      </p:pic>
    </p:spTree>
    <p:extLst>
      <p:ext uri="{BB962C8B-B14F-4D97-AF65-F5344CB8AC3E}">
        <p14:creationId xmlns:p14="http://schemas.microsoft.com/office/powerpoint/2010/main" val="4009732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Gateway Operational Architecture, R3+</a:t>
            </a:r>
            <a:endParaRPr lang="en-US" dirty="0"/>
          </a:p>
        </p:txBody>
      </p:sp>
      <p:sp>
        <p:nvSpPr>
          <p:cNvPr id="7" name="Text Placeholder 6"/>
          <p:cNvSpPr>
            <a:spLocks noGrp="1"/>
          </p:cNvSpPr>
          <p:nvPr>
            <p:ph type="body" sz="quarter" idx="14"/>
          </p:nvPr>
        </p:nvSpPr>
        <p:spPr/>
        <p:txBody>
          <a:bodyPr/>
          <a:lstStyle/>
          <a:p>
            <a:endParaRPr lang="en-US"/>
          </a:p>
        </p:txBody>
      </p:sp>
      <p:sp>
        <p:nvSpPr>
          <p:cNvPr id="8" name="Text Placeholder 7"/>
          <p:cNvSpPr>
            <a:spLocks noGrp="1"/>
          </p:cNvSpPr>
          <p:nvPr>
            <p:ph type="body" idx="28"/>
          </p:nvPr>
        </p:nvSpPr>
        <p:spPr/>
        <p:txBody>
          <a:bodyPr/>
          <a:lstStyle/>
          <a:p>
            <a:r>
              <a:rPr lang="en-US" dirty="0" smtClean="0">
                <a:hlinkClick r:id="rId2" action="ppaction://hlinksldjump"/>
              </a:rPr>
              <a:t>Return to Doc</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4746"/>
            <a:ext cx="9144000" cy="5921115"/>
          </a:xfrm>
          <a:prstGeom prst="rect">
            <a:avLst/>
          </a:prstGeom>
        </p:spPr>
      </p:pic>
    </p:spTree>
    <p:extLst>
      <p:ext uri="{BB962C8B-B14F-4D97-AF65-F5344CB8AC3E}">
        <p14:creationId xmlns:p14="http://schemas.microsoft.com/office/powerpoint/2010/main" val="3118118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3361" y="1229193"/>
            <a:ext cx="4312919" cy="5084521"/>
          </a:xfrm>
        </p:spPr>
        <p:txBody>
          <a:bodyPr>
            <a:normAutofit/>
          </a:bodyPr>
          <a:lstStyle/>
          <a:p>
            <a:r>
              <a:rPr lang="en-US" sz="1500" u="sng" dirty="0" smtClean="0"/>
              <a:t>General</a:t>
            </a:r>
          </a:p>
          <a:p>
            <a:pPr lvl="1"/>
            <a:r>
              <a:rPr lang="en-US" sz="1100" dirty="0" smtClean="0"/>
              <a:t>Levels of service architecture that provide little incremental benefit to overall solution; merely serve as pass-through</a:t>
            </a:r>
          </a:p>
          <a:p>
            <a:pPr lvl="1"/>
            <a:r>
              <a:rPr lang="en-US" sz="1100" dirty="0"/>
              <a:t>Fully </a:t>
            </a:r>
            <a:r>
              <a:rPr lang="en-US" sz="1100" dirty="0" smtClean="0"/>
              <a:t>synchronous</a:t>
            </a:r>
          </a:p>
          <a:p>
            <a:r>
              <a:rPr lang="en-US" sz="1500" u="sng" dirty="0" smtClean="0"/>
              <a:t>SOLO</a:t>
            </a:r>
          </a:p>
          <a:p>
            <a:pPr lvl="1"/>
            <a:r>
              <a:rPr lang="en-US" sz="1100" dirty="0" smtClean="0"/>
              <a:t>Built on Cable Labs industry common model and extended with CSG-specific elements</a:t>
            </a:r>
          </a:p>
          <a:p>
            <a:pPr lvl="1"/>
            <a:r>
              <a:rPr lang="en-US" sz="1100" dirty="0" smtClean="0"/>
              <a:t>Populated sub-daily from CSG Vantage</a:t>
            </a:r>
          </a:p>
          <a:p>
            <a:pPr lvl="1"/>
            <a:r>
              <a:rPr lang="en-US" sz="1100" dirty="0" smtClean="0"/>
              <a:t>Leverages CSG instance-specific IDs for establishing and maintaining relationships</a:t>
            </a:r>
          </a:p>
          <a:p>
            <a:pPr lvl="1"/>
            <a:r>
              <a:rPr lang="en-US" sz="1100" dirty="0" smtClean="0"/>
              <a:t>Doesn’t support data versioning today; last update wins</a:t>
            </a:r>
          </a:p>
          <a:p>
            <a:pPr lvl="1"/>
            <a:r>
              <a:rPr lang="en-US" sz="1100" dirty="0" smtClean="0"/>
              <a:t>Difficult to query directly</a:t>
            </a:r>
          </a:p>
          <a:p>
            <a:pPr marL="171450" lvl="2" indent="-171450">
              <a:lnSpc>
                <a:spcPct val="110000"/>
              </a:lnSpc>
              <a:spcBef>
                <a:spcPts val="0"/>
              </a:spcBef>
              <a:spcAft>
                <a:spcPts val="0"/>
              </a:spcAft>
              <a:buFont typeface="Wingdings" panose="05000000000000000000" pitchFamily="2" charset="2"/>
              <a:buChar char="§"/>
            </a:pPr>
            <a:r>
              <a:rPr lang="en-US" sz="900" dirty="0" smtClean="0"/>
              <a:t>Inferred data relationships do not always exist where logical</a:t>
            </a:r>
          </a:p>
          <a:p>
            <a:pPr marL="171450" lvl="2" indent="-171450">
              <a:lnSpc>
                <a:spcPct val="110000"/>
              </a:lnSpc>
              <a:spcBef>
                <a:spcPts val="0"/>
              </a:spcBef>
              <a:spcAft>
                <a:spcPts val="0"/>
              </a:spcAft>
              <a:buFont typeface="Wingdings" panose="05000000000000000000" pitchFamily="2" charset="2"/>
              <a:buChar char="§"/>
            </a:pPr>
            <a:r>
              <a:rPr lang="en-US" sz="900" dirty="0" smtClean="0"/>
              <a:t>Business-interaction centric</a:t>
            </a:r>
          </a:p>
          <a:p>
            <a:pPr lvl="1">
              <a:spcBef>
                <a:spcPts val="600"/>
              </a:spcBef>
            </a:pPr>
            <a:r>
              <a:rPr lang="en-US" sz="1200" dirty="0" smtClean="0"/>
              <a:t>Object models built on SOLO model are cumbersome</a:t>
            </a:r>
          </a:p>
          <a:p>
            <a:pPr marL="171450" lvl="2" indent="-171450">
              <a:lnSpc>
                <a:spcPct val="110000"/>
              </a:lnSpc>
              <a:spcBef>
                <a:spcPts val="0"/>
              </a:spcBef>
              <a:spcAft>
                <a:spcPts val="0"/>
              </a:spcAft>
              <a:buFont typeface="Wingdings" panose="05000000000000000000" pitchFamily="2" charset="2"/>
              <a:buChar char="§"/>
            </a:pPr>
            <a:r>
              <a:rPr lang="en-US" sz="900" dirty="0"/>
              <a:t>Can’t return Party and Account together due to size of each; requires distinct but orchestrated calls</a:t>
            </a:r>
          </a:p>
          <a:p>
            <a:pPr marL="171450" lvl="2" indent="-171450">
              <a:lnSpc>
                <a:spcPct val="110000"/>
              </a:lnSpc>
              <a:spcBef>
                <a:spcPts val="0"/>
              </a:spcBef>
              <a:spcAft>
                <a:spcPts val="0"/>
              </a:spcAft>
              <a:buFont typeface="Wingdings" panose="05000000000000000000" pitchFamily="2" charset="2"/>
              <a:buChar char="§"/>
            </a:pPr>
            <a:r>
              <a:rPr lang="en-US" sz="900" dirty="0"/>
              <a:t>Large models cause limitations on scope of returned data sets</a:t>
            </a:r>
          </a:p>
          <a:p>
            <a:pPr lvl="1">
              <a:spcBef>
                <a:spcPts val="600"/>
              </a:spcBef>
            </a:pPr>
            <a:r>
              <a:rPr lang="en-US" sz="1200" dirty="0"/>
              <a:t>Hibernate deployment introduces longer development and deployment times</a:t>
            </a:r>
          </a:p>
        </p:txBody>
      </p:sp>
      <p:sp>
        <p:nvSpPr>
          <p:cNvPr id="5" name="Content Placeholder 4"/>
          <p:cNvSpPr>
            <a:spLocks noGrp="1"/>
          </p:cNvSpPr>
          <p:nvPr>
            <p:ph sz="half" idx="2"/>
          </p:nvPr>
        </p:nvSpPr>
        <p:spPr>
          <a:xfrm>
            <a:off x="4663440" y="1229193"/>
            <a:ext cx="4260272" cy="5084521"/>
          </a:xfrm>
        </p:spPr>
        <p:txBody>
          <a:bodyPr>
            <a:normAutofit/>
          </a:bodyPr>
          <a:lstStyle/>
          <a:p>
            <a:r>
              <a:rPr lang="en-US" sz="1500" u="sng" dirty="0"/>
              <a:t>EAI (and EAI</a:t>
            </a:r>
            <a:r>
              <a:rPr lang="en-US" sz="1500" u="sng" dirty="0" smtClean="0"/>
              <a:t>+)</a:t>
            </a:r>
            <a:endParaRPr lang="en-US" sz="1500" u="sng" dirty="0"/>
          </a:p>
          <a:p>
            <a:pPr lvl="1"/>
            <a:r>
              <a:rPr lang="en-US" sz="1100" dirty="0"/>
              <a:t>Designed and deployed against CSG API (SLBOS)</a:t>
            </a:r>
          </a:p>
          <a:p>
            <a:pPr lvl="1"/>
            <a:r>
              <a:rPr lang="en-US" sz="1100" dirty="0"/>
              <a:t>Leverage CGS IDs for uniqueness</a:t>
            </a:r>
          </a:p>
          <a:p>
            <a:pPr lvl="1"/>
            <a:r>
              <a:rPr lang="en-US" sz="1100" dirty="0"/>
              <a:t>Supports CSG pricing model today; questions surround ease of extensibility to ICOMS matrix-based pricing </a:t>
            </a:r>
            <a:r>
              <a:rPr lang="en-US" sz="1100" dirty="0" smtClean="0"/>
              <a:t>model</a:t>
            </a:r>
          </a:p>
          <a:p>
            <a:r>
              <a:rPr lang="en-US" sz="1500" u="sng" dirty="0" smtClean="0"/>
              <a:t>MEC and Biller Isolation</a:t>
            </a:r>
            <a:endParaRPr lang="en-US" sz="1500" u="sng" dirty="0"/>
          </a:p>
          <a:p>
            <a:pPr lvl="1"/>
            <a:r>
              <a:rPr lang="en-US" sz="1100" dirty="0" smtClean="0"/>
              <a:t>Questions regarding System of Record/System of Maintenance for Pricing</a:t>
            </a:r>
          </a:p>
          <a:p>
            <a:pPr lvl="1"/>
            <a:r>
              <a:rPr lang="en-US" sz="1100" dirty="0" smtClean="0"/>
              <a:t>Questions surrounding coordination and synchronization between MEC and biller systems (offers, prices, etc.)</a:t>
            </a:r>
          </a:p>
          <a:p>
            <a:pPr lvl="1"/>
            <a:r>
              <a:rPr lang="en-US" sz="1100" dirty="0" smtClean="0"/>
              <a:t>JESI-routine design and development controlled with limited Charter oversight (contractor/vendor-driven)</a:t>
            </a:r>
          </a:p>
          <a:p>
            <a:r>
              <a:rPr lang="en-US" sz="1500" u="sng" dirty="0" smtClean="0"/>
              <a:t>RDM Integration</a:t>
            </a:r>
          </a:p>
          <a:p>
            <a:pPr lvl="1"/>
            <a:r>
              <a:rPr lang="en-US" sz="1100" dirty="0" smtClean="0"/>
              <a:t>Differences in understanding of role of RDM in overall solution; what constitutes integration?</a:t>
            </a:r>
          </a:p>
          <a:p>
            <a:pPr lvl="1"/>
            <a:r>
              <a:rPr lang="en-US" sz="1100" dirty="0" smtClean="0"/>
              <a:t>SOLO is populated directly from CSG-Vantage; recoding to leverage RDM codes is non-trivial exercise.</a:t>
            </a:r>
          </a:p>
          <a:p>
            <a:pPr lvl="1"/>
            <a:r>
              <a:rPr lang="en-US" sz="1100" dirty="0" smtClean="0"/>
              <a:t>Operational procedures (data governance, out-of-band deployments, etc.) not addressed in initial rollout</a:t>
            </a:r>
            <a:endParaRPr lang="en-US" sz="1100" dirty="0"/>
          </a:p>
          <a:p>
            <a:pPr lvl="1"/>
            <a:endParaRPr lang="en-US" dirty="0" smtClean="0"/>
          </a:p>
          <a:p>
            <a:pPr lvl="1"/>
            <a:endParaRPr lang="en-US" dirty="0" smtClean="0"/>
          </a:p>
          <a:p>
            <a:pPr marL="0" indent="0">
              <a:buNone/>
            </a:pPr>
            <a:endParaRPr lang="en-US" dirty="0"/>
          </a:p>
          <a:p>
            <a:endParaRPr lang="en-US" dirty="0"/>
          </a:p>
        </p:txBody>
      </p:sp>
      <p:sp>
        <p:nvSpPr>
          <p:cNvPr id="6" name="Title 4"/>
          <p:cNvSpPr>
            <a:spLocks noGrp="1"/>
          </p:cNvSpPr>
          <p:nvPr>
            <p:ph type="title"/>
          </p:nvPr>
        </p:nvSpPr>
        <p:spPr>
          <a:xfrm>
            <a:off x="685800" y="228597"/>
            <a:ext cx="7772400" cy="914402"/>
          </a:xfrm>
        </p:spPr>
        <p:txBody>
          <a:bodyPr/>
          <a:lstStyle/>
          <a:p>
            <a:r>
              <a:rPr lang="en-US" dirty="0" smtClean="0"/>
              <a:t>Status Quo</a:t>
            </a:r>
            <a:endParaRPr lang="en-US" dirty="0"/>
          </a:p>
        </p:txBody>
      </p:sp>
    </p:spTree>
    <p:extLst>
      <p:ext uri="{BB962C8B-B14F-4D97-AF65-F5344CB8AC3E}">
        <p14:creationId xmlns:p14="http://schemas.microsoft.com/office/powerpoint/2010/main" val="3459514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5800" y="1303257"/>
            <a:ext cx="7772400" cy="4921273"/>
          </a:xfrm>
        </p:spPr>
        <p:txBody>
          <a:bodyPr/>
          <a:lstStyle/>
          <a:p>
            <a:r>
              <a:rPr lang="en-US" sz="1400" u="sng" dirty="0" smtClean="0"/>
              <a:t>What’s needed to address some of the shortcomings of the existing solution?</a:t>
            </a:r>
          </a:p>
          <a:p>
            <a:pPr lvl="1"/>
            <a:r>
              <a:rPr lang="en-US" sz="1100" dirty="0" smtClean="0"/>
              <a:t>Charter-specific canonical model that directly supports business transactions (all sales channels)</a:t>
            </a:r>
          </a:p>
          <a:p>
            <a:pPr marL="171450" lvl="2" indent="-171450">
              <a:lnSpc>
                <a:spcPct val="110000"/>
              </a:lnSpc>
              <a:spcBef>
                <a:spcPts val="0"/>
              </a:spcBef>
              <a:spcAft>
                <a:spcPts val="0"/>
              </a:spcAft>
              <a:buFont typeface="Wingdings" panose="05000000000000000000" pitchFamily="2" charset="2"/>
              <a:buChar char="§"/>
            </a:pPr>
            <a:r>
              <a:rPr lang="en-US" sz="1000" dirty="0"/>
              <a:t>Versioning of transaction data</a:t>
            </a:r>
          </a:p>
          <a:p>
            <a:pPr marL="171450" lvl="2" indent="-171450">
              <a:lnSpc>
                <a:spcPct val="110000"/>
              </a:lnSpc>
              <a:spcBef>
                <a:spcPts val="0"/>
              </a:spcBef>
              <a:spcAft>
                <a:spcPts val="0"/>
              </a:spcAft>
              <a:buFont typeface="Wingdings" panose="05000000000000000000" pitchFamily="2" charset="2"/>
              <a:buChar char="§"/>
            </a:pPr>
            <a:r>
              <a:rPr lang="en-US" sz="1000" dirty="0"/>
              <a:t>Integration with RDM solution; refreshable on ad-hoc basis</a:t>
            </a:r>
          </a:p>
          <a:p>
            <a:pPr lvl="1">
              <a:spcBef>
                <a:spcPts val="600"/>
              </a:spcBef>
            </a:pPr>
            <a:r>
              <a:rPr lang="en-US" sz="1100" dirty="0" smtClean="0"/>
              <a:t>Consolidation of data access services</a:t>
            </a:r>
          </a:p>
          <a:p>
            <a:pPr lvl="1"/>
            <a:r>
              <a:rPr lang="en-US" sz="1100" dirty="0" smtClean="0"/>
              <a:t>Application-based data persistence</a:t>
            </a:r>
          </a:p>
          <a:p>
            <a:pPr marL="171450" lvl="2" indent="-171450">
              <a:lnSpc>
                <a:spcPct val="110000"/>
              </a:lnSpc>
              <a:spcBef>
                <a:spcPts val="0"/>
              </a:spcBef>
              <a:spcAft>
                <a:spcPts val="0"/>
              </a:spcAft>
              <a:buFont typeface="Wingdings" panose="05000000000000000000" pitchFamily="2" charset="2"/>
              <a:buChar char="§"/>
            </a:pPr>
            <a:r>
              <a:rPr lang="en-US" sz="1000" dirty="0"/>
              <a:t>In-memory cache to support reference data for consumption</a:t>
            </a:r>
          </a:p>
          <a:p>
            <a:pPr marL="171450" lvl="2" indent="-171450">
              <a:lnSpc>
                <a:spcPct val="110000"/>
              </a:lnSpc>
              <a:spcBef>
                <a:spcPts val="0"/>
              </a:spcBef>
              <a:spcAft>
                <a:spcPts val="0"/>
              </a:spcAft>
              <a:buFont typeface="Wingdings" panose="05000000000000000000" pitchFamily="2" charset="2"/>
              <a:buChar char="§"/>
            </a:pPr>
            <a:r>
              <a:rPr lang="en-US" sz="1000" dirty="0"/>
              <a:t>Disk-based cache to support storage and retrieval of transaction-based data</a:t>
            </a:r>
          </a:p>
          <a:p>
            <a:pPr lvl="1">
              <a:spcBef>
                <a:spcPts val="600"/>
              </a:spcBef>
            </a:pPr>
            <a:r>
              <a:rPr lang="en-US" sz="1100" dirty="0"/>
              <a:t>Support for asynchronous transactions</a:t>
            </a:r>
          </a:p>
          <a:p>
            <a:pPr lvl="1"/>
            <a:r>
              <a:rPr lang="en-US" sz="1100" dirty="0" smtClean="0"/>
              <a:t>Detailed logging and metrics at all levels</a:t>
            </a:r>
          </a:p>
          <a:p>
            <a:pPr lvl="1"/>
            <a:r>
              <a:rPr lang="en-US" sz="1100" dirty="0" smtClean="0"/>
              <a:t>User Experience changes – migrate away from business as usual (“the way we work in ACSR today”) to the post-merger operation (“the way Charter wants to do business tomorrow”)</a:t>
            </a:r>
            <a:endParaRPr lang="en-US" dirty="0" smtClean="0"/>
          </a:p>
          <a:p>
            <a:pPr marL="171450" lvl="2" indent="-171450">
              <a:lnSpc>
                <a:spcPct val="110000"/>
              </a:lnSpc>
              <a:spcBef>
                <a:spcPts val="0"/>
              </a:spcBef>
              <a:spcAft>
                <a:spcPts val="0"/>
              </a:spcAft>
              <a:buFont typeface="Wingdings" panose="05000000000000000000" pitchFamily="2" charset="2"/>
              <a:buChar char="§"/>
            </a:pPr>
            <a:r>
              <a:rPr lang="en-US" sz="1000" dirty="0"/>
              <a:t>ICOMS functional integration</a:t>
            </a:r>
          </a:p>
          <a:p>
            <a:pPr marL="171450" lvl="2" indent="-171450">
              <a:lnSpc>
                <a:spcPct val="110000"/>
              </a:lnSpc>
              <a:spcBef>
                <a:spcPts val="0"/>
              </a:spcBef>
              <a:spcAft>
                <a:spcPts val="0"/>
              </a:spcAft>
              <a:buFont typeface="Wingdings" panose="05000000000000000000" pitchFamily="2" charset="2"/>
              <a:buChar char="§"/>
            </a:pPr>
            <a:r>
              <a:rPr lang="en-US" sz="1000" dirty="0"/>
              <a:t>Best of TW business process integration</a:t>
            </a:r>
          </a:p>
          <a:p>
            <a:pPr lvl="1"/>
            <a:endParaRPr lang="en-US" dirty="0"/>
          </a:p>
        </p:txBody>
      </p:sp>
      <p:sp>
        <p:nvSpPr>
          <p:cNvPr id="8" name="Title 1"/>
          <p:cNvSpPr>
            <a:spLocks noGrp="1"/>
          </p:cNvSpPr>
          <p:nvPr>
            <p:ph type="title"/>
          </p:nvPr>
        </p:nvSpPr>
        <p:spPr>
          <a:xfrm>
            <a:off x="685800" y="228597"/>
            <a:ext cx="7772400" cy="914402"/>
          </a:xfrm>
        </p:spPr>
        <p:txBody>
          <a:bodyPr/>
          <a:lstStyle/>
          <a:p>
            <a:r>
              <a:rPr lang="en-US" dirty="0" smtClean="0"/>
              <a:t>Blue-Sky Considerations</a:t>
            </a:r>
            <a:endParaRPr lang="en-US" dirty="0"/>
          </a:p>
        </p:txBody>
      </p:sp>
    </p:spTree>
    <p:extLst>
      <p:ext uri="{BB962C8B-B14F-4D97-AF65-F5344CB8AC3E}">
        <p14:creationId xmlns:p14="http://schemas.microsoft.com/office/powerpoint/2010/main" val="484325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RDM Data Granularity</a:t>
            </a:r>
            <a:endParaRPr lang="en-US" dirty="0"/>
          </a:p>
        </p:txBody>
      </p:sp>
      <p:sp>
        <p:nvSpPr>
          <p:cNvPr id="3" name="Content Placeholder 2"/>
          <p:cNvSpPr>
            <a:spLocks noGrp="1"/>
          </p:cNvSpPr>
          <p:nvPr>
            <p:ph sz="quarter" idx="15"/>
          </p:nvPr>
        </p:nvSpPr>
        <p:spPr>
          <a:xfrm>
            <a:off x="365288" y="1359815"/>
            <a:ext cx="2396765" cy="5106973"/>
          </a:xfrm>
        </p:spPr>
        <p:txBody>
          <a:bodyPr/>
          <a:lstStyle/>
          <a:p>
            <a:r>
              <a:rPr lang="en-US" sz="1400" u="sng" dirty="0" smtClean="0"/>
              <a:t>Granularity</a:t>
            </a:r>
            <a:r>
              <a:rPr lang="en-US" sz="1400" u="sng" dirty="0"/>
              <a:t> </a:t>
            </a:r>
            <a:r>
              <a:rPr lang="en-US" sz="1400" u="sng" dirty="0" smtClean="0"/>
              <a:t>of </a:t>
            </a:r>
            <a:r>
              <a:rPr lang="en-US" sz="1400" u="sng" dirty="0"/>
              <a:t>Reference </a:t>
            </a:r>
            <a:r>
              <a:rPr lang="en-US" sz="1400" u="sng" dirty="0" smtClean="0"/>
              <a:t>Data</a:t>
            </a:r>
          </a:p>
          <a:p>
            <a:pPr lvl="1">
              <a:buNone/>
            </a:pPr>
            <a:r>
              <a:rPr lang="en-US" sz="1100" dirty="0" smtClean="0"/>
              <a:t>Data values presented to the application may vary based on the data domain and other criteria – most often location and process.  </a:t>
            </a:r>
          </a:p>
          <a:p>
            <a:pPr lvl="1">
              <a:buNone/>
            </a:pPr>
            <a:r>
              <a:rPr lang="en-US" sz="1100" dirty="0" smtClean="0"/>
              <a:t>For application eligibility, data </a:t>
            </a:r>
            <a:r>
              <a:rPr lang="en-US" sz="1100" dirty="0"/>
              <a:t>sourced and managed in the RDM solution can have one of 4 basic levels of </a:t>
            </a:r>
            <a:r>
              <a:rPr lang="en-US" sz="1100" dirty="0" smtClean="0"/>
              <a:t>location-based granularity:</a:t>
            </a:r>
          </a:p>
          <a:p>
            <a:pPr marL="171450" lvl="1" indent="-171450">
              <a:spcAft>
                <a:spcPts val="0"/>
              </a:spcAft>
              <a:buFont typeface="Wingdings" panose="05000000000000000000" pitchFamily="2" charset="2"/>
              <a:buChar char="§"/>
            </a:pPr>
            <a:r>
              <a:rPr lang="en-US" sz="1100" dirty="0" smtClean="0"/>
              <a:t>Global</a:t>
            </a:r>
          </a:p>
          <a:p>
            <a:pPr marL="171450" lvl="1" indent="-171450">
              <a:spcAft>
                <a:spcPts val="0"/>
              </a:spcAft>
              <a:buFont typeface="Wingdings" panose="05000000000000000000" pitchFamily="2" charset="2"/>
              <a:buChar char="§"/>
            </a:pPr>
            <a:r>
              <a:rPr lang="en-US" sz="1100" dirty="0" smtClean="0"/>
              <a:t>Biller-specific</a:t>
            </a:r>
          </a:p>
          <a:p>
            <a:pPr marL="171450" lvl="1" indent="-171450">
              <a:spcAft>
                <a:spcPts val="0"/>
              </a:spcAft>
              <a:buFont typeface="Wingdings" panose="05000000000000000000" pitchFamily="2" charset="2"/>
              <a:buChar char="§"/>
            </a:pPr>
            <a:r>
              <a:rPr lang="en-US" sz="1100" dirty="0" smtClean="0"/>
              <a:t>Regional</a:t>
            </a:r>
          </a:p>
          <a:p>
            <a:pPr marL="171450" lvl="1" indent="-171450">
              <a:spcAft>
                <a:spcPts val="0"/>
              </a:spcAft>
              <a:buFont typeface="Wingdings" panose="05000000000000000000" pitchFamily="2" charset="2"/>
              <a:buChar char="§"/>
            </a:pPr>
            <a:r>
              <a:rPr lang="en-US" sz="1100" dirty="0" smtClean="0"/>
              <a:t>Local</a:t>
            </a:r>
            <a:endParaRPr lang="en-US" sz="1100" dirty="0"/>
          </a:p>
          <a:p>
            <a:pPr lvl="1">
              <a:spcBef>
                <a:spcPts val="600"/>
              </a:spcBef>
              <a:buNone/>
            </a:pPr>
            <a:r>
              <a:rPr lang="en-US" sz="1100" dirty="0" smtClean="0"/>
              <a:t>Similar, </a:t>
            </a:r>
            <a:r>
              <a:rPr lang="en-US" sz="1100" i="1" dirty="0" smtClean="0"/>
              <a:t>but often different</a:t>
            </a:r>
            <a:r>
              <a:rPr lang="en-US" sz="1100" dirty="0" smtClean="0"/>
              <a:t>, criteria also apply when reference data is translated for submittal to a specific biller.  </a:t>
            </a:r>
          </a:p>
          <a:p>
            <a:pPr lvl="1">
              <a:buNone/>
            </a:pPr>
            <a:r>
              <a:rPr lang="en-US" sz="1100" dirty="0" smtClean="0"/>
              <a:t>In addition to location and process, the biller or instance of the biller itself may result in different values for consumption or translation.</a:t>
            </a:r>
            <a:endParaRPr lang="en-US" sz="1100" dirty="0"/>
          </a:p>
        </p:txBody>
      </p:sp>
      <p:graphicFrame>
        <p:nvGraphicFramePr>
          <p:cNvPr id="9" name="Content Placeholder 8"/>
          <p:cNvGraphicFramePr>
            <a:graphicFrameLocks noGrp="1"/>
          </p:cNvGraphicFramePr>
          <p:nvPr>
            <p:ph sz="quarter" idx="17"/>
            <p:extLst>
              <p:ext uri="{D42A27DB-BD31-4B8C-83A1-F6EECF244321}">
                <p14:modId xmlns:p14="http://schemas.microsoft.com/office/powerpoint/2010/main" val="2873188004"/>
              </p:ext>
            </p:extLst>
          </p:nvPr>
        </p:nvGraphicFramePr>
        <p:xfrm>
          <a:off x="3194892" y="1184218"/>
          <a:ext cx="5651652" cy="5023671"/>
        </p:xfrm>
        <a:graphic>
          <a:graphicData uri="http://schemas.openxmlformats.org/drawingml/2006/table">
            <a:tbl>
              <a:tblPr firstRow="1" bandRow="1">
                <a:tableStyleId>{5C22544A-7EE6-4342-B048-85BDC9FD1C3A}</a:tableStyleId>
              </a:tblPr>
              <a:tblGrid>
                <a:gridCol w="2647658"/>
                <a:gridCol w="977789"/>
                <a:gridCol w="351641"/>
                <a:gridCol w="286439"/>
                <a:gridCol w="286439"/>
                <a:gridCol w="275421"/>
                <a:gridCol w="432919"/>
                <a:gridCol w="393346"/>
              </a:tblGrid>
              <a:tr h="785046">
                <a:tc>
                  <a:txBody>
                    <a:bodyPr/>
                    <a:lstStyle/>
                    <a:p>
                      <a:pPr algn="l" fontAlgn="ctr"/>
                      <a:r>
                        <a:rPr lang="en-US" sz="1050" b="1" i="0" u="none" strike="noStrike" dirty="0" smtClean="0">
                          <a:solidFill>
                            <a:srgbClr val="FFFFFF"/>
                          </a:solidFill>
                          <a:effectLst/>
                          <a:latin typeface="Calibri"/>
                        </a:rPr>
                        <a:t>RDM Tables Identified with</a:t>
                      </a:r>
                      <a:r>
                        <a:rPr lang="en-US" sz="1050" b="1" i="0" u="none" strike="noStrike" baseline="0" dirty="0" smtClean="0">
                          <a:solidFill>
                            <a:srgbClr val="FFFFFF"/>
                          </a:solidFill>
                          <a:effectLst/>
                          <a:latin typeface="Calibri"/>
                        </a:rPr>
                        <a:t> Gateway Impact</a:t>
                      </a:r>
                      <a:endParaRPr lang="en-US" sz="1050" b="1" i="0" u="none" strike="noStrike" dirty="0">
                        <a:solidFill>
                          <a:srgbClr val="FFFFFF"/>
                        </a:solidFill>
                        <a:effectLst/>
                        <a:latin typeface="Calibri"/>
                      </a:endParaRPr>
                    </a:p>
                  </a:txBody>
                  <a:tcPr marL="9525" marR="9525" marT="9525" marB="0" anchor="ctr"/>
                </a:tc>
                <a:tc>
                  <a:txBody>
                    <a:bodyPr/>
                    <a:lstStyle/>
                    <a:p>
                      <a:pPr algn="ctr" fontAlgn="ctr"/>
                      <a:r>
                        <a:rPr lang="en-US" sz="1050" b="1" i="0" u="none" strike="noStrike" dirty="0">
                          <a:solidFill>
                            <a:srgbClr val="FFFFFF"/>
                          </a:solidFill>
                          <a:effectLst/>
                          <a:latin typeface="Calibri"/>
                        </a:rPr>
                        <a:t>Granularity</a:t>
                      </a:r>
                    </a:p>
                  </a:txBody>
                  <a:tcPr marL="9525" marR="9525" marT="9525" marB="0" anchor="ctr"/>
                </a:tc>
                <a:tc>
                  <a:txBody>
                    <a:bodyPr/>
                    <a:lstStyle/>
                    <a:p>
                      <a:pPr algn="ctr" fontAlgn="ctr"/>
                      <a:r>
                        <a:rPr lang="en-US" sz="1050" b="1" i="0" u="none" strike="noStrike" dirty="0">
                          <a:solidFill>
                            <a:srgbClr val="FFFFFF"/>
                          </a:solidFill>
                          <a:effectLst/>
                          <a:latin typeface="Calibri"/>
                        </a:rPr>
                        <a:t>GW Priority</a:t>
                      </a:r>
                    </a:p>
                  </a:txBody>
                  <a:tcPr marL="9525" marR="9525" marT="9525" marB="0" vert="vert270" anchor="ctr"/>
                </a:tc>
                <a:tc>
                  <a:txBody>
                    <a:bodyPr/>
                    <a:lstStyle/>
                    <a:p>
                      <a:pPr algn="ctr" fontAlgn="ctr"/>
                      <a:r>
                        <a:rPr lang="en-US" sz="1050" b="1" i="0" u="none" strike="noStrike" dirty="0">
                          <a:solidFill>
                            <a:srgbClr val="FFFFFF"/>
                          </a:solidFill>
                          <a:effectLst/>
                          <a:latin typeface="Calibri"/>
                        </a:rPr>
                        <a:t>MEC Rules</a:t>
                      </a:r>
                    </a:p>
                  </a:txBody>
                  <a:tcPr marL="9525" marR="9525" marT="9525" marB="0" vert="vert270" anchor="ctr"/>
                </a:tc>
                <a:tc>
                  <a:txBody>
                    <a:bodyPr/>
                    <a:lstStyle/>
                    <a:p>
                      <a:pPr algn="ctr" fontAlgn="ctr"/>
                      <a:r>
                        <a:rPr lang="en-US" sz="1050" b="1" i="0" u="none" strike="noStrike">
                          <a:solidFill>
                            <a:srgbClr val="FFFFFF"/>
                          </a:solidFill>
                          <a:effectLst/>
                          <a:latin typeface="Calibri"/>
                        </a:rPr>
                        <a:t>UI Picklist</a:t>
                      </a:r>
                    </a:p>
                  </a:txBody>
                  <a:tcPr marL="9525" marR="9525" marT="9525" marB="0" vert="vert270" anchor="ctr"/>
                </a:tc>
                <a:tc>
                  <a:txBody>
                    <a:bodyPr/>
                    <a:lstStyle/>
                    <a:p>
                      <a:pPr algn="ctr" fontAlgn="ctr"/>
                      <a:r>
                        <a:rPr lang="en-US" sz="1050" b="1" i="0" u="none" strike="noStrike" dirty="0">
                          <a:solidFill>
                            <a:srgbClr val="FFFFFF"/>
                          </a:solidFill>
                          <a:effectLst/>
                          <a:latin typeface="Calibri"/>
                        </a:rPr>
                        <a:t>UI Process</a:t>
                      </a:r>
                    </a:p>
                  </a:txBody>
                  <a:tcPr marL="9525" marR="9525" marT="9525" marB="0" vert="vert270" anchor="ctr"/>
                </a:tc>
                <a:tc>
                  <a:txBody>
                    <a:bodyPr/>
                    <a:lstStyle/>
                    <a:p>
                      <a:pPr algn="ctr" fontAlgn="ctr"/>
                      <a:r>
                        <a:rPr lang="en-US" sz="1050" b="1" i="0" u="none" strike="noStrike" dirty="0">
                          <a:solidFill>
                            <a:srgbClr val="FFFFFF"/>
                          </a:solidFill>
                          <a:effectLst/>
                          <a:latin typeface="Calibri"/>
                        </a:rPr>
                        <a:t>JESI Biller Map</a:t>
                      </a:r>
                    </a:p>
                  </a:txBody>
                  <a:tcPr marL="9525" marR="9525" marT="9525" marB="0" vert="vert270" anchor="ctr"/>
                </a:tc>
                <a:tc>
                  <a:txBody>
                    <a:bodyPr/>
                    <a:lstStyle/>
                    <a:p>
                      <a:pPr algn="ctr" fontAlgn="ctr"/>
                      <a:r>
                        <a:rPr lang="en-US" sz="1050" b="1" i="0" u="none" strike="noStrike" dirty="0">
                          <a:solidFill>
                            <a:srgbClr val="FFFFFF"/>
                          </a:solidFill>
                          <a:effectLst/>
                          <a:latin typeface="Calibri"/>
                        </a:rPr>
                        <a:t>JESI Order Process</a:t>
                      </a:r>
                    </a:p>
                  </a:txBody>
                  <a:tcPr marL="9525" marR="9525" marT="9525" marB="0" vert="vert270" anchor="ctr"/>
                </a:tc>
              </a:tr>
              <a:tr h="0">
                <a:tc>
                  <a:txBody>
                    <a:bodyPr/>
                    <a:lstStyle/>
                    <a:p>
                      <a:pPr algn="l" fontAlgn="ctr"/>
                      <a:r>
                        <a:rPr lang="en-US" sz="1050" b="1" i="0" u="none" strike="noStrike" dirty="0">
                          <a:solidFill>
                            <a:srgbClr val="FF0000"/>
                          </a:solidFill>
                          <a:effectLst/>
                          <a:latin typeface="Calibri"/>
                        </a:rPr>
                        <a:t>Dwelling Type</a:t>
                      </a:r>
                    </a:p>
                  </a:txBody>
                  <a:tcPr marL="9525" marR="9525" marT="9525" marB="0" anchor="ctr"/>
                </a:tc>
                <a:tc>
                  <a:txBody>
                    <a:bodyPr/>
                    <a:lstStyle/>
                    <a:p>
                      <a:pPr algn="ctr" fontAlgn="ctr"/>
                      <a:r>
                        <a:rPr lang="en-US" sz="1050" b="0" i="0" u="none" strike="noStrike">
                          <a:solidFill>
                            <a:srgbClr val="FF0000"/>
                          </a:solidFill>
                          <a:effectLst/>
                          <a:latin typeface="Calibri"/>
                        </a:rPr>
                        <a:t>Biller</a:t>
                      </a:r>
                    </a:p>
                  </a:txBody>
                  <a:tcPr marL="9525" marR="9525" marT="9525" marB="0" anchor="ctr"/>
                </a:tc>
                <a:tc>
                  <a:txBody>
                    <a:bodyPr/>
                    <a:lstStyle/>
                    <a:p>
                      <a:pPr algn="ctr" fontAlgn="ctr"/>
                      <a:r>
                        <a:rPr lang="en-US" sz="1050" b="0" i="0" u="none" strike="noStrike">
                          <a:solidFill>
                            <a:srgbClr val="FF0000"/>
                          </a:solidFill>
                          <a:effectLst/>
                          <a:latin typeface="Calibri"/>
                        </a:rPr>
                        <a:t>1</a:t>
                      </a:r>
                    </a:p>
                  </a:txBody>
                  <a:tcPr marL="9525" marR="9525" marT="9525" marB="0" anchor="ctr"/>
                </a:tc>
                <a:tc>
                  <a:txBody>
                    <a:bodyPr/>
                    <a:lstStyle/>
                    <a:p>
                      <a:pPr algn="ctr" fontAlgn="ctr"/>
                      <a:r>
                        <a:rPr lang="en-US" sz="1050" b="0" i="0" u="none" strike="noStrike">
                          <a:solidFill>
                            <a:srgbClr val="FF0000"/>
                          </a:solidFill>
                          <a:effectLst/>
                          <a:latin typeface="Calibri"/>
                        </a:rPr>
                        <a:t>Y</a:t>
                      </a: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c>
                  <a:txBody>
                    <a:bodyPr/>
                    <a:lstStyle/>
                    <a:p>
                      <a:pPr algn="ctr" fontAlgn="ctr"/>
                      <a:r>
                        <a:rPr lang="en-US" sz="1050" b="0" i="0" u="none" strike="noStrike">
                          <a:solidFill>
                            <a:srgbClr val="FF0000"/>
                          </a:solidFill>
                          <a:effectLst/>
                          <a:latin typeface="Calibri"/>
                        </a:rPr>
                        <a:t>Y</a:t>
                      </a: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r>
              <a:tr h="0">
                <a:tc>
                  <a:txBody>
                    <a:bodyPr/>
                    <a:lstStyle/>
                    <a:p>
                      <a:pPr algn="l" fontAlgn="ctr"/>
                      <a:r>
                        <a:rPr lang="en-US" sz="1050" b="1" i="0" u="none" strike="noStrike">
                          <a:solidFill>
                            <a:srgbClr val="FF0000"/>
                          </a:solidFill>
                          <a:effectLst/>
                          <a:latin typeface="Calibri"/>
                        </a:rPr>
                        <a:t>**Dwelling Type Category</a:t>
                      </a:r>
                    </a:p>
                  </a:txBody>
                  <a:tcPr marL="9525" marR="9525" marT="9525" marB="0" anchor="ctr"/>
                </a:tc>
                <a:tc>
                  <a:txBody>
                    <a:bodyPr/>
                    <a:lstStyle/>
                    <a:p>
                      <a:pPr algn="ctr" fontAlgn="ctr"/>
                      <a:r>
                        <a:rPr lang="en-US" sz="1050" b="0" i="0" u="none" strike="noStrike">
                          <a:solidFill>
                            <a:srgbClr val="FF0000"/>
                          </a:solidFill>
                          <a:effectLst/>
                          <a:latin typeface="Calibri"/>
                        </a:rPr>
                        <a:t>Biller</a:t>
                      </a:r>
                    </a:p>
                  </a:txBody>
                  <a:tcPr marL="9525" marR="9525" marT="9525" marB="0" anchor="ctr"/>
                </a:tc>
                <a:tc>
                  <a:txBody>
                    <a:bodyPr/>
                    <a:lstStyle/>
                    <a:p>
                      <a:pPr algn="ctr" fontAlgn="ctr"/>
                      <a:r>
                        <a:rPr lang="en-US" sz="1050" b="0" i="0" u="none" strike="noStrike">
                          <a:solidFill>
                            <a:srgbClr val="FF0000"/>
                          </a:solidFill>
                          <a:effectLst/>
                          <a:latin typeface="Calibri"/>
                        </a:rPr>
                        <a:t>1</a:t>
                      </a:r>
                    </a:p>
                  </a:txBody>
                  <a:tcPr marL="9525" marR="9525" marT="9525" marB="0" anchor="ctr"/>
                </a:tc>
                <a:tc>
                  <a:txBody>
                    <a:bodyPr/>
                    <a:lstStyle/>
                    <a:p>
                      <a:pPr algn="ctr" fontAlgn="ctr"/>
                      <a:r>
                        <a:rPr lang="en-US" sz="1050" b="0" i="0" u="none" strike="noStrike">
                          <a:solidFill>
                            <a:srgbClr val="FF0000"/>
                          </a:solidFill>
                          <a:effectLst/>
                          <a:latin typeface="Calibri"/>
                        </a:rPr>
                        <a:t>?</a:t>
                      </a: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r>
              <a:tr h="0">
                <a:tc>
                  <a:txBody>
                    <a:bodyPr/>
                    <a:lstStyle/>
                    <a:p>
                      <a:pPr algn="l" fontAlgn="ctr"/>
                      <a:r>
                        <a:rPr lang="en-US" sz="1050" b="1" i="0" u="none" strike="noStrike">
                          <a:solidFill>
                            <a:srgbClr val="FF0000"/>
                          </a:solidFill>
                          <a:effectLst/>
                          <a:latin typeface="Calibri"/>
                        </a:rPr>
                        <a:t>Work Order Reason</a:t>
                      </a:r>
                    </a:p>
                  </a:txBody>
                  <a:tcPr marL="9525" marR="9525" marT="9525" marB="0" anchor="ctr"/>
                </a:tc>
                <a:tc>
                  <a:txBody>
                    <a:bodyPr/>
                    <a:lstStyle/>
                    <a:p>
                      <a:pPr algn="ctr" fontAlgn="ctr"/>
                      <a:r>
                        <a:rPr lang="en-US" sz="1050" b="0" i="0" u="none" strike="noStrike">
                          <a:solidFill>
                            <a:srgbClr val="FF0000"/>
                          </a:solidFill>
                          <a:effectLst/>
                          <a:latin typeface="Calibri"/>
                        </a:rPr>
                        <a:t>Region</a:t>
                      </a:r>
                    </a:p>
                  </a:txBody>
                  <a:tcPr marL="9525" marR="9525" marT="9525" marB="0" anchor="ctr"/>
                </a:tc>
                <a:tc>
                  <a:txBody>
                    <a:bodyPr/>
                    <a:lstStyle/>
                    <a:p>
                      <a:pPr algn="ctr" fontAlgn="ctr"/>
                      <a:r>
                        <a:rPr lang="en-US" sz="1050" b="0" i="0" u="none" strike="noStrike">
                          <a:solidFill>
                            <a:srgbClr val="FF0000"/>
                          </a:solidFill>
                          <a:effectLst/>
                          <a:latin typeface="Calibri"/>
                        </a:rPr>
                        <a:t>1</a:t>
                      </a: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c>
                  <a:txBody>
                    <a:bodyPr/>
                    <a:lstStyle/>
                    <a:p>
                      <a:pPr algn="ctr" fontAlgn="ctr"/>
                      <a:r>
                        <a:rPr lang="en-US" sz="1050" b="0" i="0" u="none" strike="noStrike">
                          <a:solidFill>
                            <a:srgbClr val="FF0000"/>
                          </a:solidFill>
                          <a:effectLst/>
                          <a:latin typeface="Calibri"/>
                        </a:rPr>
                        <a:t>Y</a:t>
                      </a: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c>
                  <a:txBody>
                    <a:bodyPr/>
                    <a:lstStyle/>
                    <a:p>
                      <a:pPr algn="ctr" fontAlgn="ctr"/>
                      <a:r>
                        <a:rPr lang="en-US" sz="1050" b="0" i="0" u="none" strike="noStrike">
                          <a:solidFill>
                            <a:srgbClr val="FF0000"/>
                          </a:solidFill>
                          <a:effectLst/>
                          <a:latin typeface="Calibri"/>
                        </a:rPr>
                        <a:t>Y</a:t>
                      </a: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r>
              <a:tr h="0">
                <a:tc>
                  <a:txBody>
                    <a:bodyPr/>
                    <a:lstStyle/>
                    <a:p>
                      <a:pPr algn="l" fontAlgn="ctr"/>
                      <a:r>
                        <a:rPr lang="en-US" sz="1050" b="1" i="0" u="none" strike="noStrike">
                          <a:solidFill>
                            <a:srgbClr val="FF0000"/>
                          </a:solidFill>
                          <a:effectLst/>
                          <a:latin typeface="Calibri"/>
                        </a:rPr>
                        <a:t>Work Order Cancel Reason</a:t>
                      </a:r>
                    </a:p>
                  </a:txBody>
                  <a:tcPr marL="9525" marR="9525" marT="9525" marB="0" anchor="ctr"/>
                </a:tc>
                <a:tc>
                  <a:txBody>
                    <a:bodyPr/>
                    <a:lstStyle/>
                    <a:p>
                      <a:pPr algn="ctr" fontAlgn="ctr"/>
                      <a:r>
                        <a:rPr lang="en-US" sz="1050" b="0" i="0" u="none" strike="noStrike">
                          <a:solidFill>
                            <a:srgbClr val="FF0000"/>
                          </a:solidFill>
                          <a:effectLst/>
                          <a:latin typeface="Calibri"/>
                        </a:rPr>
                        <a:t>Region</a:t>
                      </a:r>
                    </a:p>
                  </a:txBody>
                  <a:tcPr marL="9525" marR="9525" marT="9525" marB="0" anchor="ctr"/>
                </a:tc>
                <a:tc>
                  <a:txBody>
                    <a:bodyPr/>
                    <a:lstStyle/>
                    <a:p>
                      <a:pPr algn="ctr" fontAlgn="ctr"/>
                      <a:r>
                        <a:rPr lang="en-US" sz="1050" b="0" i="0" u="none" strike="noStrike">
                          <a:solidFill>
                            <a:srgbClr val="FF0000"/>
                          </a:solidFill>
                          <a:effectLst/>
                          <a:latin typeface="Calibri"/>
                        </a:rPr>
                        <a:t>1</a:t>
                      </a: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c>
                  <a:txBody>
                    <a:bodyPr/>
                    <a:lstStyle/>
                    <a:p>
                      <a:pPr algn="ctr" fontAlgn="ctr"/>
                      <a:r>
                        <a:rPr lang="en-US" sz="1050" b="0" i="0" u="none" strike="noStrike">
                          <a:solidFill>
                            <a:srgbClr val="FF0000"/>
                          </a:solidFill>
                          <a:effectLst/>
                          <a:latin typeface="Calibri"/>
                        </a:rPr>
                        <a:t>Y</a:t>
                      </a: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c>
                  <a:txBody>
                    <a:bodyPr/>
                    <a:lstStyle/>
                    <a:p>
                      <a:pPr algn="ctr" fontAlgn="ctr"/>
                      <a:r>
                        <a:rPr lang="en-US" sz="1050" b="0" i="0" u="none" strike="noStrike">
                          <a:solidFill>
                            <a:srgbClr val="FF0000"/>
                          </a:solidFill>
                          <a:effectLst/>
                          <a:latin typeface="Calibri"/>
                        </a:rPr>
                        <a:t>Y</a:t>
                      </a: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r>
              <a:tr h="0">
                <a:tc>
                  <a:txBody>
                    <a:bodyPr/>
                    <a:lstStyle/>
                    <a:p>
                      <a:pPr algn="l" fontAlgn="ctr"/>
                      <a:r>
                        <a:rPr lang="en-US" sz="1050" b="1" i="0" u="none" strike="noStrike">
                          <a:solidFill>
                            <a:srgbClr val="FF0000"/>
                          </a:solidFill>
                          <a:effectLst/>
                          <a:latin typeface="Calibri"/>
                        </a:rPr>
                        <a:t>Bad Words</a:t>
                      </a:r>
                    </a:p>
                  </a:txBody>
                  <a:tcPr marL="9525" marR="9525" marT="9525" marB="0" anchor="ctr"/>
                </a:tc>
                <a:tc>
                  <a:txBody>
                    <a:bodyPr/>
                    <a:lstStyle/>
                    <a:p>
                      <a:pPr algn="ctr" fontAlgn="ctr"/>
                      <a:r>
                        <a:rPr lang="en-US" sz="1050" b="0" i="0" u="none" strike="noStrike">
                          <a:solidFill>
                            <a:srgbClr val="FF0000"/>
                          </a:solidFill>
                          <a:effectLst/>
                          <a:latin typeface="Calibri"/>
                        </a:rPr>
                        <a:t>Global</a:t>
                      </a:r>
                    </a:p>
                  </a:txBody>
                  <a:tcPr marL="9525" marR="9525" marT="9525" marB="0" anchor="ctr"/>
                </a:tc>
                <a:tc>
                  <a:txBody>
                    <a:bodyPr/>
                    <a:lstStyle/>
                    <a:p>
                      <a:pPr algn="ctr" fontAlgn="ctr"/>
                      <a:r>
                        <a:rPr lang="en-US" sz="1050" b="0" i="0" u="none" strike="noStrike">
                          <a:solidFill>
                            <a:srgbClr val="FF0000"/>
                          </a:solidFill>
                          <a:effectLst/>
                          <a:latin typeface="Calibri"/>
                        </a:rPr>
                        <a:t>1</a:t>
                      </a: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c>
                  <a:txBody>
                    <a:bodyPr/>
                    <a:lstStyle/>
                    <a:p>
                      <a:pPr algn="ctr" fontAlgn="ctr"/>
                      <a:r>
                        <a:rPr lang="en-US" sz="1050" b="0" i="0" u="none" strike="noStrike">
                          <a:solidFill>
                            <a:srgbClr val="FF0000"/>
                          </a:solidFill>
                          <a:effectLst/>
                          <a:latin typeface="Calibri"/>
                        </a:rPr>
                        <a:t>Y</a:t>
                      </a:r>
                    </a:p>
                  </a:txBody>
                  <a:tcPr marL="9525" marR="9525" marT="9525" marB="0" anchor="ctr"/>
                </a:tc>
                <a:tc>
                  <a:txBody>
                    <a:bodyPr/>
                    <a:lstStyle/>
                    <a:p>
                      <a:pPr algn="ctr" fontAlgn="ctr"/>
                      <a:endParaRPr lang="en-US" sz="1050" b="0" i="0" u="none" strike="noStrike">
                        <a:solidFill>
                          <a:srgbClr val="FF0000"/>
                        </a:solidFill>
                        <a:effectLst/>
                        <a:latin typeface="Calibri"/>
                      </a:endParaRPr>
                    </a:p>
                  </a:txBody>
                  <a:tcPr marL="9525" marR="9525" marT="9525" marB="0" anchor="ctr"/>
                </a:tc>
                <a:tc>
                  <a:txBody>
                    <a:bodyPr/>
                    <a:lstStyle/>
                    <a:p>
                      <a:pPr algn="ctr" fontAlgn="ctr"/>
                      <a:endParaRPr lang="en-US" sz="1050" b="0" i="0" u="none" strike="noStrike" dirty="0">
                        <a:solidFill>
                          <a:srgbClr val="FF0000"/>
                        </a:solidFill>
                        <a:effectLst/>
                        <a:latin typeface="Calibri"/>
                      </a:endParaRPr>
                    </a:p>
                  </a:txBody>
                  <a:tcPr marL="9525" marR="9525" marT="9525" marB="0" anchor="ctr"/>
                </a:tc>
              </a:tr>
              <a:tr h="0">
                <a:tc>
                  <a:txBody>
                    <a:bodyPr/>
                    <a:lstStyle/>
                    <a:p>
                      <a:pPr algn="l" fontAlgn="ctr"/>
                      <a:r>
                        <a:rPr lang="en-US" sz="1050" b="1" i="0" u="none" strike="noStrike">
                          <a:solidFill>
                            <a:srgbClr val="BF8F00"/>
                          </a:solidFill>
                          <a:effectLst/>
                          <a:latin typeface="Calibri"/>
                        </a:rPr>
                        <a:t>Customer Type</a:t>
                      </a:r>
                    </a:p>
                  </a:txBody>
                  <a:tcPr marL="9525" marR="9525" marT="9525" marB="0" anchor="ctr"/>
                </a:tc>
                <a:tc>
                  <a:txBody>
                    <a:bodyPr/>
                    <a:lstStyle/>
                    <a:p>
                      <a:pPr algn="ctr" fontAlgn="ctr"/>
                      <a:r>
                        <a:rPr lang="en-US" sz="1050" b="0" i="0" u="none" strike="noStrike">
                          <a:solidFill>
                            <a:srgbClr val="BF8F00"/>
                          </a:solidFill>
                          <a:effectLst/>
                          <a:latin typeface="Calibri"/>
                        </a:rPr>
                        <a:t>Global</a:t>
                      </a:r>
                    </a:p>
                  </a:txBody>
                  <a:tcPr marL="9525" marR="9525" marT="9525" marB="0" anchor="ctr"/>
                </a:tc>
                <a:tc>
                  <a:txBody>
                    <a:bodyPr/>
                    <a:lstStyle/>
                    <a:p>
                      <a:pPr algn="ctr" fontAlgn="ctr"/>
                      <a:r>
                        <a:rPr lang="en-US" sz="1050" b="0" i="0" u="none" strike="noStrike">
                          <a:solidFill>
                            <a:srgbClr val="BF8F00"/>
                          </a:solidFill>
                          <a:effectLst/>
                          <a:latin typeface="Calibri"/>
                        </a:rPr>
                        <a:t>2</a:t>
                      </a:r>
                    </a:p>
                  </a:txBody>
                  <a:tcPr marL="9525" marR="9525" marT="9525" marB="0" anchor="ctr"/>
                </a:tc>
                <a:tc>
                  <a:txBody>
                    <a:bodyPr/>
                    <a:lstStyle/>
                    <a:p>
                      <a:pPr algn="ctr" fontAlgn="ctr"/>
                      <a:endParaRPr lang="en-US" sz="1050" b="0" i="0" u="none" strike="noStrike">
                        <a:solidFill>
                          <a:srgbClr val="BF8F00"/>
                        </a:solidFill>
                        <a:effectLst/>
                        <a:latin typeface="Calibri"/>
                      </a:endParaRPr>
                    </a:p>
                  </a:txBody>
                  <a:tcPr marL="9525" marR="9525" marT="9525" marB="0" anchor="ctr"/>
                </a:tc>
                <a:tc>
                  <a:txBody>
                    <a:bodyPr/>
                    <a:lstStyle/>
                    <a:p>
                      <a:pPr algn="ctr" fontAlgn="ctr"/>
                      <a:endParaRPr lang="en-US" sz="1050" b="0" i="0" u="none" strike="noStrike">
                        <a:solidFill>
                          <a:srgbClr val="BF8F00"/>
                        </a:solidFill>
                        <a:effectLst/>
                        <a:latin typeface="Calibri"/>
                      </a:endParaRPr>
                    </a:p>
                  </a:txBody>
                  <a:tcPr marL="9525" marR="9525" marT="9525" marB="0" anchor="ctr"/>
                </a:tc>
                <a:tc>
                  <a:txBody>
                    <a:bodyPr/>
                    <a:lstStyle/>
                    <a:p>
                      <a:pPr algn="ctr" fontAlgn="ctr"/>
                      <a:r>
                        <a:rPr lang="en-US" sz="1050" b="0" i="0" u="none" strike="noStrike">
                          <a:solidFill>
                            <a:srgbClr val="BF8F00"/>
                          </a:solidFill>
                          <a:effectLst/>
                          <a:latin typeface="Calibri"/>
                        </a:rPr>
                        <a:t>Y</a:t>
                      </a:r>
                    </a:p>
                  </a:txBody>
                  <a:tcPr marL="9525" marR="9525" marT="9525" marB="0" anchor="ctr"/>
                </a:tc>
                <a:tc>
                  <a:txBody>
                    <a:bodyPr/>
                    <a:lstStyle/>
                    <a:p>
                      <a:pPr algn="ctr" fontAlgn="ctr"/>
                      <a:endParaRPr lang="en-US" sz="1050" b="0" i="0" u="none" strike="noStrike">
                        <a:solidFill>
                          <a:srgbClr val="BF8F00"/>
                        </a:solidFill>
                        <a:effectLst/>
                        <a:latin typeface="Calibri"/>
                      </a:endParaRPr>
                    </a:p>
                  </a:txBody>
                  <a:tcPr marL="9525" marR="9525" marT="9525" marB="0" anchor="ctr"/>
                </a:tc>
                <a:tc>
                  <a:txBody>
                    <a:bodyPr/>
                    <a:lstStyle/>
                    <a:p>
                      <a:pPr algn="ctr" fontAlgn="ctr"/>
                      <a:r>
                        <a:rPr lang="en-US" sz="1050" b="0" i="0" u="none" strike="noStrike">
                          <a:solidFill>
                            <a:srgbClr val="BF8F00"/>
                          </a:solidFill>
                          <a:effectLst/>
                          <a:latin typeface="Calibri"/>
                        </a:rPr>
                        <a:t>Y</a:t>
                      </a:r>
                    </a:p>
                  </a:txBody>
                  <a:tcPr marL="9525" marR="9525" marT="9525" marB="0" anchor="ctr"/>
                </a:tc>
              </a:tr>
              <a:tr h="0">
                <a:tc>
                  <a:txBody>
                    <a:bodyPr/>
                    <a:lstStyle/>
                    <a:p>
                      <a:pPr algn="l" fontAlgn="ctr"/>
                      <a:r>
                        <a:rPr lang="en-US" sz="1050" b="1" i="0" u="none" strike="noStrike">
                          <a:solidFill>
                            <a:srgbClr val="BF8F00"/>
                          </a:solidFill>
                          <a:effectLst/>
                          <a:latin typeface="Calibri"/>
                        </a:rPr>
                        <a:t>House Custom Field</a:t>
                      </a:r>
                    </a:p>
                  </a:txBody>
                  <a:tcPr marL="9525" marR="9525" marT="9525" marB="0" anchor="ctr"/>
                </a:tc>
                <a:tc>
                  <a:txBody>
                    <a:bodyPr/>
                    <a:lstStyle/>
                    <a:p>
                      <a:pPr algn="ctr" fontAlgn="ctr"/>
                      <a:r>
                        <a:rPr lang="en-US" sz="1050" b="0" i="0" u="none" strike="noStrike">
                          <a:solidFill>
                            <a:srgbClr val="BF8F00"/>
                          </a:solidFill>
                          <a:effectLst/>
                          <a:latin typeface="Calibri"/>
                        </a:rPr>
                        <a:t>Region</a:t>
                      </a:r>
                    </a:p>
                  </a:txBody>
                  <a:tcPr marL="9525" marR="9525" marT="9525" marB="0" anchor="ctr"/>
                </a:tc>
                <a:tc>
                  <a:txBody>
                    <a:bodyPr/>
                    <a:lstStyle/>
                    <a:p>
                      <a:pPr algn="ctr" fontAlgn="ctr"/>
                      <a:r>
                        <a:rPr lang="en-US" sz="1050" b="0" i="0" u="none" strike="noStrike">
                          <a:solidFill>
                            <a:srgbClr val="BF8F00"/>
                          </a:solidFill>
                          <a:effectLst/>
                          <a:latin typeface="Calibri"/>
                        </a:rPr>
                        <a:t>2</a:t>
                      </a:r>
                    </a:p>
                  </a:txBody>
                  <a:tcPr marL="9525" marR="9525" marT="9525" marB="0" anchor="ctr"/>
                </a:tc>
                <a:tc>
                  <a:txBody>
                    <a:bodyPr/>
                    <a:lstStyle/>
                    <a:p>
                      <a:pPr algn="ctr" fontAlgn="ctr"/>
                      <a:r>
                        <a:rPr lang="en-US" sz="1050" b="0" i="0" u="none" strike="noStrike">
                          <a:solidFill>
                            <a:srgbClr val="BF8F00"/>
                          </a:solidFill>
                          <a:effectLst/>
                          <a:latin typeface="Calibri"/>
                        </a:rPr>
                        <a:t>Y</a:t>
                      </a:r>
                    </a:p>
                  </a:txBody>
                  <a:tcPr marL="9525" marR="9525" marT="9525" marB="0" anchor="ctr"/>
                </a:tc>
                <a:tc>
                  <a:txBody>
                    <a:bodyPr/>
                    <a:lstStyle/>
                    <a:p>
                      <a:pPr algn="ctr" fontAlgn="ctr"/>
                      <a:endParaRPr lang="en-US" sz="1050" b="0" i="0" u="none" strike="noStrike">
                        <a:solidFill>
                          <a:srgbClr val="BF8F00"/>
                        </a:solidFill>
                        <a:effectLst/>
                        <a:latin typeface="Calibri"/>
                      </a:endParaRPr>
                    </a:p>
                  </a:txBody>
                  <a:tcPr marL="9525" marR="9525" marT="9525" marB="0" anchor="ctr"/>
                </a:tc>
                <a:tc>
                  <a:txBody>
                    <a:bodyPr/>
                    <a:lstStyle/>
                    <a:p>
                      <a:pPr algn="ctr" fontAlgn="ctr"/>
                      <a:endParaRPr lang="en-US" sz="1050" b="0" i="0" u="none" strike="noStrike">
                        <a:solidFill>
                          <a:srgbClr val="BF8F00"/>
                        </a:solidFill>
                        <a:effectLst/>
                        <a:latin typeface="Calibri"/>
                      </a:endParaRPr>
                    </a:p>
                  </a:txBody>
                  <a:tcPr marL="9525" marR="9525" marT="9525" marB="0" anchor="ctr"/>
                </a:tc>
                <a:tc>
                  <a:txBody>
                    <a:bodyPr/>
                    <a:lstStyle/>
                    <a:p>
                      <a:pPr algn="ctr" fontAlgn="ctr"/>
                      <a:endParaRPr lang="en-US" sz="1050" b="0" i="0" u="none" strike="noStrike">
                        <a:solidFill>
                          <a:srgbClr val="BF8F00"/>
                        </a:solidFill>
                        <a:effectLst/>
                        <a:latin typeface="Calibri"/>
                      </a:endParaRPr>
                    </a:p>
                  </a:txBody>
                  <a:tcPr marL="9525" marR="9525" marT="9525" marB="0" anchor="ctr"/>
                </a:tc>
                <a:tc>
                  <a:txBody>
                    <a:bodyPr/>
                    <a:lstStyle/>
                    <a:p>
                      <a:pPr algn="ctr" fontAlgn="ctr"/>
                      <a:endParaRPr lang="en-US" sz="1050" b="0" i="0" u="none" strike="noStrike">
                        <a:solidFill>
                          <a:srgbClr val="BF8F00"/>
                        </a:solidFill>
                        <a:effectLst/>
                        <a:latin typeface="Calibri"/>
                      </a:endParaRPr>
                    </a:p>
                  </a:txBody>
                  <a:tcPr marL="9525" marR="9525" marT="9525" marB="0" anchor="ctr"/>
                </a:tc>
              </a:tr>
              <a:tr h="0">
                <a:tc>
                  <a:txBody>
                    <a:bodyPr/>
                    <a:lstStyle/>
                    <a:p>
                      <a:pPr algn="l" fontAlgn="ctr"/>
                      <a:r>
                        <a:rPr lang="en-US" sz="1050" b="1" i="0" u="none" strike="noStrike">
                          <a:solidFill>
                            <a:srgbClr val="BF8F00"/>
                          </a:solidFill>
                          <a:effectLst/>
                          <a:latin typeface="Calibri"/>
                        </a:rPr>
                        <a:t>Salutation Code</a:t>
                      </a:r>
                    </a:p>
                  </a:txBody>
                  <a:tcPr marL="9525" marR="9525" marT="9525" marB="0" anchor="ctr"/>
                </a:tc>
                <a:tc>
                  <a:txBody>
                    <a:bodyPr/>
                    <a:lstStyle/>
                    <a:p>
                      <a:pPr algn="ctr" fontAlgn="ctr"/>
                      <a:r>
                        <a:rPr lang="en-US" sz="1050" b="0" i="0" u="none" strike="noStrike">
                          <a:solidFill>
                            <a:srgbClr val="BF8F00"/>
                          </a:solidFill>
                          <a:effectLst/>
                          <a:latin typeface="Calibri"/>
                        </a:rPr>
                        <a:t>Global</a:t>
                      </a:r>
                    </a:p>
                  </a:txBody>
                  <a:tcPr marL="9525" marR="9525" marT="9525" marB="0" anchor="ctr"/>
                </a:tc>
                <a:tc>
                  <a:txBody>
                    <a:bodyPr/>
                    <a:lstStyle/>
                    <a:p>
                      <a:pPr algn="ctr" fontAlgn="ctr"/>
                      <a:r>
                        <a:rPr lang="en-US" sz="1050" b="0" i="0" u="none" strike="noStrike">
                          <a:solidFill>
                            <a:srgbClr val="BF8F00"/>
                          </a:solidFill>
                          <a:effectLst/>
                          <a:latin typeface="Calibri"/>
                        </a:rPr>
                        <a:t>2</a:t>
                      </a:r>
                    </a:p>
                  </a:txBody>
                  <a:tcPr marL="9525" marR="9525" marT="9525" marB="0" anchor="ctr"/>
                </a:tc>
                <a:tc>
                  <a:txBody>
                    <a:bodyPr/>
                    <a:lstStyle/>
                    <a:p>
                      <a:pPr algn="ctr" fontAlgn="ctr"/>
                      <a:endParaRPr lang="en-US" sz="1050" b="0" i="0" u="none" strike="noStrike">
                        <a:solidFill>
                          <a:srgbClr val="BF8F00"/>
                        </a:solidFill>
                        <a:effectLst/>
                        <a:latin typeface="Calibri"/>
                      </a:endParaRPr>
                    </a:p>
                  </a:txBody>
                  <a:tcPr marL="9525" marR="9525" marT="9525" marB="0" anchor="ctr"/>
                </a:tc>
                <a:tc>
                  <a:txBody>
                    <a:bodyPr/>
                    <a:lstStyle/>
                    <a:p>
                      <a:pPr algn="ctr" fontAlgn="ctr"/>
                      <a:r>
                        <a:rPr lang="en-US" sz="1050" b="0" i="0" u="none" strike="noStrike">
                          <a:solidFill>
                            <a:srgbClr val="BF8F00"/>
                          </a:solidFill>
                          <a:effectLst/>
                          <a:latin typeface="Calibri"/>
                        </a:rPr>
                        <a:t>Y</a:t>
                      </a:r>
                    </a:p>
                  </a:txBody>
                  <a:tcPr marL="9525" marR="9525" marT="9525" marB="0" anchor="ctr"/>
                </a:tc>
                <a:tc>
                  <a:txBody>
                    <a:bodyPr/>
                    <a:lstStyle/>
                    <a:p>
                      <a:pPr algn="ctr" fontAlgn="ctr"/>
                      <a:endParaRPr lang="en-US" sz="1050" b="0" i="0" u="none" strike="noStrike">
                        <a:solidFill>
                          <a:srgbClr val="BF8F00"/>
                        </a:solidFill>
                        <a:effectLst/>
                        <a:latin typeface="Calibri"/>
                      </a:endParaRPr>
                    </a:p>
                  </a:txBody>
                  <a:tcPr marL="9525" marR="9525" marT="9525" marB="0" anchor="ctr"/>
                </a:tc>
                <a:tc>
                  <a:txBody>
                    <a:bodyPr/>
                    <a:lstStyle/>
                    <a:p>
                      <a:pPr algn="ctr" fontAlgn="ctr"/>
                      <a:r>
                        <a:rPr lang="en-US" sz="1050" b="0" i="0" u="none" strike="noStrike">
                          <a:solidFill>
                            <a:srgbClr val="BF8F00"/>
                          </a:solidFill>
                          <a:effectLst/>
                          <a:latin typeface="Calibri"/>
                        </a:rPr>
                        <a:t>Y</a:t>
                      </a:r>
                    </a:p>
                  </a:txBody>
                  <a:tcPr marL="9525" marR="9525" marT="9525" marB="0" anchor="ctr"/>
                </a:tc>
                <a:tc>
                  <a:txBody>
                    <a:bodyPr/>
                    <a:lstStyle/>
                    <a:p>
                      <a:pPr algn="ctr" fontAlgn="ctr"/>
                      <a:endParaRPr lang="en-US" sz="1050" b="0" i="0" u="none" strike="noStrike">
                        <a:solidFill>
                          <a:srgbClr val="BF8F00"/>
                        </a:solidFill>
                        <a:effectLst/>
                        <a:latin typeface="Calibri"/>
                      </a:endParaRPr>
                    </a:p>
                  </a:txBody>
                  <a:tcPr marL="9525" marR="9525" marT="9525" marB="0" anchor="ctr"/>
                </a:tc>
              </a:tr>
              <a:tr h="0">
                <a:tc>
                  <a:txBody>
                    <a:bodyPr/>
                    <a:lstStyle/>
                    <a:p>
                      <a:pPr algn="l" fontAlgn="ctr"/>
                      <a:r>
                        <a:rPr lang="en-US" sz="1050" b="1" i="0" u="none" strike="noStrike">
                          <a:solidFill>
                            <a:srgbClr val="BF8F00"/>
                          </a:solidFill>
                          <a:effectLst/>
                          <a:latin typeface="Calibri"/>
                        </a:rPr>
                        <a:t>Phone Type</a:t>
                      </a:r>
                    </a:p>
                  </a:txBody>
                  <a:tcPr marL="9525" marR="9525" marT="9525" marB="0" anchor="ctr"/>
                </a:tc>
                <a:tc>
                  <a:txBody>
                    <a:bodyPr/>
                    <a:lstStyle/>
                    <a:p>
                      <a:pPr algn="ctr" fontAlgn="ctr"/>
                      <a:r>
                        <a:rPr lang="en-US" sz="1050" b="0" i="0" u="none" strike="noStrike">
                          <a:solidFill>
                            <a:srgbClr val="BF8F00"/>
                          </a:solidFill>
                          <a:effectLst/>
                          <a:latin typeface="Calibri"/>
                        </a:rPr>
                        <a:t>Global</a:t>
                      </a:r>
                    </a:p>
                  </a:txBody>
                  <a:tcPr marL="9525" marR="9525" marT="9525" marB="0" anchor="ctr"/>
                </a:tc>
                <a:tc>
                  <a:txBody>
                    <a:bodyPr/>
                    <a:lstStyle/>
                    <a:p>
                      <a:pPr algn="ctr" fontAlgn="ctr"/>
                      <a:r>
                        <a:rPr lang="en-US" sz="1050" b="0" i="0" u="none" strike="noStrike">
                          <a:solidFill>
                            <a:srgbClr val="BF8F00"/>
                          </a:solidFill>
                          <a:effectLst/>
                          <a:latin typeface="Calibri"/>
                        </a:rPr>
                        <a:t>2</a:t>
                      </a:r>
                    </a:p>
                  </a:txBody>
                  <a:tcPr marL="9525" marR="9525" marT="9525" marB="0" anchor="ctr"/>
                </a:tc>
                <a:tc>
                  <a:txBody>
                    <a:bodyPr/>
                    <a:lstStyle/>
                    <a:p>
                      <a:pPr algn="ctr" fontAlgn="ctr"/>
                      <a:endParaRPr lang="en-US" sz="1050" b="0" i="0" u="none" strike="noStrike">
                        <a:solidFill>
                          <a:srgbClr val="BF8F00"/>
                        </a:solidFill>
                        <a:effectLst/>
                        <a:latin typeface="Calibri"/>
                      </a:endParaRPr>
                    </a:p>
                  </a:txBody>
                  <a:tcPr marL="9525" marR="9525" marT="9525" marB="0" anchor="ctr"/>
                </a:tc>
                <a:tc>
                  <a:txBody>
                    <a:bodyPr/>
                    <a:lstStyle/>
                    <a:p>
                      <a:pPr algn="ctr" fontAlgn="ctr"/>
                      <a:r>
                        <a:rPr lang="en-US" sz="1050" b="0" i="0" u="none" strike="noStrike">
                          <a:solidFill>
                            <a:srgbClr val="BF8F00"/>
                          </a:solidFill>
                          <a:effectLst/>
                          <a:latin typeface="Calibri"/>
                        </a:rPr>
                        <a:t>Y</a:t>
                      </a:r>
                    </a:p>
                  </a:txBody>
                  <a:tcPr marL="9525" marR="9525" marT="9525" marB="0" anchor="ctr"/>
                </a:tc>
                <a:tc>
                  <a:txBody>
                    <a:bodyPr/>
                    <a:lstStyle/>
                    <a:p>
                      <a:pPr algn="ctr" fontAlgn="ctr"/>
                      <a:endParaRPr lang="en-US" sz="1050" b="0" i="0" u="none" strike="noStrike">
                        <a:solidFill>
                          <a:srgbClr val="BF8F00"/>
                        </a:solidFill>
                        <a:effectLst/>
                        <a:latin typeface="Calibri"/>
                      </a:endParaRPr>
                    </a:p>
                  </a:txBody>
                  <a:tcPr marL="9525" marR="9525" marT="9525" marB="0" anchor="ctr"/>
                </a:tc>
                <a:tc>
                  <a:txBody>
                    <a:bodyPr/>
                    <a:lstStyle/>
                    <a:p>
                      <a:pPr algn="ctr" fontAlgn="ctr"/>
                      <a:r>
                        <a:rPr lang="en-US" sz="1050" b="0" i="0" u="none" strike="noStrike">
                          <a:solidFill>
                            <a:srgbClr val="BF8F00"/>
                          </a:solidFill>
                          <a:effectLst/>
                          <a:latin typeface="Calibri"/>
                        </a:rPr>
                        <a:t>Y</a:t>
                      </a:r>
                    </a:p>
                  </a:txBody>
                  <a:tcPr marL="9525" marR="9525" marT="9525" marB="0" anchor="ctr"/>
                </a:tc>
                <a:tc>
                  <a:txBody>
                    <a:bodyPr/>
                    <a:lstStyle/>
                    <a:p>
                      <a:pPr algn="ctr" fontAlgn="ctr"/>
                      <a:endParaRPr lang="en-US" sz="1050" b="0" i="0" u="none" strike="noStrike">
                        <a:solidFill>
                          <a:srgbClr val="BF8F00"/>
                        </a:solidFill>
                        <a:effectLst/>
                        <a:latin typeface="Calibri"/>
                      </a:endParaRPr>
                    </a:p>
                  </a:txBody>
                  <a:tcPr marL="9525" marR="9525" marT="9525" marB="0" anchor="ctr"/>
                </a:tc>
              </a:tr>
              <a:tr h="0">
                <a:tc>
                  <a:txBody>
                    <a:bodyPr/>
                    <a:lstStyle/>
                    <a:p>
                      <a:pPr algn="l" fontAlgn="ctr"/>
                      <a:r>
                        <a:rPr lang="en-US" sz="1050" b="0" i="0" u="none" strike="noStrike" dirty="0">
                          <a:solidFill>
                            <a:srgbClr val="548235"/>
                          </a:solidFill>
                          <a:effectLst/>
                          <a:latin typeface="Calibri"/>
                        </a:rPr>
                        <a:t>9xx </a:t>
                      </a:r>
                      <a:r>
                        <a:rPr lang="en-US" sz="1050" b="0" i="0" u="none" strike="noStrike" dirty="0" smtClean="0">
                          <a:solidFill>
                            <a:srgbClr val="548235"/>
                          </a:solidFill>
                          <a:effectLst/>
                          <a:latin typeface="Calibri"/>
                        </a:rPr>
                        <a:t>Discount Code</a:t>
                      </a:r>
                      <a:endParaRPr lang="en-US" sz="1050" b="0" i="0" u="none" strike="noStrike" dirty="0">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SPA</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r>
              <a:tr h="0">
                <a:tc>
                  <a:txBody>
                    <a:bodyPr/>
                    <a:lstStyle/>
                    <a:p>
                      <a:pPr algn="l" fontAlgn="ctr"/>
                      <a:r>
                        <a:rPr lang="en-US" sz="1050" b="0" i="0" u="none" strike="noStrike">
                          <a:solidFill>
                            <a:srgbClr val="548235"/>
                          </a:solidFill>
                          <a:effectLst/>
                          <a:latin typeface="Calibri"/>
                        </a:rPr>
                        <a:t>9xx Install Code</a:t>
                      </a:r>
                    </a:p>
                  </a:txBody>
                  <a:tcPr marL="9525" marR="9525" marT="9525" marB="0" anchor="ctr"/>
                </a:tc>
                <a:tc>
                  <a:txBody>
                    <a:bodyPr/>
                    <a:lstStyle/>
                    <a:p>
                      <a:pPr algn="ctr" fontAlgn="ctr"/>
                      <a:r>
                        <a:rPr lang="en-US" sz="1050" b="0" i="0" u="none" strike="noStrike">
                          <a:solidFill>
                            <a:srgbClr val="548235"/>
                          </a:solidFill>
                          <a:effectLst/>
                          <a:latin typeface="Calibri"/>
                        </a:rPr>
                        <a:t>SPA</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r>
              <a:tr h="0">
                <a:tc>
                  <a:txBody>
                    <a:bodyPr/>
                    <a:lstStyle/>
                    <a:p>
                      <a:pPr algn="l" fontAlgn="ctr"/>
                      <a:r>
                        <a:rPr lang="en-US" sz="1050" b="0" i="0" u="none" strike="noStrike">
                          <a:solidFill>
                            <a:srgbClr val="548235"/>
                          </a:solidFill>
                          <a:effectLst/>
                          <a:latin typeface="Calibri"/>
                        </a:rPr>
                        <a:t>9xx Package Code</a:t>
                      </a:r>
                    </a:p>
                  </a:txBody>
                  <a:tcPr marL="9525" marR="9525" marT="9525" marB="0" anchor="ctr"/>
                </a:tc>
                <a:tc>
                  <a:txBody>
                    <a:bodyPr/>
                    <a:lstStyle/>
                    <a:p>
                      <a:pPr algn="ctr" fontAlgn="ctr"/>
                      <a:r>
                        <a:rPr lang="en-US" sz="1050" b="0" i="0" u="none" strike="noStrike">
                          <a:solidFill>
                            <a:srgbClr val="548235"/>
                          </a:solidFill>
                          <a:effectLst/>
                          <a:latin typeface="Calibri"/>
                        </a:rPr>
                        <a:t>SPA</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r>
              <a:tr h="0">
                <a:tc>
                  <a:txBody>
                    <a:bodyPr/>
                    <a:lstStyle/>
                    <a:p>
                      <a:pPr algn="l" fontAlgn="ctr"/>
                      <a:r>
                        <a:rPr lang="en-US" sz="1050" b="0" i="0" u="none" strike="noStrike">
                          <a:solidFill>
                            <a:srgbClr val="548235"/>
                          </a:solidFill>
                          <a:effectLst/>
                          <a:latin typeface="Calibri"/>
                        </a:rPr>
                        <a:t>9xx Service Code</a:t>
                      </a:r>
                    </a:p>
                  </a:txBody>
                  <a:tcPr marL="9525" marR="9525" marT="9525" marB="0" anchor="ctr"/>
                </a:tc>
                <a:tc>
                  <a:txBody>
                    <a:bodyPr/>
                    <a:lstStyle/>
                    <a:p>
                      <a:pPr algn="ctr" fontAlgn="ctr"/>
                      <a:r>
                        <a:rPr lang="en-US" sz="1050" b="0" i="0" u="none" strike="noStrike">
                          <a:solidFill>
                            <a:srgbClr val="548235"/>
                          </a:solidFill>
                          <a:effectLst/>
                          <a:latin typeface="Calibri"/>
                        </a:rPr>
                        <a:t>SPA</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r>
              <a:tr h="0">
                <a:tc>
                  <a:txBody>
                    <a:bodyPr/>
                    <a:lstStyle/>
                    <a:p>
                      <a:pPr algn="l" fontAlgn="ctr"/>
                      <a:r>
                        <a:rPr lang="en-US" sz="1050" b="0" i="0" u="none" strike="noStrike" dirty="0">
                          <a:solidFill>
                            <a:srgbClr val="548235"/>
                          </a:solidFill>
                          <a:effectLst/>
                          <a:latin typeface="Calibri"/>
                        </a:rPr>
                        <a:t>Class Service Code Element</a:t>
                      </a:r>
                    </a:p>
                  </a:txBody>
                  <a:tcPr marL="9525" marR="9525" marT="9525" marB="0" anchor="ctr"/>
                </a:tc>
                <a:tc>
                  <a:txBody>
                    <a:bodyPr/>
                    <a:lstStyle/>
                    <a:p>
                      <a:pPr algn="ctr" fontAlgn="ctr"/>
                      <a:r>
                        <a:rPr lang="en-US" sz="1050" b="0" i="0" u="none" strike="noStrike">
                          <a:solidFill>
                            <a:srgbClr val="548235"/>
                          </a:solidFill>
                          <a:effectLst/>
                          <a:latin typeface="Calibri"/>
                        </a:rPr>
                        <a:t>SPA</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r>
              <a:tr h="0">
                <a:tc>
                  <a:txBody>
                    <a:bodyPr/>
                    <a:lstStyle/>
                    <a:p>
                      <a:pPr algn="l" fontAlgn="ctr"/>
                      <a:r>
                        <a:rPr lang="en-US" sz="1050" b="0" i="0" u="none" strike="noStrike">
                          <a:solidFill>
                            <a:srgbClr val="548235"/>
                          </a:solidFill>
                          <a:effectLst/>
                          <a:latin typeface="Calibri"/>
                        </a:rPr>
                        <a:t>Discount Code</a:t>
                      </a:r>
                    </a:p>
                  </a:txBody>
                  <a:tcPr marL="9525" marR="9525" marT="9525" marB="0" anchor="ctr"/>
                </a:tc>
                <a:tc>
                  <a:txBody>
                    <a:bodyPr/>
                    <a:lstStyle/>
                    <a:p>
                      <a:pPr algn="ctr" fontAlgn="ctr"/>
                      <a:r>
                        <a:rPr lang="en-US" sz="1050" b="0" i="0" u="none" strike="noStrike">
                          <a:solidFill>
                            <a:srgbClr val="548235"/>
                          </a:solidFill>
                          <a:effectLst/>
                          <a:latin typeface="Calibri"/>
                        </a:rPr>
                        <a:t>SPA</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r>
              <a:tr h="0">
                <a:tc>
                  <a:txBody>
                    <a:bodyPr/>
                    <a:lstStyle/>
                    <a:p>
                      <a:pPr algn="l" fontAlgn="ctr"/>
                      <a:r>
                        <a:rPr lang="en-US" sz="1050" b="0" i="0" u="none" strike="noStrike">
                          <a:solidFill>
                            <a:srgbClr val="548235"/>
                          </a:solidFill>
                          <a:effectLst/>
                          <a:latin typeface="Calibri"/>
                        </a:rPr>
                        <a:t>Install Time Code</a:t>
                      </a:r>
                    </a:p>
                  </a:txBody>
                  <a:tcPr marL="9525" marR="9525" marT="9525" marB="0" anchor="ctr"/>
                </a:tc>
                <a:tc>
                  <a:txBody>
                    <a:bodyPr/>
                    <a:lstStyle/>
                    <a:p>
                      <a:pPr algn="ctr" fontAlgn="ctr"/>
                      <a:r>
                        <a:rPr lang="en-US" sz="1050" b="0" i="0" u="none" strike="noStrike">
                          <a:solidFill>
                            <a:srgbClr val="548235"/>
                          </a:solidFill>
                          <a:effectLst/>
                          <a:latin typeface="Calibri"/>
                        </a:rPr>
                        <a:t>Region</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r>
              <a:tr h="0">
                <a:tc>
                  <a:txBody>
                    <a:bodyPr/>
                    <a:lstStyle/>
                    <a:p>
                      <a:pPr algn="l" fontAlgn="ctr"/>
                      <a:r>
                        <a:rPr lang="en-US" sz="1050" b="0" i="0" u="none" strike="noStrike">
                          <a:solidFill>
                            <a:srgbClr val="548235"/>
                          </a:solidFill>
                          <a:effectLst/>
                          <a:latin typeface="Calibri"/>
                        </a:rPr>
                        <a:t>VIP Flag</a:t>
                      </a:r>
                    </a:p>
                  </a:txBody>
                  <a:tcPr marL="9525" marR="9525" marT="9525" marB="0" anchor="ctr"/>
                </a:tc>
                <a:tc>
                  <a:txBody>
                    <a:bodyPr/>
                    <a:lstStyle/>
                    <a:p>
                      <a:pPr algn="ctr" fontAlgn="ctr"/>
                      <a:r>
                        <a:rPr lang="en-US" sz="1050" b="0" i="0" u="none" strike="noStrike">
                          <a:solidFill>
                            <a:srgbClr val="548235"/>
                          </a:solidFill>
                          <a:effectLst/>
                          <a:latin typeface="Calibri"/>
                        </a:rPr>
                        <a:t>Biller</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r>
              <a:tr h="0">
                <a:tc>
                  <a:txBody>
                    <a:bodyPr/>
                    <a:lstStyle/>
                    <a:p>
                      <a:pPr algn="l" fontAlgn="ctr"/>
                      <a:r>
                        <a:rPr lang="en-US" sz="1050" b="0" i="0" u="none" strike="noStrike">
                          <a:solidFill>
                            <a:srgbClr val="548235"/>
                          </a:solidFill>
                          <a:effectLst/>
                          <a:latin typeface="Calibri"/>
                        </a:rPr>
                        <a:t>House Status</a:t>
                      </a:r>
                    </a:p>
                  </a:txBody>
                  <a:tcPr marL="9525" marR="9525" marT="9525" marB="0" anchor="ctr"/>
                </a:tc>
                <a:tc>
                  <a:txBody>
                    <a:bodyPr/>
                    <a:lstStyle/>
                    <a:p>
                      <a:pPr algn="ctr" fontAlgn="ctr"/>
                      <a:r>
                        <a:rPr lang="en-US" sz="1050" b="0" i="0" u="none" strike="noStrike">
                          <a:solidFill>
                            <a:srgbClr val="548235"/>
                          </a:solidFill>
                          <a:effectLst/>
                          <a:latin typeface="Calibri"/>
                        </a:rPr>
                        <a:t>Global</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r>
              <a:tr h="0">
                <a:tc>
                  <a:txBody>
                    <a:bodyPr/>
                    <a:lstStyle/>
                    <a:p>
                      <a:pPr algn="l" fontAlgn="ctr"/>
                      <a:r>
                        <a:rPr lang="en-US" sz="1050" b="0" i="0" u="none" strike="noStrike">
                          <a:solidFill>
                            <a:srgbClr val="548235"/>
                          </a:solidFill>
                          <a:effectLst/>
                          <a:latin typeface="Calibri"/>
                        </a:rPr>
                        <a:t>Product Type</a:t>
                      </a:r>
                    </a:p>
                  </a:txBody>
                  <a:tcPr marL="9525" marR="9525" marT="9525" marB="0" anchor="ctr"/>
                </a:tc>
                <a:tc>
                  <a:txBody>
                    <a:bodyPr/>
                    <a:lstStyle/>
                    <a:p>
                      <a:pPr algn="ctr" fontAlgn="ctr"/>
                      <a:r>
                        <a:rPr lang="en-US" sz="1050" b="0" i="0" u="none" strike="noStrike">
                          <a:solidFill>
                            <a:srgbClr val="548235"/>
                          </a:solidFill>
                          <a:effectLst/>
                          <a:latin typeface="Calibri"/>
                        </a:rPr>
                        <a:t>Global</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r>
              <a:tr h="0">
                <a:tc>
                  <a:txBody>
                    <a:bodyPr/>
                    <a:lstStyle/>
                    <a:p>
                      <a:pPr algn="l" fontAlgn="ctr"/>
                      <a:r>
                        <a:rPr lang="en-US" sz="1050" b="0" i="0" u="none" strike="noStrike">
                          <a:solidFill>
                            <a:srgbClr val="548235"/>
                          </a:solidFill>
                          <a:effectLst/>
                          <a:latin typeface="Calibri"/>
                        </a:rPr>
                        <a:t>Franchise Tax Area</a:t>
                      </a:r>
                    </a:p>
                  </a:txBody>
                  <a:tcPr marL="9525" marR="9525" marT="9525" marB="0" anchor="ctr"/>
                </a:tc>
                <a:tc>
                  <a:txBody>
                    <a:bodyPr/>
                    <a:lstStyle/>
                    <a:p>
                      <a:pPr algn="ctr" fontAlgn="ctr"/>
                      <a:r>
                        <a:rPr lang="en-US" sz="1050" b="0" i="0" u="none" strike="noStrike">
                          <a:solidFill>
                            <a:srgbClr val="548235"/>
                          </a:solidFill>
                          <a:effectLst/>
                          <a:latin typeface="Calibri"/>
                        </a:rPr>
                        <a:t>Biller</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r>
              <a:tr h="0">
                <a:tc>
                  <a:txBody>
                    <a:bodyPr/>
                    <a:lstStyle/>
                    <a:p>
                      <a:pPr algn="l" fontAlgn="ctr"/>
                      <a:r>
                        <a:rPr lang="en-US" sz="1050" b="0" i="0" u="none" strike="noStrike">
                          <a:solidFill>
                            <a:srgbClr val="548235"/>
                          </a:solidFill>
                          <a:effectLst/>
                          <a:latin typeface="Calibri"/>
                        </a:rPr>
                        <a:t>Region</a:t>
                      </a:r>
                    </a:p>
                  </a:txBody>
                  <a:tcPr marL="9525" marR="9525" marT="9525" marB="0" anchor="ctr"/>
                </a:tc>
                <a:tc>
                  <a:txBody>
                    <a:bodyPr/>
                    <a:lstStyle/>
                    <a:p>
                      <a:pPr algn="ctr" fontAlgn="ctr"/>
                      <a:r>
                        <a:rPr lang="en-US" sz="1050" b="0" i="0" u="none" strike="noStrike">
                          <a:solidFill>
                            <a:srgbClr val="548235"/>
                          </a:solidFill>
                          <a:effectLst/>
                          <a:latin typeface="Calibri"/>
                        </a:rPr>
                        <a:t>Biller</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r>
              <a:tr h="0">
                <a:tc>
                  <a:txBody>
                    <a:bodyPr/>
                    <a:lstStyle/>
                    <a:p>
                      <a:pPr algn="l" fontAlgn="ctr"/>
                      <a:r>
                        <a:rPr lang="en-US" sz="1050" b="0" i="0" u="none" strike="noStrike">
                          <a:solidFill>
                            <a:srgbClr val="548235"/>
                          </a:solidFill>
                          <a:effectLst/>
                          <a:latin typeface="Calibri"/>
                        </a:rPr>
                        <a:t>Division</a:t>
                      </a:r>
                    </a:p>
                  </a:txBody>
                  <a:tcPr marL="9525" marR="9525" marT="9525" marB="0" anchor="ctr"/>
                </a:tc>
                <a:tc>
                  <a:txBody>
                    <a:bodyPr/>
                    <a:lstStyle/>
                    <a:p>
                      <a:pPr algn="ctr" fontAlgn="ctr"/>
                      <a:r>
                        <a:rPr lang="en-US" sz="1050" b="0" i="0" u="none" strike="noStrike">
                          <a:solidFill>
                            <a:srgbClr val="548235"/>
                          </a:solidFill>
                          <a:effectLst/>
                          <a:latin typeface="Calibri"/>
                        </a:rPr>
                        <a:t>Biller</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r>
              <a:tr h="0">
                <a:tc>
                  <a:txBody>
                    <a:bodyPr/>
                    <a:lstStyle/>
                    <a:p>
                      <a:pPr algn="l" fontAlgn="ctr"/>
                      <a:r>
                        <a:rPr lang="en-US" sz="1050" b="0" i="0" u="none" strike="noStrike">
                          <a:solidFill>
                            <a:srgbClr val="548235"/>
                          </a:solidFill>
                          <a:effectLst/>
                          <a:latin typeface="Calibri"/>
                        </a:rPr>
                        <a:t>Work Order Job Type</a:t>
                      </a:r>
                    </a:p>
                  </a:txBody>
                  <a:tcPr marL="9525" marR="9525" marT="9525" marB="0" anchor="ctr"/>
                </a:tc>
                <a:tc>
                  <a:txBody>
                    <a:bodyPr/>
                    <a:lstStyle/>
                    <a:p>
                      <a:pPr algn="ctr" fontAlgn="ctr"/>
                      <a:r>
                        <a:rPr lang="en-US" sz="1050" b="0" i="0" u="none" strike="noStrike">
                          <a:solidFill>
                            <a:srgbClr val="548235"/>
                          </a:solidFill>
                          <a:effectLst/>
                          <a:latin typeface="Calibri"/>
                        </a:rPr>
                        <a:t>Region</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r>
              <a:tr h="0">
                <a:tc>
                  <a:txBody>
                    <a:bodyPr/>
                    <a:lstStyle/>
                    <a:p>
                      <a:pPr algn="l" fontAlgn="ctr"/>
                      <a:r>
                        <a:rPr lang="en-US" sz="1050" b="0" i="0" u="none" strike="noStrike">
                          <a:solidFill>
                            <a:srgbClr val="548235"/>
                          </a:solidFill>
                          <a:effectLst/>
                          <a:latin typeface="Calibri"/>
                        </a:rPr>
                        <a:t>Work Order Status Code</a:t>
                      </a:r>
                    </a:p>
                  </a:txBody>
                  <a:tcPr marL="9525" marR="9525" marT="9525" marB="0" anchor="ctr"/>
                </a:tc>
                <a:tc>
                  <a:txBody>
                    <a:bodyPr/>
                    <a:lstStyle/>
                    <a:p>
                      <a:pPr algn="ctr" fontAlgn="ctr"/>
                      <a:r>
                        <a:rPr lang="en-US" sz="1050" b="0" i="0" u="none" strike="noStrike">
                          <a:solidFill>
                            <a:srgbClr val="548235"/>
                          </a:solidFill>
                          <a:effectLst/>
                          <a:latin typeface="Calibri"/>
                        </a:rPr>
                        <a:t>Biller</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endParaRPr lang="en-US" sz="1050" b="0" i="0" u="none" strike="noStrike">
                        <a:solidFill>
                          <a:srgbClr val="548235"/>
                        </a:solidFill>
                        <a:effectLst/>
                        <a:latin typeface="Calibri"/>
                      </a:endParaRPr>
                    </a:p>
                  </a:txBody>
                  <a:tcPr marL="9525" marR="9525" marT="9525" marB="0" anchor="ctr"/>
                </a:tc>
                <a:tc>
                  <a:txBody>
                    <a:bodyPr/>
                    <a:lstStyle/>
                    <a:p>
                      <a:pPr algn="ctr" fontAlgn="ctr"/>
                      <a:r>
                        <a:rPr lang="en-US" sz="1050" b="0" i="0" u="none" strike="noStrike">
                          <a:solidFill>
                            <a:srgbClr val="548235"/>
                          </a:solidFill>
                          <a:effectLst/>
                          <a:latin typeface="Calibri"/>
                        </a:rPr>
                        <a:t>Y</a:t>
                      </a:r>
                    </a:p>
                  </a:txBody>
                  <a:tcPr marL="9525" marR="9525" marT="9525" marB="0" anchor="ctr"/>
                </a:tc>
              </a:tr>
              <a:tr h="0">
                <a:tc>
                  <a:txBody>
                    <a:bodyPr/>
                    <a:lstStyle/>
                    <a:p>
                      <a:pPr algn="l" fontAlgn="ctr"/>
                      <a:r>
                        <a:rPr lang="en-US" sz="1050" b="0" i="0" u="none" strike="noStrike">
                          <a:solidFill>
                            <a:srgbClr val="548235"/>
                          </a:solidFill>
                          <a:effectLst/>
                          <a:latin typeface="Calibri"/>
                        </a:rPr>
                        <a:t>Line Of Business</a:t>
                      </a:r>
                    </a:p>
                  </a:txBody>
                  <a:tcPr marL="9525" marR="9525" marT="9525" marB="0" anchor="ctr"/>
                </a:tc>
                <a:tc>
                  <a:txBody>
                    <a:bodyPr/>
                    <a:lstStyle/>
                    <a:p>
                      <a:pPr algn="ctr" fontAlgn="ctr"/>
                      <a:r>
                        <a:rPr lang="en-US" sz="1050" b="0" i="0" u="none" strike="noStrike">
                          <a:solidFill>
                            <a:srgbClr val="548235"/>
                          </a:solidFill>
                          <a:effectLst/>
                          <a:latin typeface="Calibri"/>
                        </a:rPr>
                        <a:t>Global</a:t>
                      </a:r>
                    </a:p>
                  </a:txBody>
                  <a:tcPr marL="9525" marR="9525" marT="9525" marB="0" anchor="ctr"/>
                </a:tc>
                <a:tc>
                  <a:txBody>
                    <a:bodyPr/>
                    <a:lstStyle/>
                    <a:p>
                      <a:pPr algn="ctr" fontAlgn="ctr"/>
                      <a:r>
                        <a:rPr lang="en-US" sz="1050" b="0" i="0" u="none" strike="noStrike">
                          <a:solidFill>
                            <a:srgbClr val="548235"/>
                          </a:solidFill>
                          <a:effectLst/>
                          <a:latin typeface="Calibri"/>
                        </a:rPr>
                        <a:t>3</a:t>
                      </a:r>
                    </a:p>
                  </a:txBody>
                  <a:tcPr marL="9525" marR="9525" marT="9525" marB="0" anchor="ctr"/>
                </a:tc>
                <a:tc>
                  <a:txBody>
                    <a:bodyPr/>
                    <a:lstStyle/>
                    <a:p>
                      <a:pPr algn="ctr" fontAlgn="ctr"/>
                      <a:r>
                        <a:rPr lang="en-US" sz="1050" b="0" i="0" u="none" strike="noStrike" dirty="0">
                          <a:solidFill>
                            <a:srgbClr val="548235"/>
                          </a:solidFill>
                          <a:effectLst/>
                          <a:latin typeface="Calibri"/>
                        </a:rPr>
                        <a:t>Y</a:t>
                      </a:r>
                    </a:p>
                  </a:txBody>
                  <a:tcPr marL="9525" marR="9525" marT="9525" marB="0" anchor="ctr"/>
                </a:tc>
                <a:tc>
                  <a:txBody>
                    <a:bodyPr/>
                    <a:lstStyle/>
                    <a:p>
                      <a:pPr algn="ctr" fontAlgn="ctr"/>
                      <a:endParaRPr lang="en-US" sz="1050" b="0" i="0" u="none" strike="noStrike" dirty="0">
                        <a:solidFill>
                          <a:srgbClr val="548235"/>
                        </a:solidFill>
                        <a:effectLst/>
                        <a:latin typeface="Calibri"/>
                      </a:endParaRPr>
                    </a:p>
                  </a:txBody>
                  <a:tcPr marL="9525" marR="9525" marT="9525" marB="0" anchor="ctr"/>
                </a:tc>
                <a:tc>
                  <a:txBody>
                    <a:bodyPr/>
                    <a:lstStyle/>
                    <a:p>
                      <a:pPr algn="ctr" fontAlgn="ctr"/>
                      <a:endParaRPr lang="en-US" sz="1050" b="0" i="0" u="none" strike="noStrike" dirty="0">
                        <a:solidFill>
                          <a:srgbClr val="548235"/>
                        </a:solidFill>
                        <a:effectLst/>
                        <a:latin typeface="Calibri"/>
                      </a:endParaRPr>
                    </a:p>
                  </a:txBody>
                  <a:tcPr marL="9525" marR="9525" marT="9525" marB="0" anchor="ctr"/>
                </a:tc>
                <a:tc>
                  <a:txBody>
                    <a:bodyPr/>
                    <a:lstStyle/>
                    <a:p>
                      <a:pPr algn="ctr" fontAlgn="ctr"/>
                      <a:endParaRPr lang="en-US" sz="1050" b="0" i="0" u="none" strike="noStrike" dirty="0">
                        <a:solidFill>
                          <a:srgbClr val="548235"/>
                        </a:solidFill>
                        <a:effectLst/>
                        <a:latin typeface="Calibri"/>
                      </a:endParaRPr>
                    </a:p>
                  </a:txBody>
                  <a:tcPr marL="9525" marR="9525" marT="9525" marB="0" anchor="ctr"/>
                </a:tc>
                <a:tc>
                  <a:txBody>
                    <a:bodyPr/>
                    <a:lstStyle/>
                    <a:p>
                      <a:pPr algn="ctr" fontAlgn="ctr"/>
                      <a:endParaRPr lang="en-US" sz="1050" b="0" i="0" u="none" strike="noStrike" dirty="0">
                        <a:solidFill>
                          <a:srgbClr val="548235"/>
                        </a:solidFill>
                        <a:effectLst/>
                        <a:latin typeface="Calibri"/>
                      </a:endParaRPr>
                    </a:p>
                  </a:txBody>
                  <a:tcPr marL="9525" marR="9525" marT="9525" marB="0" anchor="ctr"/>
                </a:tc>
              </a:tr>
            </a:tbl>
          </a:graphicData>
        </a:graphic>
      </p:graphicFrame>
      <p:sp>
        <p:nvSpPr>
          <p:cNvPr id="5" name="Text Placeholder 4"/>
          <p:cNvSpPr>
            <a:spLocks noGrp="1"/>
          </p:cNvSpPr>
          <p:nvPr>
            <p:ph type="body" idx="28"/>
          </p:nvPr>
        </p:nvSpPr>
        <p:spPr/>
        <p:txBody>
          <a:bodyPr/>
          <a:lstStyle/>
          <a:p>
            <a:r>
              <a:rPr lang="en-US" dirty="0" smtClean="0"/>
              <a:t>Reference data granularity varies by domain</a:t>
            </a:r>
            <a:endParaRPr lang="en-US" dirty="0"/>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759279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Data Requirements</a:t>
            </a:r>
            <a:endParaRPr lang="en-US" dirty="0"/>
          </a:p>
        </p:txBody>
      </p:sp>
      <p:sp>
        <p:nvSpPr>
          <p:cNvPr id="3" name="Content Placeholder 2"/>
          <p:cNvSpPr>
            <a:spLocks noGrp="1"/>
          </p:cNvSpPr>
          <p:nvPr>
            <p:ph sz="quarter" idx="15"/>
          </p:nvPr>
        </p:nvSpPr>
        <p:spPr/>
        <p:txBody>
          <a:bodyPr/>
          <a:lstStyle/>
          <a:p>
            <a:pPr lvl="1">
              <a:buNone/>
            </a:pPr>
            <a:r>
              <a:rPr lang="en-US" dirty="0" smtClean="0"/>
              <a:t>The following classes of data have been identified in reviewing the Gateway requirements:</a:t>
            </a:r>
          </a:p>
          <a:p>
            <a:pPr marL="285750" lvl="1" indent="-285750"/>
            <a:r>
              <a:rPr lang="en-US" b="1" u="sng" dirty="0" smtClean="0"/>
              <a:t>Write Once, Read Few (WORF)</a:t>
            </a:r>
          </a:p>
          <a:p>
            <a:pPr marL="285750" lvl="1" indent="-285750"/>
            <a:r>
              <a:rPr lang="en-US" dirty="0" smtClean="0"/>
              <a:t>(Logging, customer interaction)</a:t>
            </a:r>
          </a:p>
          <a:p>
            <a:pPr marL="285750" lvl="1" indent="-285750"/>
            <a:endParaRPr lang="en-US" dirty="0" smtClean="0"/>
          </a:p>
          <a:p>
            <a:pPr marL="285750" lvl="1" indent="-285750"/>
            <a:r>
              <a:rPr lang="en-US" b="1" u="sng" dirty="0" smtClean="0"/>
              <a:t>Write Once, Read Many (WORM)</a:t>
            </a:r>
          </a:p>
          <a:p>
            <a:pPr marL="285750" lvl="1" indent="-285750"/>
            <a:r>
              <a:rPr lang="en-US" dirty="0" smtClean="0"/>
              <a:t>(User preferences)</a:t>
            </a:r>
          </a:p>
          <a:p>
            <a:pPr marL="285750" lvl="1" indent="-285750"/>
            <a:endParaRPr lang="en-US" dirty="0" smtClean="0"/>
          </a:p>
          <a:p>
            <a:pPr marL="285750" lvl="1" indent="-285750"/>
            <a:r>
              <a:rPr lang="en-US" b="1" u="sng" dirty="0" smtClean="0"/>
              <a:t>Rolling List/Queue Managed</a:t>
            </a:r>
          </a:p>
          <a:p>
            <a:pPr marL="285750" lvl="1" indent="-285750"/>
            <a:r>
              <a:rPr lang="en-US" dirty="0" smtClean="0"/>
              <a:t>(last n accounts served, dashboard KPI values)</a:t>
            </a:r>
          </a:p>
          <a:p>
            <a:pPr marL="285750" lvl="1" indent="-285750"/>
            <a:endParaRPr lang="en-US" dirty="0" smtClean="0"/>
          </a:p>
          <a:p>
            <a:pPr marL="285750" lvl="1" indent="-285750"/>
            <a:r>
              <a:rPr lang="en-US" b="1" u="sng" dirty="0" smtClean="0"/>
              <a:t>Transactional (prior to biller submittal)</a:t>
            </a:r>
          </a:p>
          <a:p>
            <a:pPr marL="285750" lvl="1" indent="-285750"/>
            <a:r>
              <a:rPr lang="en-US" dirty="0" smtClean="0"/>
              <a:t>(shopping cart)</a:t>
            </a:r>
            <a:endParaRPr lang="en-US" dirty="0"/>
          </a:p>
        </p:txBody>
      </p:sp>
      <p:sp>
        <p:nvSpPr>
          <p:cNvPr id="4" name="Content Placeholder 3"/>
          <p:cNvSpPr>
            <a:spLocks noGrp="1"/>
          </p:cNvSpPr>
          <p:nvPr>
            <p:ph sz="quarter" idx="17"/>
          </p:nvPr>
        </p:nvSpPr>
        <p:spPr/>
        <p:txBody>
          <a:bodyPr/>
          <a:lstStyle/>
          <a:p>
            <a:endParaRPr lang="en-US"/>
          </a:p>
        </p:txBody>
      </p:sp>
      <p:sp>
        <p:nvSpPr>
          <p:cNvPr id="5" name="Text Placeholder 4"/>
          <p:cNvSpPr>
            <a:spLocks noGrp="1"/>
          </p:cNvSpPr>
          <p:nvPr>
            <p:ph type="body" idx="28"/>
          </p:nvPr>
        </p:nvSpPr>
        <p:spPr/>
        <p:txBody>
          <a:bodyPr/>
          <a:lstStyle/>
          <a:p>
            <a:r>
              <a:rPr lang="en-US" dirty="0" smtClean="0"/>
              <a:t>Four Classes of Data Identified in the Gateway Requirements</a:t>
            </a:r>
            <a:endParaRPr lang="en-US" dirty="0"/>
          </a:p>
        </p:txBody>
      </p:sp>
      <p:sp>
        <p:nvSpPr>
          <p:cNvPr id="6" name="Text Placeholder 5"/>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92920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Persistence Categories</a:t>
            </a:r>
            <a:endParaRPr lang="en-US" dirty="0"/>
          </a:p>
        </p:txBody>
      </p:sp>
      <p:sp>
        <p:nvSpPr>
          <p:cNvPr id="3" name="Content Placeholder 2"/>
          <p:cNvSpPr>
            <a:spLocks noGrp="1"/>
          </p:cNvSpPr>
          <p:nvPr>
            <p:ph sz="quarter" idx="15"/>
          </p:nvPr>
        </p:nvSpPr>
        <p:spPr/>
        <p:txBody>
          <a:bodyPr/>
          <a:lstStyle/>
          <a:p>
            <a:pPr lvl="1"/>
            <a:r>
              <a:rPr lang="en-US" dirty="0" smtClean="0"/>
              <a:t>There are currently </a:t>
            </a:r>
            <a:r>
              <a:rPr lang="en-US" dirty="0" smtClean="0"/>
              <a:t>four classes </a:t>
            </a:r>
            <a:r>
              <a:rPr lang="en-US" dirty="0" smtClean="0"/>
              <a:t>or categories of data that have been identified as </a:t>
            </a:r>
            <a:r>
              <a:rPr lang="en-US" dirty="0" smtClean="0"/>
              <a:t>required to support the upcoming phases of the Gateway program:</a:t>
            </a:r>
          </a:p>
          <a:p>
            <a:pPr marL="228600" lvl="1" indent="-228600">
              <a:buFont typeface="+mj-lt"/>
              <a:buAutoNum type="arabicPeriod"/>
            </a:pPr>
            <a:r>
              <a:rPr lang="en-US" dirty="0" smtClean="0"/>
              <a:t>Write Once, Read Few (WORF): Includes customer interaction data and transaction/event logs beyond the 30-day retention of </a:t>
            </a:r>
            <a:r>
              <a:rPr lang="en-US" dirty="0" err="1" smtClean="0"/>
              <a:t>Splunk</a:t>
            </a:r>
            <a:r>
              <a:rPr lang="en-US" dirty="0" smtClean="0"/>
              <a:t>.  </a:t>
            </a:r>
          </a:p>
          <a:p>
            <a:pPr marL="228600" lvl="1" indent="-228600">
              <a:buFont typeface="+mj-lt"/>
              <a:buAutoNum type="arabicPeriod"/>
            </a:pPr>
            <a:r>
              <a:rPr lang="en-US" dirty="0" smtClean="0"/>
              <a:t>Write Once, Read Many (WORM): </a:t>
            </a:r>
            <a:endParaRPr lang="en-US" dirty="0"/>
          </a:p>
        </p:txBody>
      </p:sp>
      <p:graphicFrame>
        <p:nvGraphicFramePr>
          <p:cNvPr id="7" name="Content Placeholder 6"/>
          <p:cNvGraphicFramePr>
            <a:graphicFrameLocks noGrp="1"/>
          </p:cNvGraphicFramePr>
          <p:nvPr>
            <p:ph sz="quarter" idx="17"/>
            <p:extLst>
              <p:ext uri="{D42A27DB-BD31-4B8C-83A1-F6EECF244321}">
                <p14:modId xmlns:p14="http://schemas.microsoft.com/office/powerpoint/2010/main" val="2582043498"/>
              </p:ext>
            </p:extLst>
          </p:nvPr>
        </p:nvGraphicFramePr>
        <p:xfrm>
          <a:off x="3243263" y="1293813"/>
          <a:ext cx="5646736" cy="4572000"/>
        </p:xfrm>
        <a:graphic>
          <a:graphicData uri="http://schemas.openxmlformats.org/drawingml/2006/table">
            <a:tbl>
              <a:tblPr firstRow="1" bandRow="1">
                <a:tableStyleId>{5C22544A-7EE6-4342-B048-85BDC9FD1C3A}</a:tableStyleId>
              </a:tblPr>
              <a:tblGrid>
                <a:gridCol w="1411684"/>
                <a:gridCol w="1411684"/>
                <a:gridCol w="1411684"/>
                <a:gridCol w="1411684"/>
              </a:tblGrid>
              <a:tr h="370840">
                <a:tc>
                  <a:txBody>
                    <a:bodyPr/>
                    <a:lstStyle/>
                    <a:p>
                      <a:r>
                        <a:rPr lang="en-US" dirty="0" smtClean="0"/>
                        <a:t>Category</a:t>
                      </a:r>
                      <a:endParaRPr lang="en-US" dirty="0"/>
                    </a:p>
                  </a:txBody>
                  <a:tcPr/>
                </a:tc>
                <a:tc>
                  <a:txBody>
                    <a:bodyPr/>
                    <a:lstStyle/>
                    <a:p>
                      <a:r>
                        <a:rPr lang="en-US" dirty="0" smtClean="0"/>
                        <a:t>Description </a:t>
                      </a:r>
                      <a:r>
                        <a:rPr lang="en-US" smtClean="0"/>
                        <a:t>&amp; Usage</a:t>
                      </a:r>
                      <a:endParaRPr lang="en-US" dirty="0"/>
                    </a:p>
                  </a:txBody>
                  <a:tcPr/>
                </a:tc>
                <a:tc>
                  <a:txBody>
                    <a:bodyPr/>
                    <a:lstStyle/>
                    <a:p>
                      <a:r>
                        <a:rPr lang="en-US" dirty="0" smtClean="0"/>
                        <a:t>Storage</a:t>
                      </a:r>
                      <a:endParaRPr lang="en-US" dirty="0"/>
                    </a:p>
                  </a:txBody>
                  <a:tcPr/>
                </a:tc>
                <a:tc>
                  <a:txBody>
                    <a:bodyPr/>
                    <a:lstStyle/>
                    <a:p>
                      <a:r>
                        <a:rPr lang="en-US" dirty="0" smtClean="0"/>
                        <a:t>Retrieval</a:t>
                      </a:r>
                      <a:endParaRPr lang="en-US" dirty="0"/>
                    </a:p>
                  </a:txBody>
                  <a:tcPr/>
                </a:tc>
              </a:tr>
              <a:tr h="370840">
                <a:tc>
                  <a:txBody>
                    <a:bodyPr/>
                    <a:lstStyle/>
                    <a:p>
                      <a:r>
                        <a:rPr lang="en-US" dirty="0" smtClean="0"/>
                        <a:t>Write Once, read few (WORF)</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r>
                        <a:rPr lang="en-US" dirty="0" smtClean="0"/>
                        <a:t>Write</a:t>
                      </a:r>
                      <a:r>
                        <a:rPr lang="en-US" baseline="0" dirty="0" smtClean="0"/>
                        <a:t> Once, Read Many (WORM)</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Rolling List/Queue Managed</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Transaction state (prior to</a:t>
                      </a:r>
                      <a:r>
                        <a:rPr lang="en-US" baseline="0" dirty="0" smtClean="0"/>
                        <a:t> biller submit)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Text Placeholder 4"/>
          <p:cNvSpPr>
            <a:spLocks noGrp="1"/>
          </p:cNvSpPr>
          <p:nvPr>
            <p:ph type="body" idx="28"/>
          </p:nvPr>
        </p:nvSpPr>
        <p:spPr/>
        <p:txBody>
          <a:bodyPr/>
          <a:lstStyle/>
          <a:p>
            <a:r>
              <a:rPr lang="en-US" dirty="0" smtClean="0"/>
              <a:t>Current State</a:t>
            </a:r>
            <a:endParaRPr lang="en-US" dirty="0"/>
          </a:p>
        </p:txBody>
      </p:sp>
      <p:sp>
        <p:nvSpPr>
          <p:cNvPr id="6" name="Text Placeholder 5"/>
          <p:cNvSpPr>
            <a:spLocks noGrp="1"/>
          </p:cNvSpPr>
          <p:nvPr>
            <p:ph type="body" sz="quarter" idx="14"/>
          </p:nvPr>
        </p:nvSpPr>
        <p:spPr/>
        <p:txBody>
          <a:bodyPr/>
          <a:lstStyle/>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7378" y="381395"/>
            <a:ext cx="4637378" cy="6183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04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RDM Common Storage Pattern</a:t>
            </a:r>
            <a:endParaRPr lang="en-US" dirty="0"/>
          </a:p>
        </p:txBody>
      </p:sp>
      <p:sp>
        <p:nvSpPr>
          <p:cNvPr id="17" name="Content Placeholder 16"/>
          <p:cNvSpPr>
            <a:spLocks noGrp="1"/>
          </p:cNvSpPr>
          <p:nvPr>
            <p:ph sz="quarter" idx="15"/>
          </p:nvPr>
        </p:nvSpPr>
        <p:spPr>
          <a:xfrm>
            <a:off x="285804" y="1338606"/>
            <a:ext cx="8462270" cy="1750754"/>
          </a:xfrm>
        </p:spPr>
        <p:txBody>
          <a:bodyPr/>
          <a:lstStyle/>
          <a:p>
            <a:r>
              <a:rPr lang="en-US" sz="1400" dirty="0" smtClean="0"/>
              <a:t>A common model is used for persisting RDM data for both UI consumption and downstream translation.</a:t>
            </a:r>
          </a:p>
          <a:p>
            <a:pPr lvl="1"/>
            <a:r>
              <a:rPr lang="en-US" sz="1100" dirty="0" smtClean="0"/>
              <a:t>The model supports granularity at any element in a defined hierarchy (in this case a location-based hierarchy) as well as a supplemental filter to support non-locational limitations (e.g. process-specific reason codes).</a:t>
            </a:r>
          </a:p>
          <a:p>
            <a:pPr lvl="1"/>
            <a:r>
              <a:rPr lang="en-US" sz="1100" dirty="0" smtClean="0"/>
              <a:t>Granularity may differ between eligibility and translation; the same gold code may result in different translated values across different billers (or instances of billers), and these rules </a:t>
            </a:r>
            <a:r>
              <a:rPr lang="en-US" sz="1100" i="1" dirty="0" smtClean="0"/>
              <a:t>may differ </a:t>
            </a:r>
            <a:r>
              <a:rPr lang="en-US" sz="1100" dirty="0" smtClean="0"/>
              <a:t>from the locational or process-specific eligibility criteria.</a:t>
            </a:r>
            <a:endParaRPr lang="en-US" sz="1100" dirty="0"/>
          </a:p>
        </p:txBody>
      </p:sp>
      <p:sp>
        <p:nvSpPr>
          <p:cNvPr id="19" name="Text Placeholder 18"/>
          <p:cNvSpPr>
            <a:spLocks noGrp="1"/>
          </p:cNvSpPr>
          <p:nvPr>
            <p:ph type="body" idx="28"/>
          </p:nvPr>
        </p:nvSpPr>
        <p:spPr/>
        <p:txBody>
          <a:bodyPr/>
          <a:lstStyle/>
          <a:p>
            <a:r>
              <a:rPr lang="en-US" dirty="0" smtClean="0"/>
              <a:t>Reference data can have different granularity for consumption and translation</a:t>
            </a:r>
            <a:endParaRPr lang="en-US" dirty="0"/>
          </a:p>
        </p:txBody>
      </p:sp>
      <p:sp>
        <p:nvSpPr>
          <p:cNvPr id="16" name="Text Placeholder 15"/>
          <p:cNvSpPr>
            <a:spLocks noGrp="1"/>
          </p:cNvSpPr>
          <p:nvPr>
            <p:ph type="body" sz="quarter" idx="14"/>
          </p:nvPr>
        </p:nvSpPr>
        <p:spPr/>
        <p:txBody>
          <a:bodyPr/>
          <a:lstStyle/>
          <a:p>
            <a:endParaRPr lang="en-US"/>
          </a:p>
        </p:txBody>
      </p:sp>
      <p:pic>
        <p:nvPicPr>
          <p:cNvPr id="5" name="Content Placeholder 4"/>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1185423" y="2799738"/>
            <a:ext cx="6876106" cy="3475205"/>
          </a:xfrm>
        </p:spPr>
      </p:pic>
    </p:spTree>
    <p:extLst>
      <p:ext uri="{BB962C8B-B14F-4D97-AF65-F5344CB8AC3E}">
        <p14:creationId xmlns:p14="http://schemas.microsoft.com/office/powerpoint/2010/main" val="580150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RDM Consumption by Application</a:t>
            </a:r>
            <a:endParaRPr lang="en-US" dirty="0"/>
          </a:p>
        </p:txBody>
      </p:sp>
      <p:sp>
        <p:nvSpPr>
          <p:cNvPr id="17" name="Content Placeholder 16"/>
          <p:cNvSpPr>
            <a:spLocks noGrp="1"/>
          </p:cNvSpPr>
          <p:nvPr>
            <p:ph sz="quarter" idx="15"/>
          </p:nvPr>
        </p:nvSpPr>
        <p:spPr>
          <a:xfrm>
            <a:off x="285804" y="1338605"/>
            <a:ext cx="8462270" cy="2413263"/>
          </a:xfrm>
        </p:spPr>
        <p:txBody>
          <a:bodyPr/>
          <a:lstStyle/>
          <a:p>
            <a:r>
              <a:rPr lang="en-US" sz="1400" dirty="0" smtClean="0"/>
              <a:t>Service-based consumption of RDM data supports eligibility limitations</a:t>
            </a:r>
          </a:p>
          <a:p>
            <a:pPr lvl="1"/>
            <a:r>
              <a:rPr lang="en-US" sz="1100" dirty="0" smtClean="0"/>
              <a:t>This service model proposes a common approach whereby any </a:t>
            </a:r>
            <a:r>
              <a:rPr lang="en-US" sz="1100" dirty="0"/>
              <a:t>(filtered) </a:t>
            </a:r>
            <a:r>
              <a:rPr lang="en-US" sz="1100" dirty="0" smtClean="0"/>
              <a:t>RDM domain can be retrieved using a standard call.  The invocation identifies the domain to be retrieved and the base eligibility criteria (location and process).  Specific details for location are retrieved (leveraging the existing </a:t>
            </a:r>
            <a:r>
              <a:rPr lang="en-US" sz="1100" dirty="0" err="1" smtClean="0"/>
              <a:t>locationServiceability</a:t>
            </a:r>
            <a:r>
              <a:rPr lang="en-US" sz="1100" dirty="0" smtClean="0"/>
              <a:t> call) and the specific array of eligible values are returned based on the specified criteria.  In cases where no limitations are in effect on the RDM-based domain (e.g. </a:t>
            </a:r>
            <a:r>
              <a:rPr lang="en-US" sz="1100" dirty="0" err="1" smtClean="0"/>
              <a:t>BadWords</a:t>
            </a:r>
            <a:r>
              <a:rPr lang="en-US" sz="1100" dirty="0" smtClean="0"/>
              <a:t>), the location call is effective superfluous, but the broader nature of the limited eligibility makes the common pattern more desirable.</a:t>
            </a:r>
          </a:p>
          <a:p>
            <a:pPr lvl="1"/>
            <a:r>
              <a:rPr lang="en-US" sz="1100" dirty="0" smtClean="0"/>
              <a:t>This approach assumes no persistence at the application level; RDM data is retrieved as needed based on application-based transactional criteria.</a:t>
            </a:r>
            <a:endParaRPr lang="en-US" sz="1100" dirty="0"/>
          </a:p>
        </p:txBody>
      </p:sp>
      <p:sp>
        <p:nvSpPr>
          <p:cNvPr id="19" name="Text Placeholder 18"/>
          <p:cNvSpPr>
            <a:spLocks noGrp="1"/>
          </p:cNvSpPr>
          <p:nvPr>
            <p:ph type="body" idx="28"/>
          </p:nvPr>
        </p:nvSpPr>
        <p:spPr/>
        <p:txBody>
          <a:bodyPr/>
          <a:lstStyle/>
          <a:p>
            <a:r>
              <a:rPr lang="en-US" dirty="0" smtClean="0"/>
              <a:t>Eligible RDM values can limited by location and process</a:t>
            </a:r>
            <a:endParaRPr lang="en-US" dirty="0"/>
          </a:p>
        </p:txBody>
      </p:sp>
      <p:sp>
        <p:nvSpPr>
          <p:cNvPr id="16" name="Text Placeholder 15"/>
          <p:cNvSpPr>
            <a:spLocks noGrp="1"/>
          </p:cNvSpPr>
          <p:nvPr>
            <p:ph type="body" sz="quarter" idx="14"/>
          </p:nvPr>
        </p:nvSpPr>
        <p:spPr/>
        <p:txBody>
          <a:bodyPr/>
          <a:lstStyle/>
          <a:p>
            <a:endParaRPr lang="en-US"/>
          </a:p>
        </p:txBody>
      </p:sp>
      <p:pic>
        <p:nvPicPr>
          <p:cNvPr id="6" name="Content Placeholder 5"/>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375775" y="3398101"/>
            <a:ext cx="8082425" cy="2644479"/>
          </a:xfrm>
        </p:spPr>
      </p:pic>
    </p:spTree>
    <p:extLst>
      <p:ext uri="{BB962C8B-B14F-4D97-AF65-F5344CB8AC3E}">
        <p14:creationId xmlns:p14="http://schemas.microsoft.com/office/powerpoint/2010/main" val="4148809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RDM Biller Isolation &amp; Translation</a:t>
            </a:r>
            <a:endParaRPr lang="en-US" dirty="0"/>
          </a:p>
        </p:txBody>
      </p:sp>
      <p:sp>
        <p:nvSpPr>
          <p:cNvPr id="17" name="Content Placeholder 16"/>
          <p:cNvSpPr>
            <a:spLocks noGrp="1"/>
          </p:cNvSpPr>
          <p:nvPr>
            <p:ph sz="quarter" idx="15"/>
          </p:nvPr>
        </p:nvSpPr>
        <p:spPr>
          <a:xfrm>
            <a:off x="285804" y="1338606"/>
            <a:ext cx="8462270" cy="1951349"/>
          </a:xfrm>
        </p:spPr>
        <p:txBody>
          <a:bodyPr/>
          <a:lstStyle/>
          <a:p>
            <a:r>
              <a:rPr lang="en-US" sz="1400" dirty="0" smtClean="0"/>
              <a:t>Translation rules for RDM data to biller-specific codes may differ from consumption rules</a:t>
            </a:r>
          </a:p>
          <a:p>
            <a:pPr lvl="1"/>
            <a:r>
              <a:rPr lang="en-US" sz="1100" dirty="0" smtClean="0"/>
              <a:t>While similar in scope, the specific rules for translating RDM “Gold” codes to biller-specific values may differ from their consumption counterparts; consumption rules define eligibility while translation rules assume that the value submitted is eligible in the first place.  Further, the translation may be simple (1:1 value translation) or more complex (1 gold code : many biller codes).  For this reason, we support both direct value translation and derivation process-based translation.</a:t>
            </a:r>
          </a:p>
          <a:p>
            <a:pPr lvl="1"/>
            <a:r>
              <a:rPr lang="en-US" sz="1100" dirty="0" smtClean="0"/>
              <a:t>This process assumes that JESI (or other rules-based translation engine) persists the translation rules (and related granularity) and updates only as values and rules change.</a:t>
            </a:r>
            <a:endParaRPr lang="en-US" sz="1100" dirty="0"/>
          </a:p>
        </p:txBody>
      </p:sp>
      <p:sp>
        <p:nvSpPr>
          <p:cNvPr id="19" name="Text Placeholder 18"/>
          <p:cNvSpPr>
            <a:spLocks noGrp="1"/>
          </p:cNvSpPr>
          <p:nvPr>
            <p:ph type="body" idx="28"/>
          </p:nvPr>
        </p:nvSpPr>
        <p:spPr/>
        <p:txBody>
          <a:bodyPr/>
          <a:lstStyle/>
          <a:p>
            <a:r>
              <a:rPr lang="en-US" dirty="0" smtClean="0"/>
              <a:t>RDM translation values can differ by location, process, and target biller system/instance</a:t>
            </a:r>
            <a:endParaRPr lang="en-US" dirty="0"/>
          </a:p>
        </p:txBody>
      </p:sp>
      <p:sp>
        <p:nvSpPr>
          <p:cNvPr id="16" name="Text Placeholder 15"/>
          <p:cNvSpPr>
            <a:spLocks noGrp="1"/>
          </p:cNvSpPr>
          <p:nvPr>
            <p:ph type="body" sz="quarter" idx="14"/>
          </p:nvPr>
        </p:nvSpPr>
        <p:spPr/>
        <p:txBody>
          <a:bodyPr/>
          <a:lstStyle/>
          <a:p>
            <a:endParaRPr lang="en-US"/>
          </a:p>
        </p:txBody>
      </p:sp>
      <p:pic>
        <p:nvPicPr>
          <p:cNvPr id="4" name="Content Placeholder 3"/>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685800" y="3067337"/>
            <a:ext cx="7627620" cy="3070860"/>
          </a:xfrm>
        </p:spPr>
      </p:pic>
    </p:spTree>
    <p:extLst>
      <p:ext uri="{BB962C8B-B14F-4D97-AF65-F5344CB8AC3E}">
        <p14:creationId xmlns:p14="http://schemas.microsoft.com/office/powerpoint/2010/main" val="2201744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Phased Gateway Integration</a:t>
            </a:r>
            <a:endParaRPr lang="en-US" dirty="0"/>
          </a:p>
        </p:txBody>
      </p:sp>
      <p:sp>
        <p:nvSpPr>
          <p:cNvPr id="9" name="Content Placeholder 8"/>
          <p:cNvSpPr>
            <a:spLocks noGrp="1"/>
          </p:cNvSpPr>
          <p:nvPr>
            <p:ph sz="quarter" idx="15"/>
          </p:nvPr>
        </p:nvSpPr>
        <p:spPr/>
        <p:txBody>
          <a:bodyPr/>
          <a:lstStyle/>
          <a:p>
            <a:r>
              <a:rPr lang="en-US" dirty="0" smtClean="0"/>
              <a:t>Gateway Consumption Approach</a:t>
            </a:r>
          </a:p>
          <a:p>
            <a:pPr lvl="1"/>
            <a:r>
              <a:rPr lang="en-US" sz="1100" dirty="0" smtClean="0"/>
              <a:t>Given some of the complexities and variability of the still-being-deployed RDM solution and the uncertain timelines of service availability form SOLO, Gateway will not make the initial release of Ordering functionality directly dependent on a full integration.  Instead, Gateway Ordering (GO) will leverage RDM data in a phased approach, running parallel but not concurrent with the general GO release schedule; this allows for multiple independent releases of RDM-enabled GO components separate from the larger GO releases.  Further, while GO will be an early adopter for RDM, other components of the larger Gateway program may take the lead in integrating specific RDM components.</a:t>
            </a:r>
          </a:p>
          <a:p>
            <a:pPr lvl="1"/>
            <a:r>
              <a:rPr lang="en-US" sz="1100" dirty="0" smtClean="0"/>
              <a:t>Initial integration will focus on the more global of the RDM datasets, e.g.:</a:t>
            </a:r>
          </a:p>
          <a:p>
            <a:pPr marL="341313" lvl="3" indent="-171450">
              <a:lnSpc>
                <a:spcPct val="100000"/>
              </a:lnSpc>
            </a:pPr>
            <a:r>
              <a:rPr lang="en-US" dirty="0">
                <a:solidFill>
                  <a:schemeClr val="tx2"/>
                </a:solidFill>
              </a:rPr>
              <a:t>Bad Words</a:t>
            </a:r>
          </a:p>
          <a:p>
            <a:pPr marL="341313" lvl="3" indent="-171450">
              <a:lnSpc>
                <a:spcPct val="100000"/>
              </a:lnSpc>
            </a:pPr>
            <a:r>
              <a:rPr lang="en-US" dirty="0">
                <a:solidFill>
                  <a:schemeClr val="tx2"/>
                </a:solidFill>
              </a:rPr>
              <a:t>Customer Type</a:t>
            </a:r>
          </a:p>
          <a:p>
            <a:pPr marL="341313" lvl="3" indent="-171450">
              <a:lnSpc>
                <a:spcPct val="100000"/>
              </a:lnSpc>
            </a:pPr>
            <a:r>
              <a:rPr lang="en-US" dirty="0">
                <a:solidFill>
                  <a:schemeClr val="tx2"/>
                </a:solidFill>
              </a:rPr>
              <a:t>Salutation</a:t>
            </a:r>
          </a:p>
          <a:p>
            <a:pPr lvl="2">
              <a:spcBef>
                <a:spcPts val="300"/>
              </a:spcBef>
              <a:spcAft>
                <a:spcPts val="0"/>
              </a:spcAft>
              <a:buNone/>
            </a:pPr>
            <a:r>
              <a:rPr lang="en-US" dirty="0" smtClean="0"/>
              <a:t>Follow-on integration will address those domains with both UI and forward-translation impacts (e.g. work order reason), with those elements having reverse-translation impacts (e.g. dwelling type) being the last to be integrated.</a:t>
            </a:r>
            <a:endParaRPr lang="en-US" dirty="0"/>
          </a:p>
        </p:txBody>
      </p:sp>
      <p:sp>
        <p:nvSpPr>
          <p:cNvPr id="10" name="Content Placeholder 9"/>
          <p:cNvSpPr>
            <a:spLocks noGrp="1"/>
          </p:cNvSpPr>
          <p:nvPr>
            <p:ph sz="quarter" idx="16"/>
          </p:nvPr>
        </p:nvSpPr>
        <p:spPr/>
        <p:txBody>
          <a:bodyPr/>
          <a:lstStyle/>
          <a:p>
            <a:r>
              <a:rPr lang="en-US" dirty="0" smtClean="0"/>
              <a:t>High-Level Design Pattern (End-State)</a:t>
            </a:r>
          </a:p>
          <a:p>
            <a:pPr lvl="1">
              <a:buNone/>
            </a:pPr>
            <a:r>
              <a:rPr lang="en-US" sz="1100" dirty="0" smtClean="0"/>
              <a:t>It is the intention that there will be a single pattern for ingesting and consuming RDM data across the Gateway platform.  This pattern will leverage both scheduled refreshes of the RDM data  and ad-hoc refresh capability to support emergency releases.  Data will be made available to the applications through REST-based data service(s), presenting the requested RDM data domain as constrained by the requesting parameters (location, process, effective date, etc.).</a:t>
            </a:r>
          </a:p>
          <a:p>
            <a:pPr lvl="1">
              <a:buNone/>
            </a:pPr>
            <a:r>
              <a:rPr lang="en-US" dirty="0" smtClean="0"/>
              <a:t/>
            </a:r>
            <a:br>
              <a:rPr lang="en-US" dirty="0" smtClean="0"/>
            </a:br>
            <a:endParaRPr lang="en-US" dirty="0"/>
          </a:p>
        </p:txBody>
      </p:sp>
      <p:sp>
        <p:nvSpPr>
          <p:cNvPr id="11" name="Text Placeholder 10"/>
          <p:cNvSpPr>
            <a:spLocks noGrp="1"/>
          </p:cNvSpPr>
          <p:nvPr>
            <p:ph type="body" idx="28"/>
          </p:nvPr>
        </p:nvSpPr>
        <p:spPr/>
        <p:txBody>
          <a:bodyPr/>
          <a:lstStyle/>
          <a:p>
            <a:endParaRPr lang="en-US" dirty="0"/>
          </a:p>
        </p:txBody>
      </p:sp>
      <p:sp>
        <p:nvSpPr>
          <p:cNvPr id="8" name="Text Placeholder 7"/>
          <p:cNvSpPr>
            <a:spLocks noGrp="1"/>
          </p:cNvSpPr>
          <p:nvPr>
            <p:ph type="body" sz="quarter" idx="14"/>
          </p:nvPr>
        </p:nvSpPr>
        <p:spPr/>
        <p:txBody>
          <a:bodyPr/>
          <a:lstStyle/>
          <a:p>
            <a:endParaRPr lang="en-US"/>
          </a:p>
        </p:txBody>
      </p:sp>
      <p:pic>
        <p:nvPicPr>
          <p:cNvPr id="13" name="Picture 1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4860" y="3135565"/>
            <a:ext cx="3863340" cy="3429000"/>
          </a:xfrm>
          <a:prstGeom prst="rect">
            <a:avLst/>
          </a:prstGeom>
        </p:spPr>
      </p:pic>
    </p:spTree>
    <p:extLst>
      <p:ext uri="{BB962C8B-B14F-4D97-AF65-F5344CB8AC3E}">
        <p14:creationId xmlns:p14="http://schemas.microsoft.com/office/powerpoint/2010/main" val="1227168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Initial/Interim Approach</a:t>
            </a:r>
            <a:endParaRPr lang="en-US" dirty="0"/>
          </a:p>
        </p:txBody>
      </p:sp>
      <p:sp>
        <p:nvSpPr>
          <p:cNvPr id="9" name="Content Placeholder 8"/>
          <p:cNvSpPr>
            <a:spLocks noGrp="1"/>
          </p:cNvSpPr>
          <p:nvPr>
            <p:ph sz="quarter" idx="15"/>
          </p:nvPr>
        </p:nvSpPr>
        <p:spPr/>
        <p:txBody>
          <a:bodyPr/>
          <a:lstStyle/>
          <a:p>
            <a:r>
              <a:rPr lang="en-US" dirty="0" smtClean="0"/>
              <a:t>Initial Build-Out</a:t>
            </a:r>
          </a:p>
          <a:p>
            <a:pPr lvl="1"/>
            <a:r>
              <a:rPr lang="en-US" sz="1100" dirty="0" smtClean="0"/>
              <a:t>The RDM Implementation team continues their rollout to production.  While leveraging a standard model in its implementation, the model is not directly conducive to be used as the source for a REST service-based (or </a:t>
            </a:r>
            <a:r>
              <a:rPr lang="en-US" sz="1100" dirty="0" err="1" smtClean="0"/>
              <a:t>microservice</a:t>
            </a:r>
            <a:r>
              <a:rPr lang="en-US" sz="1100" dirty="0" smtClean="0"/>
              <a:t>-based) application integration approach.  Any direct consumption approach will require some level of transformation of the RDM model as deployed.</a:t>
            </a:r>
          </a:p>
          <a:p>
            <a:pPr lvl="1"/>
            <a:r>
              <a:rPr lang="en-US" sz="1100" dirty="0" smtClean="0"/>
              <a:t>While Application Architecture has a comprehensive understanding of how the data will be used (both for application consumption and downstream translations) and more than a passing understanding of the RDM solution as deployed, there are nuances to specific RDM-based data domains that may require tweaks to a detailed service implementation design.  For this reason it is the recommendation that (in addition to beginning with the least complex data domains as previously discussed)  the initial translation to a model upon which application services could easily be deployed.</a:t>
            </a:r>
          </a:p>
          <a:p>
            <a:pPr lvl="1"/>
            <a:r>
              <a:rPr lang="en-US" sz="1100" dirty="0" smtClean="0"/>
              <a:t>This approach vets the high-level design and begins the build-out of required structural components:</a:t>
            </a:r>
          </a:p>
          <a:p>
            <a:pPr marL="341313" lvl="3" indent="-171450">
              <a:lnSpc>
                <a:spcPct val="100000"/>
              </a:lnSpc>
            </a:pPr>
            <a:r>
              <a:rPr lang="en-US" dirty="0">
                <a:solidFill>
                  <a:schemeClr val="tx2"/>
                </a:solidFill>
              </a:rPr>
              <a:t>ODS containing RDM Data in service-consumable </a:t>
            </a:r>
            <a:r>
              <a:rPr lang="en-US" dirty="0" smtClean="0">
                <a:solidFill>
                  <a:schemeClr val="tx2"/>
                </a:solidFill>
              </a:rPr>
              <a:t>model</a:t>
            </a:r>
          </a:p>
          <a:p>
            <a:pPr marL="341313" lvl="3" indent="-171450">
              <a:lnSpc>
                <a:spcPct val="100000"/>
              </a:lnSpc>
            </a:pPr>
            <a:r>
              <a:rPr lang="en-US" dirty="0" smtClean="0">
                <a:solidFill>
                  <a:schemeClr val="tx2"/>
                </a:solidFill>
              </a:rPr>
              <a:t>Data services, including both consumption and forward-translation services</a:t>
            </a:r>
          </a:p>
          <a:p>
            <a:pPr marL="341313" lvl="3" indent="-171450">
              <a:lnSpc>
                <a:spcPct val="100000"/>
              </a:lnSpc>
            </a:pPr>
            <a:r>
              <a:rPr lang="en-US" dirty="0" smtClean="0">
                <a:solidFill>
                  <a:schemeClr val="tx2"/>
                </a:solidFill>
              </a:rPr>
              <a:t>Design patterns for domain-specific data transformations (and validation routines for future automated ETL processes)</a:t>
            </a:r>
          </a:p>
          <a:p>
            <a:pPr lvl="3"/>
            <a:endParaRPr lang="en-US" dirty="0"/>
          </a:p>
          <a:p>
            <a:pPr lvl="1"/>
            <a:r>
              <a:rPr lang="en-US" sz="1100" dirty="0" smtClean="0"/>
              <a:t>The key process difference here is the lack of automation to track RDM changes; this will require closer communication between the RDM and Gateway teams until this automated process can be instantiated.</a:t>
            </a:r>
            <a:endParaRPr lang="en-US" sz="1100" dirty="0"/>
          </a:p>
        </p:txBody>
      </p:sp>
      <p:sp>
        <p:nvSpPr>
          <p:cNvPr id="11" name="Text Placeholder 10"/>
          <p:cNvSpPr>
            <a:spLocks noGrp="1"/>
          </p:cNvSpPr>
          <p:nvPr>
            <p:ph type="body" idx="28"/>
          </p:nvPr>
        </p:nvSpPr>
        <p:spPr/>
        <p:txBody>
          <a:bodyPr/>
          <a:lstStyle/>
          <a:p>
            <a:r>
              <a:rPr lang="en-US" dirty="0" smtClean="0"/>
              <a:t>Many moving pieces to build and connect</a:t>
            </a:r>
            <a:endParaRPr lang="en-US" dirty="0"/>
          </a:p>
        </p:txBody>
      </p:sp>
      <p:sp>
        <p:nvSpPr>
          <p:cNvPr id="8" name="Text Placeholder 7"/>
          <p:cNvSpPr>
            <a:spLocks noGrp="1"/>
          </p:cNvSpPr>
          <p:nvPr>
            <p:ph type="body" sz="quarter" idx="14"/>
          </p:nvPr>
        </p:nvSpPr>
        <p:spPr/>
        <p:txBody>
          <a:bodyPr/>
          <a:lstStyle/>
          <a:p>
            <a:endParaRPr lang="en-US"/>
          </a:p>
        </p:txBody>
      </p:sp>
      <p:pic>
        <p:nvPicPr>
          <p:cNvPr id="14" name="Content Placeholder 13">
            <a:hlinkClick r:id="rId2" action="ppaction://hlinksldjump"/>
          </p:cNvPr>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5845278" y="1717084"/>
            <a:ext cx="3306963" cy="4260146"/>
          </a:xfrm>
        </p:spPr>
      </p:pic>
    </p:spTree>
    <p:extLst>
      <p:ext uri="{BB962C8B-B14F-4D97-AF65-F5344CB8AC3E}">
        <p14:creationId xmlns:p14="http://schemas.microsoft.com/office/powerpoint/2010/main" val="3429377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ophisticated Business">
  <a:themeElements>
    <a:clrScheme name="Sophisticated Business">
      <a:dk1>
        <a:sysClr val="windowText" lastClr="000000"/>
      </a:dk1>
      <a:lt1>
        <a:sysClr val="window" lastClr="FFFFFF"/>
      </a:lt1>
      <a:dk2>
        <a:srgbClr val="897C57"/>
      </a:dk2>
      <a:lt2>
        <a:srgbClr val="E2BA41"/>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pattFill prst="dkUpDiag">
          <a:fgClr>
            <a:schemeClr val="bg2">
              <a:lumMod val="50000"/>
            </a:schemeClr>
          </a:fgClr>
          <a:bgClr>
            <a:schemeClr val="bg2">
              <a:lumMod val="65000"/>
            </a:schemeClr>
          </a:bgClr>
        </a:pattFill>
        <a:ln>
          <a:noFill/>
        </a:ln>
      </a:spPr>
      <a:bodyPr wrap="none" lIns="228600" tIns="228600" rIns="228600" bIns="228600" rtlCol="0" anchor="ctr">
        <a:noAutofit/>
      </a:bodyPr>
      <a:lstStyle>
        <a:defPPr algn="ctr">
          <a:defRPr sz="1400" dirty="0" smtClean="0">
            <a:solidFill>
              <a:schemeClr val="bg1"/>
            </a:solidFill>
            <a:latin typeface="Franklin Gothic Demi Cond" panose="020B07060304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20000"/>
          </a:lnSpc>
          <a:defRPr dirty="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ophisticated Business">
      <a:dk1>
        <a:sysClr val="windowText" lastClr="000000"/>
      </a:dk1>
      <a:lt1>
        <a:sysClr val="window" lastClr="FFFFFF"/>
      </a:lt1>
      <a:dk2>
        <a:srgbClr val="897C57"/>
      </a:dk2>
      <a:lt2>
        <a:srgbClr val="FFFFFF"/>
      </a:lt2>
      <a:accent1>
        <a:srgbClr val="3C8689"/>
      </a:accent1>
      <a:accent2>
        <a:srgbClr val="E2BA41"/>
      </a:accent2>
      <a:accent3>
        <a:srgbClr val="C8904D"/>
      </a:accent3>
      <a:accent4>
        <a:srgbClr val="66AF9E"/>
      </a:accent4>
      <a:accent5>
        <a:srgbClr val="897C57"/>
      </a:accent5>
      <a:accent6>
        <a:srgbClr val="AF9D66"/>
      </a:accent6>
      <a:hlink>
        <a:srgbClr val="3C8689"/>
      </a:hlink>
      <a:folHlink>
        <a:srgbClr val="897C57"/>
      </a:folHlink>
    </a:clrScheme>
    <a:fontScheme name="Sophisticated Business">
      <a:majorFont>
        <a:latin typeface="Franklin Gothic Book"/>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2885</TotalTime>
  <Words>2179</Words>
  <Application>Microsoft Office PowerPoint</Application>
  <PresentationFormat>On-screen Show (4:3)</PresentationFormat>
  <Paragraphs>282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Sophisticated Business</vt:lpstr>
      <vt:lpstr>Gateway Persistence Operational &amp; Edge Cache Considerations</vt:lpstr>
      <vt:lpstr>RDM Data Granularity</vt:lpstr>
      <vt:lpstr>Operational Data Requirements</vt:lpstr>
      <vt:lpstr>Data Persistence Categories</vt:lpstr>
      <vt:lpstr>RDM Common Storage Pattern</vt:lpstr>
      <vt:lpstr>RDM Consumption by Application</vt:lpstr>
      <vt:lpstr>RDM Biller Isolation &amp; Translation</vt:lpstr>
      <vt:lpstr>Phased Gateway Integration</vt:lpstr>
      <vt:lpstr>Initial/Interim Approach</vt:lpstr>
      <vt:lpstr>Integrated Architecture – Phase 1</vt:lpstr>
      <vt:lpstr>Integrated Architecture – End State</vt:lpstr>
      <vt:lpstr>PowerPoint Presentation</vt:lpstr>
      <vt:lpstr>End State Flow Diagram</vt:lpstr>
      <vt:lpstr>Initial/Interim State Flow Diagram</vt:lpstr>
      <vt:lpstr>Gateway Operational Architecture, R2+</vt:lpstr>
      <vt:lpstr>Gateway Operational Architecture, R3+</vt:lpstr>
      <vt:lpstr>Status Quo</vt:lpstr>
      <vt:lpstr>Blue-Sky Considerations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Duarte;Inc. 2014</dc:creator>
  <cp:lastModifiedBy>Jonathan Andrews</cp:lastModifiedBy>
  <cp:revision>160</cp:revision>
  <dcterms:created xsi:type="dcterms:W3CDTF">2014-02-06T21:29:49Z</dcterms:created>
  <dcterms:modified xsi:type="dcterms:W3CDTF">2016-03-08T18:16:57Z</dcterms:modified>
</cp:coreProperties>
</file>