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0" r:id="rId6"/>
    <p:sldId id="264" r:id="rId7"/>
    <p:sldId id="257" r:id="rId8"/>
    <p:sldId id="259" r:id="rId9"/>
    <p:sldId id="262" r:id="rId10"/>
    <p:sldId id="261" r:id="rId11"/>
    <p:sldId id="263" r:id="rId12"/>
    <p:sldId id="258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/>
    <p:restoredTop sz="92334" autoAdjust="0"/>
  </p:normalViewPr>
  <p:slideViewPr>
    <p:cSldViewPr snapToGrid="0" snapToObjects="1">
      <p:cViewPr>
        <p:scale>
          <a:sx n="110" d="100"/>
          <a:sy n="110" d="100"/>
        </p:scale>
        <p:origin x="-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FC25B-AAE8-5547-A77B-70B8EFB19681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CAB-A47D-BF44-AB25-954D85E07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2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685800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9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480" y="1229193"/>
            <a:ext cx="5750559" cy="4871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229193"/>
            <a:ext cx="5680363" cy="4871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92" y="1229193"/>
            <a:ext cx="5870148" cy="61685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892" y="1846052"/>
            <a:ext cx="5870148" cy="41144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1229193"/>
            <a:ext cx="5804192" cy="61685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846052"/>
            <a:ext cx="5804191" cy="41144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780" y="1236134"/>
            <a:ext cx="11640820" cy="4996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4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000" y="6459785"/>
            <a:ext cx="7505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62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951062"/>
            <a:ext cx="12192000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cap="small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cap="small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 cap="small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cap="small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cap="small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cap="small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Gateway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Operational &amp; Edge cache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Transactional Reference Data Consumption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2872788" cy="490418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Service model supports retrieving any RDM data set for presentation, based on locational and process eligibility.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Supports localization through an optional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locationId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 if present retrieves location details from existing serviceability call.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Persists reference data in ODS for retrieval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52" y="2075861"/>
            <a:ext cx="8082425" cy="26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Reference Data Flow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2872788" cy="490418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Service model supports retrieving any RDM data set for presentation, based on locational and process eligibility.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Supports localization through an optional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locationId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 if present retrieves location details from existing serviceability call.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Persists reference data in ODS for retrieval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3" y="793629"/>
            <a:ext cx="6477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Interactions (</a:t>
            </a:r>
            <a:r>
              <a:rPr lang="en-US" dirty="0" err="1" smtClean="0"/>
              <a:t>rtcca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Logging and retrieval of customer touch-points.</a:t>
            </a:r>
          </a:p>
          <a:p>
            <a:r>
              <a:rPr lang="en-US" dirty="0" smtClean="0"/>
              <a:t>Applications: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 smtClean="0"/>
              <a:t>Calltracker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 smtClean="0"/>
              <a:t>Resolvity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 smtClean="0"/>
              <a:t>Synchronoss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Coming Soon…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Enhanced Troubleshooting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TPSI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“Ask Charter”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Gateway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Current State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4480" y="1134306"/>
            <a:ext cx="3424878" cy="502320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Initial deployment: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Structure (SQL-Server)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Direct correlation between source system, database table, and related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Limitations: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 data changes require database structural changes and coordinated service deployments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Integration of new sources requires new tables and new service development/deployment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storage is inherently more expensive than commodity-based “big-data” storage</a:t>
            </a:r>
          </a:p>
          <a:p>
            <a:pPr marL="112713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0" y="1065292"/>
            <a:ext cx="7674412" cy="5189945"/>
          </a:xfrm>
        </p:spPr>
      </p:pic>
    </p:spTree>
    <p:extLst>
      <p:ext uri="{BB962C8B-B14F-4D97-AF65-F5344CB8AC3E}">
        <p14:creationId xmlns:p14="http://schemas.microsoft.com/office/powerpoint/2010/main" val="13431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RTCCA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5693626" cy="305813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Factors driving re-evaluation of solution architecture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Known changes to existing RTCCA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feeds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Known net-new data sources to be included in the scope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RTCCA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Known and anticipated KPI definitions and reporting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requirements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 mega-program data persistence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requirements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Other enterprise-level data management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initiatives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497047"/>
              </p:ext>
            </p:extLst>
          </p:nvPr>
        </p:nvGraphicFramePr>
        <p:xfrm>
          <a:off x="1734389" y="4389037"/>
          <a:ext cx="8566340" cy="1711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1930"/>
                <a:gridCol w="1486894"/>
                <a:gridCol w="1486894"/>
                <a:gridCol w="349062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Request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Revised Request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source enhancements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Throughout phase 2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Interim State #1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changes to existing sources can be grouped and delivered with existing platform; changes will be incorporated in the repository refactoring design.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Management reporting from XDW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Release 2.0; additional KPIs in later 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Interim State #2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Refactor the data repository from relational (SQL Server) to big-table-based (Cassandra) IAW enterprise direction.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Source ingestion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Throughout phase 2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Proposed “End” State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 design supports east ingestion of new data sources (as well as enhancements to existing sources) 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305909" y="1229193"/>
            <a:ext cx="5673497" cy="305813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Resulting RTCCA Project Re-Prioritization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Limited Functionality enhancements; existing sources only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Convert data persistence from relational to “Big-Data”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architecure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Incorporate standardized design of interaction messages, including definition of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Elements Common to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all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messages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Common Elements by Interaction Type (e.g. Phone, Email, chat, etc.)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Source-Specific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Feed “aggregate” data to XDW for management reporting and KPI valuation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Include linkage in “aggregates” sufficient to support drill-down functionality in reports</a:t>
            </a:r>
          </a:p>
          <a:p>
            <a:pPr lvl="2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Interim State #1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4480" y="1134306"/>
            <a:ext cx="3424878" cy="502320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Initial deployment: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Structure (SQL-Server)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Direct correlation between source system, database table, and related services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Limitations: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 data changes require database structural changes and coordinated service deployments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Integration of new sources requires new tables and new service development/deployment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storage is inherently more expensive than commodity-based “big-data” storage</a:t>
            </a:r>
          </a:p>
          <a:p>
            <a:pPr marL="112713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0" y="1065292"/>
            <a:ext cx="7674412" cy="5189944"/>
          </a:xfrm>
        </p:spPr>
      </p:pic>
    </p:spTree>
    <p:extLst>
      <p:ext uri="{BB962C8B-B14F-4D97-AF65-F5344CB8AC3E}">
        <p14:creationId xmlns:p14="http://schemas.microsoft.com/office/powerpoint/2010/main" val="38685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Interim State #2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4480" y="1134306"/>
            <a:ext cx="3424878" cy="502320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Initial deployment: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Structure (SQL-Server)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Direct correlation between source system, database table, and related services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Limitations: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 data changes require database structural changes and coordinated service deployments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Integration of new sources requires new tables and new service development/deployment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Relational storage is inherently more expensive than commodity-based “big-data” storage</a:t>
            </a:r>
          </a:p>
          <a:p>
            <a:pPr marL="112713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99" y="1065292"/>
            <a:ext cx="6806373" cy="5189944"/>
          </a:xfrm>
        </p:spPr>
      </p:pic>
    </p:spTree>
    <p:extLst>
      <p:ext uri="{BB962C8B-B14F-4D97-AF65-F5344CB8AC3E}">
        <p14:creationId xmlns:p14="http://schemas.microsoft.com/office/powerpoint/2010/main" val="42700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“End” state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4480" y="1134306"/>
            <a:ext cx="3424878" cy="502320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Event-based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Messaging  (Kafka):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Replace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TibCo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 messaging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Scarce,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xpensive resources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Complex optimization/performance tuning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Benefits: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Reduced TCO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Decreasing O&amp;M complexity</a:t>
            </a:r>
          </a:p>
          <a:p>
            <a:pPr marL="112713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99" y="1065292"/>
            <a:ext cx="6806373" cy="5189943"/>
          </a:xfrm>
        </p:spPr>
      </p:pic>
    </p:spTree>
    <p:extLst>
      <p:ext uri="{BB962C8B-B14F-4D97-AF65-F5344CB8AC3E}">
        <p14:creationId xmlns:p14="http://schemas.microsoft.com/office/powerpoint/2010/main" val="16956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data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09" y="1682840"/>
            <a:ext cx="8049420" cy="435276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Persistence of gateway-managed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2434" y="1065340"/>
            <a:ext cx="578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 high-level Conceptual model for Charter transactions: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Gateway Ordering Transaction Management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Current SOLO data model and services are not conducive to direct support of in-flight transaction processing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transactions need to be channel- and biller-agnostic and support charter operations; current models are CSG-centric, creating challenges in a multi-biller environment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Integration of Amdocs MEC creates additional complexity, requiring synchronization across multiple offer catalogs (Amdocs, ESE/ESE-P, ICOMS offers) and price structures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Different transaction models by sales channel limit reuse and operational flexibility</a:t>
            </a: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Recommendation:</a:t>
            </a:r>
          </a:p>
          <a:p>
            <a:pPr lvl="1"/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Create charter-focused operational model for specific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transactions; deploy to application-level ODS and expose via dedicated direct data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</a:rPr>
              <a:t>microservices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Provide support for managing data lifecycle of order while in development (prior to biller submittal); includes create/retrieve/update capabilities</a:t>
            </a:r>
          </a:p>
          <a:p>
            <a:pPr lvl="1"/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Supports cross-channel save cart and offline transaction functionality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Architecting to solve for these cases also supports rolling list/queue-managed data sets as well as other WFRM data sets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After a review and evaluation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and operational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requirements for the Gateway Program, 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limitations have been identified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the existing solution – especially as it relates to the ordering functionality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5" y="731838"/>
            <a:ext cx="4719825" cy="5257800"/>
          </a:xfrm>
        </p:spPr>
      </p:pic>
    </p:spTree>
    <p:extLst>
      <p:ext uri="{BB962C8B-B14F-4D97-AF65-F5344CB8AC3E}">
        <p14:creationId xmlns:p14="http://schemas.microsoft.com/office/powerpoint/2010/main" val="4361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Persistence Categories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2872788" cy="487180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Four distinct classes of data have been identified in review of the Gateway requirements.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592598"/>
              </p:ext>
            </p:extLst>
          </p:nvPr>
        </p:nvGraphicFramePr>
        <p:xfrm>
          <a:off x="3259362" y="1249597"/>
          <a:ext cx="875002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07"/>
                <a:gridCol w="2264169"/>
                <a:gridCol w="2110846"/>
                <a:gridCol w="2187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 &amp; Usage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Examples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Retrieval</a:t>
                      </a:r>
                      <a:endParaRPr lang="en-US" sz="1400" dirty="0"/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 Once, Read Few (WORF)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Append-only data queue;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no updates or deletes.</a:t>
                      </a: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interaction data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Transaction/event logs (beyond the 30-day retention of Splunk)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 retrieval by date;  specific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record retrieval by ID only (usually first returned as part of a group).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 Few, Read Many (WFRM)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Infrequently updatable data set(s); updates may be temporal, version-specific,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wipe-and-replace.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configuration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settings (includes version criteria in key)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 preferences (replace)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data (includes effective date criteria in key)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Adaptive search (party, account, location, equipment) source data (replace)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on business key, as defined by each data domain.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Queue-Managed &amp; Rolling List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ata set, relatively consistent in size;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frequent updates driven by events or batch schedule.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Account serviced history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Pending customer(s) in queue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KPI and dashboard statistics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Near real-time performance characteristics (prior to transition to WORF state, above)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Always retrieve full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data set; display may be limited to Top </a:t>
                      </a:r>
                      <a:r>
                        <a:rPr lang="en-US" sz="1000" i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rows or otherwise filtered based on user-preferences.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 State (prior to biller submit)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Gateway-managed objects (orders, notes, tasks, etc.); volume based on adoption and usage.  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In-flight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transaction details (shopping cart)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Scratchpad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on any combination of: 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Adaptive search criteria (party, account, location)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Party contact information (phone, email)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US" sz="1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transaction ID (usually first returned as part of a date-range based group).</a:t>
                      </a: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Existing State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2872788" cy="487180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Gaps and limitations have been identified between the design/operational requirements of Gateway (especially Gateway Ordering) and the existing data availability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740563"/>
              </p:ext>
            </p:extLst>
          </p:nvPr>
        </p:nvGraphicFramePr>
        <p:xfrm>
          <a:off x="3303325" y="997235"/>
          <a:ext cx="873111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788"/>
                <a:gridCol w="2311879"/>
                <a:gridCol w="2335548"/>
                <a:gridCol w="212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Application/Category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Gaps</a:t>
                      </a:r>
                      <a:endParaRPr lang="en-US" sz="1400" dirty="0"/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Interactions (RTCCA)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Transactional data written to SQL Server tables, each modeled to a specific source system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Scalability is a concern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Unable to correlate interactions across data sources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Expensive to maintain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Interactions have common elements (account, type, date/time, etc.); current model does not identify or leverage these common elements.</a:t>
                      </a: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 Logging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Logs written to Splunk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30-day retention limit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Time-based analysis enhanced with larger than 30-day sample; allows for period-over-period trending (once KPIs defined and catalogued)1</a:t>
                      </a: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</a:t>
                      </a:r>
                      <a:r>
                        <a:rPr lang="en-US" sz="10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Rules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Stored in </a:t>
                      </a:r>
                      <a:r>
                        <a:rPr lang="en-US" sz="10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embedded with Service Router.  Version history not maintained (update via wipe-and-replace).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Version history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Adaptive Search 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Adaptive search currently runs against SOLO, through ES and SOLO data service calls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 performance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 of result set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Artificial size limitations of the existing service cause inaccurate results to be returned.</a:t>
                      </a: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Data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RDM data replicated to SOLO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services to expose RDM data for consumption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Transformation is required to support transaction (low-medium complexity) or translation (high complexity)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 Preferences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Gateway Ordering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Scratchpad</a:t>
                      </a:r>
                      <a:endParaRPr lang="en-US" sz="10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 currently supported.  E-Commerce supports saving and retrieving shopping carts with full data lifecycle management considerations (active, inactive, purged) implemented on a SQL Server platform.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Retention of user preferences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Recovery of in-flight transaction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Scratchpad functionality can be greatly enhanced by addition of persistence; order can be completed to point of submittal to biller</a:t>
                      </a:r>
                    </a:p>
                  </a:txBody>
                  <a:tcPr marL="125862" marR="125862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Gateway search capabilities to be enhanced to facilitate retrieval of stored transaction object(s); workflow management to be enhanced to support recovery-in-place.</a:t>
                      </a:r>
                    </a:p>
                  </a:txBody>
                  <a:tcPr marL="125862" marR="1258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End-State Application Architecture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97" y="954747"/>
            <a:ext cx="8309818" cy="5380948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198408" y="1229193"/>
            <a:ext cx="3424685" cy="487180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Features: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dirty="0" smtClean="0"/>
              <a:t>Event-based </a:t>
            </a:r>
            <a:r>
              <a:rPr lang="en-US" dirty="0"/>
              <a:t>Architecture; supports </a:t>
            </a:r>
            <a:r>
              <a:rPr lang="en-US" dirty="0" smtClean="0"/>
              <a:t>both synchronous and asynchronous interactions</a:t>
            </a:r>
            <a:endParaRPr lang="en-US" dirty="0"/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dirty="0"/>
              <a:t>Operational Data close to </a:t>
            </a:r>
            <a:r>
              <a:rPr lang="en-US" dirty="0" smtClean="0"/>
              <a:t>application, modeled </a:t>
            </a:r>
            <a:r>
              <a:rPr lang="en-US" dirty="0"/>
              <a:t>for </a:t>
            </a:r>
            <a:r>
              <a:rPr lang="en-US" dirty="0" smtClean="0"/>
              <a:t>consumption, performance </a:t>
            </a:r>
            <a:r>
              <a:rPr lang="en-US" dirty="0"/>
              <a:t>and </a:t>
            </a:r>
            <a:r>
              <a:rPr lang="en-US" dirty="0" smtClean="0"/>
              <a:t>flexibility (solo+)</a:t>
            </a:r>
            <a:endParaRPr lang="en-US" dirty="0"/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dirty="0" smtClean="0"/>
              <a:t>Leverages “edge-cache” architecture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dirty="0" smtClean="0"/>
              <a:t>Individual components are cloud-ready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7584" y="1578635"/>
            <a:ext cx="3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platform…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(from RDM*)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WFRM data </a:t>
            </a:r>
            <a:r>
              <a:rPr lang="en-US" dirty="0"/>
              <a:t>from the Teradata RDM platform will be consumed by different portions of the architecture in different ways: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UX (Transactional)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BI (Translational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173038" indent="-173038"/>
            <a:r>
              <a:rPr lang="en-US" sz="1200" dirty="0" smtClean="0"/>
              <a:t>*	Does not include “reference data” to support adaptive search functionality (e.g. party, account, location, equipment, etc.)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Reference Data Granularity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6203021"/>
              </p:ext>
            </p:extLst>
          </p:nvPr>
        </p:nvGraphicFramePr>
        <p:xfrm>
          <a:off x="6218238" y="1133839"/>
          <a:ext cx="5651652" cy="502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658"/>
                <a:gridCol w="977789"/>
                <a:gridCol w="351641"/>
                <a:gridCol w="286439"/>
                <a:gridCol w="286439"/>
                <a:gridCol w="275421"/>
                <a:gridCol w="432919"/>
                <a:gridCol w="393346"/>
              </a:tblGrid>
              <a:tr h="785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RDM Tables Identified with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Gateway Impact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Granularity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GW Priority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MEC Rules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UI Picklist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UI Process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JESI Biller Map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JESI Order Process</a:t>
                      </a:r>
                    </a:p>
                  </a:txBody>
                  <a:tcPr marL="9525" marR="9525" marT="9525" marB="0" vert="vert27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Dwelling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**Dwelling Type 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Work Order Reason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Work Order Cancel Reason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Bad Words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Customer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House Custom 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Salutation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Phone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BF8F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BF8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9xx </a:t>
                      </a:r>
                      <a:r>
                        <a:rPr lang="en-US" sz="1050" b="0" i="0" u="none" strike="noStrike" dirty="0" smtClean="0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Discount Code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9xx Install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9xx Package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9xx Service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Class Service Code Element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Discount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SPA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Install Time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VIP 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House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Product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Franchise Tax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Division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Work Order Job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Work Order Status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Biller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Line Of Business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4480" y="1134306"/>
            <a:ext cx="5750559" cy="502320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Four levels of granularity:</a:t>
            </a:r>
          </a:p>
          <a:p>
            <a:pPr marL="344488" indent="-23177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 </a:t>
            </a:r>
          </a:p>
          <a:p>
            <a:pPr marL="344488" indent="-23177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Biller-Specific</a:t>
            </a:r>
          </a:p>
          <a:p>
            <a:pPr marL="344488" indent="-23177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Regional</a:t>
            </a:r>
          </a:p>
          <a:p>
            <a:pPr marL="344488" indent="-23177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(SPA)</a:t>
            </a:r>
          </a:p>
          <a:p>
            <a:pPr marL="112713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12713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Granularity may differ between transaction (UX) and translation (BI); transactional values may also be limited by process (e.g. Reason code)</a:t>
            </a:r>
          </a:p>
          <a:p>
            <a:pPr marL="112713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Reference Data Storage Pattern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4481" y="1229193"/>
            <a:ext cx="2872788" cy="490418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common model can be used to persist reference data for operational use.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Application use does not require persistence of RDM translation data set(s).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69" y="1229192"/>
            <a:ext cx="8595131" cy="434400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703389" y="3640347"/>
            <a:ext cx="2191109" cy="193285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O_R3_Scope_Discussion, 20160119" id="{CD926A60-D6D3-5E48-A373-8A4FC9EA0077}" vid="{102E2AA9-0755-864F-BD3B-F788976CF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7B81CAED51B245982C23766B12A3E6" ma:contentTypeVersion="1" ma:contentTypeDescription="Create a new document." ma:contentTypeScope="" ma:versionID="4095c62ae8386635ef4e1b2e867a4b1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4F98C170-B598-4917-9EBE-3C5B363CC3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F88CC-52E5-49B4-B231-3C7A4F236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D7FA84-283A-4F98-852E-C1D9C407F36F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Charter Gateway</Template>
  <TotalTime>476</TotalTime>
  <Words>1676</Words>
  <Application>Microsoft Office PowerPoint</Application>
  <PresentationFormat>Custom</PresentationFormat>
  <Paragraphs>312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Gateway Persistence</vt:lpstr>
      <vt:lpstr>Problem statement</vt:lpstr>
      <vt:lpstr>Data Persistence Categories</vt:lpstr>
      <vt:lpstr>Existing State</vt:lpstr>
      <vt:lpstr>End-State Application Architecture</vt:lpstr>
      <vt:lpstr>PowerPoint Presentation</vt:lpstr>
      <vt:lpstr>Reference Data (from RDM*)</vt:lpstr>
      <vt:lpstr>Reference Data Granularity</vt:lpstr>
      <vt:lpstr>Reference Data Storage Pattern</vt:lpstr>
      <vt:lpstr>Transactional Reference Data Consumption</vt:lpstr>
      <vt:lpstr>Reference Data Flow</vt:lpstr>
      <vt:lpstr>Customer Interactions (rtcca)</vt:lpstr>
      <vt:lpstr>Current State</vt:lpstr>
      <vt:lpstr>Refactoring the RTCCA Solution</vt:lpstr>
      <vt:lpstr>Interim State #1</vt:lpstr>
      <vt:lpstr>Interim State #2</vt:lpstr>
      <vt:lpstr>“End” state</vt:lpstr>
      <vt:lpstr>Transactional data</vt:lpstr>
      <vt:lpstr>Gateway Ordering Transaction Management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Roadmap</dc:title>
  <dc:creator>Chief Information Officer</dc:creator>
  <cp:lastModifiedBy>Jonathan Andrews</cp:lastModifiedBy>
  <cp:revision>44</cp:revision>
  <dcterms:created xsi:type="dcterms:W3CDTF">2016-01-20T17:34:21Z</dcterms:created>
  <dcterms:modified xsi:type="dcterms:W3CDTF">2016-03-10T21:16:48Z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0x010100407B81CAED51B245982C23766B12A3E6</vt:lpwstr>
  </property>
</Properties>
</file>