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8" r:id="rId3"/>
    <p:sldId id="257" r:id="rId4"/>
    <p:sldId id="258" r:id="rId5"/>
    <p:sldId id="267" r:id="rId6"/>
    <p:sldId id="259" r:id="rId7"/>
    <p:sldId id="260" r:id="rId8"/>
    <p:sldId id="261" r:id="rId9"/>
    <p:sldId id="269"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4"/>
    <p:restoredTop sz="94727"/>
  </p:normalViewPr>
  <p:slideViewPr>
    <p:cSldViewPr snapToGrid="0" snapToObjects="1">
      <p:cViewPr varScale="1">
        <p:scale>
          <a:sx n="135" d="100"/>
          <a:sy n="135" d="100"/>
        </p:scale>
        <p:origin x="200"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4619A-E46C-D143-B72B-BE8119C93FE3}" type="datetimeFigureOut">
              <a:rPr lang="en-US" smtClean="0"/>
              <a:t>9/22/15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CFB3D-629B-4045-8FE0-CCD9540291EE}" type="slidenum">
              <a:rPr lang="en-US" smtClean="0"/>
              <a:t>‹#›</a:t>
            </a:fld>
            <a:endParaRPr lang="en-US"/>
          </a:p>
        </p:txBody>
      </p:sp>
    </p:spTree>
    <p:extLst>
      <p:ext uri="{BB962C8B-B14F-4D97-AF65-F5344CB8AC3E}">
        <p14:creationId xmlns:p14="http://schemas.microsoft.com/office/powerpoint/2010/main" val="9037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2CFB3D-629B-4045-8FE0-CCD9540291EE}" type="slidenum">
              <a:rPr lang="en-US" smtClean="0"/>
              <a:t>1</a:t>
            </a:fld>
            <a:endParaRPr lang="en-US"/>
          </a:p>
        </p:txBody>
      </p:sp>
    </p:spTree>
    <p:extLst>
      <p:ext uri="{BB962C8B-B14F-4D97-AF65-F5344CB8AC3E}">
        <p14:creationId xmlns:p14="http://schemas.microsoft.com/office/powerpoint/2010/main" val="62704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ACB763-04F4-5D44-8A80-11D3568AE3F8}"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702EF-EAD3-7145-AD8D-4D42C006E4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74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ACB763-04F4-5D44-8A80-11D3568AE3F8}"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702EF-EAD3-7145-AD8D-4D42C006E408}" type="slidenum">
              <a:rPr lang="en-US" smtClean="0"/>
              <a:t>‹#›</a:t>
            </a:fld>
            <a:endParaRPr lang="en-US"/>
          </a:p>
        </p:txBody>
      </p:sp>
    </p:spTree>
    <p:extLst>
      <p:ext uri="{BB962C8B-B14F-4D97-AF65-F5344CB8AC3E}">
        <p14:creationId xmlns:p14="http://schemas.microsoft.com/office/powerpoint/2010/main" val="150296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ACB763-04F4-5D44-8A80-11D3568AE3F8}"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702EF-EAD3-7145-AD8D-4D42C006E408}" type="slidenum">
              <a:rPr lang="en-US" smtClean="0"/>
              <a:t>‹#›</a:t>
            </a:fld>
            <a:endParaRPr lang="en-US"/>
          </a:p>
        </p:txBody>
      </p:sp>
    </p:spTree>
    <p:extLst>
      <p:ext uri="{BB962C8B-B14F-4D97-AF65-F5344CB8AC3E}">
        <p14:creationId xmlns:p14="http://schemas.microsoft.com/office/powerpoint/2010/main" val="161628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ACB763-04F4-5D44-8A80-11D3568AE3F8}"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702EF-EAD3-7145-AD8D-4D42C006E408}" type="slidenum">
              <a:rPr lang="en-US" smtClean="0"/>
              <a:t>‹#›</a:t>
            </a:fld>
            <a:endParaRPr lang="en-US"/>
          </a:p>
        </p:txBody>
      </p:sp>
    </p:spTree>
    <p:extLst>
      <p:ext uri="{BB962C8B-B14F-4D97-AF65-F5344CB8AC3E}">
        <p14:creationId xmlns:p14="http://schemas.microsoft.com/office/powerpoint/2010/main" val="206539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ACB763-04F4-5D44-8A80-11D3568AE3F8}"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702EF-EAD3-7145-AD8D-4D42C006E4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93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ACB763-04F4-5D44-8A80-11D3568AE3F8}"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3702EF-EAD3-7145-AD8D-4D42C006E408}" type="slidenum">
              <a:rPr lang="en-US" smtClean="0"/>
              <a:t>‹#›</a:t>
            </a:fld>
            <a:endParaRPr lang="en-US"/>
          </a:p>
        </p:txBody>
      </p:sp>
    </p:spTree>
    <p:extLst>
      <p:ext uri="{BB962C8B-B14F-4D97-AF65-F5344CB8AC3E}">
        <p14:creationId xmlns:p14="http://schemas.microsoft.com/office/powerpoint/2010/main" val="194746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ACB763-04F4-5D44-8A80-11D3568AE3F8}" type="datetimeFigureOut">
              <a:rPr lang="en-US" smtClean="0"/>
              <a:t>9/22/15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3702EF-EAD3-7145-AD8D-4D42C006E408}" type="slidenum">
              <a:rPr lang="en-US" smtClean="0"/>
              <a:t>‹#›</a:t>
            </a:fld>
            <a:endParaRPr lang="en-US"/>
          </a:p>
        </p:txBody>
      </p:sp>
    </p:spTree>
    <p:extLst>
      <p:ext uri="{BB962C8B-B14F-4D97-AF65-F5344CB8AC3E}">
        <p14:creationId xmlns:p14="http://schemas.microsoft.com/office/powerpoint/2010/main" val="117498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ACB763-04F4-5D44-8A80-11D3568AE3F8}" type="datetimeFigureOut">
              <a:rPr lang="en-US" smtClean="0"/>
              <a:t>9/22/15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3702EF-EAD3-7145-AD8D-4D42C006E408}" type="slidenum">
              <a:rPr lang="en-US" smtClean="0"/>
              <a:t>‹#›</a:t>
            </a:fld>
            <a:endParaRPr lang="en-US"/>
          </a:p>
        </p:txBody>
      </p:sp>
    </p:spTree>
    <p:extLst>
      <p:ext uri="{BB962C8B-B14F-4D97-AF65-F5344CB8AC3E}">
        <p14:creationId xmlns:p14="http://schemas.microsoft.com/office/powerpoint/2010/main" val="180190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ACB763-04F4-5D44-8A80-11D3568AE3F8}" type="datetimeFigureOut">
              <a:rPr lang="en-US" smtClean="0"/>
              <a:t>9/22/15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3702EF-EAD3-7145-AD8D-4D42C006E408}" type="slidenum">
              <a:rPr lang="en-US" smtClean="0"/>
              <a:t>‹#›</a:t>
            </a:fld>
            <a:endParaRPr lang="en-US"/>
          </a:p>
        </p:txBody>
      </p:sp>
    </p:spTree>
    <p:extLst>
      <p:ext uri="{BB962C8B-B14F-4D97-AF65-F5344CB8AC3E}">
        <p14:creationId xmlns:p14="http://schemas.microsoft.com/office/powerpoint/2010/main" val="76464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ACB763-04F4-5D44-8A80-11D3568AE3F8}" type="datetimeFigureOut">
              <a:rPr lang="en-US" smtClean="0"/>
              <a:t>9/22/15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3702EF-EAD3-7145-AD8D-4D42C006E408}" type="slidenum">
              <a:rPr lang="en-US" smtClean="0"/>
              <a:t>‹#›</a:t>
            </a:fld>
            <a:endParaRPr lang="en-US"/>
          </a:p>
        </p:txBody>
      </p:sp>
    </p:spTree>
    <p:extLst>
      <p:ext uri="{BB962C8B-B14F-4D97-AF65-F5344CB8AC3E}">
        <p14:creationId xmlns:p14="http://schemas.microsoft.com/office/powerpoint/2010/main" val="79347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CB763-04F4-5D44-8A80-11D3568AE3F8}"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3702EF-EAD3-7145-AD8D-4D42C006E408}" type="slidenum">
              <a:rPr lang="en-US" smtClean="0"/>
              <a:t>‹#›</a:t>
            </a:fld>
            <a:endParaRPr lang="en-US"/>
          </a:p>
        </p:txBody>
      </p:sp>
    </p:spTree>
    <p:extLst>
      <p:ext uri="{BB962C8B-B14F-4D97-AF65-F5344CB8AC3E}">
        <p14:creationId xmlns:p14="http://schemas.microsoft.com/office/powerpoint/2010/main" val="1402565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36418" y="0"/>
            <a:ext cx="11336482"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6418" y="1692424"/>
            <a:ext cx="11336482" cy="452105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36418" y="6449227"/>
            <a:ext cx="1286365" cy="365125"/>
          </a:xfrm>
          <a:prstGeom prst="rect">
            <a:avLst/>
          </a:prstGeom>
        </p:spPr>
        <p:txBody>
          <a:bodyPr vert="horz" lIns="91440" tIns="45720" rIns="91440" bIns="45720" rtlCol="0" anchor="ctr"/>
          <a:lstStyle>
            <a:lvl1pPr algn="l">
              <a:defRPr sz="900">
                <a:solidFill>
                  <a:srgbClr val="FFFFFF"/>
                </a:solidFill>
              </a:defRPr>
            </a:lvl1pPr>
          </a:lstStyle>
          <a:p>
            <a:fld id="{A3ACB763-04F4-5D44-8A80-11D3568AE3F8}" type="datetimeFigureOut">
              <a:rPr lang="en-US" smtClean="0"/>
              <a:t>9/22/15</a:t>
            </a:fld>
            <a:endParaRPr lang="en-US" dirty="0"/>
          </a:p>
        </p:txBody>
      </p:sp>
      <p:sp>
        <p:nvSpPr>
          <p:cNvPr id="5" name="Footer Placeholder 4"/>
          <p:cNvSpPr>
            <a:spLocks noGrp="1"/>
          </p:cNvSpPr>
          <p:nvPr>
            <p:ph type="ftr" sz="quarter" idx="3"/>
          </p:nvPr>
        </p:nvSpPr>
        <p:spPr>
          <a:xfrm>
            <a:off x="1881809" y="6459785"/>
            <a:ext cx="8415130"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Prepared exclusively for charter communication – company confidential</a:t>
            </a:r>
            <a:endParaRPr lang="en-US" dirty="0"/>
          </a:p>
        </p:txBody>
      </p:sp>
      <p:sp>
        <p:nvSpPr>
          <p:cNvPr id="6" name="Slide Number Placeholder 5"/>
          <p:cNvSpPr>
            <a:spLocks noGrp="1"/>
          </p:cNvSpPr>
          <p:nvPr>
            <p:ph type="sldNum" sz="quarter" idx="4"/>
          </p:nvPr>
        </p:nvSpPr>
        <p:spPr>
          <a:xfrm>
            <a:off x="10460875"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3702EF-EAD3-7145-AD8D-4D42C006E408}" type="slidenum">
              <a:rPr lang="en-US" smtClean="0"/>
              <a:t>‹#›</a:t>
            </a:fld>
            <a:endParaRPr lang="en-US" dirty="0"/>
          </a:p>
        </p:txBody>
      </p:sp>
      <p:cxnSp>
        <p:nvCxnSpPr>
          <p:cNvPr id="10" name="Straight Connector 9"/>
          <p:cNvCxnSpPr/>
          <p:nvPr/>
        </p:nvCxnSpPr>
        <p:spPr>
          <a:xfrm>
            <a:off x="436418" y="1569027"/>
            <a:ext cx="1133648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148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IPO Interactions &amp; TIBCO Persistence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4703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Order – Work Order Schedule Response</a:t>
            </a:r>
            <a:endParaRPr lang="en-US" dirty="0"/>
          </a:p>
        </p:txBody>
      </p:sp>
      <p:sp>
        <p:nvSpPr>
          <p:cNvPr id="3" name="Content Placeholder 2"/>
          <p:cNvSpPr>
            <a:spLocks noGrp="1"/>
          </p:cNvSpPr>
          <p:nvPr>
            <p:ph idx="1"/>
          </p:nvPr>
        </p:nvSpPr>
        <p:spPr/>
        <p:txBody>
          <a:bodyPr/>
          <a:lstStyle/>
          <a:p>
            <a:r>
              <a:rPr lang="en-US" dirty="0" smtClean="0"/>
              <a:t>On a successful (orchestration of) </a:t>
            </a:r>
            <a:r>
              <a:rPr lang="en-US" dirty="0" err="1" smtClean="0"/>
              <a:t>submitOrder</a:t>
            </a:r>
            <a:r>
              <a:rPr lang="en-US" dirty="0" smtClean="0"/>
              <a:t>, the user is then presented with the scheduling screen where he can negotiate with the customer specifics about the installation.  When completed and successfully scheduled in the Biller </a:t>
            </a:r>
            <a:r>
              <a:rPr lang="en-US" dirty="0"/>
              <a:t>(process documentation step W10)</a:t>
            </a:r>
            <a:r>
              <a:rPr lang="en-US" dirty="0" smtClean="0"/>
              <a:t>, we update IPO with the selected schedule.</a:t>
            </a:r>
          </a:p>
          <a:p>
            <a:r>
              <a:rPr lang="en-US" u="sng" dirty="0">
                <a:solidFill>
                  <a:schemeClr val="accent1"/>
                </a:solidFill>
              </a:rPr>
              <a:t>PUT ../</a:t>
            </a:r>
            <a:r>
              <a:rPr lang="en-US" u="sng" dirty="0" err="1">
                <a:solidFill>
                  <a:schemeClr val="accent1"/>
                </a:solidFill>
              </a:rPr>
              <a:t>inProcessOrders</a:t>
            </a:r>
            <a:r>
              <a:rPr lang="en-US" u="sng" dirty="0">
                <a:solidFill>
                  <a:schemeClr val="accent1"/>
                </a:solidFill>
              </a:rPr>
              <a:t>/v1/{</a:t>
            </a:r>
            <a:r>
              <a:rPr lang="en-US" u="sng" dirty="0" err="1">
                <a:solidFill>
                  <a:schemeClr val="accent1"/>
                </a:solidFill>
              </a:rPr>
              <a:t>inProcessOrderID</a:t>
            </a:r>
            <a:r>
              <a:rPr lang="en-US" u="sng" dirty="0" smtClean="0">
                <a:solidFill>
                  <a:schemeClr val="accent1"/>
                </a:solidFill>
              </a:rPr>
              <a:t>}/</a:t>
            </a:r>
            <a:r>
              <a:rPr lang="en-US" u="sng" dirty="0" err="1" smtClean="0">
                <a:solidFill>
                  <a:schemeClr val="accent1"/>
                </a:solidFill>
              </a:rPr>
              <a:t>workOrder</a:t>
            </a:r>
            <a:endParaRPr lang="en-US" u="sng" dirty="0">
              <a:solidFill>
                <a:schemeClr val="accent1"/>
              </a:solidFill>
            </a:endParaRPr>
          </a:p>
          <a:p>
            <a:r>
              <a:rPr lang="en-US" dirty="0" smtClean="0"/>
              <a:t>Updates:</a:t>
            </a:r>
          </a:p>
          <a:p>
            <a:pPr lvl="1"/>
            <a:r>
              <a:rPr lang="en-US" dirty="0" smtClean="0"/>
              <a:t>Work Order Array</a:t>
            </a:r>
          </a:p>
          <a:p>
            <a:pPr lvl="1"/>
            <a:endParaRPr lang="en-US" dirty="0" smtClean="0"/>
          </a:p>
          <a:p>
            <a:r>
              <a:rPr lang="en-US" dirty="0" smtClean="0"/>
              <a:t>Note: in GO Phase 2, we will not be splitting jobs into multiple work orders, so there will only be 1 item in the Work Order array; this will likely change in subsequent phases</a:t>
            </a:r>
            <a:r>
              <a:rPr lang="en-US" dirty="0" smtClean="0"/>
              <a:t>.</a:t>
            </a:r>
            <a:endParaRPr lang="en-US" dirty="0"/>
          </a:p>
        </p:txBody>
      </p:sp>
    </p:spTree>
    <p:extLst>
      <p:ext uri="{BB962C8B-B14F-4D97-AF65-F5344CB8AC3E}">
        <p14:creationId xmlns:p14="http://schemas.microsoft.com/office/powerpoint/2010/main" val="1657792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Verification Request</a:t>
            </a:r>
            <a:endParaRPr lang="en-US" dirty="0"/>
          </a:p>
        </p:txBody>
      </p:sp>
      <p:sp>
        <p:nvSpPr>
          <p:cNvPr id="3" name="Content Placeholder 2"/>
          <p:cNvSpPr>
            <a:spLocks noGrp="1"/>
          </p:cNvSpPr>
          <p:nvPr>
            <p:ph idx="1"/>
          </p:nvPr>
        </p:nvSpPr>
        <p:spPr/>
        <p:txBody>
          <a:bodyPr/>
          <a:lstStyle/>
          <a:p>
            <a:r>
              <a:rPr lang="en-US" dirty="0" smtClean="0"/>
              <a:t>The Customer Verification (nee Credit Check – process documentation step W11) requires capturing several items of Personal Identifying Information (e.g. Social Security Number, Driver License Number/State, </a:t>
            </a:r>
            <a:r>
              <a:rPr lang="en-US" dirty="0" err="1" smtClean="0"/>
              <a:t>etc</a:t>
            </a:r>
            <a:r>
              <a:rPr lang="en-US" dirty="0" smtClean="0"/>
              <a:t>).</a:t>
            </a:r>
          </a:p>
          <a:p>
            <a:r>
              <a:rPr lang="en-US" i="1" dirty="0" smtClean="0">
                <a:solidFill>
                  <a:srgbClr val="FF0000"/>
                </a:solidFill>
              </a:rPr>
              <a:t>Do we need to persist this information or is the browser cache sufficient?</a:t>
            </a:r>
            <a:endParaRPr lang="en-US" i="1" dirty="0">
              <a:solidFill>
                <a:srgbClr val="FF0000"/>
              </a:solidFill>
            </a:endParaRPr>
          </a:p>
        </p:txBody>
      </p:sp>
    </p:spTree>
    <p:extLst>
      <p:ext uri="{BB962C8B-B14F-4D97-AF65-F5344CB8AC3E}">
        <p14:creationId xmlns:p14="http://schemas.microsoft.com/office/powerpoint/2010/main" val="659769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Verification Response</a:t>
            </a:r>
            <a:endParaRPr lang="en-US" dirty="0"/>
          </a:p>
        </p:txBody>
      </p:sp>
      <p:sp>
        <p:nvSpPr>
          <p:cNvPr id="3" name="Content Placeholder 2"/>
          <p:cNvSpPr>
            <a:spLocks noGrp="1"/>
          </p:cNvSpPr>
          <p:nvPr>
            <p:ph idx="1"/>
          </p:nvPr>
        </p:nvSpPr>
        <p:spPr/>
        <p:txBody>
          <a:bodyPr/>
          <a:lstStyle/>
          <a:p>
            <a:r>
              <a:rPr lang="en-US" dirty="0" smtClean="0"/>
              <a:t>Pre-Pay information (is pre-pay required and reason) is generated by the Customer Verification (process documentation step W11).  This information is not subject to enhanced data privacy constraints (not PII).  This information is persisted in the IPO order.</a:t>
            </a:r>
          </a:p>
          <a:p>
            <a:r>
              <a:rPr lang="en-US" u="sng" dirty="0">
                <a:solidFill>
                  <a:schemeClr val="accent1"/>
                </a:solidFill>
              </a:rPr>
              <a:t>PUT ../</a:t>
            </a:r>
            <a:r>
              <a:rPr lang="en-US" u="sng" dirty="0" err="1">
                <a:solidFill>
                  <a:schemeClr val="accent1"/>
                </a:solidFill>
              </a:rPr>
              <a:t>inProcessOrders</a:t>
            </a:r>
            <a:r>
              <a:rPr lang="en-US" u="sng" dirty="0">
                <a:solidFill>
                  <a:schemeClr val="accent1"/>
                </a:solidFill>
              </a:rPr>
              <a:t>/v1/{</a:t>
            </a:r>
            <a:r>
              <a:rPr lang="en-US" u="sng" dirty="0" err="1">
                <a:solidFill>
                  <a:schemeClr val="accent1"/>
                </a:solidFill>
              </a:rPr>
              <a:t>inProcessOrderID</a:t>
            </a:r>
            <a:r>
              <a:rPr lang="en-US" u="sng" dirty="0">
                <a:solidFill>
                  <a:schemeClr val="accent1"/>
                </a:solidFill>
              </a:rPr>
              <a:t>}/</a:t>
            </a:r>
            <a:r>
              <a:rPr lang="en-US" b="1" i="1" u="sng" dirty="0">
                <a:solidFill>
                  <a:srgbClr val="FF0000"/>
                </a:solidFill>
              </a:rPr>
              <a:t>[SPECIFIC ENDPOINT TO BE DEFINED]</a:t>
            </a:r>
            <a:r>
              <a:rPr lang="en-US" b="1" u="sng" dirty="0">
                <a:solidFill>
                  <a:schemeClr val="accent1"/>
                </a:solidFill>
              </a:rPr>
              <a:t> </a:t>
            </a:r>
          </a:p>
          <a:p>
            <a:r>
              <a:rPr lang="en-US" dirty="0" smtClean="0">
                <a:solidFill>
                  <a:schemeClr val="tx1"/>
                </a:solidFill>
              </a:rPr>
              <a:t>Populates: </a:t>
            </a:r>
          </a:p>
          <a:p>
            <a:pPr lvl="1"/>
            <a:r>
              <a:rPr lang="en-US" dirty="0" smtClean="0">
                <a:solidFill>
                  <a:schemeClr val="tx1"/>
                </a:solidFill>
              </a:rPr>
              <a:t>Pre-Pay information</a:t>
            </a:r>
            <a:endParaRPr lang="en-US" dirty="0">
              <a:solidFill>
                <a:schemeClr val="tx1"/>
              </a:solidFill>
            </a:endParaRPr>
          </a:p>
        </p:txBody>
      </p:sp>
    </p:spTree>
    <p:extLst>
      <p:ext uri="{BB962C8B-B14F-4D97-AF65-F5344CB8AC3E}">
        <p14:creationId xmlns:p14="http://schemas.microsoft.com/office/powerpoint/2010/main" val="1378013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Order – Billing Address Response</a:t>
            </a:r>
            <a:endParaRPr lang="en-US" dirty="0"/>
          </a:p>
        </p:txBody>
      </p:sp>
      <p:sp>
        <p:nvSpPr>
          <p:cNvPr id="3" name="Content Placeholder 2"/>
          <p:cNvSpPr>
            <a:spLocks noGrp="1"/>
          </p:cNvSpPr>
          <p:nvPr>
            <p:ph idx="1"/>
          </p:nvPr>
        </p:nvSpPr>
        <p:spPr/>
        <p:txBody>
          <a:bodyPr/>
          <a:lstStyle/>
          <a:p>
            <a:r>
              <a:rPr lang="en-US" dirty="0" smtClean="0"/>
              <a:t>Prior to confirmation and completion, the customer has the option to change his billing address for this account (triggering an Account update in Biller/SOLO – process documentation step W27).</a:t>
            </a:r>
          </a:p>
          <a:p>
            <a:r>
              <a:rPr lang="en-US" i="1" dirty="0">
                <a:solidFill>
                  <a:srgbClr val="FF0000"/>
                </a:solidFill>
              </a:rPr>
              <a:t>Do we need to persist this information?</a:t>
            </a:r>
            <a:endParaRPr lang="en-US" dirty="0"/>
          </a:p>
          <a:p>
            <a:endParaRPr lang="en-US" dirty="0"/>
          </a:p>
        </p:txBody>
      </p:sp>
    </p:spTree>
    <p:extLst>
      <p:ext uri="{BB962C8B-B14F-4D97-AF65-F5344CB8AC3E}">
        <p14:creationId xmlns:p14="http://schemas.microsoft.com/office/powerpoint/2010/main" val="1597952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Order – Confirm Response</a:t>
            </a:r>
            <a:endParaRPr lang="en-US" dirty="0"/>
          </a:p>
        </p:txBody>
      </p:sp>
      <p:sp>
        <p:nvSpPr>
          <p:cNvPr id="3" name="Content Placeholder 2"/>
          <p:cNvSpPr>
            <a:spLocks noGrp="1"/>
          </p:cNvSpPr>
          <p:nvPr>
            <p:ph idx="1"/>
          </p:nvPr>
        </p:nvSpPr>
        <p:spPr/>
        <p:txBody>
          <a:bodyPr/>
          <a:lstStyle/>
          <a:p>
            <a:r>
              <a:rPr lang="en-US" dirty="0" smtClean="0"/>
              <a:t>When complete, the user performs a final “confirmation” of the order that updates the </a:t>
            </a:r>
            <a:r>
              <a:rPr lang="en-US" dirty="0" err="1" smtClean="0"/>
              <a:t>MEC_Order_Header</a:t>
            </a:r>
            <a:r>
              <a:rPr lang="en-US" dirty="0" smtClean="0"/>
              <a:t> table in SOLO.  This (process documentation step W12) is used to signify that the process is complete, the interaction with the customer is ended, and no further data will be collected.</a:t>
            </a:r>
          </a:p>
          <a:p>
            <a:r>
              <a:rPr lang="en-US" i="1" dirty="0">
                <a:solidFill>
                  <a:srgbClr val="FF0000"/>
                </a:solidFill>
              </a:rPr>
              <a:t>Do we need to persist this </a:t>
            </a:r>
            <a:r>
              <a:rPr lang="en-US" i="1" dirty="0" smtClean="0">
                <a:solidFill>
                  <a:srgbClr val="FF0000"/>
                </a:solidFill>
              </a:rPr>
              <a:t>information?</a:t>
            </a:r>
            <a:endParaRPr lang="en-US" dirty="0"/>
          </a:p>
        </p:txBody>
      </p:sp>
    </p:spTree>
    <p:extLst>
      <p:ext uri="{BB962C8B-B14F-4D97-AF65-F5344CB8AC3E}">
        <p14:creationId xmlns:p14="http://schemas.microsoft.com/office/powerpoint/2010/main" val="972888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In-Process Order Structure</a:t>
            </a:r>
            <a:endParaRPr lang="en-US" dirty="0"/>
          </a:p>
        </p:txBody>
      </p:sp>
      <p:sp>
        <p:nvSpPr>
          <p:cNvPr id="7" name="Content Placeholder 6"/>
          <p:cNvSpPr>
            <a:spLocks noGrp="1"/>
          </p:cNvSpPr>
          <p:nvPr>
            <p:ph sz="half" idx="2"/>
          </p:nvPr>
        </p:nvSpPr>
        <p:spPr>
          <a:xfrm>
            <a:off x="7716643" y="1845735"/>
            <a:ext cx="4215161" cy="4023360"/>
          </a:xfrm>
        </p:spPr>
        <p:txBody>
          <a:bodyPr/>
          <a:lstStyle/>
          <a:p>
            <a:r>
              <a:rPr lang="en-US" dirty="0" smtClean="0"/>
              <a:t>Notes:</a:t>
            </a:r>
          </a:p>
          <a:p>
            <a:pPr lvl="1"/>
            <a:r>
              <a:rPr lang="en-US" dirty="0" smtClean="0"/>
              <a:t>OPC = Offer/Product/Component</a:t>
            </a:r>
          </a:p>
          <a:p>
            <a:pPr lvl="1"/>
            <a:r>
              <a:rPr lang="en-US" dirty="0" smtClean="0"/>
              <a:t>OPC Item V&amp;V (Validation/Verification) includes TPV (GO Phase2) and will be extended to include existing disclaimer information and self-acknowledgements (</a:t>
            </a:r>
            <a:r>
              <a:rPr lang="en-US" dirty="0" err="1" smtClean="0"/>
              <a:t>eCommerce</a:t>
            </a:r>
            <a:r>
              <a:rPr lang="en-US" dirty="0" smtClean="0"/>
              <a:t>)</a:t>
            </a:r>
          </a:p>
          <a:p>
            <a:pPr lvl="1"/>
            <a:r>
              <a:rPr lang="en-US" dirty="0" smtClean="0"/>
              <a:t>PII (Personal Identifying Information), if persisted, will require additional controls; PII data will be flushed at the completion of the transaction</a:t>
            </a:r>
          </a:p>
          <a:p>
            <a:pPr lvl="1"/>
            <a:r>
              <a:rPr lang="en-US" dirty="0" smtClean="0"/>
              <a:t>Pre-Pay information can persist with order</a:t>
            </a:r>
            <a:endParaRPr lang="en-US"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9693" y="1737361"/>
            <a:ext cx="7565136" cy="4346448"/>
          </a:xfrm>
        </p:spPr>
      </p:pic>
    </p:spTree>
    <p:extLst>
      <p:ext uri="{BB962C8B-B14F-4D97-AF65-F5344CB8AC3E}">
        <p14:creationId xmlns:p14="http://schemas.microsoft.com/office/powerpoint/2010/main" val="20067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Impacting In-Process Order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77865653"/>
              </p:ext>
            </p:extLst>
          </p:nvPr>
        </p:nvGraphicFramePr>
        <p:xfrm>
          <a:off x="436418" y="1641650"/>
          <a:ext cx="11262244" cy="4399280"/>
        </p:xfrm>
        <a:graphic>
          <a:graphicData uri="http://schemas.openxmlformats.org/drawingml/2006/table">
            <a:tbl>
              <a:tblPr firstRow="1" bandRow="1">
                <a:tableStyleId>{5C22544A-7EE6-4342-B048-85BDC9FD1C3A}</a:tableStyleId>
              </a:tblPr>
              <a:tblGrid>
                <a:gridCol w="779640"/>
                <a:gridCol w="2423020"/>
                <a:gridCol w="3016246"/>
                <a:gridCol w="650449"/>
                <a:gridCol w="4392889"/>
              </a:tblGrid>
              <a:tr h="0">
                <a:tc>
                  <a:txBody>
                    <a:bodyPr/>
                    <a:lstStyle/>
                    <a:p>
                      <a:pPr algn="ctr"/>
                      <a:r>
                        <a:rPr lang="en-US" sz="1200" b="0" i="1" dirty="0" smtClean="0"/>
                        <a:t>Process Step</a:t>
                      </a:r>
                      <a:endParaRPr lang="en-US" sz="1200" b="0" i="1" dirty="0"/>
                    </a:p>
                  </a:txBody>
                  <a:tcPr/>
                </a:tc>
                <a:tc>
                  <a:txBody>
                    <a:bodyPr/>
                    <a:lstStyle/>
                    <a:p>
                      <a:r>
                        <a:rPr lang="en-US" sz="1200" b="0" i="1" dirty="0" smtClean="0"/>
                        <a:t>Name</a:t>
                      </a:r>
                      <a:endParaRPr lang="en-US" sz="1200" b="0" i="1" dirty="0"/>
                    </a:p>
                  </a:txBody>
                  <a:tcPr/>
                </a:tc>
                <a:tc>
                  <a:txBody>
                    <a:bodyPr/>
                    <a:lstStyle/>
                    <a:p>
                      <a:r>
                        <a:rPr lang="en-US" sz="1200" b="0" i="1" dirty="0" smtClean="0"/>
                        <a:t>IPO Impact</a:t>
                      </a:r>
                      <a:endParaRPr lang="en-US" sz="1200" b="0" i="1" dirty="0"/>
                    </a:p>
                  </a:txBody>
                  <a:tcPr/>
                </a:tc>
                <a:tc>
                  <a:txBody>
                    <a:bodyPr/>
                    <a:lstStyle/>
                    <a:p>
                      <a:pPr algn="ctr"/>
                      <a:r>
                        <a:rPr lang="en-US" sz="1200" b="0" i="1" dirty="0" smtClean="0"/>
                        <a:t>Action</a:t>
                      </a:r>
                      <a:endParaRPr lang="en-US" sz="1200" b="0" i="1" dirty="0"/>
                    </a:p>
                  </a:txBody>
                  <a:tcPr/>
                </a:tc>
                <a:tc>
                  <a:txBody>
                    <a:bodyPr/>
                    <a:lstStyle/>
                    <a:p>
                      <a:r>
                        <a:rPr lang="en-US" sz="1200" b="0" i="1" dirty="0" smtClean="0"/>
                        <a:t>Endpoint</a:t>
                      </a:r>
                      <a:endParaRPr lang="en-US" sz="1200" b="0" i="1" dirty="0"/>
                    </a:p>
                  </a:txBody>
                  <a:tcPr/>
                </a:tc>
              </a:tr>
              <a:tr h="370840">
                <a:tc>
                  <a:txBody>
                    <a:bodyPr/>
                    <a:lstStyle/>
                    <a:p>
                      <a:pPr algn="ctr"/>
                      <a:r>
                        <a:rPr lang="en-US" sz="1200" dirty="0" smtClean="0"/>
                        <a:t>W04a</a:t>
                      </a:r>
                      <a:endParaRPr lang="en-US" sz="1200" dirty="0"/>
                    </a:p>
                  </a:txBody>
                  <a:tcPr/>
                </a:tc>
                <a:tc>
                  <a:txBody>
                    <a:bodyPr/>
                    <a:lstStyle/>
                    <a:p>
                      <a:r>
                        <a:rPr lang="en-US" sz="1200" dirty="0" smtClean="0"/>
                        <a:t>Request Offer Customization Details</a:t>
                      </a:r>
                      <a:endParaRPr lang="en-US" sz="1200" dirty="0"/>
                    </a:p>
                  </a:txBody>
                  <a:tcPr/>
                </a:tc>
                <a:tc>
                  <a:txBody>
                    <a:bodyPr/>
                    <a:lstStyle/>
                    <a:p>
                      <a:r>
                        <a:rPr lang="en-US" sz="1200" dirty="0" smtClean="0"/>
                        <a:t>Initial Creation</a:t>
                      </a:r>
                      <a:endParaRPr lang="en-US" sz="1200" dirty="0"/>
                    </a:p>
                  </a:txBody>
                  <a:tcPr/>
                </a:tc>
                <a:tc>
                  <a:txBody>
                    <a:bodyPr/>
                    <a:lstStyle/>
                    <a:p>
                      <a:pPr algn="ctr"/>
                      <a:r>
                        <a:rPr lang="en-US" sz="1200" dirty="0" smtClean="0"/>
                        <a:t>Post</a:t>
                      </a:r>
                      <a:endParaRPr lang="en-US" sz="1200" dirty="0"/>
                    </a:p>
                  </a:txBody>
                  <a:tcPr/>
                </a:tc>
                <a:tc>
                  <a:txBody>
                    <a:bodyPr/>
                    <a:lstStyle/>
                    <a:p>
                      <a:r>
                        <a:rPr lang="en-US" sz="1200" b="0" i="1" dirty="0" smtClean="0"/>
                        <a:t>../</a:t>
                      </a:r>
                      <a:r>
                        <a:rPr lang="en-US" sz="1200" b="0" i="1" dirty="0" err="1" smtClean="0"/>
                        <a:t>inProcessOrder</a:t>
                      </a:r>
                      <a:r>
                        <a:rPr lang="en-US" sz="1200" b="0" i="1" dirty="0" smtClean="0"/>
                        <a:t>/v1</a:t>
                      </a:r>
                      <a:endParaRPr lang="en-US" sz="1200" dirty="0"/>
                    </a:p>
                  </a:txBody>
                  <a:tcPr/>
                </a:tc>
              </a:tr>
              <a:tr h="370840">
                <a:tc>
                  <a:txBody>
                    <a:bodyPr/>
                    <a:lstStyle/>
                    <a:p>
                      <a:pPr algn="ctr"/>
                      <a:r>
                        <a:rPr lang="en-US" sz="1200" dirty="0" smtClean="0"/>
                        <a:t>W22</a:t>
                      </a:r>
                      <a:endParaRPr lang="en-US" sz="1200" dirty="0"/>
                    </a:p>
                  </a:txBody>
                  <a:tcPr/>
                </a:tc>
                <a:tc>
                  <a:txBody>
                    <a:bodyPr/>
                    <a:lstStyle/>
                    <a:p>
                      <a:r>
                        <a:rPr lang="en-US" sz="1200" dirty="0" smtClean="0"/>
                        <a:t>Order Validation Response </a:t>
                      </a:r>
                      <a:endParaRPr lang="en-US" sz="1200" dirty="0"/>
                    </a:p>
                  </a:txBody>
                  <a:tcPr/>
                </a:tc>
                <a:tc>
                  <a:txBody>
                    <a:bodyPr/>
                    <a:lstStyle/>
                    <a:p>
                      <a:r>
                        <a:rPr lang="en-US" sz="1200" dirty="0" smtClean="0"/>
                        <a:t>Write validated order items &amp; attributes; status == VALIDATED</a:t>
                      </a:r>
                      <a:endParaRPr lang="en-US" sz="1200" dirty="0"/>
                    </a:p>
                  </a:txBody>
                  <a:tcPr/>
                </a:tc>
                <a:tc>
                  <a:txBody>
                    <a:bodyPr/>
                    <a:lstStyle/>
                    <a:p>
                      <a:pPr algn="ctr"/>
                      <a:r>
                        <a:rPr lang="en-US" sz="1200" dirty="0" smtClean="0"/>
                        <a:t>Put</a:t>
                      </a:r>
                      <a:endParaRPr lang="en-US" sz="1200" dirty="0"/>
                    </a:p>
                  </a:txBody>
                  <a:tcPr/>
                </a:tc>
                <a:tc>
                  <a:txBody>
                    <a:bodyPr/>
                    <a:lstStyle/>
                    <a:p>
                      <a:r>
                        <a:rPr lang="en-US" sz="1200" b="0" i="1" dirty="0" smtClean="0"/>
                        <a:t>../</a:t>
                      </a:r>
                      <a:r>
                        <a:rPr lang="en-US" sz="1200" b="0" i="1" dirty="0" err="1" smtClean="0"/>
                        <a:t>inProcessOrder</a:t>
                      </a:r>
                      <a:r>
                        <a:rPr lang="en-US" sz="1200" b="0" i="1" dirty="0" smtClean="0"/>
                        <a:t>/v1/{</a:t>
                      </a:r>
                      <a:r>
                        <a:rPr lang="en-US" sz="1200" b="0" i="1" dirty="0" err="1" smtClean="0"/>
                        <a:t>inProcessOrder</a:t>
                      </a:r>
                      <a:r>
                        <a:rPr lang="en-US" sz="1200" b="0" i="1" dirty="0" smtClean="0"/>
                        <a:t>-ID}/</a:t>
                      </a:r>
                      <a:r>
                        <a:rPr lang="en-US" sz="1200" b="0" i="1" dirty="0" err="1" smtClean="0"/>
                        <a:t>validatedOrder</a:t>
                      </a:r>
                      <a:endParaRPr lang="en-US" sz="1200" dirty="0"/>
                    </a:p>
                  </a:txBody>
                  <a:tcPr/>
                </a:tc>
              </a:tr>
              <a:tr h="370840">
                <a:tc>
                  <a:txBody>
                    <a:bodyPr/>
                    <a:lstStyle/>
                    <a:p>
                      <a:pPr algn="ctr"/>
                      <a:r>
                        <a:rPr lang="en-US" sz="1200" dirty="0" smtClean="0"/>
                        <a:t>W08</a:t>
                      </a:r>
                      <a:endParaRPr lang="en-US" sz="1200" dirty="0"/>
                    </a:p>
                  </a:txBody>
                  <a:tcPr/>
                </a:tc>
                <a:tc>
                  <a:txBody>
                    <a:bodyPr/>
                    <a:lstStyle/>
                    <a:p>
                      <a:r>
                        <a:rPr lang="en-US" sz="1200" dirty="0" smtClean="0"/>
                        <a:t>Submit Order Response </a:t>
                      </a:r>
                      <a:endParaRPr lang="en-US" sz="1200" dirty="0"/>
                    </a:p>
                  </a:txBody>
                  <a:tcPr/>
                </a:tc>
                <a:tc>
                  <a:txBody>
                    <a:bodyPr/>
                    <a:lstStyle/>
                    <a:p>
                      <a:r>
                        <a:rPr lang="en-US" sz="1200" dirty="0" smtClean="0"/>
                        <a:t>Update</a:t>
                      </a:r>
                      <a:r>
                        <a:rPr lang="en-US" sz="1200" baseline="0" dirty="0" smtClean="0"/>
                        <a:t> Order Header with Biller &amp; SOLO references; status == SUBMITTED</a:t>
                      </a:r>
                      <a:endParaRPr lang="en-US" sz="1200" dirty="0"/>
                    </a:p>
                  </a:txBody>
                  <a:tcPr/>
                </a:tc>
                <a:tc>
                  <a:txBody>
                    <a:bodyPr/>
                    <a:lstStyle/>
                    <a:p>
                      <a:pPr algn="ctr"/>
                      <a:r>
                        <a:rPr lang="en-US" sz="1200" dirty="0" smtClean="0"/>
                        <a:t>Put</a:t>
                      </a:r>
                      <a:endParaRPr lang="en-US" sz="1200" dirty="0"/>
                    </a:p>
                  </a:txBody>
                  <a:tcPr/>
                </a:tc>
                <a:tc>
                  <a:txBody>
                    <a:bodyPr/>
                    <a:lstStyle/>
                    <a:p>
                      <a:r>
                        <a:rPr lang="en-US" sz="1200" b="0" i="1" dirty="0" smtClean="0"/>
                        <a:t>../</a:t>
                      </a:r>
                      <a:r>
                        <a:rPr lang="en-US" sz="1200" b="0" i="1" dirty="0" err="1" smtClean="0"/>
                        <a:t>inProcessOrder</a:t>
                      </a:r>
                      <a:r>
                        <a:rPr lang="en-US" sz="1200" b="0" i="1" dirty="0" smtClean="0"/>
                        <a:t>/v1/ {</a:t>
                      </a:r>
                      <a:r>
                        <a:rPr lang="en-US" sz="1200" b="0" i="1" dirty="0" err="1" smtClean="0"/>
                        <a:t>inProcessOrder</a:t>
                      </a:r>
                      <a:r>
                        <a:rPr lang="en-US" sz="1200" b="0" i="1" dirty="0" smtClean="0"/>
                        <a:t>-ID}/</a:t>
                      </a:r>
                      <a:r>
                        <a:rPr lang="en-US" sz="1200" b="0" i="1" dirty="0" err="1" smtClean="0"/>
                        <a:t>submittedOrder</a:t>
                      </a:r>
                      <a:endParaRPr lang="en-US" sz="1200" dirty="0"/>
                    </a:p>
                  </a:txBody>
                  <a:tcPr/>
                </a:tc>
              </a:tr>
              <a:tr h="370840">
                <a:tc>
                  <a:txBody>
                    <a:bodyPr/>
                    <a:lstStyle/>
                    <a:p>
                      <a:pPr algn="ctr"/>
                      <a:r>
                        <a:rPr lang="en-US" sz="1200" dirty="0" smtClean="0"/>
                        <a:t>W30</a:t>
                      </a:r>
                      <a:endParaRPr lang="en-US" sz="1200" dirty="0"/>
                    </a:p>
                  </a:txBody>
                  <a:tcPr/>
                </a:tc>
                <a:tc>
                  <a:txBody>
                    <a:bodyPr/>
                    <a:lstStyle/>
                    <a:p>
                      <a:r>
                        <a:rPr lang="en-US" sz="1200" dirty="0" smtClean="0"/>
                        <a:t>TPV PIN Response, if applicable </a:t>
                      </a:r>
                      <a:endParaRPr lang="en-US" sz="1200" dirty="0"/>
                    </a:p>
                  </a:txBody>
                  <a:tcPr/>
                </a:tc>
                <a:tc>
                  <a:txBody>
                    <a:bodyPr/>
                    <a:lstStyle/>
                    <a:p>
                      <a:r>
                        <a:rPr lang="en-US" sz="1200" dirty="0" smtClean="0"/>
                        <a:t>Updates V&amp;V with TPV PIN</a:t>
                      </a:r>
                      <a:endParaRPr lang="en-US" sz="1200" dirty="0"/>
                    </a:p>
                  </a:txBody>
                  <a:tcPr/>
                </a:tc>
                <a:tc>
                  <a:txBody>
                    <a:bodyPr/>
                    <a:lstStyle/>
                    <a:p>
                      <a:pPr algn="ctr"/>
                      <a:r>
                        <a:rPr lang="en-US" sz="1200" dirty="0" smtClean="0"/>
                        <a:t>Put</a:t>
                      </a:r>
                      <a:endParaRPr lang="en-US" sz="1200" dirty="0"/>
                    </a:p>
                  </a:txBody>
                  <a:tcPr/>
                </a:tc>
                <a:tc>
                  <a:txBody>
                    <a:bodyPr/>
                    <a:lstStyle/>
                    <a:p>
                      <a:r>
                        <a:rPr lang="en-US" sz="1200" b="0" i="1" dirty="0" smtClean="0"/>
                        <a:t>../</a:t>
                      </a:r>
                      <a:r>
                        <a:rPr lang="en-US" sz="1200" b="0" i="1" dirty="0" err="1" smtClean="0"/>
                        <a:t>inProcessOrder</a:t>
                      </a:r>
                      <a:r>
                        <a:rPr lang="en-US" sz="1200" b="0" i="1" dirty="0" smtClean="0"/>
                        <a:t>/v1/ {</a:t>
                      </a:r>
                      <a:r>
                        <a:rPr lang="en-US" sz="1200" b="0" i="1" dirty="0" err="1" smtClean="0"/>
                        <a:t>inProcessOrder</a:t>
                      </a:r>
                      <a:r>
                        <a:rPr lang="en-US" sz="1200" b="0" i="1" dirty="0" smtClean="0"/>
                        <a:t>-ID}/</a:t>
                      </a:r>
                      <a:r>
                        <a:rPr lang="en-US" sz="1200" b="0" i="1" dirty="0" err="1" smtClean="0"/>
                        <a:t>thirdPartyVerification</a:t>
                      </a:r>
                      <a:endParaRPr lang="en-US" sz="1200" dirty="0"/>
                    </a:p>
                  </a:txBody>
                  <a:tcPr/>
                </a:tc>
              </a:tr>
              <a:tr h="370840">
                <a:tc>
                  <a:txBody>
                    <a:bodyPr/>
                    <a:lstStyle/>
                    <a:p>
                      <a:pPr algn="ctr"/>
                      <a:r>
                        <a:rPr lang="en-US" sz="1200" dirty="0" smtClean="0"/>
                        <a:t>W10</a:t>
                      </a:r>
                      <a:endParaRPr lang="en-US" sz="1200" dirty="0"/>
                    </a:p>
                  </a:txBody>
                  <a:tcPr/>
                </a:tc>
                <a:tc>
                  <a:txBody>
                    <a:bodyPr/>
                    <a:lstStyle/>
                    <a:p>
                      <a:r>
                        <a:rPr lang="en-US" sz="1200" dirty="0" smtClean="0"/>
                        <a:t>Update Order – Work Order Schedule Response</a:t>
                      </a:r>
                      <a:endParaRPr lang="en-US" sz="1200" dirty="0"/>
                    </a:p>
                  </a:txBody>
                  <a:tcPr/>
                </a:tc>
                <a:tc>
                  <a:txBody>
                    <a:bodyPr/>
                    <a:lstStyle/>
                    <a:p>
                      <a:r>
                        <a:rPr lang="en-US" sz="1200" dirty="0" smtClean="0"/>
                        <a:t>Updates work order with selected</a:t>
                      </a:r>
                      <a:r>
                        <a:rPr lang="en-US" sz="1200" baseline="0" dirty="0" smtClean="0"/>
                        <a:t> schedule window; status = SCHEDULED</a:t>
                      </a:r>
                      <a:endParaRPr lang="en-US" sz="1200" dirty="0"/>
                    </a:p>
                  </a:txBody>
                  <a:tcPr/>
                </a:tc>
                <a:tc>
                  <a:txBody>
                    <a:bodyPr/>
                    <a:lstStyle/>
                    <a:p>
                      <a:pPr algn="ctr"/>
                      <a:r>
                        <a:rPr lang="en-US" sz="1200" dirty="0" smtClean="0"/>
                        <a:t>Put</a:t>
                      </a:r>
                      <a:endParaRPr lang="en-US" sz="1200" dirty="0"/>
                    </a:p>
                  </a:txBody>
                  <a:tcPr/>
                </a:tc>
                <a:tc>
                  <a:txBody>
                    <a:bodyPr/>
                    <a:lstStyle/>
                    <a:p>
                      <a:r>
                        <a:rPr lang="en-US" sz="1200" b="0" i="1" dirty="0" smtClean="0"/>
                        <a:t>../</a:t>
                      </a:r>
                      <a:r>
                        <a:rPr lang="en-US" sz="1200" b="0" i="1" dirty="0" err="1" smtClean="0"/>
                        <a:t>inProcessOrder</a:t>
                      </a:r>
                      <a:r>
                        <a:rPr lang="en-US" sz="1200" b="0" i="1" dirty="0" smtClean="0"/>
                        <a:t>/v1/ {</a:t>
                      </a:r>
                      <a:r>
                        <a:rPr lang="en-US" sz="1200" b="0" i="1" dirty="0" err="1" smtClean="0"/>
                        <a:t>inProcessOrder</a:t>
                      </a:r>
                      <a:r>
                        <a:rPr lang="en-US" sz="1200" b="0" i="1" dirty="0" smtClean="0"/>
                        <a:t>-ID}/</a:t>
                      </a:r>
                      <a:r>
                        <a:rPr lang="en-US" sz="1200" b="0" i="1" dirty="0" err="1" smtClean="0"/>
                        <a:t>scheduledOrder</a:t>
                      </a:r>
                      <a:endParaRPr lang="en-US" sz="1200" dirty="0"/>
                    </a:p>
                  </a:txBody>
                  <a:tcPr/>
                </a:tc>
              </a:tr>
              <a:tr h="370840">
                <a:tc rowSpan="2">
                  <a:txBody>
                    <a:bodyPr/>
                    <a:lstStyle/>
                    <a:p>
                      <a:pPr algn="ctr"/>
                      <a:r>
                        <a:rPr lang="en-US" sz="1200" dirty="0" smtClean="0"/>
                        <a:t>W11</a:t>
                      </a:r>
                      <a:endParaRPr lang="en-US" sz="1200" dirty="0"/>
                    </a:p>
                  </a:txBody>
                  <a:tcPr/>
                </a:tc>
                <a:tc>
                  <a:txBody>
                    <a:bodyPr/>
                    <a:lstStyle/>
                    <a:p>
                      <a:r>
                        <a:rPr lang="en-US" sz="1200" dirty="0" smtClean="0"/>
                        <a:t>Customer Verification Request </a:t>
                      </a:r>
                      <a:endParaRPr lang="en-US" sz="1200" dirty="0"/>
                    </a:p>
                  </a:txBody>
                  <a:tcPr/>
                </a:tc>
                <a:tc>
                  <a:txBody>
                    <a:bodyPr/>
                    <a:lstStyle/>
                    <a:p>
                      <a:r>
                        <a:rPr lang="en-US" sz="1200" dirty="0" smtClean="0"/>
                        <a:t>Capture</a:t>
                      </a:r>
                      <a:r>
                        <a:rPr lang="en-US" sz="1200" baseline="0" dirty="0" smtClean="0"/>
                        <a:t> and submit credit check evaluation criteria; status == CREDITCHECK</a:t>
                      </a:r>
                      <a:endParaRPr lang="en-US" sz="1200" dirty="0"/>
                    </a:p>
                  </a:txBody>
                  <a:tcPr/>
                </a:tc>
                <a:tc>
                  <a:txBody>
                    <a:bodyPr/>
                    <a:lstStyle/>
                    <a:p>
                      <a:pPr algn="ctr"/>
                      <a:r>
                        <a:rPr lang="en-US" sz="1200" dirty="0" smtClean="0"/>
                        <a:t>Put</a:t>
                      </a:r>
                      <a:endParaRPr lang="en-US" sz="1200" dirty="0"/>
                    </a:p>
                  </a:txBody>
                  <a:tcPr/>
                </a:tc>
                <a:tc>
                  <a:txBody>
                    <a:bodyPr/>
                    <a:lstStyle/>
                    <a:p>
                      <a:r>
                        <a:rPr lang="en-US" sz="1200" b="0" i="1" dirty="0" smtClean="0"/>
                        <a:t>../</a:t>
                      </a:r>
                      <a:r>
                        <a:rPr lang="en-US" sz="1200" b="0" i="1" dirty="0" err="1" smtClean="0"/>
                        <a:t>inProcessOrder</a:t>
                      </a:r>
                      <a:r>
                        <a:rPr lang="en-US" sz="1200" b="0" i="1" dirty="0" smtClean="0"/>
                        <a:t>/v1/ {</a:t>
                      </a:r>
                      <a:r>
                        <a:rPr lang="en-US" sz="1200" b="0" i="1" dirty="0" err="1" smtClean="0"/>
                        <a:t>inProcessOrder</a:t>
                      </a:r>
                      <a:r>
                        <a:rPr lang="en-US" sz="1200" b="0" i="1" dirty="0" smtClean="0"/>
                        <a:t>-ID}/</a:t>
                      </a:r>
                      <a:r>
                        <a:rPr lang="en-US" sz="1200" b="0" i="1" dirty="0" err="1" smtClean="0"/>
                        <a:t>customerVerification</a:t>
                      </a:r>
                      <a:endParaRPr lang="en-US" sz="1200" dirty="0"/>
                    </a:p>
                  </a:txBody>
                  <a:tcPr/>
                </a:tc>
              </a:tr>
              <a:tr h="370840">
                <a:tc vMerge="1">
                  <a:txBody>
                    <a:bodyPr/>
                    <a:lstStyle/>
                    <a:p>
                      <a:endParaRPr lang="en-US" dirty="0"/>
                    </a:p>
                  </a:txBody>
                  <a:tcPr/>
                </a:tc>
                <a:tc>
                  <a:txBody>
                    <a:bodyPr/>
                    <a:lstStyle/>
                    <a:p>
                      <a:r>
                        <a:rPr lang="en-US" sz="1200" dirty="0" smtClean="0"/>
                        <a:t>Customer Verification Response</a:t>
                      </a:r>
                      <a:endParaRPr lang="en-US" sz="1200" dirty="0"/>
                    </a:p>
                  </a:txBody>
                  <a:tcPr/>
                </a:tc>
                <a:tc>
                  <a:txBody>
                    <a:bodyPr/>
                    <a:lstStyle/>
                    <a:p>
                      <a:r>
                        <a:rPr lang="en-US" sz="1200" dirty="0" smtClean="0"/>
                        <a:t>Retrieve credit check Pre-Payment information</a:t>
                      </a:r>
                      <a:endParaRPr lang="en-US" sz="1200" dirty="0"/>
                    </a:p>
                  </a:txBody>
                  <a:tcPr/>
                </a:tc>
                <a:tc>
                  <a:txBody>
                    <a:bodyPr/>
                    <a:lstStyle/>
                    <a:p>
                      <a:pPr algn="ctr"/>
                      <a:r>
                        <a:rPr lang="en-US" sz="1200" dirty="0" smtClean="0"/>
                        <a:t>Get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dirty="0" smtClean="0"/>
                        <a:t>../</a:t>
                      </a:r>
                      <a:r>
                        <a:rPr lang="en-US" sz="1200" b="0" i="1" dirty="0" err="1" smtClean="0"/>
                        <a:t>inProcessOrder</a:t>
                      </a:r>
                      <a:r>
                        <a:rPr lang="en-US" sz="1200" b="0" i="1" dirty="0" smtClean="0"/>
                        <a:t>/v1/ {</a:t>
                      </a:r>
                      <a:r>
                        <a:rPr lang="en-US" sz="1200" b="0" i="1" dirty="0" err="1" smtClean="0"/>
                        <a:t>inProcessOrder</a:t>
                      </a:r>
                      <a:r>
                        <a:rPr lang="en-US" sz="1200" b="0" i="1" dirty="0" smtClean="0"/>
                        <a:t>-ID}/</a:t>
                      </a:r>
                      <a:r>
                        <a:rPr lang="en-US" sz="1200" b="0" i="1" dirty="0" err="1" smtClean="0"/>
                        <a:t>customerVerification</a:t>
                      </a:r>
                      <a:endParaRPr lang="en-US" sz="1200" dirty="0" smtClean="0"/>
                    </a:p>
                  </a:txBody>
                  <a:tcPr/>
                </a:tc>
              </a:tr>
              <a:tr h="370840">
                <a:tc>
                  <a:txBody>
                    <a:bodyPr/>
                    <a:lstStyle/>
                    <a:p>
                      <a:pPr algn="ctr"/>
                      <a:r>
                        <a:rPr lang="en-US" sz="1200" strike="sngStrike" dirty="0" smtClean="0"/>
                        <a:t>W27</a:t>
                      </a:r>
                      <a:endParaRPr lang="en-US" sz="1200" strike="sngStrike" dirty="0"/>
                    </a:p>
                  </a:txBody>
                  <a:tcPr/>
                </a:tc>
                <a:tc>
                  <a:txBody>
                    <a:bodyPr/>
                    <a:lstStyle/>
                    <a:p>
                      <a:r>
                        <a:rPr lang="en-US" sz="1200" strike="sngStrike" dirty="0" smtClean="0"/>
                        <a:t>Update Order – Billing Address Response</a:t>
                      </a:r>
                      <a:endParaRPr lang="en-US" sz="1200" strike="sngStrike" dirty="0"/>
                    </a:p>
                  </a:txBody>
                  <a:tcPr/>
                </a:tc>
                <a:tc>
                  <a:txBody>
                    <a:bodyPr/>
                    <a:lstStyle/>
                    <a:p>
                      <a:r>
                        <a:rPr lang="en-US" sz="1200" strike="sngStrike" dirty="0" smtClean="0"/>
                        <a:t>Add billing address to order (separate</a:t>
                      </a:r>
                      <a:r>
                        <a:rPr lang="en-US" sz="1200" strike="sngStrike" baseline="0" dirty="0" smtClean="0"/>
                        <a:t> from Service Address)</a:t>
                      </a:r>
                      <a:endParaRPr lang="en-US" sz="1200" strike="sngStrike" dirty="0"/>
                    </a:p>
                  </a:txBody>
                  <a:tcPr/>
                </a:tc>
                <a:tc>
                  <a:txBody>
                    <a:bodyPr/>
                    <a:lstStyle/>
                    <a:p>
                      <a:pPr algn="ctr"/>
                      <a:r>
                        <a:rPr lang="en-US" sz="1200" strike="sngStrike" dirty="0" smtClean="0"/>
                        <a:t>Put</a:t>
                      </a:r>
                      <a:endParaRPr lang="en-US" sz="1200" strike="sngStrik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strike="sngStrike" dirty="0" smtClean="0"/>
                        <a:t>../</a:t>
                      </a:r>
                      <a:r>
                        <a:rPr lang="en-US" sz="1200" b="0" i="1" strike="sngStrike" dirty="0" err="1" smtClean="0"/>
                        <a:t>inProcessOrder</a:t>
                      </a:r>
                      <a:r>
                        <a:rPr lang="en-US" sz="1200" b="0" i="1" strike="sngStrike" dirty="0" smtClean="0"/>
                        <a:t>/v1/ {</a:t>
                      </a:r>
                      <a:r>
                        <a:rPr lang="en-US" sz="1200" b="0" i="1" strike="sngStrike" dirty="0" err="1" smtClean="0"/>
                        <a:t>inProcessOrder</a:t>
                      </a:r>
                      <a:r>
                        <a:rPr lang="en-US" sz="1200" b="0" i="1" strike="sngStrike" dirty="0" smtClean="0"/>
                        <a:t>-ID}/</a:t>
                      </a:r>
                      <a:r>
                        <a:rPr lang="en-US" sz="1200" b="0" i="1" strike="sngStrike" dirty="0" err="1" smtClean="0"/>
                        <a:t>billingAddress</a:t>
                      </a:r>
                      <a:endParaRPr lang="en-US" sz="1200" strike="sngStrike" dirty="0" smtClean="0"/>
                    </a:p>
                    <a:p>
                      <a:endParaRPr lang="en-US" sz="1200" strike="sngStrike" dirty="0"/>
                    </a:p>
                  </a:txBody>
                  <a:tcPr/>
                </a:tc>
              </a:tr>
              <a:tr h="370840">
                <a:tc>
                  <a:txBody>
                    <a:bodyPr/>
                    <a:lstStyle/>
                    <a:p>
                      <a:pPr algn="ctr"/>
                      <a:r>
                        <a:rPr lang="en-US" sz="1200" strike="sngStrike" dirty="0" smtClean="0"/>
                        <a:t>W12</a:t>
                      </a:r>
                      <a:endParaRPr lang="en-US" sz="1200" strike="sngStrike" dirty="0"/>
                    </a:p>
                  </a:txBody>
                  <a:tcPr/>
                </a:tc>
                <a:tc>
                  <a:txBody>
                    <a:bodyPr/>
                    <a:lstStyle/>
                    <a:p>
                      <a:r>
                        <a:rPr lang="en-US" sz="1200" strike="sngStrike" dirty="0" smtClean="0"/>
                        <a:t>Update Order – Confirm Response</a:t>
                      </a:r>
                      <a:endParaRPr lang="en-US" sz="1200" strike="sngStrike" dirty="0"/>
                    </a:p>
                  </a:txBody>
                  <a:tcPr/>
                </a:tc>
                <a:tc>
                  <a:txBody>
                    <a:bodyPr/>
                    <a:lstStyle/>
                    <a:p>
                      <a:r>
                        <a:rPr lang="en-US" sz="1200" strike="sngStrike" baseline="0" dirty="0" smtClean="0"/>
                        <a:t>Order is complete and IPO can be destroyed; </a:t>
                      </a:r>
                      <a:r>
                        <a:rPr lang="en-US" sz="1200" strike="sngStrike" baseline="0" dirty="0" smtClean="0"/>
                        <a:t>status == CONFIRMED</a:t>
                      </a:r>
                      <a:endParaRPr lang="en-US" sz="1200" strike="sngStrike" dirty="0"/>
                    </a:p>
                  </a:txBody>
                  <a:tcPr/>
                </a:tc>
                <a:tc>
                  <a:txBody>
                    <a:bodyPr/>
                    <a:lstStyle/>
                    <a:p>
                      <a:pPr algn="ctr"/>
                      <a:r>
                        <a:rPr lang="en-US" sz="1200" strike="sngStrike" dirty="0" smtClean="0"/>
                        <a:t>Put</a:t>
                      </a:r>
                      <a:endParaRPr lang="en-US" sz="1200" strike="sngStrik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strike="sngStrike" dirty="0" smtClean="0"/>
                        <a:t>../</a:t>
                      </a:r>
                      <a:r>
                        <a:rPr lang="en-US" sz="1200" b="0" i="1" strike="sngStrike" dirty="0" err="1" smtClean="0"/>
                        <a:t>inProcessOrder</a:t>
                      </a:r>
                      <a:r>
                        <a:rPr lang="en-US" sz="1200" b="0" i="1" strike="sngStrike" dirty="0" smtClean="0"/>
                        <a:t>/v1/ {</a:t>
                      </a:r>
                      <a:r>
                        <a:rPr lang="en-US" sz="1200" b="0" i="1" strike="sngStrike" dirty="0" err="1" smtClean="0"/>
                        <a:t>inProcessOrder</a:t>
                      </a:r>
                      <a:r>
                        <a:rPr lang="en-US" sz="1200" b="0" i="1" strike="sngStrike" dirty="0" smtClean="0"/>
                        <a:t>-ID}/</a:t>
                      </a:r>
                      <a:r>
                        <a:rPr lang="en-US" sz="1200" b="0" i="1" strike="sngStrike" dirty="0" err="1" smtClean="0"/>
                        <a:t>confirmedOrder</a:t>
                      </a:r>
                      <a:endParaRPr lang="en-US" sz="1200" strike="sngStrike" dirty="0" smtClean="0"/>
                    </a:p>
                    <a:p>
                      <a:endParaRPr lang="en-US" sz="1200" strike="sngStrike" dirty="0"/>
                    </a:p>
                  </a:txBody>
                  <a:tcPr/>
                </a:tc>
              </a:tr>
            </a:tbl>
          </a:graphicData>
        </a:graphic>
      </p:graphicFrame>
    </p:spTree>
    <p:extLst>
      <p:ext uri="{BB962C8B-B14F-4D97-AF65-F5344CB8AC3E}">
        <p14:creationId xmlns:p14="http://schemas.microsoft.com/office/powerpoint/2010/main" val="1850796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Order</a:t>
            </a:r>
            <a:endParaRPr lang="en-US" dirty="0"/>
          </a:p>
        </p:txBody>
      </p:sp>
      <p:sp>
        <p:nvSpPr>
          <p:cNvPr id="3" name="Content Placeholder 2"/>
          <p:cNvSpPr>
            <a:spLocks noGrp="1"/>
          </p:cNvSpPr>
          <p:nvPr>
            <p:ph idx="1"/>
          </p:nvPr>
        </p:nvSpPr>
        <p:spPr/>
        <p:txBody>
          <a:bodyPr>
            <a:normAutofit lnSpcReduction="10000"/>
          </a:bodyPr>
          <a:lstStyle/>
          <a:p>
            <a:r>
              <a:rPr lang="en-US" dirty="0" smtClean="0"/>
              <a:t>Orchestrated as part of OE Request Offer Customization Details (process documentation step W04A)</a:t>
            </a:r>
          </a:p>
          <a:p>
            <a:r>
              <a:rPr lang="en-US" u="sng" dirty="0" smtClean="0">
                <a:solidFill>
                  <a:schemeClr val="accent1"/>
                </a:solidFill>
              </a:rPr>
              <a:t>POST …/</a:t>
            </a:r>
            <a:r>
              <a:rPr lang="en-US" u="sng" dirty="0" err="1" smtClean="0">
                <a:solidFill>
                  <a:schemeClr val="accent1"/>
                </a:solidFill>
              </a:rPr>
              <a:t>inProcessOrders</a:t>
            </a:r>
            <a:r>
              <a:rPr lang="en-US" u="sng" dirty="0" smtClean="0">
                <a:solidFill>
                  <a:schemeClr val="accent1"/>
                </a:solidFill>
              </a:rPr>
              <a:t>/v1</a:t>
            </a:r>
          </a:p>
          <a:p>
            <a:r>
              <a:rPr lang="en-US" dirty="0" smtClean="0"/>
              <a:t>Populates:</a:t>
            </a:r>
          </a:p>
          <a:p>
            <a:pPr lvl="1">
              <a:buClr>
                <a:schemeClr val="accent1">
                  <a:lumMod val="75000"/>
                </a:schemeClr>
              </a:buClr>
            </a:pPr>
            <a:r>
              <a:rPr lang="en-US" dirty="0" smtClean="0"/>
              <a:t>Party</a:t>
            </a:r>
          </a:p>
          <a:p>
            <a:pPr lvl="1">
              <a:buClr>
                <a:schemeClr val="accent1">
                  <a:lumMod val="75000"/>
                </a:schemeClr>
              </a:buClr>
            </a:pPr>
            <a:r>
              <a:rPr lang="en-US" dirty="0" smtClean="0"/>
              <a:t>Service Address (from prior lookup)</a:t>
            </a:r>
          </a:p>
          <a:p>
            <a:pPr lvl="1">
              <a:buClr>
                <a:schemeClr val="accent1">
                  <a:lumMod val="75000"/>
                </a:schemeClr>
              </a:buClr>
            </a:pPr>
            <a:r>
              <a:rPr lang="en-US" dirty="0" smtClean="0"/>
              <a:t>MEC-Based Order</a:t>
            </a:r>
          </a:p>
          <a:p>
            <a:pPr lvl="1">
              <a:buClr>
                <a:schemeClr val="accent1">
                  <a:lumMod val="75000"/>
                </a:schemeClr>
              </a:buClr>
            </a:pPr>
            <a:r>
              <a:rPr lang="en-US" dirty="0" smtClean="0"/>
              <a:t>OPC Order Header </a:t>
            </a:r>
          </a:p>
          <a:p>
            <a:pPr lvl="1"/>
            <a:r>
              <a:rPr lang="en-US" dirty="0" smtClean="0"/>
              <a:t>Party TN (if provided in Search)</a:t>
            </a:r>
          </a:p>
          <a:p>
            <a:pPr lvl="1"/>
            <a:r>
              <a:rPr lang="en-US" dirty="0" smtClean="0"/>
              <a:t>Account (responsible party &amp; service address)</a:t>
            </a:r>
          </a:p>
          <a:p>
            <a:r>
              <a:rPr lang="en-US" dirty="0" smtClean="0"/>
              <a:t>IPO Order ID generated in TIBCO (GUID?)</a:t>
            </a:r>
          </a:p>
          <a:p>
            <a:endParaRPr lang="en-US" dirty="0" smtClean="0"/>
          </a:p>
          <a:p>
            <a:r>
              <a:rPr lang="en-US" dirty="0" smtClean="0">
                <a:solidFill>
                  <a:srgbClr val="FF0000"/>
                </a:solidFill>
              </a:rPr>
              <a:t>Does NOT populate any Biller or SOLO ID fields</a:t>
            </a:r>
          </a:p>
          <a:p>
            <a:pPr marL="201168" lvl="1" indent="0">
              <a:buNone/>
            </a:pPr>
            <a:endParaRPr lang="en-US" dirty="0"/>
          </a:p>
          <a:p>
            <a:pPr marL="201168" lvl="1" indent="0">
              <a:buNone/>
            </a:pPr>
            <a:endParaRPr lang="en-US" dirty="0" smtClean="0"/>
          </a:p>
        </p:txBody>
      </p:sp>
    </p:spTree>
    <p:extLst>
      <p:ext uri="{BB962C8B-B14F-4D97-AF65-F5344CB8AC3E}">
        <p14:creationId xmlns:p14="http://schemas.microsoft.com/office/powerpoint/2010/main" val="1063320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smtClean="0"/>
              <a:t>Order Orchestration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9" y="1906829"/>
            <a:ext cx="12019280" cy="3847592"/>
          </a:xfrm>
          <a:prstGeom prst="rect">
            <a:avLst/>
          </a:prstGeom>
        </p:spPr>
      </p:pic>
    </p:spTree>
    <p:extLst>
      <p:ext uri="{BB962C8B-B14F-4D97-AF65-F5344CB8AC3E}">
        <p14:creationId xmlns:p14="http://schemas.microsoft.com/office/powerpoint/2010/main" val="1234121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Validation Response</a:t>
            </a:r>
            <a:endParaRPr lang="en-US" dirty="0"/>
          </a:p>
        </p:txBody>
      </p:sp>
      <p:sp>
        <p:nvSpPr>
          <p:cNvPr id="3" name="Content Placeholder 2"/>
          <p:cNvSpPr>
            <a:spLocks noGrp="1"/>
          </p:cNvSpPr>
          <p:nvPr>
            <p:ph idx="1"/>
          </p:nvPr>
        </p:nvSpPr>
        <p:spPr/>
        <p:txBody>
          <a:bodyPr/>
          <a:lstStyle/>
          <a:p>
            <a:r>
              <a:rPr lang="en-US" dirty="0" smtClean="0"/>
              <a:t>From an application perspective, Order Validation (from OE) is the first step of the </a:t>
            </a:r>
            <a:r>
              <a:rPr lang="en-US" dirty="0" err="1" smtClean="0"/>
              <a:t>submitOrder</a:t>
            </a:r>
            <a:r>
              <a:rPr lang="en-US" dirty="0" smtClean="0"/>
              <a:t> process, invoked when leaving the Offer Configuration Options screen (Item W22 in Process Documentation).  Once we get a successfully validated Order from OE, we need to update the IPO with the validated configuration options from OE.</a:t>
            </a:r>
          </a:p>
          <a:p>
            <a:r>
              <a:rPr lang="en-US" u="sng" dirty="0">
                <a:solidFill>
                  <a:schemeClr val="accent1"/>
                </a:solidFill>
              </a:rPr>
              <a:t>PUT ../</a:t>
            </a:r>
            <a:r>
              <a:rPr lang="en-US" u="sng" dirty="0" err="1">
                <a:solidFill>
                  <a:schemeClr val="accent1"/>
                </a:solidFill>
              </a:rPr>
              <a:t>inProcessOrders</a:t>
            </a:r>
            <a:r>
              <a:rPr lang="en-US" u="sng" dirty="0">
                <a:solidFill>
                  <a:schemeClr val="accent1"/>
                </a:solidFill>
              </a:rPr>
              <a:t>/v1/{</a:t>
            </a:r>
            <a:r>
              <a:rPr lang="en-US" u="sng" dirty="0" err="1">
                <a:solidFill>
                  <a:schemeClr val="accent1"/>
                </a:solidFill>
              </a:rPr>
              <a:t>inProcessOrderID</a:t>
            </a:r>
            <a:r>
              <a:rPr lang="en-US" u="sng" dirty="0">
                <a:solidFill>
                  <a:schemeClr val="accent1"/>
                </a:solidFill>
              </a:rPr>
              <a:t>}/</a:t>
            </a:r>
            <a:r>
              <a:rPr lang="en-US" u="sng" dirty="0" err="1" smtClean="0">
                <a:solidFill>
                  <a:schemeClr val="accent1"/>
                </a:solidFill>
              </a:rPr>
              <a:t>opcOrderItems</a:t>
            </a:r>
            <a:r>
              <a:rPr lang="en-US" i="1" dirty="0">
                <a:solidFill>
                  <a:srgbClr val="FF0000"/>
                </a:solidFill>
              </a:rPr>
              <a:t> (POST?)</a:t>
            </a:r>
            <a:endParaRPr lang="en-US" u="sng" dirty="0">
              <a:solidFill>
                <a:schemeClr val="accent1"/>
              </a:solidFill>
            </a:endParaRPr>
          </a:p>
          <a:p>
            <a:r>
              <a:rPr lang="en-US" u="sng" dirty="0">
                <a:solidFill>
                  <a:schemeClr val="accent1"/>
                </a:solidFill>
              </a:rPr>
              <a:t>PUT ../</a:t>
            </a:r>
            <a:r>
              <a:rPr lang="en-US" u="sng" dirty="0" err="1">
                <a:solidFill>
                  <a:schemeClr val="accent1"/>
                </a:solidFill>
              </a:rPr>
              <a:t>inProcessOrders</a:t>
            </a:r>
            <a:r>
              <a:rPr lang="en-US" u="sng" dirty="0">
                <a:solidFill>
                  <a:schemeClr val="accent1"/>
                </a:solidFill>
              </a:rPr>
              <a:t>/v1/{</a:t>
            </a:r>
            <a:r>
              <a:rPr lang="en-US" u="sng" dirty="0" err="1">
                <a:solidFill>
                  <a:schemeClr val="accent1"/>
                </a:solidFill>
              </a:rPr>
              <a:t>inProcessOrderID</a:t>
            </a:r>
            <a:r>
              <a:rPr lang="en-US" u="sng" dirty="0">
                <a:solidFill>
                  <a:schemeClr val="accent1"/>
                </a:solidFill>
              </a:rPr>
              <a:t>}/</a:t>
            </a:r>
            <a:r>
              <a:rPr lang="en-US" u="sng" dirty="0" err="1">
                <a:solidFill>
                  <a:schemeClr val="accent1"/>
                </a:solidFill>
              </a:rPr>
              <a:t>opcOrderItems</a:t>
            </a:r>
            <a:r>
              <a:rPr lang="en-US" u="sng" dirty="0">
                <a:solidFill>
                  <a:schemeClr val="accent1"/>
                </a:solidFill>
              </a:rPr>
              <a:t>/{</a:t>
            </a:r>
            <a:r>
              <a:rPr lang="en-US" u="sng" dirty="0" err="1">
                <a:solidFill>
                  <a:schemeClr val="accent1"/>
                </a:solidFill>
              </a:rPr>
              <a:t>itemNumber</a:t>
            </a:r>
            <a:r>
              <a:rPr lang="en-US" u="sng" dirty="0">
                <a:solidFill>
                  <a:schemeClr val="accent1"/>
                </a:solidFill>
              </a:rPr>
              <a:t>}/</a:t>
            </a:r>
            <a:r>
              <a:rPr lang="en-US" u="sng" dirty="0" smtClean="0">
                <a:solidFill>
                  <a:schemeClr val="accent1"/>
                </a:solidFill>
              </a:rPr>
              <a:t>attributes</a:t>
            </a:r>
            <a:r>
              <a:rPr lang="en-US" i="1" dirty="0" smtClean="0">
                <a:solidFill>
                  <a:srgbClr val="FF0000"/>
                </a:solidFill>
              </a:rPr>
              <a:t> (POST?)</a:t>
            </a:r>
            <a:endParaRPr lang="en-US" i="1" dirty="0">
              <a:solidFill>
                <a:srgbClr val="FF0000"/>
              </a:solidFill>
            </a:endParaRPr>
          </a:p>
          <a:p>
            <a:r>
              <a:rPr lang="en-US" dirty="0" smtClean="0"/>
              <a:t>Populates:</a:t>
            </a:r>
          </a:p>
          <a:p>
            <a:pPr lvl="1"/>
            <a:r>
              <a:rPr lang="en-US" dirty="0" smtClean="0"/>
              <a:t>OPC_ITEM array</a:t>
            </a:r>
          </a:p>
          <a:p>
            <a:pPr lvl="1"/>
            <a:r>
              <a:rPr lang="en-US" dirty="0" smtClean="0"/>
              <a:t>OPC_ITEM_ATTRIBUTE array</a:t>
            </a:r>
            <a:endParaRPr lang="en-US" dirty="0"/>
          </a:p>
        </p:txBody>
      </p:sp>
    </p:spTree>
    <p:extLst>
      <p:ext uri="{BB962C8B-B14F-4D97-AF65-F5344CB8AC3E}">
        <p14:creationId xmlns:p14="http://schemas.microsoft.com/office/powerpoint/2010/main" val="683188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 Order Response</a:t>
            </a:r>
            <a:endParaRPr lang="en-US" dirty="0"/>
          </a:p>
        </p:txBody>
      </p:sp>
      <p:sp>
        <p:nvSpPr>
          <p:cNvPr id="3" name="Content Placeholder 2"/>
          <p:cNvSpPr>
            <a:spLocks noGrp="1"/>
          </p:cNvSpPr>
          <p:nvPr>
            <p:ph idx="1"/>
          </p:nvPr>
        </p:nvSpPr>
        <p:spPr/>
        <p:txBody>
          <a:bodyPr/>
          <a:lstStyle/>
          <a:p>
            <a:r>
              <a:rPr lang="en-US" dirty="0" smtClean="0"/>
              <a:t>On a successful response from the Biller that the order has been successfully placed (W08 in process documentation), we can now update the IPO with appropriate Biller (and SOLO) IDs and other key order information:</a:t>
            </a:r>
          </a:p>
          <a:p>
            <a:r>
              <a:rPr lang="en-US" u="sng" dirty="0">
                <a:solidFill>
                  <a:schemeClr val="accent1"/>
                </a:solidFill>
              </a:rPr>
              <a:t>PUT ../</a:t>
            </a:r>
            <a:r>
              <a:rPr lang="en-US" u="sng" dirty="0" err="1">
                <a:solidFill>
                  <a:schemeClr val="accent1"/>
                </a:solidFill>
              </a:rPr>
              <a:t>inProcessOrders</a:t>
            </a:r>
            <a:r>
              <a:rPr lang="en-US" u="sng" dirty="0">
                <a:solidFill>
                  <a:schemeClr val="accent1"/>
                </a:solidFill>
              </a:rPr>
              <a:t>/v1/{</a:t>
            </a:r>
            <a:r>
              <a:rPr lang="en-US" u="sng" dirty="0" err="1">
                <a:solidFill>
                  <a:schemeClr val="accent1"/>
                </a:solidFill>
              </a:rPr>
              <a:t>inProcessOrderID</a:t>
            </a:r>
            <a:r>
              <a:rPr lang="en-US" u="sng" dirty="0" smtClean="0">
                <a:solidFill>
                  <a:schemeClr val="accent1"/>
                </a:solidFill>
              </a:rPr>
              <a:t>}/</a:t>
            </a:r>
            <a:r>
              <a:rPr lang="en-US" b="1" i="1" u="sng" dirty="0" smtClean="0">
                <a:solidFill>
                  <a:srgbClr val="FF0000"/>
                </a:solidFill>
              </a:rPr>
              <a:t>[SPECIFIC ENDPOINT TO BE DEFINED]</a:t>
            </a:r>
            <a:r>
              <a:rPr lang="en-US" b="1" u="sng" dirty="0" smtClean="0">
                <a:solidFill>
                  <a:schemeClr val="accent1"/>
                </a:solidFill>
              </a:rPr>
              <a:t> </a:t>
            </a:r>
          </a:p>
          <a:p>
            <a:r>
              <a:rPr lang="en-US" dirty="0" smtClean="0"/>
              <a:t>Updates &amp; Populates:</a:t>
            </a:r>
          </a:p>
          <a:p>
            <a:pPr lvl="1"/>
            <a:r>
              <a:rPr lang="en-US" dirty="0" smtClean="0"/>
              <a:t>Biller Order ID</a:t>
            </a:r>
          </a:p>
          <a:p>
            <a:pPr lvl="1"/>
            <a:r>
              <a:rPr lang="en-US" dirty="0" smtClean="0"/>
              <a:t>SOLO Product Order ID</a:t>
            </a:r>
          </a:p>
          <a:p>
            <a:pPr lvl="1"/>
            <a:r>
              <a:rPr lang="en-US" dirty="0" smtClean="0"/>
              <a:t>SOLO MEC Order ID</a:t>
            </a:r>
          </a:p>
          <a:p>
            <a:pPr lvl="1"/>
            <a:r>
              <a:rPr lang="en-US" dirty="0" smtClean="0"/>
              <a:t>Biller Account Number</a:t>
            </a:r>
          </a:p>
          <a:p>
            <a:pPr lvl="1"/>
            <a:r>
              <a:rPr lang="en-US" dirty="0" smtClean="0"/>
              <a:t>SOLO Account ID</a:t>
            </a:r>
          </a:p>
          <a:p>
            <a:pPr lvl="1"/>
            <a:r>
              <a:rPr lang="en-US" dirty="0" smtClean="0"/>
              <a:t>Biller &amp; SOLO Work Order</a:t>
            </a:r>
          </a:p>
          <a:p>
            <a:pPr lvl="1"/>
            <a:r>
              <a:rPr lang="en-US" dirty="0" smtClean="0"/>
              <a:t>Party Address (=Service Address)</a:t>
            </a:r>
          </a:p>
        </p:txBody>
      </p:sp>
    </p:spTree>
    <p:extLst>
      <p:ext uri="{BB962C8B-B14F-4D97-AF65-F5344CB8AC3E}">
        <p14:creationId xmlns:p14="http://schemas.microsoft.com/office/powerpoint/2010/main" val="579966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TPV PIN Response</a:t>
            </a:r>
            <a:endParaRPr lang="en-US" dirty="0"/>
          </a:p>
        </p:txBody>
      </p:sp>
      <p:sp>
        <p:nvSpPr>
          <p:cNvPr id="3" name="Content Placeholder 2"/>
          <p:cNvSpPr>
            <a:spLocks noGrp="1"/>
          </p:cNvSpPr>
          <p:nvPr>
            <p:ph idx="1"/>
          </p:nvPr>
        </p:nvSpPr>
        <p:spPr/>
        <p:txBody>
          <a:bodyPr/>
          <a:lstStyle/>
          <a:p>
            <a:r>
              <a:rPr lang="en-US" dirty="0" smtClean="0"/>
              <a:t>If telephone porting is part of the Order and Third-Party Verification is required, the </a:t>
            </a:r>
            <a:r>
              <a:rPr lang="en-US" dirty="0" err="1" smtClean="0"/>
              <a:t>submitOrder</a:t>
            </a:r>
            <a:r>
              <a:rPr lang="en-US" dirty="0" smtClean="0"/>
              <a:t> process will orchestrate the initiation of TPV through issuance of a PIN.  On a successful return of this call (W30 in process documentation), we will update the IPO with the TPV PIN.</a:t>
            </a:r>
          </a:p>
          <a:p>
            <a:r>
              <a:rPr lang="en-US" dirty="0" smtClean="0"/>
              <a:t>Populates:</a:t>
            </a:r>
          </a:p>
          <a:p>
            <a:pPr lvl="1"/>
            <a:r>
              <a:rPr lang="en-US" dirty="0" smtClean="0"/>
              <a:t>TPV PIN</a:t>
            </a:r>
            <a:endParaRPr lang="en-US" dirty="0"/>
          </a:p>
        </p:txBody>
      </p:sp>
    </p:spTree>
    <p:extLst>
      <p:ext uri="{BB962C8B-B14F-4D97-AF65-F5344CB8AC3E}">
        <p14:creationId xmlns:p14="http://schemas.microsoft.com/office/powerpoint/2010/main" val="1211643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Verification/Submittal Orchestration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296" y="1611984"/>
            <a:ext cx="7076694" cy="4652010"/>
          </a:xfrm>
          <a:prstGeom prst="rect">
            <a:avLst/>
          </a:prstGeom>
        </p:spPr>
      </p:pic>
    </p:spTree>
    <p:extLst>
      <p:ext uri="{BB962C8B-B14F-4D97-AF65-F5344CB8AC3E}">
        <p14:creationId xmlns:p14="http://schemas.microsoft.com/office/powerpoint/2010/main" val="505858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614</TotalTime>
  <Words>926</Words>
  <Application>Microsoft Macintosh PowerPoint</Application>
  <PresentationFormat>Widescreen</PresentationFormat>
  <Paragraphs>116</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IPO Interactions &amp; TIBCO Persistence</vt:lpstr>
      <vt:lpstr>In-Process Order Structure</vt:lpstr>
      <vt:lpstr>Events Impacting In-Process Order</vt:lpstr>
      <vt:lpstr>Create Order</vt:lpstr>
      <vt:lpstr>Create Order Orchestration</vt:lpstr>
      <vt:lpstr>Order Validation Response</vt:lpstr>
      <vt:lpstr>Submit Order Response</vt:lpstr>
      <vt:lpstr>TPV PIN Response</vt:lpstr>
      <vt:lpstr>Order Verification/Submittal Orchestration</vt:lpstr>
      <vt:lpstr>Update Order – Work Order Schedule Response</vt:lpstr>
      <vt:lpstr>Customer Verification Request</vt:lpstr>
      <vt:lpstr>Customer Verification Response</vt:lpstr>
      <vt:lpstr>Update Order – Billing Address Response</vt:lpstr>
      <vt:lpstr>Update Order – Confirm Response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IPO Interactions &amp; TIBCO Persistence</dc:title>
  <dc:creator>Jonathan Andrews</dc:creator>
  <cp:lastModifiedBy>Jonathan Andrews</cp:lastModifiedBy>
  <cp:revision>26</cp:revision>
  <dcterms:created xsi:type="dcterms:W3CDTF">2015-09-21T11:22:08Z</dcterms:created>
  <dcterms:modified xsi:type="dcterms:W3CDTF">2015-09-22T18:36:40Z</dcterms:modified>
</cp:coreProperties>
</file>