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9C10B4-79A2-4C32-8FF2-999B955A2B57}">
  <a:tblStyle styleId="{229C10B4-79A2-4C32-8FF2-999B955A2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2f94ee60f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2f94ee60f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2f94ee60f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92f94ee60f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f94ee60f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92f94ee60f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f94ee60f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92f94ee60f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2e57126c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92e57126c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e57126c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92e57126c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2e57126c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92e57126c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2e57126c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92e57126c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2e57126c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92e57126c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2f94ee60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92f94ee60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2f94ee60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92f94ee60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2f94ee60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92f94ee60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2f94ee60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92f94ee60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2f94ee60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2f94ee60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2e57126c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92e57126c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2e57126c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92e57126cf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ogo (1)">
  <p:cSld name="Slide Logo (1)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11793" y="1720215"/>
            <a:ext cx="3320415" cy="170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>
            <p:ph idx="2" type="pic"/>
          </p:nvPr>
        </p:nvSpPr>
        <p:spPr>
          <a:xfrm>
            <a:off x="3887391" y="545805"/>
            <a:ext cx="4629150" cy="384998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506514" y="545804"/>
            <a:ext cx="3299942" cy="99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506514" y="1665767"/>
            <a:ext cx="3299942" cy="2735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1)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6585" y="2064936"/>
            <a:ext cx="8013709" cy="1231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6585" y="3296093"/>
            <a:ext cx="8013709" cy="147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400" y="489381"/>
            <a:ext cx="1391412" cy="53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2)">
  <p:cSld name="Title Slide (2)">
    <p:bg>
      <p:bgPr>
        <a:solidFill>
          <a:srgbClr val="00B0F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416585" y="2064936"/>
            <a:ext cx="8013709" cy="1231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416585" y="3296093"/>
            <a:ext cx="8013709" cy="147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400" y="489381"/>
            <a:ext cx="1391412" cy="53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25304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25304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6929771" y="4767263"/>
            <a:ext cx="13822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25304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25304" y="1369219"/>
            <a:ext cx="395531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571990" y="1369219"/>
            <a:ext cx="394336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ogo (2)">
  <p:cSld name="Slide Logo (2)">
    <p:bg>
      <p:bgPr>
        <a:solidFill>
          <a:srgbClr val="00B0F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11793" y="1720215"/>
            <a:ext cx="3320415" cy="170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25304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887391" y="545805"/>
            <a:ext cx="4629150" cy="3849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506514" y="545804"/>
            <a:ext cx="3299942" cy="99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506514" y="1665767"/>
            <a:ext cx="3299942" cy="2735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25304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304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25304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416585" y="2064936"/>
            <a:ext cx="8013709" cy="1231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A Machine Learning approach to Arrhythmia detection</a:t>
            </a:r>
            <a:endParaRPr/>
          </a:p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416585" y="3296093"/>
            <a:ext cx="8013709" cy="147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pt-PT"/>
              <a:t>Álvaro Lopes Nº96148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pt-PT"/>
              <a:t>André Lopes Nº96351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None/>
            </a:pPr>
            <a:r>
              <a:rPr lang="pt-PT"/>
              <a:t>Target variable and classes aggregation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25304" y="1268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T</a:t>
            </a:r>
            <a:r>
              <a:rPr lang="pt-PT"/>
              <a:t>arget variable: "Type"</a:t>
            </a:r>
            <a:r>
              <a:rPr lang="pt-PT"/>
              <a:t>.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Aggregation </a:t>
            </a:r>
            <a:r>
              <a:rPr lang="pt-PT"/>
              <a:t>according</a:t>
            </a:r>
            <a:r>
              <a:rPr lang="pt-PT"/>
              <a:t> to </a:t>
            </a:r>
            <a:r>
              <a:rPr lang="pt-PT"/>
              <a:t>AAMI standard.</a:t>
            </a:r>
            <a:endParaRPr/>
          </a:p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6929771" y="4767263"/>
            <a:ext cx="138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0" y="2338050"/>
            <a:ext cx="71247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Dataset balancing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75" y="1128588"/>
            <a:ext cx="36290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564" y="2091702"/>
            <a:ext cx="6188850" cy="25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675" y="1268053"/>
            <a:ext cx="3831503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Support Vector Machine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25302" y="1268050"/>
            <a:ext cx="4130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59543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Grid search cross validation performed </a:t>
            </a:r>
            <a:endParaRPr/>
          </a:p>
          <a:p>
            <a:pPr indent="-159543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Penalty parameter C: 0.1, 1, 10 and 100.</a:t>
            </a:r>
            <a:endParaRPr/>
          </a:p>
          <a:p>
            <a:pPr indent="-118427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2000"/>
              <a:buChar char="•"/>
            </a:pPr>
            <a:r>
              <a:rPr lang="pt-PT"/>
              <a:t>Kernels: linear, polynomial, radial basis function and sigmoid.</a:t>
            </a:r>
            <a:endParaRPr/>
          </a:p>
          <a:p>
            <a:pPr indent="-118427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2000"/>
              <a:buChar char="•"/>
            </a:pPr>
            <a:r>
              <a:rPr lang="pt-PT"/>
              <a:t>Decision function shape: one-vs-rest and one-vs-one.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Neural network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25302" y="1369225"/>
            <a:ext cx="4274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71450" rtl="0" algn="just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Input layer: 19 neurons.</a:t>
            </a:r>
            <a:endParaRPr/>
          </a:p>
          <a:p>
            <a:pPr indent="-127000" lvl="0" marL="171450" rtl="0" algn="just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4 fully connected hidden layers with ReLU activation were used with 128 neurons each.</a:t>
            </a:r>
            <a:endParaRPr/>
          </a:p>
          <a:p>
            <a:pPr indent="-127000" lvl="0" marL="171450" rtl="0" algn="just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Output</a:t>
            </a:r>
            <a:r>
              <a:rPr lang="pt-PT"/>
              <a:t> layer: 5 neurons, softmax activation function.</a:t>
            </a:r>
            <a:endParaRPr/>
          </a:p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6929771" y="4767263"/>
            <a:ext cx="138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13" y="1811363"/>
            <a:ext cx="3776362" cy="237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Convolutional Neural Networks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25300" y="1369225"/>
            <a:ext cx="48774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Features extracted from data</a:t>
            </a:r>
            <a:endParaRPr/>
          </a:p>
          <a:p>
            <a:pPr indent="2857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or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Raw data</a:t>
            </a:r>
            <a:endParaRPr/>
          </a:p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6908505" y="4767263"/>
            <a:ext cx="140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25" y="1922400"/>
            <a:ext cx="5044351" cy="30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None/>
            </a:pPr>
            <a:r>
              <a:rPr lang="pt-PT"/>
              <a:t>Neural Network (1 vs All approach)</a:t>
            </a:r>
            <a:endParaRPr/>
          </a:p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6908505" y="4767263"/>
            <a:ext cx="140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725" y="1169225"/>
            <a:ext cx="4183825" cy="26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75" y="1948000"/>
            <a:ext cx="4533475" cy="27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Fuzzy models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25300" y="1369225"/>
            <a:ext cx="48774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Takagi-Sugeno based model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ALMMo-0 classifier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00" y="2845250"/>
            <a:ext cx="5604661" cy="2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5276" l="3947" r="0" t="0"/>
          <a:stretch/>
        </p:blipFill>
        <p:spPr>
          <a:xfrm>
            <a:off x="5685700" y="357825"/>
            <a:ext cx="2948025" cy="22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Results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952500" y="13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{229C10B4-79A2-4C32-8FF2-999B955A2B57}</a:tableStyleId>
              </a:tblPr>
              <a:tblGrid>
                <a:gridCol w="1754525"/>
                <a:gridCol w="978150"/>
                <a:gridCol w="1150650"/>
                <a:gridCol w="1524475"/>
                <a:gridCol w="183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Recall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F1 Score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Cohen’s Kappa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Matthews correlation coefficient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0.329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0.145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0.207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-0.024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-0.039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NN (1 vs All)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0.349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0.131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CNN (features)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0.212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0.156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-0.044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-0.060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CNN (raw signals)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0.387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0.368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0.233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0.242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Takagi-Sugeno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ALMMo-0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0.045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5562"/>
          <a:stretch/>
        </p:blipFill>
        <p:spPr>
          <a:xfrm>
            <a:off x="4655550" y="3084575"/>
            <a:ext cx="3979501" cy="18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25300" y="1369225"/>
            <a:ext cx="4877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Feature engineering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Preprocessing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CNNs and LSTMs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Neuro-fuzzy models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50" y="3203994"/>
            <a:ext cx="3536499" cy="179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498" y="388123"/>
            <a:ext cx="4481225" cy="22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Introduction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25304" y="10559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171450" rtl="0" algn="just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pt-PT"/>
              <a:t>By 2060, 17.9 million people in Europe will be affected by atrial fibrillation. </a:t>
            </a:r>
            <a:endParaRPr/>
          </a:p>
          <a:p>
            <a:pPr indent="-215900" lvl="0" marL="171450" rtl="0" algn="just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pt-PT"/>
              <a:t>There is a growing trend for arrhythmia detection using machine learning methods.</a:t>
            </a:r>
            <a:endParaRPr/>
          </a:p>
          <a:p>
            <a:pPr indent="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6929771" y="4767263"/>
            <a:ext cx="138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00" y="2790813"/>
            <a:ext cx="76485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-264700" y="4046925"/>
            <a:ext cx="9673425" cy="13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 Medical overview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25304" y="10705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A heart arrhythmia is an irregular heartbeat caused by malfunctioning electrical signals that control the heart.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F</a:t>
            </a:r>
            <a:r>
              <a:rPr lang="pt-PT"/>
              <a:t>ive main types of arrhythmias: tachycardia, bradycardia, premature heartbeat, supraventricular arrhythmias and ventricular arrhythmias.</a:t>
            </a:r>
            <a:endParaRPr/>
          </a:p>
          <a:p>
            <a:pPr indent="-12700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The main form of diagnostic for arrhythmia is the analysis of an ECG by a medical professional.</a:t>
            </a:r>
            <a:endParaRPr/>
          </a:p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5885421" y="5075213"/>
            <a:ext cx="138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 Data set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25304" y="11472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59543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MIT-BIH Arrhythmia Database: </a:t>
            </a:r>
            <a:r>
              <a:rPr lang="pt-PT"/>
              <a:t>ECG recordings </a:t>
            </a:r>
            <a:r>
              <a:rPr lang="pt-PT"/>
              <a:t>obtained between 1975 and 1979. </a:t>
            </a:r>
            <a:endParaRPr/>
          </a:p>
          <a:p>
            <a:pPr indent="-159543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48 half-hour ECG recordings obtained from 47 subjects. 23 random recordings and 25 purposely chosen.</a:t>
            </a:r>
            <a:endParaRPr/>
          </a:p>
          <a:p>
            <a:pPr indent="-118427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2000"/>
              <a:buChar char="•"/>
            </a:pPr>
            <a:r>
              <a:rPr lang="pt-PT"/>
              <a:t>25 men aged 32 to 89 years and 22 women aged 23 to 89 years.</a:t>
            </a:r>
            <a:endParaRPr/>
          </a:p>
          <a:p>
            <a:pPr indent="-118427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2000"/>
              <a:buChar char="•"/>
            </a:pPr>
            <a:r>
              <a:rPr lang="pt-PT"/>
              <a:t>Original recordings were analog and were later digitized.</a:t>
            </a:r>
            <a:endParaRPr/>
          </a:p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6929771" y="4767263"/>
            <a:ext cx="138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 Data set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46950" y="1399050"/>
            <a:ext cx="36870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59543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MLII, V1, V2, V4 and V5 signals.</a:t>
            </a:r>
            <a:endParaRPr/>
          </a:p>
          <a:p>
            <a:pPr indent="-159543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R</a:t>
            </a:r>
            <a:r>
              <a:rPr lang="pt-PT"/>
              <a:t>eadings from the electrodes of the ECG, two for each patient: csv file.</a:t>
            </a:r>
            <a:endParaRPr/>
          </a:p>
          <a:p>
            <a:pPr indent="-118427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2000"/>
              <a:buChar char="•"/>
            </a:pPr>
            <a:r>
              <a:rPr lang="pt-PT"/>
              <a:t>Annotations made by cardiologists: txt file.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346" y="1721850"/>
            <a:ext cx="4467101" cy="23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Objectives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25304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A</a:t>
            </a:r>
            <a:r>
              <a:rPr lang="pt-PT"/>
              <a:t>pply machine learning techniques to the data set.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I</a:t>
            </a:r>
            <a:r>
              <a:rPr lang="pt-PT"/>
              <a:t>dentify if a beat is normal, or if it is some kind of arrhythmia. </a:t>
            </a:r>
            <a:endParaRPr/>
          </a:p>
          <a:p>
            <a:pPr indent="-12700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Preprocessing the data.</a:t>
            </a:r>
            <a:endParaRPr/>
          </a:p>
          <a:p>
            <a:pPr indent="-12700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Defining the features to be extracted.</a:t>
            </a:r>
            <a:endParaRPr/>
          </a:p>
          <a:p>
            <a:pPr indent="-12700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Train several models and evaluate their performance.</a:t>
            </a:r>
            <a:endParaRPr/>
          </a:p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6929771" y="4767263"/>
            <a:ext cx="138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30118" l="0" r="0" t="0"/>
          <a:stretch/>
        </p:blipFill>
        <p:spPr>
          <a:xfrm>
            <a:off x="4798550" y="645497"/>
            <a:ext cx="4257701" cy="21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425304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Data Preprocessing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25300" y="1369225"/>
            <a:ext cx="4156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PT"/>
              <a:t>R-R interval segmentation</a:t>
            </a:r>
            <a:endParaRPr/>
          </a:p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6908505" y="4767263"/>
            <a:ext cx="14034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63" y="2461605"/>
            <a:ext cx="4756075" cy="2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Data Preprocessing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25300" y="1369225"/>
            <a:ext cx="415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Noise filtering</a:t>
            </a:r>
            <a:endParaRPr/>
          </a:p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6908505" y="4767263"/>
            <a:ext cx="140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75" y="2178813"/>
            <a:ext cx="4452874" cy="223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91477"/>
            <a:ext cx="4397900" cy="22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50" y="1755075"/>
            <a:ext cx="3278100" cy="32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425304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pt-PT"/>
              <a:t>Feature extraction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25300" y="1369225"/>
            <a:ext cx="54048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Statistical time-domain features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Frequency-domain features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RFE with cross validation</a:t>
            </a:r>
            <a:endParaRPr/>
          </a:p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6908505" y="4767263"/>
            <a:ext cx="140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0" y="2735900"/>
            <a:ext cx="4380576" cy="23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