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7" r:id="rId2"/>
    <p:sldId id="378" r:id="rId3"/>
    <p:sldId id="391" r:id="rId4"/>
    <p:sldId id="398" r:id="rId5"/>
    <p:sldId id="383" r:id="rId6"/>
    <p:sldId id="392" r:id="rId7"/>
    <p:sldId id="395" r:id="rId8"/>
    <p:sldId id="397" r:id="rId9"/>
    <p:sldId id="389" r:id="rId10"/>
    <p:sldId id="394" r:id="rId11"/>
    <p:sldId id="384" r:id="rId12"/>
    <p:sldId id="387" r:id="rId13"/>
    <p:sldId id="388" r:id="rId14"/>
    <p:sldId id="385" r:id="rId15"/>
    <p:sldId id="396" r:id="rId16"/>
    <p:sldId id="386" r:id="rId17"/>
    <p:sldId id="381" r:id="rId18"/>
    <p:sldId id="3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 autoAdjust="0"/>
    <p:restoredTop sz="94610"/>
  </p:normalViewPr>
  <p:slideViewPr>
    <p:cSldViewPr snapToGrid="0">
      <p:cViewPr varScale="1">
        <p:scale>
          <a:sx n="116" d="100"/>
          <a:sy n="11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1.jpe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0.em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29.emf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0313B61-5904-114A-C394-AD38C594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17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58272D-4291-56E7-ABF9-3DD34C51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" y="2452872"/>
            <a:ext cx="370676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E9D90D-8CA8-522D-24F5-AD1BEE4A8495}"/>
              </a:ext>
            </a:extLst>
          </p:cNvPr>
          <p:cNvSpPr/>
          <p:nvPr/>
        </p:nvSpPr>
        <p:spPr>
          <a:xfrm>
            <a:off x="4459660" y="3612884"/>
            <a:ext cx="12037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D043-FF54-1EAB-C09F-3E31507A4C13}"/>
              </a:ext>
            </a:extLst>
          </p:cNvPr>
          <p:cNvSpPr txBox="1"/>
          <p:nvPr/>
        </p:nvSpPr>
        <p:spPr>
          <a:xfrm>
            <a:off x="4740610" y="3060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LiCoO2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F6C8629-CD82-A891-33C0-189ABC4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9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2AA122-DA58-B856-AD0F-D78372C6DF02}"/>
              </a:ext>
            </a:extLst>
          </p:cNvPr>
          <p:cNvSpPr/>
          <p:nvPr/>
        </p:nvSpPr>
        <p:spPr>
          <a:xfrm>
            <a:off x="11007167" y="3612884"/>
            <a:ext cx="6932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8D24B-9490-C026-ACDA-D006DD969A5A}"/>
              </a:ext>
            </a:extLst>
          </p:cNvPr>
          <p:cNvSpPr txBox="1"/>
          <p:nvPr/>
        </p:nvSpPr>
        <p:spPr>
          <a:xfrm>
            <a:off x="9834666" y="4163794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TiS2, wrong magnitude</a:t>
            </a:r>
          </a:p>
        </p:txBody>
      </p:sp>
    </p:spTree>
    <p:extLst>
      <p:ext uri="{BB962C8B-B14F-4D97-AF65-F5344CB8AC3E}">
        <p14:creationId xmlns:p14="http://schemas.microsoft.com/office/powerpoint/2010/main" val="13156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B73A-7AE8-2C90-9F5A-AF70CD9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F0B15-D37C-DC63-13D8-962ADF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54" y="1990162"/>
            <a:ext cx="5692589" cy="3415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CEBAB-8AD5-4BA9-93DF-0246C61D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6" y="1990163"/>
            <a:ext cx="5692589" cy="34155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4816B3-FAA2-ECE8-1663-319AC055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8109"/>
            <a:ext cx="10972800" cy="1143000"/>
          </a:xfrm>
        </p:spPr>
        <p:txBody>
          <a:bodyPr/>
          <a:lstStyle/>
          <a:p>
            <a:r>
              <a:rPr lang="en-SG" dirty="0"/>
              <a:t>Active learning demonstration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448BC-41AE-5554-FFE0-FBA17B72773E}"/>
              </a:ext>
            </a:extLst>
          </p:cNvPr>
          <p:cNvSpPr txBox="1"/>
          <p:nvPr/>
        </p:nvSpPr>
        <p:spPr>
          <a:xfrm>
            <a:off x="2357507" y="16515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Initial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18305-6D65-D7B4-5E5A-E9A5F341088B}"/>
              </a:ext>
            </a:extLst>
          </p:cNvPr>
          <p:cNvSpPr txBox="1"/>
          <p:nvPr/>
        </p:nvSpPr>
        <p:spPr>
          <a:xfrm>
            <a:off x="8040412" y="171447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Updated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D1143-E903-7EBD-FF39-FAF957EFE1F2}"/>
              </a:ext>
            </a:extLst>
          </p:cNvPr>
          <p:cNvSpPr txBox="1"/>
          <p:nvPr/>
        </p:nvSpPr>
        <p:spPr>
          <a:xfrm>
            <a:off x="2573695" y="5754683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(Se0.92Br0.08)3 at 500 K and 800K are added to the train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80ADDF-7C7F-5FE3-D5EF-B53228EFE749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6085609" y="2426377"/>
            <a:ext cx="1" cy="5958678"/>
          </a:xfrm>
          <a:prstGeom prst="bentConnector3">
            <a:avLst>
              <a:gd name="adj1" fmla="val -228600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7E38F2-233D-D5B5-8096-974DA45919C0}"/>
              </a:ext>
            </a:extLst>
          </p:cNvPr>
          <p:cNvSpPr/>
          <p:nvPr/>
        </p:nvSpPr>
        <p:spPr>
          <a:xfrm>
            <a:off x="8633012" y="4168588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941455-FEDB-294C-B151-8B85C98473E2}"/>
              </a:ext>
            </a:extLst>
          </p:cNvPr>
          <p:cNvSpPr/>
          <p:nvPr/>
        </p:nvSpPr>
        <p:spPr>
          <a:xfrm>
            <a:off x="11454653" y="3570191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FF9CA-6A66-0661-FBE1-53EB1668B514}"/>
              </a:ext>
            </a:extLst>
          </p:cNvPr>
          <p:cNvSpPr txBox="1"/>
          <p:nvPr/>
        </p:nvSpPr>
        <p:spPr>
          <a:xfrm>
            <a:off x="5358458" y="52576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Experiments</a:t>
            </a:r>
            <a:endParaRPr lang="en-US" b="1" dirty="0"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</a:t>
            </a:r>
            <a:r>
              <a:rPr lang="en-SG" sz="3200" dirty="0" err="1"/>
              <a:t>Tes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6094-01A8-7F9C-C71B-D7015A7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2" y="179584"/>
            <a:ext cx="11943399" cy="1143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81382-798C-5CC1-3981-1C1B142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F228-33DF-627C-52FA-2BF8ED3E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" y="1109981"/>
            <a:ext cx="3475371" cy="262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36F4-C697-3AFB-63CC-7914B471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2" y="1109981"/>
            <a:ext cx="3475371" cy="2620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B1CBA-9FC5-5F40-8231-8F104E8D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71" y="1109981"/>
            <a:ext cx="3685541" cy="2697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E79EA-A0A6-80E0-DA92-704BDD29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352" y="3808668"/>
            <a:ext cx="3456432" cy="2622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C9B54-70D6-EEDE-FCD3-B8F7440AF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" y="3730753"/>
            <a:ext cx="3576650" cy="2697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9BAD4E-F592-4E67-09F7-B58D469A5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582" y="3807127"/>
            <a:ext cx="3576650" cy="2697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F1565E-1A88-122D-4FF3-9455371EFC96}"/>
              </a:ext>
            </a:extLst>
          </p:cNvPr>
          <p:cNvSpPr txBox="1"/>
          <p:nvPr/>
        </p:nvSpPr>
        <p:spPr>
          <a:xfrm>
            <a:off x="4490188" y="80677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5205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AF6472B-C629-CD70-ECF4-4DDA3A7A0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/>
          <a:stretch/>
        </p:blipFill>
        <p:spPr>
          <a:xfrm>
            <a:off x="2596896" y="1346937"/>
            <a:ext cx="4807856" cy="467450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A82B9F-4E32-5FB5-E293-72BAA69508E5}"/>
              </a:ext>
            </a:extLst>
          </p:cNvPr>
          <p:cNvSpPr/>
          <p:nvPr/>
        </p:nvSpPr>
        <p:spPr>
          <a:xfrm>
            <a:off x="7575872" y="5596128"/>
            <a:ext cx="672016" cy="6766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20F17-56EC-7C12-8D54-F578392DA4D1}"/>
              </a:ext>
            </a:extLst>
          </p:cNvPr>
          <p:cNvCxnSpPr>
            <a:cxnSpLocks/>
          </p:cNvCxnSpPr>
          <p:nvPr/>
        </p:nvCxnSpPr>
        <p:spPr>
          <a:xfrm flipH="1" flipV="1">
            <a:off x="6331049" y="4224528"/>
            <a:ext cx="1311447" cy="152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Fingerprints and ML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689850" y="1351021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314754" y="2321173"/>
            <a:ext cx="3262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compound attributes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66001" y="1751131"/>
            <a:ext cx="0" cy="6263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811846" y="353184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4162048" y="2756647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/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4C3D7F-4C51-0AB4-7DB8-BE86C71C6340}"/>
              </a:ext>
            </a:extLst>
          </p:cNvPr>
          <p:cNvSpPr txBox="1"/>
          <p:nvPr/>
        </p:nvSpPr>
        <p:spPr>
          <a:xfrm>
            <a:off x="5360953" y="2613232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/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/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AF25CC-EDF2-9230-E3C2-801C843FB690}"/>
              </a:ext>
            </a:extLst>
          </p:cNvPr>
          <p:cNvSpPr txBox="1"/>
          <p:nvPr/>
        </p:nvSpPr>
        <p:spPr>
          <a:xfrm>
            <a:off x="5890626" y="1383303"/>
            <a:ext cx="1393330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/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/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/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281C1-C3B8-06B7-A436-523F08FFDF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741717" y="2955786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203F3-24EF-8ED8-1EFD-AEC464348C2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87292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8A24E-0FB6-B992-67DC-B4859759442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68060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3F90F-ACD3-0FA6-3414-27A071F9B05E}"/>
              </a:ext>
            </a:extLst>
          </p:cNvPr>
          <p:cNvCxnSpPr>
            <a:cxnSpLocks/>
          </p:cNvCxnSpPr>
          <p:nvPr/>
        </p:nvCxnSpPr>
        <p:spPr>
          <a:xfrm>
            <a:off x="6607729" y="2283417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53">
            <a:extLst>
              <a:ext uri="{FF2B5EF4-FFF2-40B4-BE49-F238E27FC236}">
                <a16:creationId xmlns:a16="http://schemas.microsoft.com/office/drawing/2014/main" id="{4AA947BC-740F-B3D6-8092-178798A431B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004827" y="2013170"/>
            <a:ext cx="329815" cy="870309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55">
            <a:extLst>
              <a:ext uri="{FF2B5EF4-FFF2-40B4-BE49-F238E27FC236}">
                <a16:creationId xmlns:a16="http://schemas.microsoft.com/office/drawing/2014/main" id="{9BA1E179-E1D4-F411-DE86-A66DD81EA5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867998" y="2020307"/>
            <a:ext cx="329815" cy="8560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BC4460-1323-1164-D03A-DB7DF266366D}"/>
              </a:ext>
            </a:extLst>
          </p:cNvPr>
          <p:cNvCxnSpPr>
            <a:cxnSpLocks/>
          </p:cNvCxnSpPr>
          <p:nvPr/>
        </p:nvCxnSpPr>
        <p:spPr>
          <a:xfrm>
            <a:off x="6179862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55">
            <a:extLst>
              <a:ext uri="{FF2B5EF4-FFF2-40B4-BE49-F238E27FC236}">
                <a16:creationId xmlns:a16="http://schemas.microsoft.com/office/drawing/2014/main" id="{4480F156-D0C1-3BA2-0222-BBA02062000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87291" y="3638270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53">
            <a:extLst>
              <a:ext uri="{FF2B5EF4-FFF2-40B4-BE49-F238E27FC236}">
                <a16:creationId xmlns:a16="http://schemas.microsoft.com/office/drawing/2014/main" id="{2BCC6FC7-3095-8C0D-1131-E6AA2CA66CEE}"/>
              </a:ext>
            </a:extLst>
          </p:cNvPr>
          <p:cNvCxnSpPr>
            <a:cxnSpLocks/>
          </p:cNvCxnSpPr>
          <p:nvPr/>
        </p:nvCxnSpPr>
        <p:spPr>
          <a:xfrm rot="10800000">
            <a:off x="5741717" y="3638271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/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/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blipFill>
                <a:blip r:embed="rId9"/>
                <a:stretch>
                  <a:fillRect r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DA850-A257-ED61-A7C0-796A4D9A5194}"/>
              </a:ext>
            </a:extLst>
          </p:cNvPr>
          <p:cNvCxnSpPr>
            <a:cxnSpLocks/>
          </p:cNvCxnSpPr>
          <p:nvPr/>
        </p:nvCxnSpPr>
        <p:spPr>
          <a:xfrm>
            <a:off x="6994801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292C2D-2480-B80E-17F1-0D8DAFC5FA17}"/>
              </a:ext>
            </a:extLst>
          </p:cNvPr>
          <p:cNvCxnSpPr>
            <a:cxnSpLocks/>
          </p:cNvCxnSpPr>
          <p:nvPr/>
        </p:nvCxnSpPr>
        <p:spPr>
          <a:xfrm>
            <a:off x="4018613" y="2875264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/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/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/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/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6B144C-7A36-65C0-3CC9-09763C545B9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823468" y="2956009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73">
            <a:extLst>
              <a:ext uri="{FF2B5EF4-FFF2-40B4-BE49-F238E27FC236}">
                <a16:creationId xmlns:a16="http://schemas.microsoft.com/office/drawing/2014/main" id="{61A701C7-13FB-846A-6CC5-7E12C994F5B3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0091887" y="2682139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76">
            <a:extLst>
              <a:ext uri="{FF2B5EF4-FFF2-40B4-BE49-F238E27FC236}">
                <a16:creationId xmlns:a16="http://schemas.microsoft.com/office/drawing/2014/main" id="{006A6582-B414-405D-E09C-C6EE83CACF3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9228716" y="2699736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AF9092-175F-1FCE-458F-B8500DDCCA1B}"/>
              </a:ext>
            </a:extLst>
          </p:cNvPr>
          <p:cNvCxnSpPr>
            <a:cxnSpLocks/>
          </p:cNvCxnSpPr>
          <p:nvPr/>
        </p:nvCxnSpPr>
        <p:spPr>
          <a:xfrm>
            <a:off x="9823467" y="228363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5">
            <a:extLst>
              <a:ext uri="{FF2B5EF4-FFF2-40B4-BE49-F238E27FC236}">
                <a16:creationId xmlns:a16="http://schemas.microsoft.com/office/drawing/2014/main" id="{8B540F15-412A-7C4E-1A72-BFBC839E18EF}"/>
              </a:ext>
            </a:extLst>
          </p:cNvPr>
          <p:cNvCxnSpPr>
            <a:cxnSpLocks/>
          </p:cNvCxnSpPr>
          <p:nvPr/>
        </p:nvCxnSpPr>
        <p:spPr>
          <a:xfrm flipV="1">
            <a:off x="9845956" y="3642753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3">
            <a:extLst>
              <a:ext uri="{FF2B5EF4-FFF2-40B4-BE49-F238E27FC236}">
                <a16:creationId xmlns:a16="http://schemas.microsoft.com/office/drawing/2014/main" id="{79766BB5-3D40-488E-C5BA-2E6B3965E99C}"/>
              </a:ext>
            </a:extLst>
          </p:cNvPr>
          <p:cNvCxnSpPr>
            <a:cxnSpLocks/>
          </p:cNvCxnSpPr>
          <p:nvPr/>
        </p:nvCxnSpPr>
        <p:spPr>
          <a:xfrm rot="10800000">
            <a:off x="9000382" y="3642754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134AD6-C98C-E05C-C299-9BCE232D6355}"/>
              </a:ext>
            </a:extLst>
          </p:cNvPr>
          <p:cNvCxnSpPr>
            <a:cxnSpLocks/>
          </p:cNvCxnSpPr>
          <p:nvPr/>
        </p:nvCxnSpPr>
        <p:spPr>
          <a:xfrm>
            <a:off x="9425080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/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/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blipFill>
                <a:blip r:embed="rId15"/>
                <a:stretch>
                  <a:fillRect r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C321D9-889D-12A6-A5CD-1D854158745D}"/>
              </a:ext>
            </a:extLst>
          </p:cNvPr>
          <p:cNvCxnSpPr>
            <a:cxnSpLocks/>
          </p:cNvCxnSpPr>
          <p:nvPr/>
        </p:nvCxnSpPr>
        <p:spPr>
          <a:xfrm>
            <a:off x="10240019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/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blipFill>
                <a:blip r:embed="rId16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42BE69F2-594B-BED2-28E2-2D23329DA583}"/>
              </a:ext>
            </a:extLst>
          </p:cNvPr>
          <p:cNvSpPr txBox="1"/>
          <p:nvPr/>
        </p:nvSpPr>
        <p:spPr>
          <a:xfrm>
            <a:off x="9112091" y="1415800"/>
            <a:ext cx="1335622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</a:p>
        </p:txBody>
      </p:sp>
      <p:pic>
        <p:nvPicPr>
          <p:cNvPr id="102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2582BC61-2848-021F-26B1-BBEE57C5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91" y="5033166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3E496586-CE35-6314-A947-3CC802250D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5339" b="15339"/>
          <a:stretch/>
        </p:blipFill>
        <p:spPr>
          <a:xfrm>
            <a:off x="558553" y="5659100"/>
            <a:ext cx="1311207" cy="57433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5378757-76B8-7F8E-685E-6732A870E6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6" y="5370609"/>
            <a:ext cx="2366064" cy="28737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06FDB29-366F-B6F3-4258-8B0EF1AC5072}"/>
              </a:ext>
            </a:extLst>
          </p:cNvPr>
          <p:cNvSpPr/>
          <p:nvPr/>
        </p:nvSpPr>
        <p:spPr>
          <a:xfrm>
            <a:off x="314754" y="5227679"/>
            <a:ext cx="2764622" cy="1005759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693E188E-C418-E9FC-906C-CA6C7E0D0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 bwMode="auto">
          <a:xfrm>
            <a:off x="8772611" y="4972629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88649E82-58C5-D93B-0749-36520B23A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27368" r="4542" b="45558"/>
          <a:stretch/>
        </p:blipFill>
        <p:spPr bwMode="auto">
          <a:xfrm>
            <a:off x="10951601" y="5022704"/>
            <a:ext cx="382995" cy="3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BFD61612-A24B-0C12-D350-92D15C25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31487" r="4542" b="45558"/>
          <a:stretch/>
        </p:blipFill>
        <p:spPr bwMode="auto">
          <a:xfrm>
            <a:off x="10951600" y="5695903"/>
            <a:ext cx="382995" cy="3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9A612287-CB99-79DD-D98E-B19A74937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1334596" y="5731137"/>
            <a:ext cx="2988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026E8A20-32E0-A287-429E-A55AB754C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0774005" y="5762384"/>
            <a:ext cx="1999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8059A4-A3A1-F25E-5798-5579CC8D0A58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1464" cy="201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532DD9-AAD0-D0FA-26CC-0E3477512724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9963" cy="6598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B0D7FAC-6614-6129-C96C-64F2D5FE3CC7}"/>
              </a:ext>
            </a:extLst>
          </p:cNvPr>
          <p:cNvCxnSpPr>
            <a:cxnSpLocks/>
          </p:cNvCxnSpPr>
          <p:nvPr/>
        </p:nvCxnSpPr>
        <p:spPr>
          <a:xfrm flipV="1">
            <a:off x="10571488" y="5200880"/>
            <a:ext cx="464812" cy="20995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567038-C084-AF51-953D-BB85581059CA}"/>
              </a:ext>
            </a:extLst>
          </p:cNvPr>
          <p:cNvCxnSpPr>
            <a:cxnSpLocks/>
          </p:cNvCxnSpPr>
          <p:nvPr/>
        </p:nvCxnSpPr>
        <p:spPr>
          <a:xfrm>
            <a:off x="10579986" y="5410835"/>
            <a:ext cx="454164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52F04F-FE53-C135-B6A8-A1C32F4BB1EF}"/>
              </a:ext>
            </a:extLst>
          </p:cNvPr>
          <p:cNvCxnSpPr>
            <a:cxnSpLocks/>
          </p:cNvCxnSpPr>
          <p:nvPr/>
        </p:nvCxnSpPr>
        <p:spPr>
          <a:xfrm>
            <a:off x="10577836" y="5671185"/>
            <a:ext cx="446789" cy="17578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EA5038-623B-3C53-E27E-CAA14C900A29}"/>
              </a:ext>
            </a:extLst>
          </p:cNvPr>
          <p:cNvCxnSpPr>
            <a:cxnSpLocks/>
          </p:cNvCxnSpPr>
          <p:nvPr/>
        </p:nvCxnSpPr>
        <p:spPr>
          <a:xfrm flipV="1">
            <a:off x="10579985" y="5223510"/>
            <a:ext cx="449965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D22FCB-B3CF-EC5D-015E-17EA195589B7}"/>
              </a:ext>
            </a:extLst>
          </p:cNvPr>
          <p:cNvCxnSpPr>
            <a:cxnSpLocks/>
          </p:cNvCxnSpPr>
          <p:nvPr/>
        </p:nvCxnSpPr>
        <p:spPr>
          <a:xfrm flipV="1">
            <a:off x="10579985" y="5220335"/>
            <a:ext cx="459490" cy="6826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265882-7B17-261D-6563-0801AD7D2E88}"/>
              </a:ext>
            </a:extLst>
          </p:cNvPr>
          <p:cNvCxnSpPr>
            <a:cxnSpLocks/>
          </p:cNvCxnSpPr>
          <p:nvPr/>
        </p:nvCxnSpPr>
        <p:spPr>
          <a:xfrm flipV="1">
            <a:off x="10574661" y="5840644"/>
            <a:ext cx="446068" cy="8454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/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/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/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6" y="75340"/>
            <a:ext cx="10972800" cy="1143000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72C31-ABDC-0FB0-AA60-282F98088439}"/>
              </a:ext>
            </a:extLst>
          </p:cNvPr>
          <p:cNvSpPr txBox="1"/>
          <p:nvPr/>
        </p:nvSpPr>
        <p:spPr>
          <a:xfrm>
            <a:off x="2092978" y="4533416"/>
            <a:ext cx="326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ZT predicted &lt; </a:t>
            </a:r>
            <a:r>
              <a:rPr lang="en-US" sz="1600" b="0" dirty="0">
                <a:effectLst/>
                <a:latin typeface="Book Antiqua" panose="02040602050305030304" pitchFamily="18" charset="0"/>
              </a:rPr>
              <a:t>-5.0 are removed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521919"/>
                  </p:ext>
                </p:extLst>
              </p:nvPr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0.86/0.25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0.93/0.53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-6.34/0.49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0.96/0.72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SG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-0.39/-0.46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0.04/0.28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-0.25/0.38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0.70/0.73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-1.94/-0.90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0.19/0.26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521919"/>
                  </p:ext>
                </p:extLst>
              </p:nvPr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80344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0.86/0.25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0.93/0.53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80344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-6.34/0.49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0.96/0.72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0345" r="-80344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-0.39/-0.46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0.04/0.28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-0.25/0.38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0.70/0.73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-1.94/-0.90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0.19/0.26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C938295-534F-8C6C-889F-6134EA4B0E23}"/>
              </a:ext>
            </a:extLst>
          </p:cNvPr>
          <p:cNvSpPr txBox="1"/>
          <p:nvPr/>
        </p:nvSpPr>
        <p:spPr>
          <a:xfrm>
            <a:off x="1637972" y="176741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latin typeface="Book Antiqua" panose="02040602050305030304" pitchFamily="18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302336-30DC-C86D-DBF4-FFD2BE07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15" y="1162539"/>
            <a:ext cx="4821209" cy="4821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290108-9ACB-A8D8-9918-11749D9DBCAB}"/>
              </a:ext>
            </a:extLst>
          </p:cNvPr>
          <p:cNvSpPr txBox="1"/>
          <p:nvPr/>
        </p:nvSpPr>
        <p:spPr>
          <a:xfrm>
            <a:off x="10080734" y="4387332"/>
            <a:ext cx="1499321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EEE0C0-B082-2A4C-12AF-89043A10D45C}"/>
              </a:ext>
            </a:extLst>
          </p:cNvPr>
          <p:cNvSpPr txBox="1"/>
          <p:nvPr/>
        </p:nvSpPr>
        <p:spPr>
          <a:xfrm>
            <a:off x="201976" y="5080208"/>
            <a:ext cx="565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3041 + 761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 with material composition not present in the Train/Validation set: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ABA03D-8765-7D15-BA51-62B74A27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1D40-1CB7-A333-41DF-8822C4C8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6" y="75340"/>
            <a:ext cx="10972800" cy="1143000"/>
          </a:xfrm>
        </p:spPr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A3C5F-EB79-B8B5-408F-E94346A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60A3C-6440-C76E-E62A-C94446AB7858}"/>
                  </a:ext>
                </a:extLst>
              </p:cNvPr>
              <p:cNvSpPr txBox="1"/>
              <p:nvPr/>
            </p:nvSpPr>
            <p:spPr>
              <a:xfrm>
                <a:off x="1043542" y="1936677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60A3C-6440-C76E-E62A-C94446AB7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42" y="1936677"/>
                <a:ext cx="7472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AA8C8E-ECB0-1450-0519-FF89CE777C64}"/>
              </a:ext>
            </a:extLst>
          </p:cNvPr>
          <p:cNvSpPr txBox="1"/>
          <p:nvPr/>
        </p:nvSpPr>
        <p:spPr>
          <a:xfrm>
            <a:off x="224180" y="2635824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DAC44-BC6A-949E-722E-7F9A4613ED23}"/>
                  </a:ext>
                </a:extLst>
              </p:cNvPr>
              <p:cNvSpPr txBox="1"/>
              <p:nvPr/>
            </p:nvSpPr>
            <p:spPr>
              <a:xfrm>
                <a:off x="1069755" y="263582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DAC44-BC6A-949E-722E-7F9A4613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5" y="2635824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F74418-DD8C-6211-B600-E85318FF6574}"/>
                  </a:ext>
                </a:extLst>
              </p:cNvPr>
              <p:cNvSpPr txBox="1"/>
              <p:nvPr/>
            </p:nvSpPr>
            <p:spPr>
              <a:xfrm>
                <a:off x="1950523" y="263582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F74418-DD8C-6211-B600-E85318F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23" y="2635824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4E7F9A-B86E-15E6-F8F9-BC81E8231C75}"/>
              </a:ext>
            </a:extLst>
          </p:cNvPr>
          <p:cNvSpPr txBox="1"/>
          <p:nvPr/>
        </p:nvSpPr>
        <p:spPr>
          <a:xfrm>
            <a:off x="597807" y="1279558"/>
            <a:ext cx="156985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Single-task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A13AC-B62E-0967-7A2B-303208FF8484}"/>
              </a:ext>
            </a:extLst>
          </p:cNvPr>
          <p:cNvSpPr txBox="1"/>
          <p:nvPr/>
        </p:nvSpPr>
        <p:spPr>
          <a:xfrm>
            <a:off x="3355466" y="1288338"/>
            <a:ext cx="1499321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E47DB2-E81D-44C8-E455-870709EA4F2A}"/>
                  </a:ext>
                </a:extLst>
              </p:cNvPr>
              <p:cNvSpPr txBox="1"/>
              <p:nvPr/>
            </p:nvSpPr>
            <p:spPr>
              <a:xfrm>
                <a:off x="231318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E47DB2-E81D-44C8-E455-870709EA4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" y="3316857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6D0AC0-BB02-0664-1F0E-38243675EC9D}"/>
                  </a:ext>
                </a:extLst>
              </p:cNvPr>
              <p:cNvSpPr txBox="1"/>
              <p:nvPr/>
            </p:nvSpPr>
            <p:spPr>
              <a:xfrm>
                <a:off x="1076893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6D0AC0-BB02-0664-1F0E-38243675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93" y="3316857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98E90C-2587-BD10-8B04-0496B8072909}"/>
                  </a:ext>
                </a:extLst>
              </p:cNvPr>
              <p:cNvSpPr txBox="1"/>
              <p:nvPr/>
            </p:nvSpPr>
            <p:spPr>
              <a:xfrm>
                <a:off x="1957661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98E90C-2587-BD10-8B04-0496B807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61" y="3316857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602643-B47D-54E5-80BD-BBCD053FBC7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04944" y="2978378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0D675F-C2DE-58CD-B8C6-09F2D4EFBAA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450519" y="297837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3DCEA-F9E8-3009-D5D0-C3EAB590F42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331287" y="297837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F5C328-66FE-6B41-59C9-0D756775BA92}"/>
              </a:ext>
            </a:extLst>
          </p:cNvPr>
          <p:cNvCxnSpPr>
            <a:cxnSpLocks/>
          </p:cNvCxnSpPr>
          <p:nvPr/>
        </p:nvCxnSpPr>
        <p:spPr>
          <a:xfrm>
            <a:off x="1417168" y="2306009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38F90E-EE8F-3545-8017-ECF116B0A860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42580" y="2061235"/>
            <a:ext cx="329815" cy="819362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60C6BE-7D0D-76F5-6F06-26495D4CF00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1705751" y="2017425"/>
            <a:ext cx="329815" cy="9069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0A3F2C-1175-173B-BB1D-BEACDABDC904}"/>
                  </a:ext>
                </a:extLst>
              </p:cNvPr>
              <p:cNvSpPr txBox="1"/>
              <p:nvPr/>
            </p:nvSpPr>
            <p:spPr>
              <a:xfrm>
                <a:off x="3728392" y="1950347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0A3F2C-1175-173B-BB1D-BEACDABD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92" y="1950347"/>
                <a:ext cx="7472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E2A8EB-08F6-2168-EABA-DBE1AC14295F}"/>
                  </a:ext>
                </a:extLst>
              </p:cNvPr>
              <p:cNvSpPr txBox="1"/>
              <p:nvPr/>
            </p:nvSpPr>
            <p:spPr>
              <a:xfrm>
                <a:off x="3761743" y="2648043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E2A8EB-08F6-2168-EABA-DBE1AC14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3" y="2648043"/>
                <a:ext cx="747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F4C972-5273-4D9E-1FB6-872308139E35}"/>
                  </a:ext>
                </a:extLst>
              </p:cNvPr>
              <p:cNvSpPr txBox="1"/>
              <p:nvPr/>
            </p:nvSpPr>
            <p:spPr>
              <a:xfrm>
                <a:off x="2916168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F4C972-5273-4D9E-1FB6-87230813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68" y="3330527"/>
                <a:ext cx="747251" cy="3440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C1501E-43AC-D698-490B-51EDC0A1508F}"/>
                  </a:ext>
                </a:extLst>
              </p:cNvPr>
              <p:cNvSpPr txBox="1"/>
              <p:nvPr/>
            </p:nvSpPr>
            <p:spPr>
              <a:xfrm>
                <a:off x="3761743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C1501E-43AC-D698-490B-51EDC0A1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3" y="3330527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A844C0-5110-8C11-C03C-73DB711F92A9}"/>
                  </a:ext>
                </a:extLst>
              </p:cNvPr>
              <p:cNvSpPr txBox="1"/>
              <p:nvPr/>
            </p:nvSpPr>
            <p:spPr>
              <a:xfrm>
                <a:off x="4723193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A844C0-5110-8C11-C03C-73DB711F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93" y="3330527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2733B3-0FF4-E8EF-3598-2EFB799E1E2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135369" y="299204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51F6432-C4CE-CD34-E2F1-5BC27F3FAF63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4403788" y="2718178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6033F74-03DD-B0CE-7583-3F2C87E3EE1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3540617" y="2735775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AC97A4-6513-9FD3-DE4B-EA3ECCD014E4}"/>
              </a:ext>
            </a:extLst>
          </p:cNvPr>
          <p:cNvCxnSpPr>
            <a:cxnSpLocks/>
          </p:cNvCxnSpPr>
          <p:nvPr/>
        </p:nvCxnSpPr>
        <p:spPr>
          <a:xfrm>
            <a:off x="4135368" y="2319677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E4F8CC-1921-A96C-7CC8-FD56D48F9C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0497" y="1048871"/>
            <a:ext cx="5314956" cy="5314956"/>
          </a:xfrm>
          <a:prstGeom prst="rect">
            <a:avLst/>
          </a:prstGeom>
        </p:spPr>
      </p:pic>
      <p:pic>
        <p:nvPicPr>
          <p:cNvPr id="13" name="Picture 12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B8DB1D98-CFDF-3CA5-AE05-EF62FFD3BE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5339" b="15339"/>
          <a:stretch/>
        </p:blipFill>
        <p:spPr>
          <a:xfrm>
            <a:off x="2167660" y="5004104"/>
            <a:ext cx="1311207" cy="5743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AD7E2-D77C-BEB7-A727-01F1DF9AF17F}"/>
              </a:ext>
            </a:extLst>
          </p:cNvPr>
          <p:cNvCxnSpPr>
            <a:cxnSpLocks/>
          </p:cNvCxnSpPr>
          <p:nvPr/>
        </p:nvCxnSpPr>
        <p:spPr>
          <a:xfrm>
            <a:off x="1433052" y="3655216"/>
            <a:ext cx="0" cy="580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55">
            <a:extLst>
              <a:ext uri="{FF2B5EF4-FFF2-40B4-BE49-F238E27FC236}">
                <a16:creationId xmlns:a16="http://schemas.microsoft.com/office/drawing/2014/main" id="{A5A9ECCD-DB64-F3B0-E308-F2B4D372079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450518" y="3660862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53">
            <a:extLst>
              <a:ext uri="{FF2B5EF4-FFF2-40B4-BE49-F238E27FC236}">
                <a16:creationId xmlns:a16="http://schemas.microsoft.com/office/drawing/2014/main" id="{27614D61-A0F2-AAB3-AE17-EF644D55429D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604944" y="3660863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E281D4-562A-0B10-6C8A-6D8EB5FEFD79}"/>
              </a:ext>
            </a:extLst>
          </p:cNvPr>
          <p:cNvCxnSpPr>
            <a:cxnSpLocks/>
          </p:cNvCxnSpPr>
          <p:nvPr/>
        </p:nvCxnSpPr>
        <p:spPr>
          <a:xfrm>
            <a:off x="4140391" y="3673146"/>
            <a:ext cx="0" cy="580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55">
            <a:extLst>
              <a:ext uri="{FF2B5EF4-FFF2-40B4-BE49-F238E27FC236}">
                <a16:creationId xmlns:a16="http://schemas.microsoft.com/office/drawing/2014/main" id="{851B33DD-DC2B-2C40-ADE3-5D39BBB9B9B6}"/>
              </a:ext>
            </a:extLst>
          </p:cNvPr>
          <p:cNvCxnSpPr>
            <a:cxnSpLocks/>
          </p:cNvCxnSpPr>
          <p:nvPr/>
        </p:nvCxnSpPr>
        <p:spPr>
          <a:xfrm flipV="1">
            <a:off x="4157857" y="3678792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53">
            <a:extLst>
              <a:ext uri="{FF2B5EF4-FFF2-40B4-BE49-F238E27FC236}">
                <a16:creationId xmlns:a16="http://schemas.microsoft.com/office/drawing/2014/main" id="{EF6D2C96-6EAF-83FF-D6B6-462EBCFB73F8}"/>
              </a:ext>
            </a:extLst>
          </p:cNvPr>
          <p:cNvCxnSpPr>
            <a:cxnSpLocks/>
          </p:cNvCxnSpPr>
          <p:nvPr/>
        </p:nvCxnSpPr>
        <p:spPr>
          <a:xfrm rot="10800000">
            <a:off x="3312283" y="3678793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B591F-CD43-A7AC-7439-D233BBAAE9C7}"/>
                  </a:ext>
                </a:extLst>
              </p:cNvPr>
              <p:cNvSpPr txBox="1"/>
              <p:nvPr/>
            </p:nvSpPr>
            <p:spPr>
              <a:xfrm>
                <a:off x="1056988" y="425375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/>
                        <m:t>ZT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B591F-CD43-A7AC-7439-D233BBAA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88" y="4253754"/>
                <a:ext cx="74725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A27280-ACE3-6260-A1DC-5BD6A2D1ACD6}"/>
                  </a:ext>
                </a:extLst>
              </p:cNvPr>
              <p:cNvSpPr txBox="1"/>
              <p:nvPr/>
            </p:nvSpPr>
            <p:spPr>
              <a:xfrm>
                <a:off x="3755257" y="425801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/>
                        <m:t>ZT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A27280-ACE3-6260-A1DC-5BD6A2D1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57" y="4258014"/>
                <a:ext cx="74725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D07EDB3-4D3E-8FEE-4E6A-30797CE1E30F}"/>
              </a:ext>
            </a:extLst>
          </p:cNvPr>
          <p:cNvSpPr txBox="1"/>
          <p:nvPr/>
        </p:nvSpPr>
        <p:spPr>
          <a:xfrm>
            <a:off x="9498630" y="17136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 =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-0.045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955DF-1544-1A72-03AE-109693AC6A85}"/>
              </a:ext>
            </a:extLst>
          </p:cNvPr>
          <p:cNvSpPr txBox="1"/>
          <p:nvPr/>
        </p:nvSpPr>
        <p:spPr>
          <a:xfrm>
            <a:off x="9498630" y="142307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  <a:latin typeface="Book Antiqua" panose="02040602050305030304" pitchFamily="18" charset="0"/>
              </a:rPr>
              <a:t>r</a:t>
            </a:r>
            <a:r>
              <a:rPr lang="en-US" b="1" dirty="0">
                <a:solidFill>
                  <a:schemeClr val="tx2"/>
                </a:solidFill>
                <a:latin typeface="Book Antiqua" panose="02040602050305030304" pitchFamily="18" charset="0"/>
              </a:rPr>
              <a:t> = </a:t>
            </a:r>
            <a:r>
              <a:rPr lang="en-US" b="1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-0.118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AE9BD9-AB22-48C4-473D-76EC2B733F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68972" y="1125574"/>
            <a:ext cx="5238253" cy="52382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C669250-246D-BE11-E93A-02912FEDE609}"/>
              </a:ext>
            </a:extLst>
          </p:cNvPr>
          <p:cNvSpPr txBox="1"/>
          <p:nvPr/>
        </p:nvSpPr>
        <p:spPr>
          <a:xfrm>
            <a:off x="7659825" y="89913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  <a:latin typeface="Book Antiqua" panose="02040602050305030304" pitchFamily="18" charset="0"/>
              </a:rPr>
              <a:t>RMSE: </a:t>
            </a:r>
            <a:r>
              <a:rPr lang="en-US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0.497; R</a:t>
            </a:r>
            <a:r>
              <a:rPr lang="en-US" i="0" baseline="3000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2</a:t>
            </a:r>
            <a:r>
              <a:rPr lang="en-US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: -0.963 </a:t>
            </a:r>
            <a:r>
              <a:rPr lang="en-US" i="1" dirty="0">
                <a:solidFill>
                  <a:schemeClr val="accent3"/>
                </a:solidFill>
                <a:latin typeface="Book Antiqua" panose="02040602050305030304" pitchFamily="18" charset="0"/>
              </a:rPr>
              <a:t>r</a:t>
            </a:r>
            <a:r>
              <a:rPr lang="en-US" dirty="0">
                <a:solidFill>
                  <a:schemeClr val="accent3"/>
                </a:solidFill>
                <a:latin typeface="Book Antiqua" panose="02040602050305030304" pitchFamily="18" charset="0"/>
              </a:rPr>
              <a:t> = 0.304</a:t>
            </a:r>
            <a:endParaRPr lang="en-US" i="0" dirty="0">
              <a:solidFill>
                <a:schemeClr val="accent3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57902-F335-4AAF-AB65-FD0BFE41E0BF}"/>
              </a:ext>
            </a:extLst>
          </p:cNvPr>
          <p:cNvSpPr txBox="1"/>
          <p:nvPr/>
        </p:nvSpPr>
        <p:spPr>
          <a:xfrm>
            <a:off x="7659825" y="59472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 panose="02040602050305030304" pitchFamily="18" charset="0"/>
              </a:rPr>
              <a:t>RMSE: </a:t>
            </a:r>
            <a:r>
              <a:rPr lang="en-US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0.752; R</a:t>
            </a:r>
            <a:r>
              <a:rPr lang="en-US" i="0" baseline="3000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2</a:t>
            </a:r>
            <a:r>
              <a:rPr lang="en-US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: -3.130 </a:t>
            </a:r>
            <a:r>
              <a:rPr lang="en-US" i="1" dirty="0">
                <a:solidFill>
                  <a:schemeClr val="tx2"/>
                </a:solidFill>
                <a:latin typeface="Book Antiqua" panose="02040602050305030304" pitchFamily="18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 =0.512</a:t>
            </a:r>
            <a:endParaRPr lang="en-US" i="0" dirty="0">
              <a:solidFill>
                <a:schemeClr val="tx2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CB306-20C9-3072-E0E0-DF0BAA7EBE6E}"/>
              </a:ext>
            </a:extLst>
          </p:cNvPr>
          <p:cNvSpPr txBox="1"/>
          <p:nvPr/>
        </p:nvSpPr>
        <p:spPr>
          <a:xfrm>
            <a:off x="7941152" y="6170537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ZT predicted &lt; </a:t>
            </a:r>
            <a:r>
              <a:rPr lang="en-US" sz="1600" b="0" dirty="0">
                <a:effectLst/>
                <a:latin typeface="Book Antiqua" panose="02040602050305030304" pitchFamily="18" charset="0"/>
              </a:rPr>
              <a:t>-5.0 are removed</a:t>
            </a:r>
          </a:p>
        </p:txBody>
      </p:sp>
    </p:spTree>
    <p:extLst>
      <p:ext uri="{BB962C8B-B14F-4D97-AF65-F5344CB8AC3E}">
        <p14:creationId xmlns:p14="http://schemas.microsoft.com/office/powerpoint/2010/main" val="413231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0C45-BFF0-225D-5905-DD1B59C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8104-5E16-9E6E-54C6-8ECA819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0B6E25-F7CF-52EB-DE18-733FC70B7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96646"/>
                  </p:ext>
                </p:extLst>
              </p:nvPr>
            </p:nvGraphicFramePr>
            <p:xfrm>
              <a:off x="457200" y="2001324"/>
              <a:ext cx="11125200" cy="3027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2965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485909">
                      <a:extLst>
                        <a:ext uri="{9D8B030D-6E8A-4147-A177-3AD203B41FA5}">
                          <a16:colId xmlns:a16="http://schemas.microsoft.com/office/drawing/2014/main" val="3212254825"/>
                        </a:ext>
                      </a:extLst>
                    </a:gridCol>
                    <a:gridCol w="3185909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920417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368.7/301.7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187.1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2152824.2/6941380.2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143382.2/98460.4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SG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5.4/4.3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0.7/5.99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63.4/552.1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0B6E25-F7CF-52EB-DE18-733FC70B7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96646"/>
                  </p:ext>
                </p:extLst>
              </p:nvPr>
            </p:nvGraphicFramePr>
            <p:xfrm>
              <a:off x="457200" y="2001324"/>
              <a:ext cx="11125200" cy="3027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2965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485909">
                      <a:extLst>
                        <a:ext uri="{9D8B030D-6E8A-4147-A177-3AD203B41FA5}">
                          <a16:colId xmlns:a16="http://schemas.microsoft.com/office/drawing/2014/main" val="3212254825"/>
                        </a:ext>
                      </a:extLst>
                    </a:gridCol>
                    <a:gridCol w="3185909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920417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106897" r="-626446" b="-6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368.7/301.7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187.1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117647" r="-626446" b="-2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2152824.2/6941380.2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143382.2/98460.4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382759" r="-626446" b="-3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5.4/4.3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0.7/5.99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63.4/552.1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2C4D69-82F5-9193-065F-1EFC14444C3A}"/>
              </a:ext>
            </a:extLst>
          </p:cNvPr>
          <p:cNvSpPr txBox="1"/>
          <p:nvPr/>
        </p:nvSpPr>
        <p:spPr>
          <a:xfrm>
            <a:off x="4152943" y="158049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latin typeface="Book Antiqua" panose="02040602050305030304" pitchFamily="18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891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7C0DC-349A-0F6A-690D-70A2F8A5514B}"/>
              </a:ext>
            </a:extLst>
          </p:cNvPr>
          <p:cNvSpPr txBox="1"/>
          <p:nvPr/>
        </p:nvSpPr>
        <p:spPr>
          <a:xfrm>
            <a:off x="7992645" y="6155868"/>
            <a:ext cx="419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A Yang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+mj-lt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 Comp Mat, 2021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SG" sz="1200" b="0" i="0" dirty="0">
                <a:solidFill>
                  <a:srgbClr val="222222"/>
                </a:solidFill>
                <a:effectLst/>
                <a:latin typeface="-apple-system"/>
              </a:rPr>
              <a:t>10.1038/s41524-021-00545-1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8" y="4023803"/>
            <a:ext cx="3651161" cy="2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8">
            <a:extLst>
              <a:ext uri="{FF2B5EF4-FFF2-40B4-BE49-F238E27FC236}">
                <a16:creationId xmlns:a16="http://schemas.microsoft.com/office/drawing/2014/main" id="{4EB177AA-291F-B4FC-D274-EE45FCEE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65" y="1386349"/>
            <a:ext cx="5179903" cy="4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6">
            <a:extLst>
              <a:ext uri="{FF2B5EF4-FFF2-40B4-BE49-F238E27FC236}">
                <a16:creationId xmlns:a16="http://schemas.microsoft.com/office/drawing/2014/main" id="{0B866C1A-29D4-B9B8-6E9E-E58BCE7B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4" y="1877962"/>
            <a:ext cx="4894912" cy="1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31535</TotalTime>
  <Words>594</Words>
  <Application>Microsoft Macintosh PowerPoint</Application>
  <PresentationFormat>Widescreen</PresentationFormat>
  <Paragraphs>168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-apple-system</vt:lpstr>
      <vt:lpstr>Arial</vt:lpstr>
      <vt:lpstr>Book Antiqua</vt:lpstr>
      <vt:lpstr>Cambria Math</vt:lpstr>
      <vt:lpstr>Times New Roman</vt:lpstr>
      <vt:lpstr>1_Office Theme</vt:lpstr>
      <vt:lpstr>Accelerated discovery of inorganic thermoelectric materials</vt:lpstr>
      <vt:lpstr>Background</vt:lpstr>
      <vt:lpstr>LitDX - Thermoelectrics</vt:lpstr>
      <vt:lpstr>Dataset</vt:lpstr>
      <vt:lpstr>Fingerprints and ML model architecture</vt:lpstr>
      <vt:lpstr>Model performance</vt:lpstr>
      <vt:lpstr>Model training</vt:lpstr>
      <vt:lpstr>Model performance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Active learning demonstration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Sahu, Harikrishna</cp:lastModifiedBy>
  <cp:revision>28</cp:revision>
  <dcterms:created xsi:type="dcterms:W3CDTF">2023-10-16T00:53:12Z</dcterms:created>
  <dcterms:modified xsi:type="dcterms:W3CDTF">2024-11-07T22:33:40Z</dcterms:modified>
</cp:coreProperties>
</file>