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77" r:id="rId2"/>
    <p:sldId id="378" r:id="rId3"/>
    <p:sldId id="393" r:id="rId4"/>
    <p:sldId id="392" r:id="rId5"/>
    <p:sldId id="391" r:id="rId6"/>
    <p:sldId id="383" r:id="rId7"/>
    <p:sldId id="389" r:id="rId8"/>
    <p:sldId id="384" r:id="rId9"/>
    <p:sldId id="387" r:id="rId10"/>
    <p:sldId id="388" r:id="rId11"/>
    <p:sldId id="385" r:id="rId12"/>
    <p:sldId id="386" r:id="rId13"/>
    <p:sldId id="381" r:id="rId14"/>
    <p:sldId id="3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17DEC-368D-4975-A39B-E6D9F78F2DEF}" v="265" dt="2024-11-07T04:55:42.5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D4B0-1CFE-4849-8A7D-6AF58E719CCE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E2E6E-3701-4B49-809A-B34A9745F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5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333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0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 sz="1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5815374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r>
              <a:rPr lang="en-SG"/>
              <a:t> Research centre / College / School Name Here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788617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20"/>
            <a:ext cx="6815667" cy="539820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2125147"/>
            <a:ext cx="4011084" cy="406167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9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 sz="1200"/>
            </a:lvl1pPr>
          </a:lstStyle>
          <a:p>
            <a:endParaRPr lang="en-US"/>
          </a:p>
          <a:p>
            <a:r>
              <a:rPr lang="en-US"/>
              <a:t>Research </a:t>
            </a:r>
            <a:r>
              <a:rPr lang="en-US" err="1"/>
              <a:t>centre</a:t>
            </a:r>
            <a:r>
              <a:rPr lang="en-US"/>
              <a:t> / College / School Name Here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7016"/>
            <a:ext cx="12192000" cy="381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15078"/>
            <a:ext cx="6414387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ctr">
              <a:defRPr sz="1067">
                <a:solidFill>
                  <a:srgbClr val="FFFFFF"/>
                </a:solidFill>
                <a:latin typeface="Arial"/>
              </a:defRPr>
            </a:lvl1pPr>
          </a:lstStyle>
          <a:p>
            <a:endParaRPr lang="en-US"/>
          </a:p>
          <a:p>
            <a:r>
              <a:rPr lang="en-US" sz="1200"/>
              <a:t>Research </a:t>
            </a:r>
            <a:r>
              <a:rPr lang="en-US" sz="1200" err="1"/>
              <a:t>centre</a:t>
            </a:r>
            <a:r>
              <a:rPr lang="en-US" sz="1200"/>
              <a:t> / College / School Name Here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9987" y="6515078"/>
            <a:ext cx="1002413" cy="365125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r">
              <a:defRPr sz="1067" baseline="0">
                <a:solidFill>
                  <a:srgbClr val="FFFFFF"/>
                </a:solidFill>
                <a:latin typeface="Arial"/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Arial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Arial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Arial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73537-1CF2-C4C3-BB8C-558713E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504925"/>
            <a:ext cx="2947328" cy="29010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2DE0378-252B-9B1D-8B0D-755F52ABD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dirty="0"/>
              <a:t>Accelerated discovery of inorganic thermoelectric materials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8F861A8-08CC-EC25-32A3-0CC1B2B3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8 Nov 2024</a:t>
            </a:r>
          </a:p>
          <a:p>
            <a:r>
              <a:rPr lang="en-SG" sz="3200" dirty="0"/>
              <a:t>KRICT </a:t>
            </a:r>
            <a:r>
              <a:rPr lang="en-SG" sz="3200" dirty="0" err="1"/>
              <a:t>ChemDX</a:t>
            </a:r>
            <a:r>
              <a:rPr lang="en-SG" sz="3200" dirty="0"/>
              <a:t> Hackathon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63180-F357-315F-985C-22C927E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7671-BEDC-C844-A58B-84134783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73" y="-146367"/>
            <a:ext cx="11989228" cy="1143000"/>
          </a:xfrm>
        </p:spPr>
        <p:txBody>
          <a:bodyPr>
            <a:normAutofit/>
          </a:bodyPr>
          <a:lstStyle/>
          <a:p>
            <a:r>
              <a:rPr lang="en-SG" sz="4000" dirty="0"/>
              <a:t>Visualization via Elemental Movers Distance (</a:t>
            </a:r>
            <a:r>
              <a:rPr lang="en-SG" sz="4000" dirty="0" err="1"/>
              <a:t>ElMD</a:t>
            </a:r>
            <a:endParaRPr lang="en-S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E39D6-B9B9-5A39-BEB8-FACFB6DB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9FED7-04D3-FC29-822A-0923B4BEC622}"/>
              </a:ext>
            </a:extLst>
          </p:cNvPr>
          <p:cNvSpPr txBox="1"/>
          <p:nvPr/>
        </p:nvSpPr>
        <p:spPr>
          <a:xfrm>
            <a:off x="7496612" y="6155868"/>
            <a:ext cx="4695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C Hargreaves et al, Chem Mater, 2020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10.1021/acs.chemmater.0c03381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54AED7-0B9A-2222-1B09-5AD69051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6" y="1990673"/>
            <a:ext cx="4503294" cy="351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E54DE-9F52-A799-F151-DB053774A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21" y="1487265"/>
            <a:ext cx="5968179" cy="452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8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6F0-1938-98AF-4273-9D8F4C7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3D9DD-2C79-9077-4186-0A46D4E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A2E99-222C-D925-6D76-53D52A5A9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456048" y="2678839"/>
            <a:ext cx="2446408" cy="1015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8F19-182E-8826-3DEA-ADB5524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14" y="2501543"/>
            <a:ext cx="2338309" cy="1369974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143849D-80AA-081E-4F59-0340EB181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9177881" y="2464978"/>
            <a:ext cx="2061647" cy="1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8C61F5-E0C1-915E-1868-B3BA397C7EDA}"/>
              </a:ext>
            </a:extLst>
          </p:cNvPr>
          <p:cNvSpPr txBox="1"/>
          <p:nvPr/>
        </p:nvSpPr>
        <p:spPr>
          <a:xfrm>
            <a:off x="153470" y="1757428"/>
            <a:ext cx="25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1. Dataset of TE materials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2ACC-2CDE-3E02-4926-A0F3931B456A}"/>
              </a:ext>
            </a:extLst>
          </p:cNvPr>
          <p:cNvSpPr txBox="1"/>
          <p:nvPr/>
        </p:nvSpPr>
        <p:spPr>
          <a:xfrm>
            <a:off x="4871014" y="1757428"/>
            <a:ext cx="236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2. Multi-task ML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0FE3-2DED-4C95-AD63-C6DF72EB4A14}"/>
              </a:ext>
            </a:extLst>
          </p:cNvPr>
          <p:cNvSpPr txBox="1"/>
          <p:nvPr/>
        </p:nvSpPr>
        <p:spPr>
          <a:xfrm>
            <a:off x="9174328" y="1757428"/>
            <a:ext cx="2281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3. Compute and</a:t>
            </a:r>
            <a:br>
              <a:rPr lang="en-SG" dirty="0"/>
            </a:br>
            <a:r>
              <a:rPr lang="en-SG" dirty="0"/>
              <a:t>extrapolate ZT-T curve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32E9A8-41A3-8EC6-DF05-F0BE8A897F3A}"/>
              </a:ext>
            </a:extLst>
          </p:cNvPr>
          <p:cNvSpPr txBox="1"/>
          <p:nvPr/>
        </p:nvSpPr>
        <p:spPr>
          <a:xfrm>
            <a:off x="7158673" y="5424934"/>
            <a:ext cx="3675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4. Sample/optimize </a:t>
            </a:r>
            <a:br>
              <a:rPr lang="en-SG" dirty="0"/>
            </a:br>
            <a:r>
              <a:rPr lang="en-SG" dirty="0"/>
              <a:t>chemical similarity and ZT at target 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D3D0BD-FFF1-E89A-E7F3-7E35A58469C0}"/>
              </a:ext>
            </a:extLst>
          </p:cNvPr>
          <p:cNvCxnSpPr>
            <a:cxnSpLocks/>
          </p:cNvCxnSpPr>
          <p:nvPr/>
        </p:nvCxnSpPr>
        <p:spPr>
          <a:xfrm>
            <a:off x="7516475" y="2993694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6B7545-629D-C82C-E8C3-F322685B0DF1}"/>
              </a:ext>
            </a:extLst>
          </p:cNvPr>
          <p:cNvCxnSpPr>
            <a:cxnSpLocks/>
          </p:cNvCxnSpPr>
          <p:nvPr/>
        </p:nvCxnSpPr>
        <p:spPr>
          <a:xfrm>
            <a:off x="3195197" y="2975508"/>
            <a:ext cx="148004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3E4A330-BF6E-2AFA-57B6-F0BCA2E06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515" y="4482497"/>
            <a:ext cx="2487560" cy="1884873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1B09DE8-0214-DEB0-C72A-FC20B0A79852}"/>
              </a:ext>
            </a:extLst>
          </p:cNvPr>
          <p:cNvGrpSpPr/>
          <p:nvPr/>
        </p:nvGrpSpPr>
        <p:grpSpPr>
          <a:xfrm>
            <a:off x="7076075" y="3820291"/>
            <a:ext cx="3416216" cy="1683724"/>
            <a:chOff x="6899097" y="3392959"/>
            <a:chExt cx="3416216" cy="1683724"/>
          </a:xfrm>
        </p:grpSpPr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D28CB0C7-0A33-E7E1-38BE-E4D4BFA3283A}"/>
                </a:ext>
              </a:extLst>
            </p:cNvPr>
            <p:cNvCxnSpPr>
              <a:cxnSpLocks/>
              <a:stCxn id="41" idx="2"/>
              <a:endCxn id="39" idx="3"/>
            </p:cNvCxnSpPr>
            <p:nvPr/>
          </p:nvCxnSpPr>
          <p:spPr>
            <a:xfrm rot="5400000">
              <a:off x="8101734" y="2797221"/>
              <a:ext cx="1129726" cy="3059867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E6ED0D-1CE3-A577-4D3F-B558E976C64D}"/>
                </a:ext>
              </a:extLst>
            </p:cNvPr>
            <p:cNvSpPr txBox="1"/>
            <p:nvPr/>
          </p:nvSpPr>
          <p:spPr>
            <a:xfrm>
              <a:off x="6899097" y="4707351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2E312E-B99D-3831-7B40-C21A9271F21B}"/>
                </a:ext>
              </a:extLst>
            </p:cNvPr>
            <p:cNvSpPr txBox="1"/>
            <p:nvPr/>
          </p:nvSpPr>
          <p:spPr>
            <a:xfrm>
              <a:off x="10077747" y="3392959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93D742-7024-C8E8-AA0C-E8893AA8C51D}"/>
              </a:ext>
            </a:extLst>
          </p:cNvPr>
          <p:cNvGrpSpPr/>
          <p:nvPr/>
        </p:nvGrpSpPr>
        <p:grpSpPr>
          <a:xfrm rot="5400000">
            <a:off x="2166768" y="3046089"/>
            <a:ext cx="1733178" cy="3182676"/>
            <a:chOff x="6787440" y="1798253"/>
            <a:chExt cx="1733178" cy="3182676"/>
          </a:xfrm>
        </p:grpSpPr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C29E9624-2B5A-E4C2-5B5A-F170C00F6581}"/>
                </a:ext>
              </a:extLst>
            </p:cNvPr>
            <p:cNvCxnSpPr>
              <a:cxnSpLocks/>
              <a:stCxn id="48" idx="2"/>
              <a:endCxn id="47" idx="3"/>
            </p:cNvCxnSpPr>
            <p:nvPr/>
          </p:nvCxnSpPr>
          <p:spPr>
            <a:xfrm rot="5400000">
              <a:off x="6399083" y="2793509"/>
              <a:ext cx="2628678" cy="1376829"/>
            </a:xfrm>
            <a:prstGeom prst="curvedConnector2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86B07CA-5A2B-99D4-CA12-F6E76478E558}"/>
                </a:ext>
              </a:extLst>
            </p:cNvPr>
            <p:cNvSpPr txBox="1"/>
            <p:nvPr/>
          </p:nvSpPr>
          <p:spPr>
            <a:xfrm>
              <a:off x="6787440" y="4611597"/>
              <a:ext cx="23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1198997-2C7C-E328-9EBA-881DA7117BDD}"/>
                </a:ext>
              </a:extLst>
            </p:cNvPr>
            <p:cNvSpPr txBox="1"/>
            <p:nvPr/>
          </p:nvSpPr>
          <p:spPr>
            <a:xfrm>
              <a:off x="8283052" y="1798253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33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26F-50D0-520B-E7DF-B983C00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49"/>
            <a:ext cx="10972800" cy="1143000"/>
          </a:xfrm>
        </p:spPr>
        <p:txBody>
          <a:bodyPr>
            <a:normAutofit/>
          </a:bodyPr>
          <a:lstStyle/>
          <a:p>
            <a:r>
              <a:rPr lang="en-SG" sz="44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323D3-38B7-E880-02D6-7A19F51D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SG" sz="3200" dirty="0"/>
              <a:t>ML property prediction for S, </a:t>
            </a:r>
            <a:r>
              <a:rPr lang="el-GR" sz="3200" dirty="0"/>
              <a:t>σ</a:t>
            </a:r>
            <a:r>
              <a:rPr lang="en-SG" sz="3200" dirty="0"/>
              <a:t> and </a:t>
            </a:r>
            <a:r>
              <a:rPr lang="el-GR" sz="3200" dirty="0"/>
              <a:t>κ</a:t>
            </a:r>
            <a:endParaRPr lang="en-SG" sz="3200" dirty="0"/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ZT-T curve fitting algorithm with informed physics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Visualization tool for chemical space</a:t>
            </a:r>
          </a:p>
          <a:p>
            <a:pPr marL="742950" indent="-742950">
              <a:buFont typeface="+mj-lt"/>
              <a:buAutoNum type="arabicPeriod"/>
            </a:pPr>
            <a:r>
              <a:rPr lang="en-SG" sz="3200" dirty="0"/>
              <a:t>Workflow for sampling/optimization of 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910-FAE7-1348-B26C-C661A6B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48FE-D0DE-B938-C472-58AFDE2FB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-172419"/>
            <a:ext cx="10972800" cy="894248"/>
          </a:xfrm>
        </p:spPr>
        <p:txBody>
          <a:bodyPr>
            <a:normAutofit/>
          </a:bodyPr>
          <a:lstStyle/>
          <a:p>
            <a:r>
              <a:rPr lang="en-SG" sz="4000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B91B-60A5-9DC0-0FC1-1B14E0F1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13</a:t>
            </a:fld>
            <a:endParaRPr lang="en-US"/>
          </a:p>
        </p:txBody>
      </p:sp>
      <p:pic>
        <p:nvPicPr>
          <p:cNvPr id="1028" name="Picture 4" descr="figure 7">
            <a:extLst>
              <a:ext uri="{FF2B5EF4-FFF2-40B4-BE49-F238E27FC236}">
                <a16:creationId xmlns:a16="http://schemas.microsoft.com/office/drawing/2014/main" id="{1A4D8D0D-4AD0-13F4-3E39-A98B6138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05" y="588012"/>
            <a:ext cx="4865191" cy="28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1E31B4-853E-0AED-B692-7EB2FEE5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2525"/>
            <a:ext cx="5969028" cy="31274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7CFB8-9475-AD83-73E5-DA5EF88069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6"/>
          <a:stretch/>
        </p:blipFill>
        <p:spPr>
          <a:xfrm>
            <a:off x="216149" y="4264873"/>
            <a:ext cx="6799248" cy="1784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D677B-4910-5AC3-879B-D49807763E67}"/>
              </a:ext>
            </a:extLst>
          </p:cNvPr>
          <p:cNvSpPr txBox="1"/>
          <p:nvPr/>
        </p:nvSpPr>
        <p:spPr>
          <a:xfrm>
            <a:off x="7330190" y="3750632"/>
            <a:ext cx="37587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89"/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Zhu </a:t>
            </a:r>
            <a:r>
              <a:rPr lang="en-SG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et. al.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Matter</a:t>
            </a:r>
            <a:r>
              <a:rPr lang="en-SG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7, 10, 3469-3488 (2024)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D2282-8A34-3510-F0B8-981062694180}"/>
              </a:ext>
            </a:extLst>
          </p:cNvPr>
          <p:cNvSpPr txBox="1"/>
          <p:nvPr/>
        </p:nvSpPr>
        <p:spPr>
          <a:xfrm>
            <a:off x="1246579" y="3641296"/>
            <a:ext cx="38374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Wang </a:t>
            </a:r>
            <a:r>
              <a:rPr lang="en-SG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400" b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SG" sz="14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Mater </a:t>
            </a:r>
            <a:r>
              <a:rPr lang="en-SG" sz="140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SG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77 (2021)</a:t>
            </a:r>
            <a:endParaRPr lang="en-SG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8EED6-3DBA-2A0F-F52B-ECA542D2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SG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B0213-46B0-4EF3-F4F9-E017F86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2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2AD60E1-6EED-FE3A-FF97-7547CD8DC9A8}"/>
              </a:ext>
            </a:extLst>
          </p:cNvPr>
          <p:cNvSpPr/>
          <p:nvPr/>
        </p:nvSpPr>
        <p:spPr>
          <a:xfrm>
            <a:off x="287080" y="1617466"/>
            <a:ext cx="2541181" cy="254118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C28EC-E4CE-48AF-D99D-73BB3E533FD8}"/>
              </a:ext>
            </a:extLst>
          </p:cNvPr>
          <p:cNvSpPr txBox="1"/>
          <p:nvPr/>
        </p:nvSpPr>
        <p:spPr>
          <a:xfrm>
            <a:off x="574454" y="2395613"/>
            <a:ext cx="196643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Types of </a:t>
            </a:r>
            <a:b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regression  </a:t>
            </a:r>
            <a:endParaRPr lang="ko-KR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44ECDE-9B1B-58C1-000F-EA80691DB054}"/>
              </a:ext>
            </a:extLst>
          </p:cNvPr>
          <p:cNvCxnSpPr>
            <a:cxnSpLocks/>
          </p:cNvCxnSpPr>
          <p:nvPr/>
        </p:nvCxnSpPr>
        <p:spPr>
          <a:xfrm flipV="1">
            <a:off x="2615313" y="1138673"/>
            <a:ext cx="2044177" cy="100910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F08C1E-9683-DDE9-4AA7-A9A4C6860B3D}"/>
              </a:ext>
            </a:extLst>
          </p:cNvPr>
          <p:cNvCxnSpPr>
            <a:cxnSpLocks/>
          </p:cNvCxnSpPr>
          <p:nvPr/>
        </p:nvCxnSpPr>
        <p:spPr>
          <a:xfrm flipV="1">
            <a:off x="2828259" y="2363087"/>
            <a:ext cx="1860699" cy="38011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CED30FA-A41B-A254-4223-CF7E8DBA9FEE}"/>
              </a:ext>
            </a:extLst>
          </p:cNvPr>
          <p:cNvCxnSpPr>
            <a:cxnSpLocks/>
          </p:cNvCxnSpPr>
          <p:nvPr/>
        </p:nvCxnSpPr>
        <p:spPr>
          <a:xfrm>
            <a:off x="2828259" y="3294098"/>
            <a:ext cx="1831231" cy="1500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937849-10CC-6155-B498-E5DCE1F58535}"/>
              </a:ext>
            </a:extLst>
          </p:cNvPr>
          <p:cNvCxnSpPr>
            <a:cxnSpLocks/>
          </p:cNvCxnSpPr>
          <p:nvPr/>
        </p:nvCxnSpPr>
        <p:spPr>
          <a:xfrm>
            <a:off x="2615313" y="3704434"/>
            <a:ext cx="2073645" cy="8538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AF3672-1B79-2A55-6D6F-837304926623}"/>
              </a:ext>
            </a:extLst>
          </p:cNvPr>
          <p:cNvCxnSpPr>
            <a:cxnSpLocks/>
          </p:cNvCxnSpPr>
          <p:nvPr/>
        </p:nvCxnSpPr>
        <p:spPr>
          <a:xfrm>
            <a:off x="2299880" y="3969757"/>
            <a:ext cx="2389078" cy="17455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97233C-2775-354D-FC9B-2D576061DFDA}"/>
              </a:ext>
            </a:extLst>
          </p:cNvPr>
          <p:cNvGrpSpPr/>
          <p:nvPr/>
        </p:nvGrpSpPr>
        <p:grpSpPr>
          <a:xfrm>
            <a:off x="4803030" y="746258"/>
            <a:ext cx="7280577" cy="784830"/>
            <a:chOff x="4803030" y="746258"/>
            <a:chExt cx="7280577" cy="78483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A9498E6-3290-F628-FD2D-5A459E75895E}"/>
                </a:ext>
              </a:extLst>
            </p:cNvPr>
            <p:cNvSpPr/>
            <p:nvPr/>
          </p:nvSpPr>
          <p:spPr>
            <a:xfrm>
              <a:off x="4803030" y="750585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Linear regression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EBE640-375D-F781-BE4F-E9D4656372BC}"/>
                </a:ext>
              </a:extLst>
            </p:cNvPr>
            <p:cNvSpPr txBox="1"/>
            <p:nvPr/>
          </p:nvSpPr>
          <p:spPr>
            <a:xfrm>
              <a:off x="8351418" y="746258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Finds a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straight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line that best fits the data, assuming a linear relationship between input and output.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660C90C-DEE9-8E70-F3E9-1C39945069FE}"/>
              </a:ext>
            </a:extLst>
          </p:cNvPr>
          <p:cNvGrpSpPr/>
          <p:nvPr/>
        </p:nvGrpSpPr>
        <p:grpSpPr>
          <a:xfrm>
            <a:off x="4803030" y="1886139"/>
            <a:ext cx="7280577" cy="784830"/>
            <a:chOff x="4803030" y="1996901"/>
            <a:chExt cx="7280577" cy="78483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7021CDF-C898-3F3E-5DDD-77B8AA7D6E29}"/>
                </a:ext>
              </a:extLst>
            </p:cNvPr>
            <p:cNvSpPr/>
            <p:nvPr/>
          </p:nvSpPr>
          <p:spPr>
            <a:xfrm>
              <a:off x="4803030" y="2001228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3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Polynomial regression</a:t>
              </a:r>
              <a:endParaRPr lang="ko-KR" altLang="en-US" sz="2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9CC532-84ED-817C-BBA9-B590EDB68FE3}"/>
                </a:ext>
              </a:extLst>
            </p:cNvPr>
            <p:cNvSpPr txBox="1"/>
            <p:nvPr/>
          </p:nvSpPr>
          <p:spPr>
            <a:xfrm>
              <a:off x="8351418" y="1996901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Extends linear regression by fitting a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polynomial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curve, capturing more complex, non-linear relationships.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508CE02-4CCA-9E68-EC2F-A411A9665871}"/>
              </a:ext>
            </a:extLst>
          </p:cNvPr>
          <p:cNvGrpSpPr/>
          <p:nvPr/>
        </p:nvGrpSpPr>
        <p:grpSpPr>
          <a:xfrm>
            <a:off x="4803030" y="3026020"/>
            <a:ext cx="6982704" cy="784830"/>
            <a:chOff x="4803030" y="3134423"/>
            <a:chExt cx="6982704" cy="78483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57EDBEC-5803-5B16-2CF8-C53AF3B75DFD}"/>
                </a:ext>
              </a:extLst>
            </p:cNvPr>
            <p:cNvSpPr/>
            <p:nvPr/>
          </p:nvSpPr>
          <p:spPr>
            <a:xfrm>
              <a:off x="4803030" y="3138750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Gradient boosting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78878C-8374-66A9-0DED-FAE24DD58485}"/>
                </a:ext>
              </a:extLst>
            </p:cNvPr>
            <p:cNvSpPr txBox="1"/>
            <p:nvPr/>
          </p:nvSpPr>
          <p:spPr>
            <a:xfrm>
              <a:off x="8351418" y="3134423"/>
              <a:ext cx="3434316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Builds an ensemble of weak learners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sequentially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, focusing on reducing residual errors.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CD1EA28-E4D1-4BFD-9AEA-3BB49E06BE70}"/>
              </a:ext>
            </a:extLst>
          </p:cNvPr>
          <p:cNvGrpSpPr/>
          <p:nvPr/>
        </p:nvGrpSpPr>
        <p:grpSpPr>
          <a:xfrm>
            <a:off x="4803030" y="4165901"/>
            <a:ext cx="7280577" cy="784830"/>
            <a:chOff x="4803030" y="4189284"/>
            <a:chExt cx="7280577" cy="78483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CB57C45-9EE5-1E82-BCA2-239327CCDF89}"/>
                </a:ext>
              </a:extLst>
            </p:cNvPr>
            <p:cNvSpPr/>
            <p:nvPr/>
          </p:nvSpPr>
          <p:spPr>
            <a:xfrm>
              <a:off x="4803030" y="4193611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Random forest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882C85-0C3C-5881-DFAC-55DF01A3E94D}"/>
                </a:ext>
              </a:extLst>
            </p:cNvPr>
            <p:cNvSpPr txBox="1"/>
            <p:nvPr/>
          </p:nvSpPr>
          <p:spPr>
            <a:xfrm>
              <a:off x="8351418" y="4189284"/>
              <a:ext cx="3732189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Uses an ensemble of decision trees trained on </a:t>
              </a:r>
              <a:r>
                <a:rPr lang="en-US" altLang="ko-KR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 subsets of the data to improve stability and accuracy.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EF20AA2-2595-9469-7238-1F701F241A34}"/>
              </a:ext>
            </a:extLst>
          </p:cNvPr>
          <p:cNvGrpSpPr/>
          <p:nvPr/>
        </p:nvGrpSpPr>
        <p:grpSpPr>
          <a:xfrm>
            <a:off x="4803030" y="5305782"/>
            <a:ext cx="7280577" cy="784830"/>
            <a:chOff x="4803030" y="5305782"/>
            <a:chExt cx="7280577" cy="78483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05AA1A4-3FE9-1C98-8793-816C05A20BC0}"/>
                </a:ext>
              </a:extLst>
            </p:cNvPr>
            <p:cNvSpPr/>
            <p:nvPr/>
          </p:nvSpPr>
          <p:spPr>
            <a:xfrm>
              <a:off x="4803030" y="5310109"/>
              <a:ext cx="3434316" cy="77617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5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Neural network</a:t>
              </a:r>
              <a:endParaRPr lang="ko-KR" alt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2855FB-9294-EE28-0AAB-52560DCF39D2}"/>
                </a:ext>
              </a:extLst>
            </p:cNvPr>
            <p:cNvSpPr txBox="1"/>
            <p:nvPr/>
          </p:nvSpPr>
          <p:spPr>
            <a:xfrm>
              <a:off x="8361754" y="5305782"/>
              <a:ext cx="3721853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500" dirty="0">
                  <a:latin typeface="Arial" panose="020B0604020202020204" pitchFamily="34" charset="0"/>
                  <a:cs typeface="Arial" panose="020B0604020202020204" pitchFamily="34" charset="0"/>
                </a:rPr>
                <a:t>Uses layers of interconnected nodes to capture complex, non-linear relationships, often useful for high-dimensional data.</a:t>
              </a:r>
              <a:endParaRPr lang="ko-KR" alt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8A25-9ACE-1F1F-E54C-BB00D184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CD82A5-4739-B00A-D812-29AFA4A2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Background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901956-8063-CAF6-4D49-7CB3B654C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19173"/>
              </p:ext>
            </p:extLst>
          </p:nvPr>
        </p:nvGraphicFramePr>
        <p:xfrm>
          <a:off x="245730" y="1143000"/>
          <a:ext cx="11535143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7073">
                  <a:extLst>
                    <a:ext uri="{9D8B030D-6E8A-4147-A177-3AD203B41FA5}">
                      <a16:colId xmlns:a16="http://schemas.microsoft.com/office/drawing/2014/main" val="343733369"/>
                    </a:ext>
                  </a:extLst>
                </a:gridCol>
                <a:gridCol w="4779035">
                  <a:extLst>
                    <a:ext uri="{9D8B030D-6E8A-4147-A177-3AD203B41FA5}">
                      <a16:colId xmlns:a16="http://schemas.microsoft.com/office/drawing/2014/main" val="3584371599"/>
                    </a:ext>
                  </a:extLst>
                </a:gridCol>
                <a:gridCol w="4779035">
                  <a:extLst>
                    <a:ext uri="{9D8B030D-6E8A-4147-A177-3AD203B41FA5}">
                      <a16:colId xmlns:a16="http://schemas.microsoft.com/office/drawing/2014/main" val="13739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Advantages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Disadvantages</a:t>
                      </a:r>
                      <a:endParaRPr lang="ko-KR" alt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9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Linear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</a:p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for linear relationships.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Struggles with non-linear data and can be sensitive to outliers.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Polynomial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Captures non-linear relationships and is more flexible than linear regression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High-degree polynomials can lead to overfitting and instability in predictions.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0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Gradient boosting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Handles complex patterns well, and can achieve high accuracy.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e-DE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Computationally intensive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3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Robust to overfitting, reduces variance, and works well with non-linear data.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 struggle with extrapolation beyond the training data.</a:t>
                      </a:r>
                      <a:endParaRPr lang="ko-KR" altLang="en-US" sz="2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0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5E57A-B447-396B-392D-06C3F3B6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85DB8B-CB8B-70E5-CA9E-9FDFD033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3" y="0"/>
            <a:ext cx="10972800" cy="1143000"/>
          </a:xfrm>
        </p:spPr>
        <p:txBody>
          <a:bodyPr/>
          <a:lstStyle/>
          <a:p>
            <a:r>
              <a:rPr lang="en-SG" dirty="0"/>
              <a:t>Examples)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043DA5-A3CC-CBA9-B08E-C3403A49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80" y="3077833"/>
            <a:ext cx="2784414" cy="2904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BE3A72-C623-F4A6-F7E3-349E7F5A7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813" y="3057087"/>
            <a:ext cx="2823368" cy="29255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64B2C1F-257B-E9F6-BCE1-7B0C2204F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77833"/>
            <a:ext cx="2821991" cy="29048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C59575C-4EFB-6D6D-F35A-FFB1B30D8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5810" y="3077833"/>
            <a:ext cx="2812707" cy="29048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A008E6-74B7-994D-941D-90A4689FD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4" y="1143000"/>
            <a:ext cx="659130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EC5241-A052-98A8-BAD5-68FDE3949B40}"/>
              </a:ext>
            </a:extLst>
          </p:cNvPr>
          <p:cNvCxnSpPr>
            <a:cxnSpLocks/>
          </p:cNvCxnSpPr>
          <p:nvPr/>
        </p:nvCxnSpPr>
        <p:spPr>
          <a:xfrm>
            <a:off x="6798072" y="1933907"/>
            <a:ext cx="959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53664B56-5CF4-A580-EE8B-92A4463CB1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1705" y="1452360"/>
            <a:ext cx="4316410" cy="9630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F9430D-1B65-E65C-EF33-B2E83710FFCB}"/>
              </a:ext>
            </a:extLst>
          </p:cNvPr>
          <p:cNvSpPr txBox="1"/>
          <p:nvPr/>
        </p:nvSpPr>
        <p:spPr>
          <a:xfrm>
            <a:off x="6718453" y="1583140"/>
            <a:ext cx="126793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500" b="1" dirty="0"/>
              <a:t>Scikit-Learn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55269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4CF-9753-D992-D3A1-6AD215159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LitDX</a:t>
            </a:r>
            <a:r>
              <a:rPr lang="en-SG" dirty="0"/>
              <a:t> - Thermoelectrics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31AFE-0CDA-2849-7ED3-A0EEFB62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4EF71-F0E8-977A-1DFA-0BE31DBB6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"/>
          <a:stretch/>
        </p:blipFill>
        <p:spPr>
          <a:xfrm>
            <a:off x="728870" y="1706632"/>
            <a:ext cx="10226981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3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A1A6-79A4-7440-6E4F-48C3C3F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09" y="38890"/>
            <a:ext cx="10972800" cy="1143000"/>
          </a:xfrm>
        </p:spPr>
        <p:txBody>
          <a:bodyPr/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3E0AD-AD9C-02C4-D804-FD63FEAC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4F6DC-EF0D-35D3-4311-8F2A18A02D93}"/>
              </a:ext>
            </a:extLst>
          </p:cNvPr>
          <p:cNvSpPr txBox="1"/>
          <p:nvPr/>
        </p:nvSpPr>
        <p:spPr>
          <a:xfrm>
            <a:off x="7445380" y="6114589"/>
            <a:ext cx="4746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Ward et al,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npj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 Mat, 2016</a:t>
            </a:r>
            <a:r>
              <a:rPr lang="en-US" sz="12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10.1038/npjcompumats.2016.28</a:t>
            </a:r>
            <a:endParaRPr lang="en-US" sz="12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486CE-4BD2-3CB2-8DC5-5D66EAA31232}"/>
              </a:ext>
            </a:extLst>
          </p:cNvPr>
          <p:cNvSpPr txBox="1"/>
          <p:nvPr/>
        </p:nvSpPr>
        <p:spPr>
          <a:xfrm>
            <a:off x="461251" y="17066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Composition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DFE28-4F38-2361-1ED0-9D45F16F09C4}"/>
              </a:ext>
            </a:extLst>
          </p:cNvPr>
          <p:cNvSpPr txBox="1"/>
          <p:nvPr/>
        </p:nvSpPr>
        <p:spPr>
          <a:xfrm>
            <a:off x="277309" y="2813446"/>
            <a:ext cx="35189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Stochiometric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Elemental property statistics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Electronic structure attributes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Ionic compound attributes</a:t>
            </a:r>
            <a:b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5795E-4A75-7063-2FD4-AADC56CB5C2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214021" y="2106742"/>
            <a:ext cx="52900" cy="43105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519959-8E65-8880-7D86-E31E9FC301EF}"/>
              </a:ext>
            </a:extLst>
          </p:cNvPr>
          <p:cNvSpPr txBox="1"/>
          <p:nvPr/>
        </p:nvSpPr>
        <p:spPr>
          <a:xfrm>
            <a:off x="1031920" y="394869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8E571-192E-7409-5F5E-10E9A839B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35" y="2681231"/>
            <a:ext cx="3301033" cy="193401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AAEF3-5407-A614-CCB3-07CFD6F5CF30}"/>
              </a:ext>
            </a:extLst>
          </p:cNvPr>
          <p:cNvCxnSpPr>
            <a:cxnSpLocks/>
          </p:cNvCxnSpPr>
          <p:nvPr/>
        </p:nvCxnSpPr>
        <p:spPr>
          <a:xfrm>
            <a:off x="3610722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B4468-2212-E408-7062-6EEF7FF09BB1}"/>
              </a:ext>
            </a:extLst>
          </p:cNvPr>
          <p:cNvSpPr txBox="1"/>
          <p:nvPr/>
        </p:nvSpPr>
        <p:spPr>
          <a:xfrm>
            <a:off x="8793518" y="2917230"/>
            <a:ext cx="2943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342900" indent="-342900">
              <a:buAutoNum type="arabicPeriod"/>
            </a:pP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Seebeck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coefficient </a:t>
            </a:r>
            <a:r>
              <a:rPr lang="en-SG" sz="1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Electrical conductivity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Thermal </a:t>
            </a:r>
            <a:r>
              <a:rPr lang="en-SG" dirty="0" err="1">
                <a:latin typeface="Arial" panose="020B0604020202020204" pitchFamily="34" charset="0"/>
                <a:cs typeface="Arial" panose="020B0604020202020204" pitchFamily="34" charset="0"/>
              </a:rPr>
              <a:t>conductivty</a:t>
            </a:r>
            <a:r>
              <a:rPr lang="en-S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1800" dirty="0">
                <a:latin typeface="Arial" panose="020B0604020202020204" pitchFamily="34" charset="0"/>
                <a:cs typeface="Arial" panose="020B0604020202020204" pitchFamily="34" charset="0"/>
              </a:rPr>
              <a:t>κ</a:t>
            </a:r>
            <a:endParaRPr lang="en-SG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A2489-0328-6C14-A922-2440C82D1E4C}"/>
              </a:ext>
            </a:extLst>
          </p:cNvPr>
          <p:cNvCxnSpPr>
            <a:cxnSpLocks/>
          </p:cNvCxnSpPr>
          <p:nvPr/>
        </p:nvCxnSpPr>
        <p:spPr>
          <a:xfrm>
            <a:off x="7923139" y="3429000"/>
            <a:ext cx="575442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4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4DFE-11B5-9717-0BDD-7084B485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5EE7E-3DE8-2F50-509E-4CF5C815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7CFF-0742-06A8-0DC9-AB94457B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88" y="-35505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D405-E137-1A28-6BE0-9D7696BB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8</a:t>
            </a:fld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2B12BBE-D174-E6AE-B8E9-98752966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88" y="2548009"/>
            <a:ext cx="4861933" cy="323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CE48E1-FCA6-0626-4A7D-8EA2271F0F90}"/>
              </a:ext>
            </a:extLst>
          </p:cNvPr>
          <p:cNvCxnSpPr>
            <a:cxnSpLocks/>
          </p:cNvCxnSpPr>
          <p:nvPr/>
        </p:nvCxnSpPr>
        <p:spPr>
          <a:xfrm flipV="1">
            <a:off x="871686" y="3393954"/>
            <a:ext cx="3762927" cy="1673527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CA6F1E-95BC-C80E-3427-0EE8E9226794}"/>
              </a:ext>
            </a:extLst>
          </p:cNvPr>
          <p:cNvSpPr/>
          <p:nvPr/>
        </p:nvSpPr>
        <p:spPr>
          <a:xfrm>
            <a:off x="1041544" y="3104600"/>
            <a:ext cx="3723032" cy="2084654"/>
          </a:xfrm>
          <a:custGeom>
            <a:avLst/>
            <a:gdLst>
              <a:gd name="connsiteX0" fmla="*/ 0 w 3314700"/>
              <a:gd name="connsiteY0" fmla="*/ 1745334 h 1745334"/>
              <a:gd name="connsiteX1" fmla="*/ 830580 w 3314700"/>
              <a:gd name="connsiteY1" fmla="*/ 7974 h 1745334"/>
              <a:gd name="connsiteX2" fmla="*/ 3314700 w 3314700"/>
              <a:gd name="connsiteY2" fmla="*/ 1219554 h 174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14700" h="1745334">
                <a:moveTo>
                  <a:pt x="0" y="1745334"/>
                </a:moveTo>
                <a:cubicBezTo>
                  <a:pt x="139065" y="920469"/>
                  <a:pt x="278130" y="95604"/>
                  <a:pt x="830580" y="7974"/>
                </a:cubicBezTo>
                <a:cubicBezTo>
                  <a:pt x="1383030" y="-79656"/>
                  <a:pt x="2348865" y="569949"/>
                  <a:pt x="3314700" y="121955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C98A0-301A-ED36-B5D1-A2A7A766671A}"/>
              </a:ext>
            </a:extLst>
          </p:cNvPr>
          <p:cNvSpPr txBox="1"/>
          <p:nvPr/>
        </p:nvSpPr>
        <p:spPr>
          <a:xfrm>
            <a:off x="8558013" y="6145927"/>
            <a:ext cx="363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+mj-lt"/>
              </a:rPr>
              <a:t>Z Gibbs et al, App Phys Lett, 2015</a:t>
            </a:r>
            <a:r>
              <a:rPr lang="en-US" sz="1200" dirty="0">
                <a:solidFill>
                  <a:srgbClr val="404040"/>
                </a:solidFill>
                <a:latin typeface="+mj-lt"/>
              </a:rPr>
              <a:t>, 10.1063/1.4905922</a:t>
            </a:r>
            <a:endParaRPr lang="en-US" sz="1200" b="0" i="0" dirty="0">
              <a:solidFill>
                <a:srgbClr val="404040"/>
              </a:solidFill>
              <a:effectLst/>
              <a:latin typeface="+mj-lt"/>
            </a:endParaRPr>
          </a:p>
        </p:txBody>
      </p:sp>
      <p:pic>
        <p:nvPicPr>
          <p:cNvPr id="2056" name="Picture 8" descr="FIG. 4. The ratio of the 2e|S|maxTmax estimate to the actual model Eg as a function of thermopower for a wide variety of A and Eg values. “A” values are noted in a rectangular box laid on top of each black solid lines.">
            <a:extLst>
              <a:ext uri="{FF2B5EF4-FFF2-40B4-BE49-F238E27FC236}">
                <a16:creationId xmlns:a16="http://schemas.microsoft.com/office/drawing/2014/main" id="{934CE166-C8B4-8EF5-58AD-3685CC9B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358" y="2451621"/>
            <a:ext cx="4953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/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Physics informed curve fitting using: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Melting point of the compounds (future)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SG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Goldsmidt</a:t>
                </a:r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-Sharp limit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SG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SG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13C886-3A83-F40C-9421-0C408FFA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" y="1043045"/>
                <a:ext cx="10430699" cy="945900"/>
              </a:xfrm>
              <a:prstGeom prst="rect">
                <a:avLst/>
              </a:prstGeom>
              <a:blipFill>
                <a:blip r:embed="rId4"/>
                <a:stretch>
                  <a:fillRect l="-350" t="-3226" b="-70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1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6E4A-8586-AC34-9BDE-E0BC8B1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713"/>
            <a:ext cx="10972800" cy="1143000"/>
          </a:xfrm>
        </p:spPr>
        <p:txBody>
          <a:bodyPr>
            <a:normAutofit/>
          </a:bodyPr>
          <a:lstStyle/>
          <a:p>
            <a:r>
              <a:rPr lang="en-SG" sz="4000" dirty="0"/>
              <a:t>ZT-T curve fitting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65796-F255-1FA3-0101-6CEBB326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F7142-8723-CEB2-D2C9-CF53E41D5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6" r="29879"/>
          <a:stretch/>
        </p:blipFill>
        <p:spPr bwMode="auto">
          <a:xfrm>
            <a:off x="5776067" y="2075783"/>
            <a:ext cx="5436742" cy="407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/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SG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d>
                                    <m:dPr>
                                      <m:ctrlP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SG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SG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SG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SG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SG" sz="2400" dirty="0"/>
              </a:p>
              <a:p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SG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SG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SG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01C56A-4F69-012B-65F3-3821092E7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34" y="4652486"/>
                <a:ext cx="3667671" cy="1531958"/>
              </a:xfrm>
              <a:prstGeom prst="rect">
                <a:avLst/>
              </a:prstGeom>
              <a:blipFill>
                <a:blip r:embed="rId3"/>
                <a:stretch>
                  <a:fillRect l="-3993" b="-51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FA57EA-EFAD-2B06-5000-23495BCE5C63}"/>
              </a:ext>
            </a:extLst>
          </p:cNvPr>
          <p:cNvSpPr/>
          <p:nvPr/>
        </p:nvSpPr>
        <p:spPr>
          <a:xfrm>
            <a:off x="4070481" y="4640196"/>
            <a:ext cx="294967" cy="3119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9E21-CC21-ED15-2C4A-F577EADB85A8}"/>
              </a:ext>
            </a:extLst>
          </p:cNvPr>
          <p:cNvSpPr txBox="1"/>
          <p:nvPr/>
        </p:nvSpPr>
        <p:spPr>
          <a:xfrm>
            <a:off x="4070481" y="5049133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>
                <a:solidFill>
                  <a:srgbClr val="FF0000"/>
                </a:solidFill>
              </a:rPr>
              <a:t>T</a:t>
            </a:r>
            <a:r>
              <a:rPr lang="en-SG" baseline="-25000" dirty="0" err="1">
                <a:solidFill>
                  <a:srgbClr val="FF0000"/>
                </a:solidFill>
              </a:rPr>
              <a:t>max</a:t>
            </a:r>
            <a:r>
              <a:rPr lang="en-SG" dirty="0">
                <a:solidFill>
                  <a:srgbClr val="FF0000"/>
                </a:solidFill>
              </a:rPr>
              <a:t> with margin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01F6FCB-28DF-B400-AF44-704BE7EB3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47" t="31654" b="39828"/>
          <a:stretch/>
        </p:blipFill>
        <p:spPr bwMode="auto">
          <a:xfrm>
            <a:off x="6497702" y="2256016"/>
            <a:ext cx="1996736" cy="123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3F6BC-2888-D4E6-959D-2F098A87F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96" y="1799476"/>
            <a:ext cx="4968671" cy="214902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A69030-2A22-7288-AA51-B54260C01973}"/>
              </a:ext>
            </a:extLst>
          </p:cNvPr>
          <p:cNvSpPr/>
          <p:nvPr/>
        </p:nvSpPr>
        <p:spPr>
          <a:xfrm>
            <a:off x="3144175" y="3579171"/>
            <a:ext cx="2558535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CA41B1-32A3-731B-F146-5604CC67EC57}"/>
              </a:ext>
            </a:extLst>
          </p:cNvPr>
          <p:cNvCxnSpPr/>
          <p:nvPr/>
        </p:nvCxnSpPr>
        <p:spPr>
          <a:xfrm>
            <a:off x="4217890" y="3948502"/>
            <a:ext cx="0" cy="564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137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30884</TotalTime>
  <Words>463</Words>
  <Application>Microsoft Office PowerPoint</Application>
  <PresentationFormat>와이드스크린</PresentationFormat>
  <Paragraphs>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等线</vt:lpstr>
      <vt:lpstr>Arial</vt:lpstr>
      <vt:lpstr>Cambria Math</vt:lpstr>
      <vt:lpstr>1_Office Theme</vt:lpstr>
      <vt:lpstr>Accelerated discovery of inorganic thermoelectric materials</vt:lpstr>
      <vt:lpstr>Background</vt:lpstr>
      <vt:lpstr>Background</vt:lpstr>
      <vt:lpstr>Examples)</vt:lpstr>
      <vt:lpstr>LitDX - Thermoelectrics</vt:lpstr>
      <vt:lpstr>Model training</vt:lpstr>
      <vt:lpstr>Model training</vt:lpstr>
      <vt:lpstr>ZT-T curve fitting algorithm</vt:lpstr>
      <vt:lpstr>ZT-T curve fitting algorithm</vt:lpstr>
      <vt:lpstr>Visualization via Elemental Movers Distance (ElMD</vt:lpstr>
      <vt:lpstr>Active learning workflow</vt:lpstr>
      <vt:lpstr>Contributions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Cutting: Yb doped perovskite nanocrystals</dc:title>
  <dc:creator>#JING YAO#</dc:creator>
  <cp:lastModifiedBy>장현우/신소재공학과</cp:lastModifiedBy>
  <cp:revision>33</cp:revision>
  <dcterms:created xsi:type="dcterms:W3CDTF">2023-10-16T00:53:12Z</dcterms:created>
  <dcterms:modified xsi:type="dcterms:W3CDTF">2024-11-07T07:24:07Z</dcterms:modified>
</cp:coreProperties>
</file>