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4" r:id="rId4"/>
    <p:sldId id="275" r:id="rId5"/>
    <p:sldId id="271" r:id="rId6"/>
    <p:sldId id="272" r:id="rId7"/>
    <p:sldId id="27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2A5E5E-94A8-4BEF-9481-A313CFBF5B59}" v="454" dt="2025-09-04T06:19:02.49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59" autoAdjust="0"/>
    <p:restoredTop sz="94660"/>
  </p:normalViewPr>
  <p:slideViewPr>
    <p:cSldViewPr snapToGrid="0">
      <p:cViewPr varScale="1">
        <p:scale>
          <a:sx n="78" d="100"/>
          <a:sy n="78" d="100"/>
        </p:scale>
        <p:origin x="91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W KAI YUAN ANDRE#" userId="21debd0c-cf2b-4622-b54a-918816f10f4f" providerId="ADAL" clId="{1A2A5E5E-94A8-4BEF-9481-A313CFBF5B59}"/>
    <pc:docChg chg="undo custSel addSld delSld modSld">
      <pc:chgData name="#LOW KAI YUAN ANDRE#" userId="21debd0c-cf2b-4622-b54a-918816f10f4f" providerId="ADAL" clId="{1A2A5E5E-94A8-4BEF-9481-A313CFBF5B59}" dt="2025-09-04T06:19:02.492" v="475"/>
      <pc:docMkLst>
        <pc:docMk/>
      </pc:docMkLst>
      <pc:sldChg chg="new del">
        <pc:chgData name="#LOW KAI YUAN ANDRE#" userId="21debd0c-cf2b-4622-b54a-918816f10f4f" providerId="ADAL" clId="{1A2A5E5E-94A8-4BEF-9481-A313CFBF5B59}" dt="2025-08-22T07:34:59.474" v="2" actId="2696"/>
        <pc:sldMkLst>
          <pc:docMk/>
          <pc:sldMk cId="4212485301" sldId="256"/>
        </pc:sldMkLst>
      </pc:sldChg>
      <pc:sldChg chg="addSp delSp modSp add mod">
        <pc:chgData name="#LOW KAI YUAN ANDRE#" userId="21debd0c-cf2b-4622-b54a-918816f10f4f" providerId="ADAL" clId="{1A2A5E5E-94A8-4BEF-9481-A313CFBF5B59}" dt="2025-08-29T08:16:35.635" v="472" actId="1076"/>
        <pc:sldMkLst>
          <pc:docMk/>
          <pc:sldMk cId="3578794161" sldId="269"/>
        </pc:sldMkLst>
        <pc:spChg chg="mod">
          <ac:chgData name="#LOW KAI YUAN ANDRE#" userId="21debd0c-cf2b-4622-b54a-918816f10f4f" providerId="ADAL" clId="{1A2A5E5E-94A8-4BEF-9481-A313CFBF5B59}" dt="2025-08-29T07:57:26.110" v="265" actId="1076"/>
          <ac:spMkLst>
            <pc:docMk/>
            <pc:sldMk cId="3578794161" sldId="269"/>
            <ac:spMk id="13" creationId="{91C8F173-7F77-E3A6-368A-347F0DF6FAEC}"/>
          </ac:spMkLst>
        </pc:spChg>
        <pc:picChg chg="add mod">
          <ac:chgData name="#LOW KAI YUAN ANDRE#" userId="21debd0c-cf2b-4622-b54a-918816f10f4f" providerId="ADAL" clId="{1A2A5E5E-94A8-4BEF-9481-A313CFBF5B59}" dt="2025-08-29T08:12:59.047" v="437" actId="1035"/>
          <ac:picMkLst>
            <pc:docMk/>
            <pc:sldMk cId="3578794161" sldId="269"/>
            <ac:picMk id="6" creationId="{E00C31E5-05F4-7994-FDF2-4C6C26A613E4}"/>
          </ac:picMkLst>
        </pc:picChg>
        <pc:picChg chg="mod">
          <ac:chgData name="#LOW KAI YUAN ANDRE#" userId="21debd0c-cf2b-4622-b54a-918816f10f4f" providerId="ADAL" clId="{1A2A5E5E-94A8-4BEF-9481-A313CFBF5B59}" dt="2025-08-29T08:16:35.635" v="472" actId="1076"/>
          <ac:picMkLst>
            <pc:docMk/>
            <pc:sldMk cId="3578794161" sldId="269"/>
            <ac:picMk id="8" creationId="{5396AD7F-96B4-D532-6E16-1C5B3EC01CA3}"/>
          </ac:picMkLst>
        </pc:picChg>
        <pc:picChg chg="add mod">
          <ac:chgData name="#LOW KAI YUAN ANDRE#" userId="21debd0c-cf2b-4622-b54a-918816f10f4f" providerId="ADAL" clId="{1A2A5E5E-94A8-4BEF-9481-A313CFBF5B59}" dt="2025-08-29T08:16:13.844" v="466" actId="1076"/>
          <ac:picMkLst>
            <pc:docMk/>
            <pc:sldMk cId="3578794161" sldId="269"/>
            <ac:picMk id="14" creationId="{A890F334-5A33-FD0D-36D6-BEFA4CDC5CA4}"/>
          </ac:picMkLst>
        </pc:picChg>
        <pc:picChg chg="add mod">
          <ac:chgData name="#LOW KAI YUAN ANDRE#" userId="21debd0c-cf2b-4622-b54a-918816f10f4f" providerId="ADAL" clId="{1A2A5E5E-94A8-4BEF-9481-A313CFBF5B59}" dt="2025-08-29T08:04:02.607" v="294" actId="1076"/>
          <ac:picMkLst>
            <pc:docMk/>
            <pc:sldMk cId="3578794161" sldId="269"/>
            <ac:picMk id="1030" creationId="{54235A25-00E3-9FBA-7006-C865D3074E19}"/>
          </ac:picMkLst>
        </pc:picChg>
        <pc:picChg chg="add mod">
          <ac:chgData name="#LOW KAI YUAN ANDRE#" userId="21debd0c-cf2b-4622-b54a-918816f10f4f" providerId="ADAL" clId="{1A2A5E5E-94A8-4BEF-9481-A313CFBF5B59}" dt="2025-08-29T08:06:09.611" v="321" actId="167"/>
          <ac:picMkLst>
            <pc:docMk/>
            <pc:sldMk cId="3578794161" sldId="269"/>
            <ac:picMk id="1032" creationId="{A9352E89-91AB-6EB9-6209-3B901244B434}"/>
          </ac:picMkLst>
        </pc:picChg>
        <pc:picChg chg="add mod">
          <ac:chgData name="#LOW KAI YUAN ANDRE#" userId="21debd0c-cf2b-4622-b54a-918816f10f4f" providerId="ADAL" clId="{1A2A5E5E-94A8-4BEF-9481-A313CFBF5B59}" dt="2025-08-29T08:12:59.047" v="437" actId="1035"/>
          <ac:picMkLst>
            <pc:docMk/>
            <pc:sldMk cId="3578794161" sldId="269"/>
            <ac:picMk id="1034" creationId="{4C3D7289-ADC0-3D9F-E481-8B3FED36740E}"/>
          </ac:picMkLst>
        </pc:picChg>
        <pc:picChg chg="add mod">
          <ac:chgData name="#LOW KAI YUAN ANDRE#" userId="21debd0c-cf2b-4622-b54a-918816f10f4f" providerId="ADAL" clId="{1A2A5E5E-94A8-4BEF-9481-A313CFBF5B59}" dt="2025-08-29T08:12:45.296" v="429" actId="732"/>
          <ac:picMkLst>
            <pc:docMk/>
            <pc:sldMk cId="3578794161" sldId="269"/>
            <ac:picMk id="1050" creationId="{458E869A-4932-4975-803A-3B2F24743939}"/>
          </ac:picMkLst>
        </pc:picChg>
        <pc:picChg chg="add mod">
          <ac:chgData name="#LOW KAI YUAN ANDRE#" userId="21debd0c-cf2b-4622-b54a-918816f10f4f" providerId="ADAL" clId="{1A2A5E5E-94A8-4BEF-9481-A313CFBF5B59}" dt="2025-08-29T08:12:50.822" v="430" actId="732"/>
          <ac:picMkLst>
            <pc:docMk/>
            <pc:sldMk cId="3578794161" sldId="269"/>
            <ac:picMk id="1052" creationId="{32B38D3E-A59A-8919-02DD-24081AA60861}"/>
          </ac:picMkLst>
        </pc:picChg>
        <pc:picChg chg="add mod">
          <ac:chgData name="#LOW KAI YUAN ANDRE#" userId="21debd0c-cf2b-4622-b54a-918816f10f4f" providerId="ADAL" clId="{1A2A5E5E-94A8-4BEF-9481-A313CFBF5B59}" dt="2025-08-29T08:16:23.452" v="469" actId="1076"/>
          <ac:picMkLst>
            <pc:docMk/>
            <pc:sldMk cId="3578794161" sldId="269"/>
            <ac:picMk id="1054" creationId="{B3BD7968-30EF-8F10-A0C9-CF147A7DAE2F}"/>
          </ac:picMkLst>
        </pc:picChg>
        <pc:cxnChg chg="mod">
          <ac:chgData name="#LOW KAI YUAN ANDRE#" userId="21debd0c-cf2b-4622-b54a-918816f10f4f" providerId="ADAL" clId="{1A2A5E5E-94A8-4BEF-9481-A313CFBF5B59}" dt="2025-08-29T08:12:59.047" v="437" actId="1035"/>
          <ac:cxnSpMkLst>
            <pc:docMk/>
            <pc:sldMk cId="3578794161" sldId="269"/>
            <ac:cxnSpMk id="11" creationId="{EEF83984-B00A-05DC-8827-3D4F4E27A8C2}"/>
          </ac:cxnSpMkLst>
        </pc:cxnChg>
        <pc:cxnChg chg="mod">
          <ac:chgData name="#LOW KAI YUAN ANDRE#" userId="21debd0c-cf2b-4622-b54a-918816f10f4f" providerId="ADAL" clId="{1A2A5E5E-94A8-4BEF-9481-A313CFBF5B59}" dt="2025-08-29T08:12:59.047" v="437" actId="1035"/>
          <ac:cxnSpMkLst>
            <pc:docMk/>
            <pc:sldMk cId="3578794161" sldId="269"/>
            <ac:cxnSpMk id="16" creationId="{29511D31-5F54-FE2E-44A0-E8D7864C993D}"/>
          </ac:cxnSpMkLst>
        </pc:cxnChg>
        <pc:cxnChg chg="mod">
          <ac:chgData name="#LOW KAI YUAN ANDRE#" userId="21debd0c-cf2b-4622-b54a-918816f10f4f" providerId="ADAL" clId="{1A2A5E5E-94A8-4BEF-9481-A313CFBF5B59}" dt="2025-08-29T08:12:59.047" v="437" actId="1035"/>
          <ac:cxnSpMkLst>
            <pc:docMk/>
            <pc:sldMk cId="3578794161" sldId="269"/>
            <ac:cxnSpMk id="17" creationId="{40B32023-7D7D-E038-3E9A-E1969AF11046}"/>
          </ac:cxnSpMkLst>
        </pc:cxnChg>
        <pc:cxnChg chg="mod">
          <ac:chgData name="#LOW KAI YUAN ANDRE#" userId="21debd0c-cf2b-4622-b54a-918816f10f4f" providerId="ADAL" clId="{1A2A5E5E-94A8-4BEF-9481-A313CFBF5B59}" dt="2025-08-29T08:12:59.047" v="437" actId="1035"/>
          <ac:cxnSpMkLst>
            <pc:docMk/>
            <pc:sldMk cId="3578794161" sldId="269"/>
            <ac:cxnSpMk id="18" creationId="{972F40A3-357E-DAFF-BAEA-4FAD000CEB86}"/>
          </ac:cxnSpMkLst>
        </pc:cxnChg>
      </pc:sldChg>
      <pc:sldChg chg="addSp delSp modSp new mod setBg">
        <pc:chgData name="#LOW KAI YUAN ANDRE#" userId="21debd0c-cf2b-4622-b54a-918816f10f4f" providerId="ADAL" clId="{1A2A5E5E-94A8-4BEF-9481-A313CFBF5B59}" dt="2025-08-29T08:16:43.103" v="474"/>
        <pc:sldMkLst>
          <pc:docMk/>
          <pc:sldMk cId="2072473601" sldId="270"/>
        </pc:sldMkLst>
        <pc:picChg chg="add">
          <ac:chgData name="#LOW KAI YUAN ANDRE#" userId="21debd0c-cf2b-4622-b54a-918816f10f4f" providerId="ADAL" clId="{1A2A5E5E-94A8-4BEF-9481-A313CFBF5B59}" dt="2025-08-29T08:16:43.103" v="474"/>
          <ac:picMkLst>
            <pc:docMk/>
            <pc:sldMk cId="2072473601" sldId="270"/>
            <ac:picMk id="27" creationId="{5CC52694-46CE-FDA0-0E45-C2687CB216E2}"/>
          </ac:picMkLst>
        </pc:picChg>
      </pc:sldChg>
      <pc:sldChg chg="add">
        <pc:chgData name="#LOW KAI YUAN ANDRE#" userId="21debd0c-cf2b-4622-b54a-918816f10f4f" providerId="ADAL" clId="{1A2A5E5E-94A8-4BEF-9481-A313CFBF5B59}" dt="2025-09-04T06:19:02.492" v="475"/>
        <pc:sldMkLst>
          <pc:docMk/>
          <pc:sldMk cId="3691107071" sldId="271"/>
        </pc:sldMkLst>
      </pc:sldChg>
      <pc:sldChg chg="add">
        <pc:chgData name="#LOW KAI YUAN ANDRE#" userId="21debd0c-cf2b-4622-b54a-918816f10f4f" providerId="ADAL" clId="{1A2A5E5E-94A8-4BEF-9481-A313CFBF5B59}" dt="2025-09-04T06:19:02.492" v="475"/>
        <pc:sldMkLst>
          <pc:docMk/>
          <pc:sldMk cId="102953985" sldId="272"/>
        </pc:sldMkLst>
      </pc:sldChg>
      <pc:sldChg chg="add">
        <pc:chgData name="#LOW KAI YUAN ANDRE#" userId="21debd0c-cf2b-4622-b54a-918816f10f4f" providerId="ADAL" clId="{1A2A5E5E-94A8-4BEF-9481-A313CFBF5B59}" dt="2025-09-04T06:19:02.492" v="475"/>
        <pc:sldMkLst>
          <pc:docMk/>
          <pc:sldMk cId="1103705415" sldId="273"/>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8A543-7120-E658-A570-E2BEC2220E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2FF2057F-B98F-B43F-8E01-70F153944F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AFE1D17-D812-F013-95A8-FAACD5BA9456}"/>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5" name="Footer Placeholder 4">
            <a:extLst>
              <a:ext uri="{FF2B5EF4-FFF2-40B4-BE49-F238E27FC236}">
                <a16:creationId xmlns:a16="http://schemas.microsoft.com/office/drawing/2014/main" id="{90182BE0-EB7D-C429-FA23-8C651FAC88C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676894C-C3B8-9D13-F02E-29CF6196E736}"/>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353138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B6B9-8617-4E43-B279-D164B9DA343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3B6F2D69-67F9-6BE9-32FB-74C7E36212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9192AF8-B56F-082F-9ACD-2EF0F7BAE136}"/>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5" name="Footer Placeholder 4">
            <a:extLst>
              <a:ext uri="{FF2B5EF4-FFF2-40B4-BE49-F238E27FC236}">
                <a16:creationId xmlns:a16="http://schemas.microsoft.com/office/drawing/2014/main" id="{36932C7C-9C32-138A-3821-E849CB75413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B3A4B0F-4F48-0075-8EBA-0BCF5884F9D3}"/>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994177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E7D7E-0597-9A4F-A414-2CA134CBBD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84152DE-43A0-ADA4-91AD-BDF05FC1ED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64AA80B-A2AE-59E2-EB94-9A5DA2FF2DA7}"/>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5" name="Footer Placeholder 4">
            <a:extLst>
              <a:ext uri="{FF2B5EF4-FFF2-40B4-BE49-F238E27FC236}">
                <a16:creationId xmlns:a16="http://schemas.microsoft.com/office/drawing/2014/main" id="{6EA0503F-037C-755D-0438-A235DF75B95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594D3C70-13F3-1B64-E66A-6F7566A16166}"/>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1322405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BE2DD-6C71-F276-7EB1-BA52A52528C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E0A0A365-363E-BBD5-096C-301F56AB15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7B4CA18-F7CA-2346-3D44-E85510E5CFB5}"/>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5" name="Footer Placeholder 4">
            <a:extLst>
              <a:ext uri="{FF2B5EF4-FFF2-40B4-BE49-F238E27FC236}">
                <a16:creationId xmlns:a16="http://schemas.microsoft.com/office/drawing/2014/main" id="{8BBEA79E-39E4-6F59-0E4E-312B601799C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0FA274A-A08A-4980-6D2D-925C801FEFA2}"/>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2065606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1BD51-1DF2-06B0-1A40-986D732FD0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36A11C30-50FC-95FC-14FE-C1323BA0B9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904F94-F039-C5ED-30BA-B5C3E0AA9204}"/>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5" name="Footer Placeholder 4">
            <a:extLst>
              <a:ext uri="{FF2B5EF4-FFF2-40B4-BE49-F238E27FC236}">
                <a16:creationId xmlns:a16="http://schemas.microsoft.com/office/drawing/2014/main" id="{F66C61BE-CDD8-5170-BF11-85E9295C933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C856CD6-41AB-B3E8-1401-BF5D4E3CFADE}"/>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4092893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2930D-52B0-C92C-81B5-1731E2578B56}"/>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536B6B4-2F3D-FEB0-D591-1044726F2E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A81633D-ACC1-A5E1-9A00-2A0AA8DC5C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7496AB7-DEF5-B6DC-8C76-4C0E269E7839}"/>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6" name="Footer Placeholder 5">
            <a:extLst>
              <a:ext uri="{FF2B5EF4-FFF2-40B4-BE49-F238E27FC236}">
                <a16:creationId xmlns:a16="http://schemas.microsoft.com/office/drawing/2014/main" id="{D3E1C9E0-C244-29F7-7D1F-729957223F4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648FDFE-CE1F-BC6E-6C86-77B320E7D4BE}"/>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4201946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D40C-3625-B776-B859-88349D76A00A}"/>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776F4CE2-6513-7246-260E-B622EE95EE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A1A552-0571-7FFC-5E31-2EA449C90F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A8333F7F-38F1-7A19-108A-DF21B1BD59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39045-65C8-2E50-C363-F087FD9930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9595478-557B-6657-B3CB-3A1933150905}"/>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8" name="Footer Placeholder 7">
            <a:extLst>
              <a:ext uri="{FF2B5EF4-FFF2-40B4-BE49-F238E27FC236}">
                <a16:creationId xmlns:a16="http://schemas.microsoft.com/office/drawing/2014/main" id="{CE8F435F-A1A5-DCF6-2AB6-F76C8F3D881C}"/>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D13B818-BAA8-1C6E-940A-F90F30F6981C}"/>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1577814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A86DE-71DB-7576-D04D-D90AD7F83BA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3FF6D29F-BC0A-E6A6-F56E-175528DD39BA}"/>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4" name="Footer Placeholder 3">
            <a:extLst>
              <a:ext uri="{FF2B5EF4-FFF2-40B4-BE49-F238E27FC236}">
                <a16:creationId xmlns:a16="http://schemas.microsoft.com/office/drawing/2014/main" id="{408B27DA-B5A9-416B-BF82-52693582E711}"/>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CF6BDA7-36A6-6A82-1AAC-9B6B44A2C925}"/>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835032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CF2444-E536-2DCF-98CD-D61A12A6AEC6}"/>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3" name="Footer Placeholder 2">
            <a:extLst>
              <a:ext uri="{FF2B5EF4-FFF2-40B4-BE49-F238E27FC236}">
                <a16:creationId xmlns:a16="http://schemas.microsoft.com/office/drawing/2014/main" id="{3F83E391-D12C-0853-2BCD-D45CA6322FEC}"/>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38C001E0-AD98-4C9C-D554-0C25CE36AC00}"/>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2801368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E406-5DE9-3494-62B1-24D79C5B6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6FFCACCD-B3EB-E48A-3F53-9AEAADCC7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9839DCAE-9EFD-3360-51B2-948B25931C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642BD-0FAA-3623-E15B-2D21D9B30B0A}"/>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6" name="Footer Placeholder 5">
            <a:extLst>
              <a:ext uri="{FF2B5EF4-FFF2-40B4-BE49-F238E27FC236}">
                <a16:creationId xmlns:a16="http://schemas.microsoft.com/office/drawing/2014/main" id="{4C479ECC-CDBF-BC1F-7D15-F9F717ED8E5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F6C6AAC-5541-63EE-7024-E65FDFCD88C6}"/>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2557367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6D016-831D-F560-8F86-16E5578E8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273838BD-B456-FD8F-2921-0D8CEA9D96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166664B-61E2-0C9C-FF2F-9A8E7E734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AF63F-BDB3-FF7C-C339-25055154D936}"/>
              </a:ext>
            </a:extLst>
          </p:cNvPr>
          <p:cNvSpPr>
            <a:spLocks noGrp="1"/>
          </p:cNvSpPr>
          <p:nvPr>
            <p:ph type="dt" sz="half" idx="10"/>
          </p:nvPr>
        </p:nvSpPr>
        <p:spPr/>
        <p:txBody>
          <a:bodyPr/>
          <a:lstStyle/>
          <a:p>
            <a:fld id="{B3549BED-1C88-4C2B-9B9B-57579E417AE8}" type="datetimeFigureOut">
              <a:rPr lang="en-SG" smtClean="0"/>
              <a:t>19/10/2025</a:t>
            </a:fld>
            <a:endParaRPr lang="en-SG"/>
          </a:p>
        </p:txBody>
      </p:sp>
      <p:sp>
        <p:nvSpPr>
          <p:cNvPr id="6" name="Footer Placeholder 5">
            <a:extLst>
              <a:ext uri="{FF2B5EF4-FFF2-40B4-BE49-F238E27FC236}">
                <a16:creationId xmlns:a16="http://schemas.microsoft.com/office/drawing/2014/main" id="{C8F55CF0-6BAF-0DD3-1A00-2995ADBABFE0}"/>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6034B46-3989-D07F-5B0C-ACF8CD135889}"/>
              </a:ext>
            </a:extLst>
          </p:cNvPr>
          <p:cNvSpPr>
            <a:spLocks noGrp="1"/>
          </p:cNvSpPr>
          <p:nvPr>
            <p:ph type="sldNum" sz="quarter" idx="12"/>
          </p:nvPr>
        </p:nvSpPr>
        <p:spPr/>
        <p:txBody>
          <a:bodyPr/>
          <a:lstStyle/>
          <a:p>
            <a:fld id="{2C3FB389-FBF4-479D-B999-2BD518D99A2F}" type="slidenum">
              <a:rPr lang="en-SG" smtClean="0"/>
              <a:t>‹#›</a:t>
            </a:fld>
            <a:endParaRPr lang="en-SG"/>
          </a:p>
        </p:txBody>
      </p:sp>
    </p:spTree>
    <p:extLst>
      <p:ext uri="{BB962C8B-B14F-4D97-AF65-F5344CB8AC3E}">
        <p14:creationId xmlns:p14="http://schemas.microsoft.com/office/powerpoint/2010/main" val="21972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B4DD02-8D91-1515-0A96-AF12E9BC62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1ADBE42-692C-679E-8781-E7B47A1514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8E53173-D175-ACFE-95E4-7C48960EE8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549BED-1C88-4C2B-9B9B-57579E417AE8}" type="datetimeFigureOut">
              <a:rPr lang="en-SG" smtClean="0"/>
              <a:t>19/10/2025</a:t>
            </a:fld>
            <a:endParaRPr lang="en-SG"/>
          </a:p>
        </p:txBody>
      </p:sp>
      <p:sp>
        <p:nvSpPr>
          <p:cNvPr id="5" name="Footer Placeholder 4">
            <a:extLst>
              <a:ext uri="{FF2B5EF4-FFF2-40B4-BE49-F238E27FC236}">
                <a16:creationId xmlns:a16="http://schemas.microsoft.com/office/drawing/2014/main" id="{F76E1473-B051-9D2D-2D2E-3ACBD6C72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2D6E4C44-23FD-EA0D-7EA0-15E26225E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3FB389-FBF4-479D-B999-2BD518D99A2F}" type="slidenum">
              <a:rPr lang="en-SG" smtClean="0"/>
              <a:t>‹#›</a:t>
            </a:fld>
            <a:endParaRPr lang="en-SG"/>
          </a:p>
        </p:txBody>
      </p:sp>
    </p:spTree>
    <p:extLst>
      <p:ext uri="{BB962C8B-B14F-4D97-AF65-F5344CB8AC3E}">
        <p14:creationId xmlns:p14="http://schemas.microsoft.com/office/powerpoint/2010/main" val="2566318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6" name="Picture 22">
            <a:extLst>
              <a:ext uri="{FF2B5EF4-FFF2-40B4-BE49-F238E27FC236}">
                <a16:creationId xmlns:a16="http://schemas.microsoft.com/office/drawing/2014/main" id="{7CA13C14-A0AA-F61B-DAD3-01A43FDCCF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4805" y="4512462"/>
            <a:ext cx="6030082" cy="2271487"/>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a:extLst>
              <a:ext uri="{FF2B5EF4-FFF2-40B4-BE49-F238E27FC236}">
                <a16:creationId xmlns:a16="http://schemas.microsoft.com/office/drawing/2014/main" id="{59C6B301-294C-BF01-97E7-A56B9A00A1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76942" y="2408438"/>
            <a:ext cx="3806102" cy="2029248"/>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a:extLst>
              <a:ext uri="{FF2B5EF4-FFF2-40B4-BE49-F238E27FC236}">
                <a16:creationId xmlns:a16="http://schemas.microsoft.com/office/drawing/2014/main" id="{A17B4BAF-7550-AEF3-E0CA-65DE9A8223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7394" y="2408438"/>
            <a:ext cx="3806102" cy="20292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4">
            <a:extLst>
              <a:ext uri="{FF2B5EF4-FFF2-40B4-BE49-F238E27FC236}">
                <a16:creationId xmlns:a16="http://schemas.microsoft.com/office/drawing/2014/main" id="{F21EC9BA-B6B8-B0A3-4AE9-43766C7325A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7812" y="6609"/>
            <a:ext cx="6019165" cy="2437464"/>
          </a:xfrm>
          <a:prstGeom prst="rect">
            <a:avLst/>
          </a:prstGeom>
          <a:noFill/>
          <a:extLst>
            <a:ext uri="{909E8E84-426E-40DD-AFC4-6F175D3DCCD1}">
              <a14:hiddenFill xmlns:a14="http://schemas.microsoft.com/office/drawing/2010/main">
                <a:solidFill>
                  <a:srgbClr val="FFFFFF"/>
                </a:solidFill>
              </a14:hiddenFill>
            </a:ext>
          </a:extLst>
        </p:spPr>
      </p:pic>
      <p:sp>
        <p:nvSpPr>
          <p:cNvPr id="2092" name="TextBox 2091">
            <a:extLst>
              <a:ext uri="{FF2B5EF4-FFF2-40B4-BE49-F238E27FC236}">
                <a16:creationId xmlns:a16="http://schemas.microsoft.com/office/drawing/2014/main" id="{03B41F74-9E60-2C9E-C3F4-7383793A9CE9}"/>
              </a:ext>
            </a:extLst>
          </p:cNvPr>
          <p:cNvSpPr txBox="1"/>
          <p:nvPr/>
        </p:nvSpPr>
        <p:spPr>
          <a:xfrm>
            <a:off x="397831" y="0"/>
            <a:ext cx="420417" cy="271949"/>
          </a:xfrm>
          <a:prstGeom prst="rect">
            <a:avLst/>
          </a:prstGeom>
          <a:noFill/>
        </p:spPr>
        <p:txBody>
          <a:bodyPr wrap="square" rtlCol="0">
            <a:spAutoFit/>
          </a:bodyPr>
          <a:lstStyle/>
          <a:p>
            <a:r>
              <a:rPr lang="en-SG" dirty="0"/>
              <a:t>a)</a:t>
            </a:r>
          </a:p>
        </p:txBody>
      </p:sp>
      <p:sp>
        <p:nvSpPr>
          <p:cNvPr id="2094" name="TextBox 2093">
            <a:extLst>
              <a:ext uri="{FF2B5EF4-FFF2-40B4-BE49-F238E27FC236}">
                <a16:creationId xmlns:a16="http://schemas.microsoft.com/office/drawing/2014/main" id="{12955F1F-E096-D276-0C99-51A7C9FB62DD}"/>
              </a:ext>
            </a:extLst>
          </p:cNvPr>
          <p:cNvSpPr txBox="1"/>
          <p:nvPr/>
        </p:nvSpPr>
        <p:spPr>
          <a:xfrm>
            <a:off x="4766734" y="2333662"/>
            <a:ext cx="420417" cy="258729"/>
          </a:xfrm>
          <a:prstGeom prst="rect">
            <a:avLst/>
          </a:prstGeom>
          <a:noFill/>
        </p:spPr>
        <p:txBody>
          <a:bodyPr wrap="square" rtlCol="0">
            <a:spAutoFit/>
          </a:bodyPr>
          <a:lstStyle/>
          <a:p>
            <a:r>
              <a:rPr lang="en-SG" dirty="0"/>
              <a:t>c)</a:t>
            </a:r>
          </a:p>
        </p:txBody>
      </p:sp>
      <p:sp>
        <p:nvSpPr>
          <p:cNvPr id="13" name="TextBox 12">
            <a:extLst>
              <a:ext uri="{FF2B5EF4-FFF2-40B4-BE49-F238E27FC236}">
                <a16:creationId xmlns:a16="http://schemas.microsoft.com/office/drawing/2014/main" id="{91C8F173-7F77-E3A6-368A-347F0DF6FAEC}"/>
              </a:ext>
            </a:extLst>
          </p:cNvPr>
          <p:cNvSpPr txBox="1"/>
          <p:nvPr/>
        </p:nvSpPr>
        <p:spPr>
          <a:xfrm>
            <a:off x="4797604" y="4647778"/>
            <a:ext cx="420417" cy="369332"/>
          </a:xfrm>
          <a:prstGeom prst="rect">
            <a:avLst/>
          </a:prstGeom>
          <a:noFill/>
        </p:spPr>
        <p:txBody>
          <a:bodyPr wrap="square" rtlCol="0">
            <a:spAutoFit/>
          </a:bodyPr>
          <a:lstStyle/>
          <a:p>
            <a:r>
              <a:rPr lang="en-SG" dirty="0"/>
              <a:t>d)</a:t>
            </a:r>
          </a:p>
        </p:txBody>
      </p:sp>
      <p:pic>
        <p:nvPicPr>
          <p:cNvPr id="5" name="Picture 8">
            <a:extLst>
              <a:ext uri="{FF2B5EF4-FFF2-40B4-BE49-F238E27FC236}">
                <a16:creationId xmlns:a16="http://schemas.microsoft.com/office/drawing/2014/main" id="{F3B72869-BB1D-4A71-C187-CC633277629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3410" t="6981" r="12169" b="6838"/>
          <a:stretch>
            <a:fillRect/>
          </a:stretch>
        </p:blipFill>
        <p:spPr bwMode="auto">
          <a:xfrm>
            <a:off x="11018316" y="761791"/>
            <a:ext cx="805180" cy="927100"/>
          </a:xfrm>
          <a:prstGeom prst="rect">
            <a:avLst/>
          </a:prstGeom>
          <a:noFill/>
          <a:extLst>
            <a:ext uri="{909E8E84-426E-40DD-AFC4-6F175D3DCCD1}">
              <a14:hiddenFill xmlns:a14="http://schemas.microsoft.com/office/drawing/2010/main">
                <a:solidFill>
                  <a:srgbClr val="FFFFFF"/>
                </a:solidFill>
              </a14:hiddenFill>
            </a:ext>
          </a:extLst>
        </p:spPr>
      </p:pic>
      <p:sp>
        <p:nvSpPr>
          <p:cNvPr id="2093" name="TextBox 2092">
            <a:extLst>
              <a:ext uri="{FF2B5EF4-FFF2-40B4-BE49-F238E27FC236}">
                <a16:creationId xmlns:a16="http://schemas.microsoft.com/office/drawing/2014/main" id="{BE770197-7629-4BA4-4A24-8F831C151327}"/>
              </a:ext>
            </a:extLst>
          </p:cNvPr>
          <p:cNvSpPr txBox="1"/>
          <p:nvPr/>
        </p:nvSpPr>
        <p:spPr>
          <a:xfrm>
            <a:off x="4797604" y="6609"/>
            <a:ext cx="420417" cy="258729"/>
          </a:xfrm>
          <a:prstGeom prst="rect">
            <a:avLst/>
          </a:prstGeom>
          <a:noFill/>
        </p:spPr>
        <p:txBody>
          <a:bodyPr wrap="square" rtlCol="0">
            <a:spAutoFit/>
          </a:bodyPr>
          <a:lstStyle/>
          <a:p>
            <a:r>
              <a:rPr lang="en-SG" dirty="0"/>
              <a:t>b)</a:t>
            </a:r>
          </a:p>
        </p:txBody>
      </p:sp>
      <p:pic>
        <p:nvPicPr>
          <p:cNvPr id="8" name="Picture 7">
            <a:extLst>
              <a:ext uri="{FF2B5EF4-FFF2-40B4-BE49-F238E27FC236}">
                <a16:creationId xmlns:a16="http://schemas.microsoft.com/office/drawing/2014/main" id="{EEAF4101-BB56-1BC4-BD5B-9F8BEFF1E0F0}"/>
              </a:ext>
            </a:extLst>
          </p:cNvPr>
          <p:cNvPicPr>
            <a:picLocks noChangeAspect="1"/>
          </p:cNvPicPr>
          <p:nvPr/>
        </p:nvPicPr>
        <p:blipFill>
          <a:blip r:embed="rId7"/>
          <a:stretch>
            <a:fillRect/>
          </a:stretch>
        </p:blipFill>
        <p:spPr>
          <a:xfrm>
            <a:off x="837113" y="-41345"/>
            <a:ext cx="3572566" cy="6785436"/>
          </a:xfrm>
          <a:prstGeom prst="rect">
            <a:avLst/>
          </a:prstGeom>
        </p:spPr>
      </p:pic>
    </p:spTree>
    <p:extLst>
      <p:ext uri="{BB962C8B-B14F-4D97-AF65-F5344CB8AC3E}">
        <p14:creationId xmlns:p14="http://schemas.microsoft.com/office/powerpoint/2010/main" val="3578794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8070D9-80BE-36F6-B0D1-4D71F6557515}"/>
              </a:ext>
            </a:extLst>
          </p:cNvPr>
          <p:cNvSpPr txBox="1"/>
          <p:nvPr/>
        </p:nvSpPr>
        <p:spPr>
          <a:xfrm>
            <a:off x="0" y="195997"/>
            <a:ext cx="12192000" cy="2308324"/>
          </a:xfrm>
          <a:prstGeom prst="rect">
            <a:avLst/>
          </a:prstGeom>
          <a:noFill/>
        </p:spPr>
        <p:txBody>
          <a:bodyPr wrap="square" rtlCol="0">
            <a:spAutoFit/>
          </a:bodyPr>
          <a:lstStyle/>
          <a:p>
            <a:r>
              <a:rPr lang="en-SG" dirty="0"/>
              <a:t>Caption</a:t>
            </a:r>
          </a:p>
          <a:p>
            <a:endParaRPr lang="en-SG" dirty="0"/>
          </a:p>
          <a:p>
            <a:r>
              <a:rPr lang="en-US" dirty="0"/>
              <a:t>Figure 3. Optimization of Yb/Er co-doped </a:t>
            </a:r>
            <a:r>
              <a:rPr lang="en-US" dirty="0" err="1"/>
              <a:t>CsPbCl</a:t>
            </a:r>
            <a:r>
              <a:rPr lang="en-US" dirty="0"/>
              <a:t> 3 NCs with DPGAM ligands. a) Active learning workﬂow for simultaneously optimizing both Yb and Er PLQY using a preferential reference point. b) Objective space of all experiments in optimization campaign (including updated reference point) and improvement in Er PLQY across batches, showing convergence by batch 4. c) SHAP analysis of both Yb and Er PLQY from GP model trained on all data points, showing different variable relationships for both. d) Polar plots of all 6 variables across batches, showing convergence towards specific input values.</a:t>
            </a:r>
          </a:p>
        </p:txBody>
      </p:sp>
    </p:spTree>
    <p:extLst>
      <p:ext uri="{BB962C8B-B14F-4D97-AF65-F5344CB8AC3E}">
        <p14:creationId xmlns:p14="http://schemas.microsoft.com/office/powerpoint/2010/main" val="207247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582920-8E26-28BF-7E5B-20A63F88B861}"/>
              </a:ext>
            </a:extLst>
          </p:cNvPr>
          <p:cNvSpPr txBox="1"/>
          <p:nvPr/>
        </p:nvSpPr>
        <p:spPr>
          <a:xfrm>
            <a:off x="0" y="348397"/>
            <a:ext cx="12192000" cy="4801314"/>
          </a:xfrm>
          <a:prstGeom prst="rect">
            <a:avLst/>
          </a:prstGeom>
          <a:noFill/>
        </p:spPr>
        <p:txBody>
          <a:bodyPr wrap="square" rtlCol="0">
            <a:spAutoFit/>
          </a:bodyPr>
          <a:lstStyle/>
          <a:p>
            <a:r>
              <a:rPr lang="en-SG" dirty="0"/>
              <a:t>Write up</a:t>
            </a:r>
          </a:p>
          <a:p>
            <a:endParaRPr lang="en-SG" dirty="0"/>
          </a:p>
          <a:p>
            <a:r>
              <a:rPr lang="en-US" dirty="0"/>
              <a:t>We proceed to optimize for PLQY of Yb/Er co-doped CsPbCl3 NCs using Bayesian Optimization (BO) to iteratively learn and improve PLQY. Due to the competing relationship of Yb and Eb emittance, we treat this as a multi-objective optimization problem and implement a similar workflow to that of Velasco et al [1] as seen in Figure 3a, taking a preference for Er PLQY with an adaptive reference point (details found in methods section). We initiated with 18 samples using Latin Hypercube sampling, followed by 4 batches with 6 samples each and a final 5</a:t>
            </a:r>
            <a:r>
              <a:rPr lang="en-US" baseline="30000" dirty="0"/>
              <a:t>th</a:t>
            </a:r>
            <a:r>
              <a:rPr lang="en-US" dirty="0"/>
              <a:t> batch with 3 samples, shown in Figure 3b. </a:t>
            </a:r>
          </a:p>
          <a:p>
            <a:endParaRPr lang="en-US" dirty="0"/>
          </a:p>
          <a:p>
            <a:r>
              <a:rPr lang="en-US" dirty="0"/>
              <a:t>We opt to perform SHAP </a:t>
            </a:r>
            <a:r>
              <a:rPr lang="en-SG" dirty="0"/>
              <a:t>(</a:t>
            </a:r>
            <a:r>
              <a:rPr lang="en-SG" dirty="0" err="1"/>
              <a:t>SHapley</a:t>
            </a:r>
            <a:r>
              <a:rPr lang="en-SG" dirty="0"/>
              <a:t> Additive </a:t>
            </a:r>
            <a:r>
              <a:rPr lang="en-SG" dirty="0" err="1"/>
              <a:t>exPlanations</a:t>
            </a:r>
            <a:r>
              <a:rPr lang="en-SG" dirty="0"/>
              <a:t>) analysis of the data in Figure 3c using a Gaussian Process (GP) trained on the entirety of the data after the campaign. </a:t>
            </a:r>
            <a:r>
              <a:rPr lang="en-SG" dirty="0">
                <a:solidFill>
                  <a:srgbClr val="FF0000"/>
                </a:solidFill>
              </a:rPr>
              <a:t>We propose that Yb PLQY is NC quality dependent since the dominating factors are growth factors temperature, time and ligand amount. Correspondingly, Er PLQY is dependent on the energy levels between states, by carefully controlling for composition, most notably Yb/Pb ratio. This is inline with our hypothesis that high PLQY is predicated on high true quantum cutting first before stepping to Er energy state. The distribution of input values are reported in Figure 3d using polar plots, which show convergence towards best performance at around 0.8 Cs/Pb, 3.0 Yb/Pb and 3.7 Er/Pb.</a:t>
            </a:r>
          </a:p>
          <a:p>
            <a:endParaRPr lang="en-SG" dirty="0"/>
          </a:p>
          <a:p>
            <a:endParaRPr lang="en-US" dirty="0"/>
          </a:p>
        </p:txBody>
      </p:sp>
      <p:sp>
        <p:nvSpPr>
          <p:cNvPr id="5" name="TextBox 4">
            <a:extLst>
              <a:ext uri="{FF2B5EF4-FFF2-40B4-BE49-F238E27FC236}">
                <a16:creationId xmlns:a16="http://schemas.microsoft.com/office/drawing/2014/main" id="{D596AAC1-1691-6225-7666-7BAD955F2610}"/>
              </a:ext>
            </a:extLst>
          </p:cNvPr>
          <p:cNvSpPr txBox="1"/>
          <p:nvPr/>
        </p:nvSpPr>
        <p:spPr>
          <a:xfrm>
            <a:off x="137652" y="5921473"/>
            <a:ext cx="4192943" cy="369332"/>
          </a:xfrm>
          <a:prstGeom prst="rect">
            <a:avLst/>
          </a:prstGeom>
          <a:noFill/>
        </p:spPr>
        <p:txBody>
          <a:bodyPr wrap="none" rtlCol="0">
            <a:spAutoFit/>
          </a:bodyPr>
          <a:lstStyle/>
          <a:p>
            <a:r>
              <a:rPr lang="en-SG" dirty="0"/>
              <a:t>1. https://doi.org/10.1039/D3DD00255A </a:t>
            </a:r>
          </a:p>
        </p:txBody>
      </p:sp>
    </p:spTree>
    <p:extLst>
      <p:ext uri="{BB962C8B-B14F-4D97-AF65-F5344CB8AC3E}">
        <p14:creationId xmlns:p14="http://schemas.microsoft.com/office/powerpoint/2010/main" val="18874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5B1741A-3738-D721-E1B5-28E7654DE14B}"/>
              </a:ext>
            </a:extLst>
          </p:cNvPr>
          <p:cNvSpPr txBox="1"/>
          <p:nvPr/>
        </p:nvSpPr>
        <p:spPr>
          <a:xfrm>
            <a:off x="0" y="424901"/>
            <a:ext cx="12192000" cy="2585323"/>
          </a:xfrm>
          <a:prstGeom prst="rect">
            <a:avLst/>
          </a:prstGeom>
          <a:noFill/>
        </p:spPr>
        <p:txBody>
          <a:bodyPr wrap="square" rtlCol="0">
            <a:spAutoFit/>
          </a:bodyPr>
          <a:lstStyle/>
          <a:p>
            <a:r>
              <a:rPr lang="en-SG" dirty="0"/>
              <a:t>Methods</a:t>
            </a:r>
          </a:p>
          <a:p>
            <a:endParaRPr lang="en-SG" dirty="0"/>
          </a:p>
          <a:p>
            <a:r>
              <a:rPr lang="en-US" dirty="0"/>
              <a:t>Initialization with first 18 samples is done using Latin Hypercube sampling implemented in scikit-optimize [cite]. The variables are rounded down to 1 decimal for all, except for temperature and time which is rounded down to nearest integer. The BO workflow relies on </a:t>
            </a:r>
            <a:r>
              <a:rPr lang="en-US" dirty="0" err="1"/>
              <a:t>BoTorch</a:t>
            </a:r>
            <a:r>
              <a:rPr lang="en-US" dirty="0"/>
              <a:t> [cite], using default GP kernel Matern 5/2 for surrogate model, trained independently for each objective. The acquisition function is </a:t>
            </a:r>
            <a:r>
              <a:rPr lang="en-US" dirty="0" err="1"/>
              <a:t>qNEHVI</a:t>
            </a:r>
            <a:r>
              <a:rPr lang="en-US" dirty="0"/>
              <a:t> [cite Velasco et al], with an adaptive reference point set at fixed 0% Yb PLQY and taking 0.8 * current best Er PLQY. Optimization is performed by executing </a:t>
            </a:r>
            <a:r>
              <a:rPr lang="en-US" dirty="0" err="1"/>
              <a:t>optimize_acqf</a:t>
            </a:r>
            <a:r>
              <a:rPr lang="en-US" dirty="0"/>
              <a:t> function in </a:t>
            </a:r>
            <a:r>
              <a:rPr lang="en-US" dirty="0" err="1"/>
              <a:t>BoTorch</a:t>
            </a:r>
            <a:r>
              <a:rPr lang="en-US" dirty="0"/>
              <a:t> library. Details and code can be found in https://github.com/andrelowky/Optimization-of-Yb-Er-co-doped-CsPbCl3-NCs-with-DGPAM-ligands.</a:t>
            </a:r>
          </a:p>
        </p:txBody>
      </p:sp>
    </p:spTree>
    <p:extLst>
      <p:ext uri="{BB962C8B-B14F-4D97-AF65-F5344CB8AC3E}">
        <p14:creationId xmlns:p14="http://schemas.microsoft.com/office/powerpoint/2010/main" val="809005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BEA0F3B-79A3-7223-1DD3-60A596A6983C}"/>
              </a:ext>
            </a:extLst>
          </p:cNvPr>
          <p:cNvPicPr>
            <a:picLocks noChangeAspect="1"/>
          </p:cNvPicPr>
          <p:nvPr/>
        </p:nvPicPr>
        <p:blipFill>
          <a:blip r:embed="rId2"/>
          <a:stretch>
            <a:fillRect/>
          </a:stretch>
        </p:blipFill>
        <p:spPr>
          <a:xfrm>
            <a:off x="611642" y="4284002"/>
            <a:ext cx="879204" cy="873640"/>
          </a:xfrm>
          <a:prstGeom prst="rect">
            <a:avLst/>
          </a:prstGeom>
        </p:spPr>
      </p:pic>
      <p:cxnSp>
        <p:nvCxnSpPr>
          <p:cNvPr id="28" name="Connector: Elbow 27">
            <a:extLst>
              <a:ext uri="{FF2B5EF4-FFF2-40B4-BE49-F238E27FC236}">
                <a16:creationId xmlns:a16="http://schemas.microsoft.com/office/drawing/2014/main" id="{54F69FD0-5105-7441-E830-E42E6F41E98A}"/>
              </a:ext>
            </a:extLst>
          </p:cNvPr>
          <p:cNvCxnSpPr>
            <a:cxnSpLocks/>
            <a:stCxn id="3192" idx="2"/>
            <a:endCxn id="3189" idx="1"/>
          </p:cNvCxnSpPr>
          <p:nvPr/>
        </p:nvCxnSpPr>
        <p:spPr>
          <a:xfrm rot="5400000" flipH="1">
            <a:off x="-2097750" y="3418723"/>
            <a:ext cx="5985705" cy="303672"/>
          </a:xfrm>
          <a:prstGeom prst="bentConnector4">
            <a:avLst>
              <a:gd name="adj1" fmla="val -3819"/>
              <a:gd name="adj2" fmla="val 282126"/>
            </a:avLst>
          </a:prstGeom>
          <a:ln>
            <a:tailEnd type="triangle"/>
          </a:ln>
        </p:spPr>
        <p:style>
          <a:lnRef idx="2">
            <a:schemeClr val="dk1"/>
          </a:lnRef>
          <a:fillRef idx="0">
            <a:schemeClr val="dk1"/>
          </a:fillRef>
          <a:effectRef idx="1">
            <a:schemeClr val="dk1"/>
          </a:effectRef>
          <a:fontRef idx="minor">
            <a:schemeClr val="tx1"/>
          </a:fontRef>
        </p:style>
      </p:cxnSp>
      <p:cxnSp>
        <p:nvCxnSpPr>
          <p:cNvPr id="51" name="Connector: Elbow 50">
            <a:extLst>
              <a:ext uri="{FF2B5EF4-FFF2-40B4-BE49-F238E27FC236}">
                <a16:creationId xmlns:a16="http://schemas.microsoft.com/office/drawing/2014/main" id="{B42DD9F0-CA54-8BDB-F659-6E7A3748312C}"/>
              </a:ext>
            </a:extLst>
          </p:cNvPr>
          <p:cNvCxnSpPr>
            <a:cxnSpLocks/>
            <a:stCxn id="3160" idx="2"/>
            <a:endCxn id="2179" idx="0"/>
          </p:cNvCxnSpPr>
          <p:nvPr/>
        </p:nvCxnSpPr>
        <p:spPr>
          <a:xfrm rot="16200000" flipH="1">
            <a:off x="1569582" y="425799"/>
            <a:ext cx="354602" cy="1392797"/>
          </a:xfrm>
          <a:prstGeom prst="bentConnector3">
            <a:avLst>
              <a:gd name="adj1" fmla="val 50000"/>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2062" name="Straight Arrow Connector 2061">
            <a:extLst>
              <a:ext uri="{FF2B5EF4-FFF2-40B4-BE49-F238E27FC236}">
                <a16:creationId xmlns:a16="http://schemas.microsoft.com/office/drawing/2014/main" id="{6961F7EF-44B8-2903-2D50-F924B1AC09AC}"/>
              </a:ext>
            </a:extLst>
          </p:cNvPr>
          <p:cNvCxnSpPr>
            <a:cxnSpLocks/>
          </p:cNvCxnSpPr>
          <p:nvPr/>
        </p:nvCxnSpPr>
        <p:spPr>
          <a:xfrm>
            <a:off x="1051244" y="949464"/>
            <a:ext cx="0" cy="309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30" name="Table 29">
            <a:extLst>
              <a:ext uri="{FF2B5EF4-FFF2-40B4-BE49-F238E27FC236}">
                <a16:creationId xmlns:a16="http://schemas.microsoft.com/office/drawing/2014/main" id="{DA5D0CF9-4BA0-25D6-5100-592EEBD24254}"/>
              </a:ext>
            </a:extLst>
          </p:cNvPr>
          <p:cNvGraphicFramePr>
            <a:graphicFrameLocks noGrp="1"/>
          </p:cNvGraphicFramePr>
          <p:nvPr>
            <p:extLst>
              <p:ext uri="{D42A27DB-BD31-4B8C-83A1-F6EECF244321}">
                <p14:modId xmlns:p14="http://schemas.microsoft.com/office/powerpoint/2010/main" val="340728171"/>
              </p:ext>
            </p:extLst>
          </p:nvPr>
        </p:nvGraphicFramePr>
        <p:xfrm>
          <a:off x="2318158" y="319892"/>
          <a:ext cx="456392" cy="543160"/>
        </p:xfrm>
        <a:graphic>
          <a:graphicData uri="http://schemas.openxmlformats.org/drawingml/2006/table">
            <a:tbl>
              <a:tblPr>
                <a:tableStyleId>{5C22544A-7EE6-4342-B048-85BDC9FD1C3A}</a:tableStyleId>
              </a:tblPr>
              <a:tblGrid>
                <a:gridCol w="114098">
                  <a:extLst>
                    <a:ext uri="{9D8B030D-6E8A-4147-A177-3AD203B41FA5}">
                      <a16:colId xmlns:a16="http://schemas.microsoft.com/office/drawing/2014/main" val="1790669150"/>
                    </a:ext>
                  </a:extLst>
                </a:gridCol>
                <a:gridCol w="114098">
                  <a:extLst>
                    <a:ext uri="{9D8B030D-6E8A-4147-A177-3AD203B41FA5}">
                      <a16:colId xmlns:a16="http://schemas.microsoft.com/office/drawing/2014/main" val="1603666464"/>
                    </a:ext>
                  </a:extLst>
                </a:gridCol>
                <a:gridCol w="114098">
                  <a:extLst>
                    <a:ext uri="{9D8B030D-6E8A-4147-A177-3AD203B41FA5}">
                      <a16:colId xmlns:a16="http://schemas.microsoft.com/office/drawing/2014/main" val="767419047"/>
                    </a:ext>
                  </a:extLst>
                </a:gridCol>
                <a:gridCol w="114098">
                  <a:extLst>
                    <a:ext uri="{9D8B030D-6E8A-4147-A177-3AD203B41FA5}">
                      <a16:colId xmlns:a16="http://schemas.microsoft.com/office/drawing/2014/main" val="1496651802"/>
                    </a:ext>
                  </a:extLst>
                </a:gridCol>
              </a:tblGrid>
              <a:tr h="133499">
                <a:tc>
                  <a:txBody>
                    <a:bodyPr/>
                    <a:lstStyle/>
                    <a:p>
                      <a:r>
                        <a:rPr lang="en-SG" sz="600" dirty="0"/>
                        <a:t>x</a:t>
                      </a:r>
                    </a:p>
                  </a:txBody>
                  <a:tcPr marL="44349" marR="44349" marT="22175" marB="22175"/>
                </a:tc>
                <a:tc>
                  <a:txBody>
                    <a:bodyPr/>
                    <a:lstStyle/>
                    <a:p>
                      <a:endParaRPr lang="en-SG" sz="600" dirty="0"/>
                    </a:p>
                  </a:txBody>
                  <a:tcPr marL="44349" marR="44349" marT="22175" marB="22175"/>
                </a:tc>
                <a:tc>
                  <a:txBody>
                    <a:bodyPr/>
                    <a:lstStyle/>
                    <a:p>
                      <a:endParaRPr lang="en-SG" sz="600"/>
                    </a:p>
                  </a:txBody>
                  <a:tcPr marL="44349" marR="44349" marT="22175" marB="22175"/>
                </a:tc>
                <a:tc>
                  <a:txBody>
                    <a:bodyPr/>
                    <a:lstStyle/>
                    <a:p>
                      <a:endParaRPr lang="en-SG" sz="600"/>
                    </a:p>
                  </a:txBody>
                  <a:tcPr marL="44349" marR="44349" marT="22175" marB="22175"/>
                </a:tc>
                <a:extLst>
                  <a:ext uri="{0D108BD9-81ED-4DB2-BD59-A6C34878D82A}">
                    <a16:rowId xmlns:a16="http://schemas.microsoft.com/office/drawing/2014/main" val="3227373018"/>
                  </a:ext>
                </a:extLst>
              </a:tr>
              <a:tr h="133499">
                <a:tc>
                  <a:txBody>
                    <a:bodyPr/>
                    <a:lstStyle/>
                    <a:p>
                      <a:endParaRPr lang="en-SG" sz="600"/>
                    </a:p>
                  </a:txBody>
                  <a:tcPr marL="44349" marR="44349" marT="22175" marB="22175"/>
                </a:tc>
                <a:tc>
                  <a:txBody>
                    <a:bodyPr/>
                    <a:lstStyle/>
                    <a:p>
                      <a:endParaRPr lang="en-SG" sz="600" dirty="0"/>
                    </a:p>
                  </a:txBody>
                  <a:tcPr marL="44349" marR="44349" marT="22175" marB="22175"/>
                </a:tc>
                <a:tc>
                  <a:txBody>
                    <a:bodyPr/>
                    <a:lstStyle/>
                    <a:p>
                      <a:endParaRPr lang="en-SG" sz="600" dirty="0"/>
                    </a:p>
                  </a:txBody>
                  <a:tcPr marL="44349" marR="44349" marT="22175" marB="22175"/>
                </a:tc>
                <a:tc>
                  <a:txBody>
                    <a:bodyPr/>
                    <a:lstStyle/>
                    <a:p>
                      <a:r>
                        <a:rPr lang="en-SG" sz="600" dirty="0"/>
                        <a:t>x</a:t>
                      </a:r>
                    </a:p>
                  </a:txBody>
                  <a:tcPr marL="44349" marR="44349" marT="22175" marB="22175"/>
                </a:tc>
                <a:extLst>
                  <a:ext uri="{0D108BD9-81ED-4DB2-BD59-A6C34878D82A}">
                    <a16:rowId xmlns:a16="http://schemas.microsoft.com/office/drawing/2014/main" val="4107086278"/>
                  </a:ext>
                </a:extLst>
              </a:tr>
              <a:tr h="133499">
                <a:tc>
                  <a:txBody>
                    <a:bodyPr/>
                    <a:lstStyle/>
                    <a:p>
                      <a:endParaRPr lang="en-SG" sz="600"/>
                    </a:p>
                  </a:txBody>
                  <a:tcPr marL="44349" marR="44349" marT="22175" marB="22175"/>
                </a:tc>
                <a:tc>
                  <a:txBody>
                    <a:bodyPr/>
                    <a:lstStyle/>
                    <a:p>
                      <a:r>
                        <a:rPr lang="en-SG" sz="600" dirty="0"/>
                        <a:t>x</a:t>
                      </a:r>
                    </a:p>
                  </a:txBody>
                  <a:tcPr marL="44349" marR="44349" marT="22175" marB="22175"/>
                </a:tc>
                <a:tc>
                  <a:txBody>
                    <a:bodyPr/>
                    <a:lstStyle/>
                    <a:p>
                      <a:endParaRPr lang="en-SG" sz="600" dirty="0"/>
                    </a:p>
                  </a:txBody>
                  <a:tcPr marL="44349" marR="44349" marT="22175" marB="22175"/>
                </a:tc>
                <a:tc>
                  <a:txBody>
                    <a:bodyPr/>
                    <a:lstStyle/>
                    <a:p>
                      <a:endParaRPr lang="en-SG" sz="600" dirty="0"/>
                    </a:p>
                  </a:txBody>
                  <a:tcPr marL="44349" marR="44349" marT="22175" marB="22175"/>
                </a:tc>
                <a:extLst>
                  <a:ext uri="{0D108BD9-81ED-4DB2-BD59-A6C34878D82A}">
                    <a16:rowId xmlns:a16="http://schemas.microsoft.com/office/drawing/2014/main" val="2090652939"/>
                  </a:ext>
                </a:extLst>
              </a:tr>
              <a:tr h="133499">
                <a:tc>
                  <a:txBody>
                    <a:bodyPr/>
                    <a:lstStyle/>
                    <a:p>
                      <a:endParaRPr lang="en-SG" sz="600"/>
                    </a:p>
                  </a:txBody>
                  <a:tcPr marL="44349" marR="44349" marT="22175" marB="22175"/>
                </a:tc>
                <a:tc>
                  <a:txBody>
                    <a:bodyPr/>
                    <a:lstStyle/>
                    <a:p>
                      <a:endParaRPr lang="en-SG" sz="600" dirty="0"/>
                    </a:p>
                  </a:txBody>
                  <a:tcPr marL="44349" marR="44349" marT="22175" marB="22175"/>
                </a:tc>
                <a:tc>
                  <a:txBody>
                    <a:bodyPr/>
                    <a:lstStyle/>
                    <a:p>
                      <a:r>
                        <a:rPr lang="en-SG" sz="600" dirty="0"/>
                        <a:t>x</a:t>
                      </a:r>
                    </a:p>
                  </a:txBody>
                  <a:tcPr marL="44349" marR="44349" marT="22175" marB="22175"/>
                </a:tc>
                <a:tc>
                  <a:txBody>
                    <a:bodyPr/>
                    <a:lstStyle/>
                    <a:p>
                      <a:endParaRPr lang="en-SG" sz="600" dirty="0"/>
                    </a:p>
                  </a:txBody>
                  <a:tcPr marL="44349" marR="44349" marT="22175" marB="22175"/>
                </a:tc>
                <a:extLst>
                  <a:ext uri="{0D108BD9-81ED-4DB2-BD59-A6C34878D82A}">
                    <a16:rowId xmlns:a16="http://schemas.microsoft.com/office/drawing/2014/main" val="1846789169"/>
                  </a:ext>
                </a:extLst>
              </a:tr>
            </a:tbl>
          </a:graphicData>
        </a:graphic>
      </p:graphicFrame>
      <p:sp>
        <p:nvSpPr>
          <p:cNvPr id="22" name="TextBox 21">
            <a:extLst>
              <a:ext uri="{FF2B5EF4-FFF2-40B4-BE49-F238E27FC236}">
                <a16:creationId xmlns:a16="http://schemas.microsoft.com/office/drawing/2014/main" id="{CA584504-A239-4B9C-85A7-410F11BF6076}"/>
              </a:ext>
            </a:extLst>
          </p:cNvPr>
          <p:cNvSpPr txBox="1"/>
          <p:nvPr/>
        </p:nvSpPr>
        <p:spPr>
          <a:xfrm>
            <a:off x="2774550" y="268306"/>
            <a:ext cx="953473" cy="646331"/>
          </a:xfrm>
          <a:prstGeom prst="rect">
            <a:avLst/>
          </a:prstGeom>
          <a:noFill/>
        </p:spPr>
        <p:txBody>
          <a:bodyPr wrap="square">
            <a:spAutoFit/>
          </a:bodyPr>
          <a:lstStyle/>
          <a:p>
            <a:r>
              <a:rPr lang="en-SG" sz="1200" dirty="0"/>
              <a:t>Latin Hypercube Sampling</a:t>
            </a:r>
          </a:p>
        </p:txBody>
      </p:sp>
      <p:sp>
        <p:nvSpPr>
          <p:cNvPr id="2075" name="TextBox 2074">
            <a:extLst>
              <a:ext uri="{FF2B5EF4-FFF2-40B4-BE49-F238E27FC236}">
                <a16:creationId xmlns:a16="http://schemas.microsoft.com/office/drawing/2014/main" id="{825CF2BE-C243-E0ED-FDA9-5980ECFEA069}"/>
              </a:ext>
            </a:extLst>
          </p:cNvPr>
          <p:cNvSpPr txBox="1"/>
          <p:nvPr/>
        </p:nvSpPr>
        <p:spPr>
          <a:xfrm>
            <a:off x="337080" y="27574"/>
            <a:ext cx="1481585" cy="276999"/>
          </a:xfrm>
          <a:prstGeom prst="rect">
            <a:avLst/>
          </a:prstGeom>
          <a:noFill/>
        </p:spPr>
        <p:txBody>
          <a:bodyPr wrap="square">
            <a:spAutoFit/>
          </a:bodyPr>
          <a:lstStyle/>
          <a:p>
            <a:pPr algn="ctr"/>
            <a:r>
              <a:rPr lang="en-SG" sz="1200" dirty="0"/>
              <a:t>Update Dataset</a:t>
            </a:r>
          </a:p>
        </p:txBody>
      </p:sp>
      <p:sp>
        <p:nvSpPr>
          <p:cNvPr id="2137" name="TextBox 2136">
            <a:extLst>
              <a:ext uri="{FF2B5EF4-FFF2-40B4-BE49-F238E27FC236}">
                <a16:creationId xmlns:a16="http://schemas.microsoft.com/office/drawing/2014/main" id="{022F5636-5770-0D3C-8A6B-E7CE4B67E870}"/>
              </a:ext>
            </a:extLst>
          </p:cNvPr>
          <p:cNvSpPr txBox="1"/>
          <p:nvPr/>
        </p:nvSpPr>
        <p:spPr>
          <a:xfrm>
            <a:off x="2774549" y="1435321"/>
            <a:ext cx="953473" cy="461665"/>
          </a:xfrm>
          <a:prstGeom prst="rect">
            <a:avLst/>
          </a:prstGeom>
          <a:noFill/>
        </p:spPr>
        <p:txBody>
          <a:bodyPr wrap="square">
            <a:spAutoFit/>
          </a:bodyPr>
          <a:lstStyle/>
          <a:p>
            <a:r>
              <a:rPr lang="en-SG" sz="1200" dirty="0"/>
              <a:t>Preferential objective</a:t>
            </a:r>
          </a:p>
        </p:txBody>
      </p:sp>
      <p:pic>
        <p:nvPicPr>
          <p:cNvPr id="2179" name="Picture 2178">
            <a:extLst>
              <a:ext uri="{FF2B5EF4-FFF2-40B4-BE49-F238E27FC236}">
                <a16:creationId xmlns:a16="http://schemas.microsoft.com/office/drawing/2014/main" id="{0193BD1D-4BA4-0AC0-867B-C137320EACE7}"/>
              </a:ext>
            </a:extLst>
          </p:cNvPr>
          <p:cNvPicPr>
            <a:picLocks noChangeAspect="1"/>
          </p:cNvPicPr>
          <p:nvPr/>
        </p:nvPicPr>
        <p:blipFill>
          <a:blip r:embed="rId3"/>
          <a:stretch>
            <a:fillRect/>
          </a:stretch>
        </p:blipFill>
        <p:spPr>
          <a:xfrm>
            <a:off x="2016554" y="1299499"/>
            <a:ext cx="853456" cy="862503"/>
          </a:xfrm>
          <a:prstGeom prst="rect">
            <a:avLst/>
          </a:prstGeom>
        </p:spPr>
      </p:pic>
      <p:sp>
        <p:nvSpPr>
          <p:cNvPr id="2257" name="TextBox 2256">
            <a:extLst>
              <a:ext uri="{FF2B5EF4-FFF2-40B4-BE49-F238E27FC236}">
                <a16:creationId xmlns:a16="http://schemas.microsoft.com/office/drawing/2014/main" id="{C8777729-8FD3-5381-A2A3-DEF474773378}"/>
              </a:ext>
            </a:extLst>
          </p:cNvPr>
          <p:cNvSpPr txBox="1"/>
          <p:nvPr/>
        </p:nvSpPr>
        <p:spPr>
          <a:xfrm>
            <a:off x="357371" y="1296822"/>
            <a:ext cx="1428328" cy="276999"/>
          </a:xfrm>
          <a:prstGeom prst="rect">
            <a:avLst/>
          </a:prstGeom>
          <a:noFill/>
        </p:spPr>
        <p:txBody>
          <a:bodyPr wrap="square">
            <a:spAutoFit/>
          </a:bodyPr>
          <a:lstStyle/>
          <a:p>
            <a:pPr algn="ctr"/>
            <a:r>
              <a:rPr lang="en-SG" sz="1200" dirty="0"/>
              <a:t>Gaussian Process</a:t>
            </a:r>
          </a:p>
        </p:txBody>
      </p:sp>
      <p:graphicFrame>
        <p:nvGraphicFramePr>
          <p:cNvPr id="2308" name="Table 2307">
            <a:extLst>
              <a:ext uri="{FF2B5EF4-FFF2-40B4-BE49-F238E27FC236}">
                <a16:creationId xmlns:a16="http://schemas.microsoft.com/office/drawing/2014/main" id="{3A5CBA99-ADAC-0DB6-2E71-48E78EFE7862}"/>
              </a:ext>
            </a:extLst>
          </p:cNvPr>
          <p:cNvGraphicFramePr>
            <a:graphicFrameLocks noGrp="1"/>
          </p:cNvGraphicFramePr>
          <p:nvPr>
            <p:extLst>
              <p:ext uri="{D42A27DB-BD31-4B8C-83A1-F6EECF244321}">
                <p14:modId xmlns:p14="http://schemas.microsoft.com/office/powerpoint/2010/main" val="832864588"/>
              </p:ext>
            </p:extLst>
          </p:nvPr>
        </p:nvGraphicFramePr>
        <p:xfrm>
          <a:off x="827033" y="319892"/>
          <a:ext cx="461096" cy="543160"/>
        </p:xfrm>
        <a:graphic>
          <a:graphicData uri="http://schemas.openxmlformats.org/drawingml/2006/table">
            <a:tbl>
              <a:tblPr>
                <a:tableStyleId>{5C22544A-7EE6-4342-B048-85BDC9FD1C3A}</a:tableStyleId>
              </a:tblPr>
              <a:tblGrid>
                <a:gridCol w="114098">
                  <a:extLst>
                    <a:ext uri="{9D8B030D-6E8A-4147-A177-3AD203B41FA5}">
                      <a16:colId xmlns:a16="http://schemas.microsoft.com/office/drawing/2014/main" val="1790669150"/>
                    </a:ext>
                  </a:extLst>
                </a:gridCol>
                <a:gridCol w="116450">
                  <a:extLst>
                    <a:ext uri="{9D8B030D-6E8A-4147-A177-3AD203B41FA5}">
                      <a16:colId xmlns:a16="http://schemas.microsoft.com/office/drawing/2014/main" val="1603666464"/>
                    </a:ext>
                  </a:extLst>
                </a:gridCol>
                <a:gridCol w="116450">
                  <a:extLst>
                    <a:ext uri="{9D8B030D-6E8A-4147-A177-3AD203B41FA5}">
                      <a16:colId xmlns:a16="http://schemas.microsoft.com/office/drawing/2014/main" val="767419047"/>
                    </a:ext>
                  </a:extLst>
                </a:gridCol>
                <a:gridCol w="114098">
                  <a:extLst>
                    <a:ext uri="{9D8B030D-6E8A-4147-A177-3AD203B41FA5}">
                      <a16:colId xmlns:a16="http://schemas.microsoft.com/office/drawing/2014/main" val="1496651802"/>
                    </a:ext>
                  </a:extLst>
                </a:gridCol>
              </a:tblGrid>
              <a:tr h="133499">
                <a:tc>
                  <a:txBody>
                    <a:bodyPr/>
                    <a:lstStyle/>
                    <a:p>
                      <a:endParaRPr lang="en-SG" sz="600" dirty="0"/>
                    </a:p>
                  </a:txBody>
                  <a:tcPr marL="44349" marR="44349" marT="22175" marB="22175"/>
                </a:tc>
                <a:tc>
                  <a:txBody>
                    <a:bodyPr/>
                    <a:lstStyle/>
                    <a:p>
                      <a:endParaRPr lang="en-SG" sz="600" dirty="0"/>
                    </a:p>
                  </a:txBody>
                  <a:tcPr marL="44349" marR="44349" marT="22175" marB="22175"/>
                </a:tc>
                <a:tc>
                  <a:txBody>
                    <a:bodyPr/>
                    <a:lstStyle/>
                    <a:p>
                      <a:endParaRPr lang="en-SG" sz="600"/>
                    </a:p>
                  </a:txBody>
                  <a:tcPr marL="44349" marR="44349" marT="22175" marB="22175"/>
                </a:tc>
                <a:tc>
                  <a:txBody>
                    <a:bodyPr/>
                    <a:lstStyle/>
                    <a:p>
                      <a:endParaRPr lang="en-SG" sz="600"/>
                    </a:p>
                  </a:txBody>
                  <a:tcPr marL="44349" marR="44349" marT="22175" marB="22175"/>
                </a:tc>
                <a:extLst>
                  <a:ext uri="{0D108BD9-81ED-4DB2-BD59-A6C34878D82A}">
                    <a16:rowId xmlns:a16="http://schemas.microsoft.com/office/drawing/2014/main" val="3227373018"/>
                  </a:ext>
                </a:extLst>
              </a:tr>
              <a:tr h="133499">
                <a:tc>
                  <a:txBody>
                    <a:bodyPr/>
                    <a:lstStyle/>
                    <a:p>
                      <a:endParaRPr lang="en-SG" sz="600"/>
                    </a:p>
                  </a:txBody>
                  <a:tcPr marL="44349" marR="44349" marT="22175" marB="22175">
                    <a:solidFill>
                      <a:srgbClr val="FF0000">
                        <a:alpha val="30196"/>
                      </a:srgbClr>
                    </a:solidFill>
                  </a:tcPr>
                </a:tc>
                <a:tc>
                  <a:txBody>
                    <a:bodyPr/>
                    <a:lstStyle/>
                    <a:p>
                      <a:endParaRPr lang="en-SG" sz="600" dirty="0"/>
                    </a:p>
                  </a:txBody>
                  <a:tcPr marL="44349" marR="44349" marT="22175" marB="22175">
                    <a:solidFill>
                      <a:srgbClr val="FF0000">
                        <a:alpha val="30196"/>
                      </a:srgbClr>
                    </a:solidFill>
                  </a:tcPr>
                </a:tc>
                <a:tc>
                  <a:txBody>
                    <a:bodyPr/>
                    <a:lstStyle/>
                    <a:p>
                      <a:endParaRPr lang="en-SG" sz="600" dirty="0"/>
                    </a:p>
                  </a:txBody>
                  <a:tcPr marL="44349" marR="44349" marT="22175" marB="22175">
                    <a:solidFill>
                      <a:srgbClr val="FF0000">
                        <a:alpha val="30196"/>
                      </a:srgbClr>
                    </a:solidFill>
                  </a:tcPr>
                </a:tc>
                <a:tc>
                  <a:txBody>
                    <a:bodyPr/>
                    <a:lstStyle/>
                    <a:p>
                      <a:endParaRPr lang="en-SG" sz="600" dirty="0"/>
                    </a:p>
                  </a:txBody>
                  <a:tcPr marL="44349" marR="44349" marT="22175" marB="22175">
                    <a:solidFill>
                      <a:srgbClr val="FF0000">
                        <a:alpha val="30196"/>
                      </a:srgbClr>
                    </a:solidFill>
                  </a:tcPr>
                </a:tc>
                <a:extLst>
                  <a:ext uri="{0D108BD9-81ED-4DB2-BD59-A6C34878D82A}">
                    <a16:rowId xmlns:a16="http://schemas.microsoft.com/office/drawing/2014/main" val="4107086278"/>
                  </a:ext>
                </a:extLst>
              </a:tr>
              <a:tr h="133499">
                <a:tc>
                  <a:txBody>
                    <a:bodyPr/>
                    <a:lstStyle/>
                    <a:p>
                      <a:endParaRPr lang="en-SG" sz="600"/>
                    </a:p>
                  </a:txBody>
                  <a:tcPr marL="44349" marR="44349" marT="22175" marB="22175">
                    <a:solidFill>
                      <a:srgbClr val="0070C0">
                        <a:alpha val="30196"/>
                      </a:srgbClr>
                    </a:solidFill>
                  </a:tcPr>
                </a:tc>
                <a:tc>
                  <a:txBody>
                    <a:bodyPr/>
                    <a:lstStyle/>
                    <a:p>
                      <a:endParaRPr lang="en-SG" sz="600" dirty="0"/>
                    </a:p>
                  </a:txBody>
                  <a:tcPr marL="44349" marR="44349" marT="22175" marB="22175">
                    <a:solidFill>
                      <a:srgbClr val="0070C0">
                        <a:alpha val="30196"/>
                      </a:srgbClr>
                    </a:solidFill>
                  </a:tcPr>
                </a:tc>
                <a:tc>
                  <a:txBody>
                    <a:bodyPr/>
                    <a:lstStyle/>
                    <a:p>
                      <a:endParaRPr lang="en-SG" sz="600" dirty="0"/>
                    </a:p>
                  </a:txBody>
                  <a:tcPr marL="44349" marR="44349" marT="22175" marB="22175">
                    <a:solidFill>
                      <a:srgbClr val="0070C0">
                        <a:alpha val="30196"/>
                      </a:srgbClr>
                    </a:solidFill>
                  </a:tcPr>
                </a:tc>
                <a:tc>
                  <a:txBody>
                    <a:bodyPr/>
                    <a:lstStyle/>
                    <a:p>
                      <a:endParaRPr lang="en-SG" sz="600" dirty="0"/>
                    </a:p>
                  </a:txBody>
                  <a:tcPr marL="44349" marR="44349" marT="22175" marB="22175">
                    <a:solidFill>
                      <a:srgbClr val="0070C0">
                        <a:alpha val="30196"/>
                      </a:srgbClr>
                    </a:solidFill>
                  </a:tcPr>
                </a:tc>
                <a:extLst>
                  <a:ext uri="{0D108BD9-81ED-4DB2-BD59-A6C34878D82A}">
                    <a16:rowId xmlns:a16="http://schemas.microsoft.com/office/drawing/2014/main" val="2090652939"/>
                  </a:ext>
                </a:extLst>
              </a:tr>
              <a:tr h="133499">
                <a:tc>
                  <a:txBody>
                    <a:bodyPr/>
                    <a:lstStyle/>
                    <a:p>
                      <a:endParaRPr lang="en-SG" sz="600"/>
                    </a:p>
                  </a:txBody>
                  <a:tcPr marL="44349" marR="44349" marT="22175" marB="22175">
                    <a:solidFill>
                      <a:srgbClr val="00B050">
                        <a:alpha val="30196"/>
                      </a:srgbClr>
                    </a:solidFill>
                  </a:tcPr>
                </a:tc>
                <a:tc>
                  <a:txBody>
                    <a:bodyPr/>
                    <a:lstStyle/>
                    <a:p>
                      <a:endParaRPr lang="en-SG" sz="600" dirty="0"/>
                    </a:p>
                  </a:txBody>
                  <a:tcPr marL="44349" marR="44349" marT="22175" marB="22175">
                    <a:solidFill>
                      <a:srgbClr val="00B050">
                        <a:alpha val="30196"/>
                      </a:srgbClr>
                    </a:solidFill>
                  </a:tcPr>
                </a:tc>
                <a:tc>
                  <a:txBody>
                    <a:bodyPr/>
                    <a:lstStyle/>
                    <a:p>
                      <a:endParaRPr lang="en-SG" sz="600" dirty="0"/>
                    </a:p>
                  </a:txBody>
                  <a:tcPr marL="44349" marR="44349" marT="22175" marB="22175">
                    <a:solidFill>
                      <a:srgbClr val="00B050">
                        <a:alpha val="30196"/>
                      </a:srgbClr>
                    </a:solidFill>
                  </a:tcPr>
                </a:tc>
                <a:tc>
                  <a:txBody>
                    <a:bodyPr/>
                    <a:lstStyle/>
                    <a:p>
                      <a:endParaRPr lang="en-SG" sz="600" dirty="0"/>
                    </a:p>
                  </a:txBody>
                  <a:tcPr marL="44349" marR="44349" marT="22175" marB="22175">
                    <a:solidFill>
                      <a:srgbClr val="00B050">
                        <a:alpha val="30196"/>
                      </a:srgbClr>
                    </a:solidFill>
                  </a:tcPr>
                </a:tc>
                <a:extLst>
                  <a:ext uri="{0D108BD9-81ED-4DB2-BD59-A6C34878D82A}">
                    <a16:rowId xmlns:a16="http://schemas.microsoft.com/office/drawing/2014/main" val="1846789169"/>
                  </a:ext>
                </a:extLst>
              </a:tr>
            </a:tbl>
          </a:graphicData>
        </a:graphic>
      </p:graphicFrame>
      <p:pic>
        <p:nvPicPr>
          <p:cNvPr id="3074" name="Picture 2">
            <a:extLst>
              <a:ext uri="{FF2B5EF4-FFF2-40B4-BE49-F238E27FC236}">
                <a16:creationId xmlns:a16="http://schemas.microsoft.com/office/drawing/2014/main" id="{6416F04D-394E-DD60-A42B-9C7BB45B9AA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63" t="5005" r="4437" b="5206"/>
          <a:stretch>
            <a:fillRect/>
          </a:stretch>
        </p:blipFill>
        <p:spPr bwMode="auto">
          <a:xfrm>
            <a:off x="588226" y="1534158"/>
            <a:ext cx="917426" cy="612774"/>
          </a:xfrm>
          <a:prstGeom prst="rect">
            <a:avLst/>
          </a:prstGeom>
          <a:noFill/>
          <a:extLst>
            <a:ext uri="{909E8E84-426E-40DD-AFC4-6F175D3DCCD1}">
              <a14:hiddenFill xmlns:a14="http://schemas.microsoft.com/office/drawing/2010/main">
                <a:solidFill>
                  <a:srgbClr val="FFFFFF"/>
                </a:solidFill>
              </a14:hiddenFill>
            </a:ext>
          </a:extLst>
        </p:spPr>
      </p:pic>
      <p:sp>
        <p:nvSpPr>
          <p:cNvPr id="3086" name="TextBox 3085">
            <a:extLst>
              <a:ext uri="{FF2B5EF4-FFF2-40B4-BE49-F238E27FC236}">
                <a16:creationId xmlns:a16="http://schemas.microsoft.com/office/drawing/2014/main" id="{4C1B1F4C-7306-4D69-6962-764E006097D7}"/>
              </a:ext>
            </a:extLst>
          </p:cNvPr>
          <p:cNvSpPr txBox="1"/>
          <p:nvPr/>
        </p:nvSpPr>
        <p:spPr>
          <a:xfrm>
            <a:off x="337080" y="4130542"/>
            <a:ext cx="1428328" cy="276999"/>
          </a:xfrm>
          <a:prstGeom prst="rect">
            <a:avLst/>
          </a:prstGeom>
          <a:noFill/>
        </p:spPr>
        <p:txBody>
          <a:bodyPr wrap="square">
            <a:spAutoFit/>
          </a:bodyPr>
          <a:lstStyle/>
          <a:p>
            <a:pPr algn="ctr"/>
            <a:r>
              <a:rPr lang="en-SG" sz="1200" dirty="0"/>
              <a:t>Synthesis</a:t>
            </a:r>
          </a:p>
        </p:txBody>
      </p:sp>
      <p:sp>
        <p:nvSpPr>
          <p:cNvPr id="3087" name="TextBox 3086">
            <a:extLst>
              <a:ext uri="{FF2B5EF4-FFF2-40B4-BE49-F238E27FC236}">
                <a16:creationId xmlns:a16="http://schemas.microsoft.com/office/drawing/2014/main" id="{69A98F67-CDB9-CDDF-6373-B7B5ADD408B3}"/>
              </a:ext>
            </a:extLst>
          </p:cNvPr>
          <p:cNvSpPr txBox="1"/>
          <p:nvPr/>
        </p:nvSpPr>
        <p:spPr>
          <a:xfrm>
            <a:off x="337080" y="5548897"/>
            <a:ext cx="1428328" cy="276999"/>
          </a:xfrm>
          <a:prstGeom prst="rect">
            <a:avLst/>
          </a:prstGeom>
          <a:noFill/>
        </p:spPr>
        <p:txBody>
          <a:bodyPr wrap="square">
            <a:spAutoFit/>
          </a:bodyPr>
          <a:lstStyle/>
          <a:p>
            <a:pPr algn="ctr"/>
            <a:r>
              <a:rPr lang="en-SG" sz="1200" dirty="0"/>
              <a:t>Characterization</a:t>
            </a:r>
          </a:p>
        </p:txBody>
      </p:sp>
      <p:sp>
        <p:nvSpPr>
          <p:cNvPr id="3103" name="TextBox 3102">
            <a:extLst>
              <a:ext uri="{FF2B5EF4-FFF2-40B4-BE49-F238E27FC236}">
                <a16:creationId xmlns:a16="http://schemas.microsoft.com/office/drawing/2014/main" id="{5F19CB16-7DAE-F597-1950-6F231F4ABFC6}"/>
              </a:ext>
            </a:extLst>
          </p:cNvPr>
          <p:cNvSpPr txBox="1"/>
          <p:nvPr/>
        </p:nvSpPr>
        <p:spPr>
          <a:xfrm>
            <a:off x="231079" y="2593471"/>
            <a:ext cx="1680912" cy="276999"/>
          </a:xfrm>
          <a:prstGeom prst="rect">
            <a:avLst/>
          </a:prstGeom>
          <a:noFill/>
        </p:spPr>
        <p:txBody>
          <a:bodyPr wrap="square">
            <a:spAutoFit/>
          </a:bodyPr>
          <a:lstStyle/>
          <a:p>
            <a:pPr algn="ctr"/>
            <a:r>
              <a:rPr lang="en-SG" sz="1200" dirty="0" err="1"/>
              <a:t>qNEHVI</a:t>
            </a:r>
            <a:r>
              <a:rPr lang="en-SG" sz="1200" dirty="0"/>
              <a:t> Optimization</a:t>
            </a:r>
          </a:p>
        </p:txBody>
      </p:sp>
      <p:pic>
        <p:nvPicPr>
          <p:cNvPr id="3154" name="Picture 3153">
            <a:extLst>
              <a:ext uri="{FF2B5EF4-FFF2-40B4-BE49-F238E27FC236}">
                <a16:creationId xmlns:a16="http://schemas.microsoft.com/office/drawing/2014/main" id="{8EC77833-FB19-FCB0-DAD1-5B33908E63FE}"/>
              </a:ext>
            </a:extLst>
          </p:cNvPr>
          <p:cNvPicPr>
            <a:picLocks noChangeAspect="1"/>
          </p:cNvPicPr>
          <p:nvPr/>
        </p:nvPicPr>
        <p:blipFill>
          <a:blip r:embed="rId5"/>
          <a:stretch>
            <a:fillRect/>
          </a:stretch>
        </p:blipFill>
        <p:spPr>
          <a:xfrm>
            <a:off x="638072" y="2841314"/>
            <a:ext cx="852774" cy="861830"/>
          </a:xfrm>
          <a:prstGeom prst="rect">
            <a:avLst/>
          </a:prstGeom>
        </p:spPr>
      </p:pic>
      <p:pic>
        <p:nvPicPr>
          <p:cNvPr id="3194" name="Picture 3193">
            <a:extLst>
              <a:ext uri="{FF2B5EF4-FFF2-40B4-BE49-F238E27FC236}">
                <a16:creationId xmlns:a16="http://schemas.microsoft.com/office/drawing/2014/main" id="{049ADC92-9B97-7AA5-0E14-16B566476FDC}"/>
              </a:ext>
            </a:extLst>
          </p:cNvPr>
          <p:cNvPicPr>
            <a:picLocks noChangeAspect="1"/>
          </p:cNvPicPr>
          <p:nvPr/>
        </p:nvPicPr>
        <p:blipFill>
          <a:blip r:embed="rId6"/>
          <a:stretch>
            <a:fillRect/>
          </a:stretch>
        </p:blipFill>
        <p:spPr>
          <a:xfrm>
            <a:off x="337080" y="5805123"/>
            <a:ext cx="1428328" cy="699130"/>
          </a:xfrm>
          <a:prstGeom prst="rect">
            <a:avLst/>
          </a:prstGeom>
        </p:spPr>
      </p:pic>
      <p:cxnSp>
        <p:nvCxnSpPr>
          <p:cNvPr id="3149" name="Straight Arrow Connector 3148">
            <a:extLst>
              <a:ext uri="{FF2B5EF4-FFF2-40B4-BE49-F238E27FC236}">
                <a16:creationId xmlns:a16="http://schemas.microsoft.com/office/drawing/2014/main" id="{9156F327-DD14-8835-53F7-09A6ED1CA9A1}"/>
              </a:ext>
            </a:extLst>
          </p:cNvPr>
          <p:cNvCxnSpPr>
            <a:cxnSpLocks/>
            <a:endCxn id="2251" idx="0"/>
          </p:cNvCxnSpPr>
          <p:nvPr/>
        </p:nvCxnSpPr>
        <p:spPr>
          <a:xfrm>
            <a:off x="1051244" y="2197649"/>
            <a:ext cx="4432" cy="309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50" name="Straight Arrow Connector 3149">
            <a:extLst>
              <a:ext uri="{FF2B5EF4-FFF2-40B4-BE49-F238E27FC236}">
                <a16:creationId xmlns:a16="http://schemas.microsoft.com/office/drawing/2014/main" id="{582AC699-D34F-E33B-7552-C2BB0F5FA4AE}"/>
              </a:ext>
            </a:extLst>
          </p:cNvPr>
          <p:cNvCxnSpPr>
            <a:cxnSpLocks/>
          </p:cNvCxnSpPr>
          <p:nvPr/>
        </p:nvCxnSpPr>
        <p:spPr>
          <a:xfrm>
            <a:off x="1051244" y="3779874"/>
            <a:ext cx="0" cy="309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51" name="Straight Arrow Connector 3150">
            <a:extLst>
              <a:ext uri="{FF2B5EF4-FFF2-40B4-BE49-F238E27FC236}">
                <a16:creationId xmlns:a16="http://schemas.microsoft.com/office/drawing/2014/main" id="{ED421C31-DCB8-3304-E7C7-7404DC82B817}"/>
              </a:ext>
            </a:extLst>
          </p:cNvPr>
          <p:cNvCxnSpPr>
            <a:cxnSpLocks/>
          </p:cNvCxnSpPr>
          <p:nvPr/>
        </p:nvCxnSpPr>
        <p:spPr>
          <a:xfrm>
            <a:off x="1051244" y="5239487"/>
            <a:ext cx="0" cy="3094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60" name="Rectangle 3159">
            <a:extLst>
              <a:ext uri="{FF2B5EF4-FFF2-40B4-BE49-F238E27FC236}">
                <a16:creationId xmlns:a16="http://schemas.microsoft.com/office/drawing/2014/main" id="{156F1466-FB86-DEA3-52D8-E63FB8BFE06C}"/>
              </a:ext>
            </a:extLst>
          </p:cNvPr>
          <p:cNvSpPr/>
          <p:nvPr/>
        </p:nvSpPr>
        <p:spPr>
          <a:xfrm>
            <a:off x="944980" y="768271"/>
            <a:ext cx="211010" cy="1766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182" name="Straight Arrow Connector 3181">
            <a:extLst>
              <a:ext uri="{FF2B5EF4-FFF2-40B4-BE49-F238E27FC236}">
                <a16:creationId xmlns:a16="http://schemas.microsoft.com/office/drawing/2014/main" id="{ED318189-73D7-4739-A4FF-DCC8C55F2342}"/>
              </a:ext>
            </a:extLst>
          </p:cNvPr>
          <p:cNvCxnSpPr>
            <a:cxnSpLocks/>
          </p:cNvCxnSpPr>
          <p:nvPr/>
        </p:nvCxnSpPr>
        <p:spPr>
          <a:xfrm flipH="1">
            <a:off x="1505652" y="618097"/>
            <a:ext cx="61421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189" name="Rectangle 3188">
            <a:extLst>
              <a:ext uri="{FF2B5EF4-FFF2-40B4-BE49-F238E27FC236}">
                <a16:creationId xmlns:a16="http://schemas.microsoft.com/office/drawing/2014/main" id="{AA5026F6-C3E0-53B9-603C-B1035F9847CD}"/>
              </a:ext>
            </a:extLst>
          </p:cNvPr>
          <p:cNvSpPr/>
          <p:nvPr/>
        </p:nvSpPr>
        <p:spPr>
          <a:xfrm>
            <a:off x="743267" y="489393"/>
            <a:ext cx="211010" cy="1766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92" name="Rectangle 3191">
            <a:extLst>
              <a:ext uri="{FF2B5EF4-FFF2-40B4-BE49-F238E27FC236}">
                <a16:creationId xmlns:a16="http://schemas.microsoft.com/office/drawing/2014/main" id="{4288E567-F0D3-0AAA-09B2-0CF09BF87F73}"/>
              </a:ext>
            </a:extLst>
          </p:cNvPr>
          <p:cNvSpPr/>
          <p:nvPr/>
        </p:nvSpPr>
        <p:spPr>
          <a:xfrm>
            <a:off x="941434" y="6386785"/>
            <a:ext cx="211010" cy="1766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242" name="Connector: Elbow 2241">
            <a:extLst>
              <a:ext uri="{FF2B5EF4-FFF2-40B4-BE49-F238E27FC236}">
                <a16:creationId xmlns:a16="http://schemas.microsoft.com/office/drawing/2014/main" id="{0B5AD0EE-6489-70B9-286E-874473C77892}"/>
              </a:ext>
            </a:extLst>
          </p:cNvPr>
          <p:cNvCxnSpPr>
            <a:cxnSpLocks/>
            <a:stCxn id="2179" idx="2"/>
            <a:endCxn id="2251" idx="0"/>
          </p:cNvCxnSpPr>
          <p:nvPr/>
        </p:nvCxnSpPr>
        <p:spPr>
          <a:xfrm rot="5400000">
            <a:off x="1576951" y="1640727"/>
            <a:ext cx="345057" cy="1387606"/>
          </a:xfrm>
          <a:prstGeom prst="bentConnector3">
            <a:avLst>
              <a:gd name="adj1" fmla="val 50000"/>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2251" name="Rectangle 2250">
            <a:extLst>
              <a:ext uri="{FF2B5EF4-FFF2-40B4-BE49-F238E27FC236}">
                <a16:creationId xmlns:a16="http://schemas.microsoft.com/office/drawing/2014/main" id="{B2AC94A9-ACD2-44F3-7404-2B9774576804}"/>
              </a:ext>
            </a:extLst>
          </p:cNvPr>
          <p:cNvSpPr/>
          <p:nvPr/>
        </p:nvSpPr>
        <p:spPr>
          <a:xfrm>
            <a:off x="950171" y="2507059"/>
            <a:ext cx="211010" cy="17662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911070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7" name="Group 2056">
            <a:extLst>
              <a:ext uri="{FF2B5EF4-FFF2-40B4-BE49-F238E27FC236}">
                <a16:creationId xmlns:a16="http://schemas.microsoft.com/office/drawing/2014/main" id="{FDFC6A13-067C-D60C-8316-7565983975E5}"/>
              </a:ext>
            </a:extLst>
          </p:cNvPr>
          <p:cNvGrpSpPr/>
          <p:nvPr/>
        </p:nvGrpSpPr>
        <p:grpSpPr>
          <a:xfrm>
            <a:off x="-1010092" y="561596"/>
            <a:ext cx="4239677" cy="4611527"/>
            <a:chOff x="811183" y="756886"/>
            <a:chExt cx="4239677" cy="4611527"/>
          </a:xfrm>
        </p:grpSpPr>
        <p:grpSp>
          <p:nvGrpSpPr>
            <p:cNvPr id="61" name="Group 60">
              <a:extLst>
                <a:ext uri="{FF2B5EF4-FFF2-40B4-BE49-F238E27FC236}">
                  <a16:creationId xmlns:a16="http://schemas.microsoft.com/office/drawing/2014/main" id="{7A655B37-B41F-AB2D-D074-D23CB8CE22FA}"/>
                </a:ext>
              </a:extLst>
            </p:cNvPr>
            <p:cNvGrpSpPr/>
            <p:nvPr/>
          </p:nvGrpSpPr>
          <p:grpSpPr>
            <a:xfrm>
              <a:off x="811183" y="756886"/>
              <a:ext cx="4239677" cy="4611527"/>
              <a:chOff x="811183" y="756886"/>
              <a:chExt cx="4239677" cy="4611527"/>
            </a:xfrm>
          </p:grpSpPr>
          <p:cxnSp>
            <p:nvCxnSpPr>
              <p:cNvPr id="2086" name="Straight Arrow Connector 2085">
                <a:extLst>
                  <a:ext uri="{FF2B5EF4-FFF2-40B4-BE49-F238E27FC236}">
                    <a16:creationId xmlns:a16="http://schemas.microsoft.com/office/drawing/2014/main" id="{57A3FDB5-6DDA-7A95-B647-9216002ECCB6}"/>
                  </a:ext>
                </a:extLst>
              </p:cNvPr>
              <p:cNvCxnSpPr/>
              <p:nvPr/>
            </p:nvCxnSpPr>
            <p:spPr>
              <a:xfrm flipV="1">
                <a:off x="2395728" y="756886"/>
                <a:ext cx="0" cy="2602373"/>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2087" name="Straight Arrow Connector 2086">
                <a:extLst>
                  <a:ext uri="{FF2B5EF4-FFF2-40B4-BE49-F238E27FC236}">
                    <a16:creationId xmlns:a16="http://schemas.microsoft.com/office/drawing/2014/main" id="{01F2428A-A14D-B524-13AA-37ED4A36CCBA}"/>
                  </a:ext>
                </a:extLst>
              </p:cNvPr>
              <p:cNvCxnSpPr>
                <a:cxnSpLocks/>
              </p:cNvCxnSpPr>
              <p:nvPr/>
            </p:nvCxnSpPr>
            <p:spPr>
              <a:xfrm rot="5400000" flipV="1">
                <a:off x="3669230" y="2058073"/>
                <a:ext cx="0" cy="2602373"/>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
            <p:nvSpPr>
              <p:cNvPr id="2090" name="Rectangle 2089">
                <a:extLst>
                  <a:ext uri="{FF2B5EF4-FFF2-40B4-BE49-F238E27FC236}">
                    <a16:creationId xmlns:a16="http://schemas.microsoft.com/office/drawing/2014/main" id="{2E3EEE35-0836-6DEA-750D-EB5CBE68E71E}"/>
                  </a:ext>
                </a:extLst>
              </p:cNvPr>
              <p:cNvSpPr/>
              <p:nvPr/>
            </p:nvSpPr>
            <p:spPr>
              <a:xfrm>
                <a:off x="2844519" y="973396"/>
                <a:ext cx="1841782" cy="1198304"/>
              </a:xfrm>
              <a:prstGeom prst="rect">
                <a:avLst/>
              </a:prstGeom>
              <a:solidFill>
                <a:srgbClr val="FF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a:extLst>
                  <a:ext uri="{FF2B5EF4-FFF2-40B4-BE49-F238E27FC236}">
                    <a16:creationId xmlns:a16="http://schemas.microsoft.com/office/drawing/2014/main" id="{98B367AC-BAAD-89C0-4253-ECF5CDA3AE61}"/>
                  </a:ext>
                </a:extLst>
              </p:cNvPr>
              <p:cNvCxnSpPr>
                <a:cxnSpLocks/>
              </p:cNvCxnSpPr>
              <p:nvPr/>
            </p:nvCxnSpPr>
            <p:spPr>
              <a:xfrm flipV="1">
                <a:off x="2846043" y="1668780"/>
                <a:ext cx="575337" cy="502920"/>
              </a:xfrm>
              <a:prstGeom prst="straightConnector1">
                <a:avLst/>
              </a:prstGeom>
              <a:ln w="28575">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41" name="Arc 40">
                <a:extLst>
                  <a:ext uri="{FF2B5EF4-FFF2-40B4-BE49-F238E27FC236}">
                    <a16:creationId xmlns:a16="http://schemas.microsoft.com/office/drawing/2014/main" id="{83FED33D-46BF-C614-F7CB-5724EB015B19}"/>
                  </a:ext>
                </a:extLst>
              </p:cNvPr>
              <p:cNvSpPr/>
              <p:nvPr/>
            </p:nvSpPr>
            <p:spPr>
              <a:xfrm>
                <a:off x="811183" y="973396"/>
                <a:ext cx="4066669" cy="4395017"/>
              </a:xfrm>
              <a:prstGeom prst="arc">
                <a:avLst/>
              </a:prstGeom>
              <a:ln w="28575">
                <a:solidFill>
                  <a:schemeClr val="tx1"/>
                </a:solidFill>
                <a:prstDash val="sysDo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dirty="0"/>
              </a:p>
            </p:txBody>
          </p:sp>
          <p:sp>
            <p:nvSpPr>
              <p:cNvPr id="45" name="Star: 5 Points 44">
                <a:extLst>
                  <a:ext uri="{FF2B5EF4-FFF2-40B4-BE49-F238E27FC236}">
                    <a16:creationId xmlns:a16="http://schemas.microsoft.com/office/drawing/2014/main" id="{90320F91-769F-BA8E-78A9-690388315B1A}"/>
                  </a:ext>
                </a:extLst>
              </p:cNvPr>
              <p:cNvSpPr/>
              <p:nvPr/>
            </p:nvSpPr>
            <p:spPr>
              <a:xfrm>
                <a:off x="2783533" y="2103224"/>
                <a:ext cx="123498" cy="136952"/>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6" name="TextBox 45">
                <a:extLst>
                  <a:ext uri="{FF2B5EF4-FFF2-40B4-BE49-F238E27FC236}">
                    <a16:creationId xmlns:a16="http://schemas.microsoft.com/office/drawing/2014/main" id="{95ED79C5-6C7E-9B25-2E32-3A925917C885}"/>
                  </a:ext>
                </a:extLst>
              </p:cNvPr>
              <p:cNvSpPr txBox="1"/>
              <p:nvPr/>
            </p:nvSpPr>
            <p:spPr>
              <a:xfrm>
                <a:off x="2734719" y="2561766"/>
                <a:ext cx="320922" cy="461665"/>
              </a:xfrm>
              <a:prstGeom prst="rect">
                <a:avLst/>
              </a:prstGeom>
              <a:noFill/>
            </p:spPr>
            <p:txBody>
              <a:bodyPr wrap="none" rtlCol="0">
                <a:spAutoFit/>
              </a:bodyPr>
              <a:lstStyle/>
              <a:p>
                <a:r>
                  <a:rPr lang="en-SG" sz="2400" dirty="0"/>
                  <a:t>x</a:t>
                </a:r>
              </a:p>
            </p:txBody>
          </p:sp>
          <p:sp>
            <p:nvSpPr>
              <p:cNvPr id="47" name="TextBox 46">
                <a:extLst>
                  <a:ext uri="{FF2B5EF4-FFF2-40B4-BE49-F238E27FC236}">
                    <a16:creationId xmlns:a16="http://schemas.microsoft.com/office/drawing/2014/main" id="{FB01F4B7-C435-1298-63C9-AE9AB449754F}"/>
                  </a:ext>
                </a:extLst>
              </p:cNvPr>
              <p:cNvSpPr txBox="1"/>
              <p:nvPr/>
            </p:nvSpPr>
            <p:spPr>
              <a:xfrm>
                <a:off x="3487550" y="2806944"/>
                <a:ext cx="320922" cy="461665"/>
              </a:xfrm>
              <a:prstGeom prst="rect">
                <a:avLst/>
              </a:prstGeom>
              <a:noFill/>
            </p:spPr>
            <p:txBody>
              <a:bodyPr wrap="none" rtlCol="0">
                <a:spAutoFit/>
              </a:bodyPr>
              <a:lstStyle/>
              <a:p>
                <a:r>
                  <a:rPr lang="en-SG" sz="2400" dirty="0"/>
                  <a:t>x</a:t>
                </a:r>
              </a:p>
            </p:txBody>
          </p:sp>
          <p:sp>
            <p:nvSpPr>
              <p:cNvPr id="48" name="TextBox 47">
                <a:extLst>
                  <a:ext uri="{FF2B5EF4-FFF2-40B4-BE49-F238E27FC236}">
                    <a16:creationId xmlns:a16="http://schemas.microsoft.com/office/drawing/2014/main" id="{CDC5EFD8-1375-D7BB-EA06-98241B17FF5A}"/>
                  </a:ext>
                </a:extLst>
              </p:cNvPr>
              <p:cNvSpPr txBox="1"/>
              <p:nvPr/>
            </p:nvSpPr>
            <p:spPr>
              <a:xfrm>
                <a:off x="3529896" y="2192434"/>
                <a:ext cx="320922" cy="461665"/>
              </a:xfrm>
              <a:prstGeom prst="rect">
                <a:avLst/>
              </a:prstGeom>
              <a:noFill/>
            </p:spPr>
            <p:txBody>
              <a:bodyPr wrap="none" rtlCol="0">
                <a:spAutoFit/>
              </a:bodyPr>
              <a:lstStyle/>
              <a:p>
                <a:r>
                  <a:rPr lang="en-SG" sz="2400" dirty="0"/>
                  <a:t>x</a:t>
                </a:r>
              </a:p>
            </p:txBody>
          </p:sp>
          <p:sp>
            <p:nvSpPr>
              <p:cNvPr id="49" name="TextBox 48">
                <a:extLst>
                  <a:ext uri="{FF2B5EF4-FFF2-40B4-BE49-F238E27FC236}">
                    <a16:creationId xmlns:a16="http://schemas.microsoft.com/office/drawing/2014/main" id="{2E43C9F7-915A-EE1E-A8A9-4AC0BE987C52}"/>
                  </a:ext>
                </a:extLst>
              </p:cNvPr>
              <p:cNvSpPr txBox="1"/>
              <p:nvPr/>
            </p:nvSpPr>
            <p:spPr>
              <a:xfrm>
                <a:off x="2844517" y="1550908"/>
                <a:ext cx="320922" cy="461665"/>
              </a:xfrm>
              <a:prstGeom prst="rect">
                <a:avLst/>
              </a:prstGeom>
              <a:noFill/>
            </p:spPr>
            <p:txBody>
              <a:bodyPr wrap="none" rtlCol="0">
                <a:spAutoFit/>
              </a:bodyPr>
              <a:lstStyle/>
              <a:p>
                <a:r>
                  <a:rPr lang="en-SG" sz="2400" dirty="0"/>
                  <a:t>x</a:t>
                </a:r>
              </a:p>
            </p:txBody>
          </p:sp>
          <p:sp>
            <p:nvSpPr>
              <p:cNvPr id="50" name="TextBox 49">
                <a:extLst>
                  <a:ext uri="{FF2B5EF4-FFF2-40B4-BE49-F238E27FC236}">
                    <a16:creationId xmlns:a16="http://schemas.microsoft.com/office/drawing/2014/main" id="{6821CE79-0F08-EBDF-16CD-B639EF24FF01}"/>
                  </a:ext>
                </a:extLst>
              </p:cNvPr>
              <p:cNvSpPr txBox="1"/>
              <p:nvPr/>
            </p:nvSpPr>
            <p:spPr>
              <a:xfrm>
                <a:off x="4133487" y="2437612"/>
                <a:ext cx="320922" cy="461665"/>
              </a:xfrm>
              <a:prstGeom prst="rect">
                <a:avLst/>
              </a:prstGeom>
              <a:noFill/>
            </p:spPr>
            <p:txBody>
              <a:bodyPr wrap="none" rtlCol="0">
                <a:spAutoFit/>
              </a:bodyPr>
              <a:lstStyle/>
              <a:p>
                <a:r>
                  <a:rPr lang="en-SG" sz="2400" dirty="0"/>
                  <a:t>x</a:t>
                </a:r>
              </a:p>
            </p:txBody>
          </p:sp>
          <p:sp>
            <p:nvSpPr>
              <p:cNvPr id="51" name="TextBox 50">
                <a:extLst>
                  <a:ext uri="{FF2B5EF4-FFF2-40B4-BE49-F238E27FC236}">
                    <a16:creationId xmlns:a16="http://schemas.microsoft.com/office/drawing/2014/main" id="{53E2A1F1-097D-DBEA-5DE7-80E62474B789}"/>
                  </a:ext>
                </a:extLst>
              </p:cNvPr>
              <p:cNvSpPr txBox="1"/>
              <p:nvPr/>
            </p:nvSpPr>
            <p:spPr>
              <a:xfrm>
                <a:off x="4713908" y="2733945"/>
                <a:ext cx="336952" cy="461665"/>
              </a:xfrm>
              <a:prstGeom prst="rect">
                <a:avLst/>
              </a:prstGeom>
              <a:noFill/>
            </p:spPr>
            <p:txBody>
              <a:bodyPr wrap="none" rtlCol="0">
                <a:spAutoFit/>
              </a:bodyPr>
              <a:lstStyle/>
              <a:p>
                <a:r>
                  <a:rPr lang="en-SG" sz="2400" b="1" dirty="0"/>
                  <a:t>x</a:t>
                </a:r>
              </a:p>
            </p:txBody>
          </p:sp>
          <p:sp>
            <p:nvSpPr>
              <p:cNvPr id="52" name="TextBox 51">
                <a:extLst>
                  <a:ext uri="{FF2B5EF4-FFF2-40B4-BE49-F238E27FC236}">
                    <a16:creationId xmlns:a16="http://schemas.microsoft.com/office/drawing/2014/main" id="{C517111F-4725-DCDD-A753-F20590CB6DD3}"/>
                  </a:ext>
                </a:extLst>
              </p:cNvPr>
              <p:cNvSpPr txBox="1"/>
              <p:nvPr/>
            </p:nvSpPr>
            <p:spPr>
              <a:xfrm>
                <a:off x="4596818" y="2170017"/>
                <a:ext cx="336952" cy="461665"/>
              </a:xfrm>
              <a:prstGeom prst="rect">
                <a:avLst/>
              </a:prstGeom>
              <a:noFill/>
            </p:spPr>
            <p:txBody>
              <a:bodyPr wrap="none" rtlCol="0">
                <a:spAutoFit/>
              </a:bodyPr>
              <a:lstStyle/>
              <a:p>
                <a:r>
                  <a:rPr lang="en-SG" sz="2400" b="1" dirty="0"/>
                  <a:t>x</a:t>
                </a:r>
              </a:p>
            </p:txBody>
          </p:sp>
          <p:sp>
            <p:nvSpPr>
              <p:cNvPr id="53" name="TextBox 52">
                <a:extLst>
                  <a:ext uri="{FF2B5EF4-FFF2-40B4-BE49-F238E27FC236}">
                    <a16:creationId xmlns:a16="http://schemas.microsoft.com/office/drawing/2014/main" id="{80A918A1-21C4-2113-A9BF-8EF6D959577D}"/>
                  </a:ext>
                </a:extLst>
              </p:cNvPr>
              <p:cNvSpPr txBox="1"/>
              <p:nvPr/>
            </p:nvSpPr>
            <p:spPr>
              <a:xfrm>
                <a:off x="4135075" y="1387882"/>
                <a:ext cx="336952" cy="461665"/>
              </a:xfrm>
              <a:prstGeom prst="rect">
                <a:avLst/>
              </a:prstGeom>
              <a:noFill/>
            </p:spPr>
            <p:txBody>
              <a:bodyPr wrap="none" rtlCol="0">
                <a:spAutoFit/>
              </a:bodyPr>
              <a:lstStyle/>
              <a:p>
                <a:r>
                  <a:rPr lang="en-SG" sz="2400" b="1" dirty="0">
                    <a:solidFill>
                      <a:srgbClr val="FF0000"/>
                    </a:solidFill>
                  </a:rPr>
                  <a:t>x</a:t>
                </a:r>
              </a:p>
            </p:txBody>
          </p:sp>
          <p:sp>
            <p:nvSpPr>
              <p:cNvPr id="54" name="TextBox 53">
                <a:extLst>
                  <a:ext uri="{FF2B5EF4-FFF2-40B4-BE49-F238E27FC236}">
                    <a16:creationId xmlns:a16="http://schemas.microsoft.com/office/drawing/2014/main" id="{3DB452D6-8C1C-2341-1366-54F692803AB8}"/>
                  </a:ext>
                </a:extLst>
              </p:cNvPr>
              <p:cNvSpPr txBox="1"/>
              <p:nvPr/>
            </p:nvSpPr>
            <p:spPr>
              <a:xfrm>
                <a:off x="3282975" y="844246"/>
                <a:ext cx="336952" cy="461665"/>
              </a:xfrm>
              <a:prstGeom prst="rect">
                <a:avLst/>
              </a:prstGeom>
              <a:noFill/>
            </p:spPr>
            <p:txBody>
              <a:bodyPr wrap="none" rtlCol="0">
                <a:spAutoFit/>
              </a:bodyPr>
              <a:lstStyle/>
              <a:p>
                <a:r>
                  <a:rPr lang="en-SG" sz="2400" b="1" dirty="0">
                    <a:solidFill>
                      <a:srgbClr val="FF0000"/>
                    </a:solidFill>
                  </a:rPr>
                  <a:t>x</a:t>
                </a:r>
              </a:p>
            </p:txBody>
          </p:sp>
          <p:sp>
            <p:nvSpPr>
              <p:cNvPr id="55" name="TextBox 54">
                <a:extLst>
                  <a:ext uri="{FF2B5EF4-FFF2-40B4-BE49-F238E27FC236}">
                    <a16:creationId xmlns:a16="http://schemas.microsoft.com/office/drawing/2014/main" id="{99F0B929-BAA4-7A20-D2DE-DA6045702ADE}"/>
                  </a:ext>
                </a:extLst>
              </p:cNvPr>
              <p:cNvSpPr txBox="1"/>
              <p:nvPr/>
            </p:nvSpPr>
            <p:spPr>
              <a:xfrm>
                <a:off x="3610264" y="967937"/>
                <a:ext cx="336952" cy="461665"/>
              </a:xfrm>
              <a:prstGeom prst="rect">
                <a:avLst/>
              </a:prstGeom>
              <a:noFill/>
            </p:spPr>
            <p:txBody>
              <a:bodyPr wrap="none" rtlCol="0">
                <a:spAutoFit/>
              </a:bodyPr>
              <a:lstStyle/>
              <a:p>
                <a:r>
                  <a:rPr lang="en-SG" sz="2400" b="1" dirty="0">
                    <a:solidFill>
                      <a:srgbClr val="FF0000"/>
                    </a:solidFill>
                  </a:rPr>
                  <a:t>x</a:t>
                </a:r>
              </a:p>
            </p:txBody>
          </p:sp>
          <p:sp>
            <p:nvSpPr>
              <p:cNvPr id="57" name="TextBox 56">
                <a:extLst>
                  <a:ext uri="{FF2B5EF4-FFF2-40B4-BE49-F238E27FC236}">
                    <a16:creationId xmlns:a16="http://schemas.microsoft.com/office/drawing/2014/main" id="{BF1BDE3B-FA66-BD1C-5C96-AF67C7AFB8A4}"/>
                  </a:ext>
                </a:extLst>
              </p:cNvPr>
              <p:cNvSpPr txBox="1"/>
              <p:nvPr/>
            </p:nvSpPr>
            <p:spPr>
              <a:xfrm>
                <a:off x="3384213" y="1657472"/>
                <a:ext cx="320922" cy="461665"/>
              </a:xfrm>
              <a:prstGeom prst="rect">
                <a:avLst/>
              </a:prstGeom>
              <a:noFill/>
            </p:spPr>
            <p:txBody>
              <a:bodyPr wrap="none" rtlCol="0">
                <a:spAutoFit/>
              </a:bodyPr>
              <a:lstStyle/>
              <a:p>
                <a:r>
                  <a:rPr lang="en-SG" sz="2400" dirty="0"/>
                  <a:t>x</a:t>
                </a:r>
              </a:p>
            </p:txBody>
          </p:sp>
          <p:sp>
            <p:nvSpPr>
              <p:cNvPr id="58" name="TextBox 57">
                <a:extLst>
                  <a:ext uri="{FF2B5EF4-FFF2-40B4-BE49-F238E27FC236}">
                    <a16:creationId xmlns:a16="http://schemas.microsoft.com/office/drawing/2014/main" id="{839B1615-2AEC-E870-C25F-253B771CC392}"/>
                  </a:ext>
                </a:extLst>
              </p:cNvPr>
              <p:cNvSpPr txBox="1"/>
              <p:nvPr/>
            </p:nvSpPr>
            <p:spPr>
              <a:xfrm>
                <a:off x="3864705" y="1531143"/>
                <a:ext cx="320922" cy="461665"/>
              </a:xfrm>
              <a:prstGeom prst="rect">
                <a:avLst/>
              </a:prstGeom>
              <a:noFill/>
            </p:spPr>
            <p:txBody>
              <a:bodyPr wrap="none" rtlCol="0">
                <a:spAutoFit/>
              </a:bodyPr>
              <a:lstStyle/>
              <a:p>
                <a:r>
                  <a:rPr lang="en-SG" sz="2400" dirty="0"/>
                  <a:t>x</a:t>
                </a:r>
              </a:p>
            </p:txBody>
          </p:sp>
          <p:sp>
            <p:nvSpPr>
              <p:cNvPr id="59" name="TextBox 58">
                <a:extLst>
                  <a:ext uri="{FF2B5EF4-FFF2-40B4-BE49-F238E27FC236}">
                    <a16:creationId xmlns:a16="http://schemas.microsoft.com/office/drawing/2014/main" id="{EFB95348-1612-E8E8-C2F8-A1759AA9CBD5}"/>
                  </a:ext>
                </a:extLst>
              </p:cNvPr>
              <p:cNvSpPr txBox="1"/>
              <p:nvPr/>
            </p:nvSpPr>
            <p:spPr>
              <a:xfrm>
                <a:off x="3016795" y="980774"/>
                <a:ext cx="320922" cy="461665"/>
              </a:xfrm>
              <a:prstGeom prst="rect">
                <a:avLst/>
              </a:prstGeom>
              <a:noFill/>
            </p:spPr>
            <p:txBody>
              <a:bodyPr wrap="none" rtlCol="0">
                <a:spAutoFit/>
              </a:bodyPr>
              <a:lstStyle/>
              <a:p>
                <a:r>
                  <a:rPr lang="en-SG" sz="2400" dirty="0"/>
                  <a:t>x</a:t>
                </a:r>
              </a:p>
            </p:txBody>
          </p:sp>
          <p:sp>
            <p:nvSpPr>
              <p:cNvPr id="60" name="TextBox 59">
                <a:extLst>
                  <a:ext uri="{FF2B5EF4-FFF2-40B4-BE49-F238E27FC236}">
                    <a16:creationId xmlns:a16="http://schemas.microsoft.com/office/drawing/2014/main" id="{7528FB61-A675-DBF6-F94F-3477913A326B}"/>
                  </a:ext>
                </a:extLst>
              </p:cNvPr>
              <p:cNvSpPr txBox="1"/>
              <p:nvPr/>
            </p:nvSpPr>
            <p:spPr>
              <a:xfrm>
                <a:off x="3888742" y="1151335"/>
                <a:ext cx="336952" cy="461665"/>
              </a:xfrm>
              <a:prstGeom prst="rect">
                <a:avLst/>
              </a:prstGeom>
              <a:noFill/>
            </p:spPr>
            <p:txBody>
              <a:bodyPr wrap="none" rtlCol="0">
                <a:spAutoFit/>
              </a:bodyPr>
              <a:lstStyle/>
              <a:p>
                <a:r>
                  <a:rPr lang="en-SG" sz="2400" b="1" dirty="0">
                    <a:solidFill>
                      <a:srgbClr val="FF0000"/>
                    </a:solidFill>
                  </a:rPr>
                  <a:t>x</a:t>
                </a:r>
              </a:p>
            </p:txBody>
          </p:sp>
        </p:grpSp>
        <p:sp>
          <p:nvSpPr>
            <p:cNvPr id="2054" name="TextBox 2053">
              <a:extLst>
                <a:ext uri="{FF2B5EF4-FFF2-40B4-BE49-F238E27FC236}">
                  <a16:creationId xmlns:a16="http://schemas.microsoft.com/office/drawing/2014/main" id="{BD466D1D-3B66-307B-29AE-7B28367C14CE}"/>
                </a:ext>
              </a:extLst>
            </p:cNvPr>
            <p:cNvSpPr txBox="1"/>
            <p:nvPr/>
          </p:nvSpPr>
          <p:spPr>
            <a:xfrm>
              <a:off x="3306965" y="3289343"/>
              <a:ext cx="511679" cy="584775"/>
            </a:xfrm>
            <a:prstGeom prst="rect">
              <a:avLst/>
            </a:prstGeom>
            <a:noFill/>
          </p:spPr>
          <p:txBody>
            <a:bodyPr wrap="none" rtlCol="0">
              <a:spAutoFit/>
            </a:bodyPr>
            <a:lstStyle/>
            <a:p>
              <a:r>
                <a:rPr lang="en-SG" sz="3200" dirty="0"/>
                <a:t>y</a:t>
              </a:r>
              <a:r>
                <a:rPr lang="en-SG" sz="3200" baseline="-25000" dirty="0"/>
                <a:t>1</a:t>
              </a:r>
            </a:p>
          </p:txBody>
        </p:sp>
        <p:sp>
          <p:nvSpPr>
            <p:cNvPr id="2056" name="TextBox 2055">
              <a:extLst>
                <a:ext uri="{FF2B5EF4-FFF2-40B4-BE49-F238E27FC236}">
                  <a16:creationId xmlns:a16="http://schemas.microsoft.com/office/drawing/2014/main" id="{CA1D991D-CE5D-5F7E-5BF9-E72AA8FFFFC6}"/>
                </a:ext>
              </a:extLst>
            </p:cNvPr>
            <p:cNvSpPr txBox="1"/>
            <p:nvPr/>
          </p:nvSpPr>
          <p:spPr>
            <a:xfrm>
              <a:off x="1851613" y="1877629"/>
              <a:ext cx="511679" cy="584775"/>
            </a:xfrm>
            <a:prstGeom prst="rect">
              <a:avLst/>
            </a:prstGeom>
            <a:noFill/>
          </p:spPr>
          <p:txBody>
            <a:bodyPr wrap="none" rtlCol="0">
              <a:spAutoFit/>
            </a:bodyPr>
            <a:lstStyle/>
            <a:p>
              <a:r>
                <a:rPr lang="en-SG" sz="3200" dirty="0"/>
                <a:t>y</a:t>
              </a:r>
              <a:r>
                <a:rPr lang="en-SG" sz="3200" baseline="-25000" dirty="0"/>
                <a:t>2</a:t>
              </a:r>
            </a:p>
          </p:txBody>
        </p:sp>
      </p:grpSp>
      <p:grpSp>
        <p:nvGrpSpPr>
          <p:cNvPr id="2067" name="Group 2066">
            <a:extLst>
              <a:ext uri="{FF2B5EF4-FFF2-40B4-BE49-F238E27FC236}">
                <a16:creationId xmlns:a16="http://schemas.microsoft.com/office/drawing/2014/main" id="{23202406-100A-4E6D-A558-BF0C7449428E}"/>
              </a:ext>
            </a:extLst>
          </p:cNvPr>
          <p:cNvGrpSpPr/>
          <p:nvPr/>
        </p:nvGrpSpPr>
        <p:grpSpPr>
          <a:xfrm>
            <a:off x="3623397" y="713226"/>
            <a:ext cx="3128098" cy="3029499"/>
            <a:chOff x="6791743" y="2437612"/>
            <a:chExt cx="3128098" cy="3029499"/>
          </a:xfrm>
        </p:grpSpPr>
        <p:sp>
          <p:nvSpPr>
            <p:cNvPr id="2058" name="Rectangle 2057">
              <a:extLst>
                <a:ext uri="{FF2B5EF4-FFF2-40B4-BE49-F238E27FC236}">
                  <a16:creationId xmlns:a16="http://schemas.microsoft.com/office/drawing/2014/main" id="{A85B4FC0-D8CA-F428-15ED-ABD9BA84CE31}"/>
                </a:ext>
              </a:extLst>
            </p:cNvPr>
            <p:cNvSpPr/>
            <p:nvPr/>
          </p:nvSpPr>
          <p:spPr>
            <a:xfrm>
              <a:off x="8078059" y="2437612"/>
              <a:ext cx="1841782" cy="1198304"/>
            </a:xfrm>
            <a:prstGeom prst="rect">
              <a:avLst/>
            </a:prstGeom>
            <a:solidFill>
              <a:srgbClr val="0070C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2" name="Rectangle 61">
              <a:extLst>
                <a:ext uri="{FF2B5EF4-FFF2-40B4-BE49-F238E27FC236}">
                  <a16:creationId xmlns:a16="http://schemas.microsoft.com/office/drawing/2014/main" id="{D120CBB6-65F7-D21E-1DA6-40652799DA56}"/>
                </a:ext>
              </a:extLst>
            </p:cNvPr>
            <p:cNvSpPr/>
            <p:nvPr/>
          </p:nvSpPr>
          <p:spPr>
            <a:xfrm>
              <a:off x="7303625" y="2437612"/>
              <a:ext cx="2602374" cy="2539502"/>
            </a:xfrm>
            <a:prstGeom prst="rect">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3" name="TextBox 62">
              <a:extLst>
                <a:ext uri="{FF2B5EF4-FFF2-40B4-BE49-F238E27FC236}">
                  <a16:creationId xmlns:a16="http://schemas.microsoft.com/office/drawing/2014/main" id="{43E4EB1D-5F0D-B434-0DCB-65FD11C80CBF}"/>
                </a:ext>
              </a:extLst>
            </p:cNvPr>
            <p:cNvSpPr txBox="1"/>
            <p:nvPr/>
          </p:nvSpPr>
          <p:spPr>
            <a:xfrm>
              <a:off x="6791743" y="3528536"/>
              <a:ext cx="511679" cy="584775"/>
            </a:xfrm>
            <a:prstGeom prst="rect">
              <a:avLst/>
            </a:prstGeom>
            <a:noFill/>
          </p:spPr>
          <p:txBody>
            <a:bodyPr wrap="none" rtlCol="0">
              <a:spAutoFit/>
            </a:bodyPr>
            <a:lstStyle/>
            <a:p>
              <a:r>
                <a:rPr lang="en-SG" sz="3200" dirty="0"/>
                <a:t>x</a:t>
              </a:r>
              <a:r>
                <a:rPr lang="en-SG" sz="3200" baseline="-25000" dirty="0"/>
                <a:t>1</a:t>
              </a:r>
            </a:p>
          </p:txBody>
        </p:sp>
        <p:sp>
          <p:nvSpPr>
            <p:cNvPr id="2048" name="TextBox 2047">
              <a:extLst>
                <a:ext uri="{FF2B5EF4-FFF2-40B4-BE49-F238E27FC236}">
                  <a16:creationId xmlns:a16="http://schemas.microsoft.com/office/drawing/2014/main" id="{50217C04-BE50-B70C-745C-5E878F5310C6}"/>
                </a:ext>
              </a:extLst>
            </p:cNvPr>
            <p:cNvSpPr txBox="1"/>
            <p:nvPr/>
          </p:nvSpPr>
          <p:spPr>
            <a:xfrm>
              <a:off x="8459030" y="4882336"/>
              <a:ext cx="511679" cy="584775"/>
            </a:xfrm>
            <a:prstGeom prst="rect">
              <a:avLst/>
            </a:prstGeom>
            <a:noFill/>
          </p:spPr>
          <p:txBody>
            <a:bodyPr wrap="none" rtlCol="0">
              <a:spAutoFit/>
            </a:bodyPr>
            <a:lstStyle/>
            <a:p>
              <a:r>
                <a:rPr lang="en-SG" sz="3200" dirty="0"/>
                <a:t>x</a:t>
              </a:r>
              <a:r>
                <a:rPr lang="en-SG" sz="3200" baseline="-25000" dirty="0"/>
                <a:t>2</a:t>
              </a:r>
            </a:p>
          </p:txBody>
        </p:sp>
        <p:sp>
          <p:nvSpPr>
            <p:cNvPr id="2049" name="TextBox 2048">
              <a:extLst>
                <a:ext uri="{FF2B5EF4-FFF2-40B4-BE49-F238E27FC236}">
                  <a16:creationId xmlns:a16="http://schemas.microsoft.com/office/drawing/2014/main" id="{FA5B671D-854F-44A1-AC88-CE1CBBF0A3C5}"/>
                </a:ext>
              </a:extLst>
            </p:cNvPr>
            <p:cNvSpPr txBox="1"/>
            <p:nvPr/>
          </p:nvSpPr>
          <p:spPr>
            <a:xfrm>
              <a:off x="8280826" y="2592028"/>
              <a:ext cx="320922" cy="461665"/>
            </a:xfrm>
            <a:prstGeom prst="rect">
              <a:avLst/>
            </a:prstGeom>
            <a:noFill/>
          </p:spPr>
          <p:txBody>
            <a:bodyPr wrap="none" rtlCol="0">
              <a:spAutoFit/>
            </a:bodyPr>
            <a:lstStyle/>
            <a:p>
              <a:r>
                <a:rPr lang="en-SG" sz="2400" dirty="0"/>
                <a:t>x</a:t>
              </a:r>
            </a:p>
          </p:txBody>
        </p:sp>
        <p:sp>
          <p:nvSpPr>
            <p:cNvPr id="2050" name="TextBox 2049">
              <a:extLst>
                <a:ext uri="{FF2B5EF4-FFF2-40B4-BE49-F238E27FC236}">
                  <a16:creationId xmlns:a16="http://schemas.microsoft.com/office/drawing/2014/main" id="{2D650756-E275-C674-19E5-11D4901A7F25}"/>
                </a:ext>
              </a:extLst>
            </p:cNvPr>
            <p:cNvSpPr txBox="1"/>
            <p:nvPr/>
          </p:nvSpPr>
          <p:spPr>
            <a:xfrm>
              <a:off x="8714870" y="4189839"/>
              <a:ext cx="320922" cy="461665"/>
            </a:xfrm>
            <a:prstGeom prst="rect">
              <a:avLst/>
            </a:prstGeom>
            <a:noFill/>
          </p:spPr>
          <p:txBody>
            <a:bodyPr wrap="none" rtlCol="0">
              <a:spAutoFit/>
            </a:bodyPr>
            <a:lstStyle/>
            <a:p>
              <a:r>
                <a:rPr lang="en-SG" sz="2400" dirty="0"/>
                <a:t>x</a:t>
              </a:r>
            </a:p>
          </p:txBody>
        </p:sp>
        <p:sp>
          <p:nvSpPr>
            <p:cNvPr id="2051" name="TextBox 2050">
              <a:extLst>
                <a:ext uri="{FF2B5EF4-FFF2-40B4-BE49-F238E27FC236}">
                  <a16:creationId xmlns:a16="http://schemas.microsoft.com/office/drawing/2014/main" id="{ECEA9CF9-1C27-613B-80E3-D141B2326760}"/>
                </a:ext>
              </a:extLst>
            </p:cNvPr>
            <p:cNvSpPr txBox="1"/>
            <p:nvPr/>
          </p:nvSpPr>
          <p:spPr>
            <a:xfrm>
              <a:off x="7684202" y="4189838"/>
              <a:ext cx="320922" cy="461665"/>
            </a:xfrm>
            <a:prstGeom prst="rect">
              <a:avLst/>
            </a:prstGeom>
            <a:noFill/>
          </p:spPr>
          <p:txBody>
            <a:bodyPr wrap="none" rtlCol="0">
              <a:spAutoFit/>
            </a:bodyPr>
            <a:lstStyle/>
            <a:p>
              <a:r>
                <a:rPr lang="en-SG" sz="2400" dirty="0"/>
                <a:t>x</a:t>
              </a:r>
            </a:p>
          </p:txBody>
        </p:sp>
        <p:sp>
          <p:nvSpPr>
            <p:cNvPr id="2052" name="TextBox 2051">
              <a:extLst>
                <a:ext uri="{FF2B5EF4-FFF2-40B4-BE49-F238E27FC236}">
                  <a16:creationId xmlns:a16="http://schemas.microsoft.com/office/drawing/2014/main" id="{34971FCD-628A-A3D8-A24B-A7BC986E99E0}"/>
                </a:ext>
              </a:extLst>
            </p:cNvPr>
            <p:cNvSpPr txBox="1"/>
            <p:nvPr/>
          </p:nvSpPr>
          <p:spPr>
            <a:xfrm>
              <a:off x="8138108" y="4280906"/>
              <a:ext cx="320922" cy="461665"/>
            </a:xfrm>
            <a:prstGeom prst="rect">
              <a:avLst/>
            </a:prstGeom>
            <a:noFill/>
          </p:spPr>
          <p:txBody>
            <a:bodyPr wrap="none" rtlCol="0">
              <a:spAutoFit/>
            </a:bodyPr>
            <a:lstStyle/>
            <a:p>
              <a:r>
                <a:rPr lang="en-SG" sz="2400" dirty="0"/>
                <a:t>x</a:t>
              </a:r>
            </a:p>
          </p:txBody>
        </p:sp>
        <p:sp>
          <p:nvSpPr>
            <p:cNvPr id="2053" name="TextBox 2052">
              <a:extLst>
                <a:ext uri="{FF2B5EF4-FFF2-40B4-BE49-F238E27FC236}">
                  <a16:creationId xmlns:a16="http://schemas.microsoft.com/office/drawing/2014/main" id="{04DB008E-DF36-1720-E9F8-B674E924FEF0}"/>
                </a:ext>
              </a:extLst>
            </p:cNvPr>
            <p:cNvSpPr txBox="1"/>
            <p:nvPr/>
          </p:nvSpPr>
          <p:spPr>
            <a:xfrm>
              <a:off x="7757137" y="3728173"/>
              <a:ext cx="320922" cy="461665"/>
            </a:xfrm>
            <a:prstGeom prst="rect">
              <a:avLst/>
            </a:prstGeom>
            <a:noFill/>
          </p:spPr>
          <p:txBody>
            <a:bodyPr wrap="none" rtlCol="0">
              <a:spAutoFit/>
            </a:bodyPr>
            <a:lstStyle/>
            <a:p>
              <a:r>
                <a:rPr lang="en-SG" sz="2400" dirty="0"/>
                <a:t>x</a:t>
              </a:r>
            </a:p>
          </p:txBody>
        </p:sp>
        <p:sp>
          <p:nvSpPr>
            <p:cNvPr id="2059" name="TextBox 2058">
              <a:extLst>
                <a:ext uri="{FF2B5EF4-FFF2-40B4-BE49-F238E27FC236}">
                  <a16:creationId xmlns:a16="http://schemas.microsoft.com/office/drawing/2014/main" id="{B353674B-C126-8E6A-C860-F25EA265CF88}"/>
                </a:ext>
              </a:extLst>
            </p:cNvPr>
            <p:cNvSpPr txBox="1"/>
            <p:nvPr/>
          </p:nvSpPr>
          <p:spPr>
            <a:xfrm>
              <a:off x="9408273" y="3707363"/>
              <a:ext cx="320922" cy="461665"/>
            </a:xfrm>
            <a:prstGeom prst="rect">
              <a:avLst/>
            </a:prstGeom>
            <a:noFill/>
          </p:spPr>
          <p:txBody>
            <a:bodyPr wrap="none" rtlCol="0">
              <a:spAutoFit/>
            </a:bodyPr>
            <a:lstStyle/>
            <a:p>
              <a:r>
                <a:rPr lang="en-SG" sz="2400" dirty="0"/>
                <a:t>x</a:t>
              </a:r>
            </a:p>
          </p:txBody>
        </p:sp>
        <p:sp>
          <p:nvSpPr>
            <p:cNvPr id="2061" name="TextBox 2060">
              <a:extLst>
                <a:ext uri="{FF2B5EF4-FFF2-40B4-BE49-F238E27FC236}">
                  <a16:creationId xmlns:a16="http://schemas.microsoft.com/office/drawing/2014/main" id="{5F2EE746-DDAB-429C-FC76-4D590B11852C}"/>
                </a:ext>
              </a:extLst>
            </p:cNvPr>
            <p:cNvSpPr txBox="1"/>
            <p:nvPr/>
          </p:nvSpPr>
          <p:spPr>
            <a:xfrm>
              <a:off x="8298569" y="3683221"/>
              <a:ext cx="320922" cy="461665"/>
            </a:xfrm>
            <a:prstGeom prst="rect">
              <a:avLst/>
            </a:prstGeom>
            <a:noFill/>
          </p:spPr>
          <p:txBody>
            <a:bodyPr wrap="none" rtlCol="0">
              <a:spAutoFit/>
            </a:bodyPr>
            <a:lstStyle/>
            <a:p>
              <a:r>
                <a:rPr lang="en-SG" sz="2400" dirty="0"/>
                <a:t>x</a:t>
              </a:r>
            </a:p>
          </p:txBody>
        </p:sp>
        <p:sp>
          <p:nvSpPr>
            <p:cNvPr id="2062" name="TextBox 2061">
              <a:extLst>
                <a:ext uri="{FF2B5EF4-FFF2-40B4-BE49-F238E27FC236}">
                  <a16:creationId xmlns:a16="http://schemas.microsoft.com/office/drawing/2014/main" id="{5A5E35AC-3F6A-44C2-6D8F-104FE6D56FB6}"/>
                </a:ext>
              </a:extLst>
            </p:cNvPr>
            <p:cNvSpPr txBox="1"/>
            <p:nvPr/>
          </p:nvSpPr>
          <p:spPr>
            <a:xfrm>
              <a:off x="7649641" y="2801106"/>
              <a:ext cx="320922" cy="461665"/>
            </a:xfrm>
            <a:prstGeom prst="rect">
              <a:avLst/>
            </a:prstGeom>
            <a:noFill/>
          </p:spPr>
          <p:txBody>
            <a:bodyPr wrap="none" rtlCol="0">
              <a:spAutoFit/>
            </a:bodyPr>
            <a:lstStyle/>
            <a:p>
              <a:r>
                <a:rPr lang="en-SG" sz="2400" dirty="0"/>
                <a:t>x</a:t>
              </a:r>
            </a:p>
          </p:txBody>
        </p:sp>
        <p:sp>
          <p:nvSpPr>
            <p:cNvPr id="2063" name="TextBox 2062">
              <a:extLst>
                <a:ext uri="{FF2B5EF4-FFF2-40B4-BE49-F238E27FC236}">
                  <a16:creationId xmlns:a16="http://schemas.microsoft.com/office/drawing/2014/main" id="{820EAEB7-7AE5-B5B9-C33E-C7250423B65F}"/>
                </a:ext>
              </a:extLst>
            </p:cNvPr>
            <p:cNvSpPr txBox="1"/>
            <p:nvPr/>
          </p:nvSpPr>
          <p:spPr>
            <a:xfrm>
              <a:off x="9035792" y="2910441"/>
              <a:ext cx="336952" cy="461665"/>
            </a:xfrm>
            <a:prstGeom prst="rect">
              <a:avLst/>
            </a:prstGeom>
            <a:noFill/>
          </p:spPr>
          <p:txBody>
            <a:bodyPr wrap="none" rtlCol="0">
              <a:spAutoFit/>
            </a:bodyPr>
            <a:lstStyle/>
            <a:p>
              <a:r>
                <a:rPr lang="en-SG" sz="2400" b="1" dirty="0">
                  <a:solidFill>
                    <a:srgbClr val="0070C0"/>
                  </a:solidFill>
                </a:rPr>
                <a:t>x</a:t>
              </a:r>
            </a:p>
          </p:txBody>
        </p:sp>
        <p:sp>
          <p:nvSpPr>
            <p:cNvPr id="2064" name="TextBox 2063">
              <a:extLst>
                <a:ext uri="{FF2B5EF4-FFF2-40B4-BE49-F238E27FC236}">
                  <a16:creationId xmlns:a16="http://schemas.microsoft.com/office/drawing/2014/main" id="{3223C9FA-63EC-E73D-C266-73C51B4763F1}"/>
                </a:ext>
              </a:extLst>
            </p:cNvPr>
            <p:cNvSpPr txBox="1"/>
            <p:nvPr/>
          </p:nvSpPr>
          <p:spPr>
            <a:xfrm>
              <a:off x="8434366" y="3077346"/>
              <a:ext cx="336952" cy="461665"/>
            </a:xfrm>
            <a:prstGeom prst="rect">
              <a:avLst/>
            </a:prstGeom>
            <a:noFill/>
          </p:spPr>
          <p:txBody>
            <a:bodyPr wrap="none" rtlCol="0">
              <a:spAutoFit/>
            </a:bodyPr>
            <a:lstStyle/>
            <a:p>
              <a:r>
                <a:rPr lang="en-SG" sz="2400" b="1" dirty="0">
                  <a:solidFill>
                    <a:srgbClr val="0070C0"/>
                  </a:solidFill>
                </a:rPr>
                <a:t>x</a:t>
              </a:r>
            </a:p>
          </p:txBody>
        </p:sp>
        <p:sp>
          <p:nvSpPr>
            <p:cNvPr id="2065" name="TextBox 2064">
              <a:extLst>
                <a:ext uri="{FF2B5EF4-FFF2-40B4-BE49-F238E27FC236}">
                  <a16:creationId xmlns:a16="http://schemas.microsoft.com/office/drawing/2014/main" id="{A8C6F1B8-A780-9EB9-14D4-3FD281E15764}"/>
                </a:ext>
              </a:extLst>
            </p:cNvPr>
            <p:cNvSpPr txBox="1"/>
            <p:nvPr/>
          </p:nvSpPr>
          <p:spPr>
            <a:xfrm>
              <a:off x="8744997" y="2477005"/>
              <a:ext cx="336952" cy="461665"/>
            </a:xfrm>
            <a:prstGeom prst="rect">
              <a:avLst/>
            </a:prstGeom>
            <a:noFill/>
          </p:spPr>
          <p:txBody>
            <a:bodyPr wrap="none" rtlCol="0">
              <a:spAutoFit/>
            </a:bodyPr>
            <a:lstStyle/>
            <a:p>
              <a:r>
                <a:rPr lang="en-SG" sz="2400" b="1" dirty="0">
                  <a:solidFill>
                    <a:srgbClr val="0070C0"/>
                  </a:solidFill>
                </a:rPr>
                <a:t>x</a:t>
              </a:r>
            </a:p>
          </p:txBody>
        </p:sp>
        <p:sp>
          <p:nvSpPr>
            <p:cNvPr id="2066" name="TextBox 2065">
              <a:extLst>
                <a:ext uri="{FF2B5EF4-FFF2-40B4-BE49-F238E27FC236}">
                  <a16:creationId xmlns:a16="http://schemas.microsoft.com/office/drawing/2014/main" id="{D11461EE-ACA0-1961-1007-09D9A4405BDC}"/>
                </a:ext>
              </a:extLst>
            </p:cNvPr>
            <p:cNvSpPr txBox="1"/>
            <p:nvPr/>
          </p:nvSpPr>
          <p:spPr>
            <a:xfrm>
              <a:off x="8810248" y="3180666"/>
              <a:ext cx="336952" cy="461665"/>
            </a:xfrm>
            <a:prstGeom prst="rect">
              <a:avLst/>
            </a:prstGeom>
            <a:noFill/>
          </p:spPr>
          <p:txBody>
            <a:bodyPr wrap="none" rtlCol="0">
              <a:spAutoFit/>
            </a:bodyPr>
            <a:lstStyle/>
            <a:p>
              <a:r>
                <a:rPr lang="en-SG" sz="2400" b="1" dirty="0">
                  <a:solidFill>
                    <a:srgbClr val="0070C0"/>
                  </a:solidFill>
                </a:rPr>
                <a:t>x</a:t>
              </a:r>
            </a:p>
          </p:txBody>
        </p:sp>
      </p:grpSp>
      <p:grpSp>
        <p:nvGrpSpPr>
          <p:cNvPr id="2140" name="Group 2139">
            <a:extLst>
              <a:ext uri="{FF2B5EF4-FFF2-40B4-BE49-F238E27FC236}">
                <a16:creationId xmlns:a16="http://schemas.microsoft.com/office/drawing/2014/main" id="{2F448DEC-E914-C648-B143-3AF76692C839}"/>
              </a:ext>
            </a:extLst>
          </p:cNvPr>
          <p:cNvGrpSpPr/>
          <p:nvPr/>
        </p:nvGrpSpPr>
        <p:grpSpPr>
          <a:xfrm>
            <a:off x="8498744" y="2267114"/>
            <a:ext cx="3118803" cy="3117232"/>
            <a:chOff x="1402867" y="3724531"/>
            <a:chExt cx="3118803" cy="3117232"/>
          </a:xfrm>
        </p:grpSpPr>
        <p:grpSp>
          <p:nvGrpSpPr>
            <p:cNvPr id="2113" name="Group 2112">
              <a:extLst>
                <a:ext uri="{FF2B5EF4-FFF2-40B4-BE49-F238E27FC236}">
                  <a16:creationId xmlns:a16="http://schemas.microsoft.com/office/drawing/2014/main" id="{0CF4439F-CBB6-6B8B-E77C-1FFD56C85D43}"/>
                </a:ext>
              </a:extLst>
            </p:cNvPr>
            <p:cNvGrpSpPr/>
            <p:nvPr/>
          </p:nvGrpSpPr>
          <p:grpSpPr>
            <a:xfrm>
              <a:off x="1402867" y="3724531"/>
              <a:ext cx="3118803" cy="3117232"/>
              <a:chOff x="1851613" y="756886"/>
              <a:chExt cx="3118803" cy="3117232"/>
            </a:xfrm>
          </p:grpSpPr>
          <p:grpSp>
            <p:nvGrpSpPr>
              <p:cNvPr id="2114" name="Group 2113">
                <a:extLst>
                  <a:ext uri="{FF2B5EF4-FFF2-40B4-BE49-F238E27FC236}">
                    <a16:creationId xmlns:a16="http://schemas.microsoft.com/office/drawing/2014/main" id="{FBD4E144-1335-7014-19C7-19820034C76C}"/>
                  </a:ext>
                </a:extLst>
              </p:cNvPr>
              <p:cNvGrpSpPr/>
              <p:nvPr/>
            </p:nvGrpSpPr>
            <p:grpSpPr>
              <a:xfrm>
                <a:off x="2368043" y="756886"/>
                <a:ext cx="2602373" cy="2602374"/>
                <a:chOff x="2368043" y="756886"/>
                <a:chExt cx="2602373" cy="2602374"/>
              </a:xfrm>
            </p:grpSpPr>
            <p:cxnSp>
              <p:nvCxnSpPr>
                <p:cNvPr id="2117" name="Straight Arrow Connector 2116">
                  <a:extLst>
                    <a:ext uri="{FF2B5EF4-FFF2-40B4-BE49-F238E27FC236}">
                      <a16:creationId xmlns:a16="http://schemas.microsoft.com/office/drawing/2014/main" id="{3B874A8C-1F75-11A1-3078-52916B4FB5EB}"/>
                    </a:ext>
                  </a:extLst>
                </p:cNvPr>
                <p:cNvCxnSpPr/>
                <p:nvPr/>
              </p:nvCxnSpPr>
              <p:spPr>
                <a:xfrm flipV="1">
                  <a:off x="2395728" y="756886"/>
                  <a:ext cx="0" cy="2602373"/>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cxnSp>
              <p:nvCxnSpPr>
                <p:cNvPr id="2118" name="Straight Arrow Connector 2117">
                  <a:extLst>
                    <a:ext uri="{FF2B5EF4-FFF2-40B4-BE49-F238E27FC236}">
                      <a16:creationId xmlns:a16="http://schemas.microsoft.com/office/drawing/2014/main" id="{C2F2470C-EDD0-A114-5E6C-95440C6A27C2}"/>
                    </a:ext>
                  </a:extLst>
                </p:cNvPr>
                <p:cNvCxnSpPr>
                  <a:cxnSpLocks/>
                </p:cNvCxnSpPr>
                <p:nvPr/>
              </p:nvCxnSpPr>
              <p:spPr>
                <a:xfrm rot="5400000" flipV="1">
                  <a:off x="3669230" y="2058073"/>
                  <a:ext cx="0" cy="2602373"/>
                </a:xfrm>
                <a:prstGeom prst="straightConnector1">
                  <a:avLst/>
                </a:prstGeom>
                <a:ln w="57150">
                  <a:tailEnd type="triangle"/>
                </a:ln>
              </p:spPr>
              <p:style>
                <a:lnRef idx="2">
                  <a:schemeClr val="dk1"/>
                </a:lnRef>
                <a:fillRef idx="0">
                  <a:schemeClr val="dk1"/>
                </a:fillRef>
                <a:effectRef idx="1">
                  <a:schemeClr val="dk1"/>
                </a:effectRef>
                <a:fontRef idx="minor">
                  <a:schemeClr val="tx1"/>
                </a:fontRef>
              </p:style>
            </p:cxnSp>
            <p:sp>
              <p:nvSpPr>
                <p:cNvPr id="2119" name="Rectangle 2118">
                  <a:extLst>
                    <a:ext uri="{FF2B5EF4-FFF2-40B4-BE49-F238E27FC236}">
                      <a16:creationId xmlns:a16="http://schemas.microsoft.com/office/drawing/2014/main" id="{6A9B3D13-90F9-A965-0030-BA7ECBE55131}"/>
                    </a:ext>
                  </a:extLst>
                </p:cNvPr>
                <p:cNvSpPr/>
                <p:nvPr/>
              </p:nvSpPr>
              <p:spPr>
                <a:xfrm>
                  <a:off x="2706173" y="1186456"/>
                  <a:ext cx="826833" cy="1818074"/>
                </a:xfrm>
                <a:prstGeom prst="rect">
                  <a:avLst/>
                </a:prstGeom>
                <a:solidFill>
                  <a:schemeClr val="accent5">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23" name="TextBox 2122">
                  <a:extLst>
                    <a:ext uri="{FF2B5EF4-FFF2-40B4-BE49-F238E27FC236}">
                      <a16:creationId xmlns:a16="http://schemas.microsoft.com/office/drawing/2014/main" id="{E5FF6F10-8131-023C-9314-39CA127B2732}"/>
                    </a:ext>
                  </a:extLst>
                </p:cNvPr>
                <p:cNvSpPr txBox="1"/>
                <p:nvPr/>
              </p:nvSpPr>
              <p:spPr>
                <a:xfrm>
                  <a:off x="2734719" y="2561766"/>
                  <a:ext cx="320922" cy="461665"/>
                </a:xfrm>
                <a:prstGeom prst="rect">
                  <a:avLst/>
                </a:prstGeom>
                <a:noFill/>
              </p:spPr>
              <p:txBody>
                <a:bodyPr wrap="none" rtlCol="0">
                  <a:spAutoFit/>
                </a:bodyPr>
                <a:lstStyle/>
                <a:p>
                  <a:r>
                    <a:rPr lang="en-SG" sz="2400" dirty="0"/>
                    <a:t>x</a:t>
                  </a:r>
                </a:p>
              </p:txBody>
            </p:sp>
            <p:sp>
              <p:nvSpPr>
                <p:cNvPr id="2124" name="TextBox 2123">
                  <a:extLst>
                    <a:ext uri="{FF2B5EF4-FFF2-40B4-BE49-F238E27FC236}">
                      <a16:creationId xmlns:a16="http://schemas.microsoft.com/office/drawing/2014/main" id="{4EF4714F-974C-3F36-57B3-AAC4D9D285E0}"/>
                    </a:ext>
                  </a:extLst>
                </p:cNvPr>
                <p:cNvSpPr txBox="1"/>
                <p:nvPr/>
              </p:nvSpPr>
              <p:spPr>
                <a:xfrm>
                  <a:off x="2749164" y="2073498"/>
                  <a:ext cx="320922" cy="461665"/>
                </a:xfrm>
                <a:prstGeom prst="rect">
                  <a:avLst/>
                </a:prstGeom>
                <a:noFill/>
              </p:spPr>
              <p:txBody>
                <a:bodyPr wrap="none" rtlCol="0">
                  <a:spAutoFit/>
                </a:bodyPr>
                <a:lstStyle/>
                <a:p>
                  <a:r>
                    <a:rPr lang="en-SG" sz="2400" dirty="0"/>
                    <a:t>x</a:t>
                  </a:r>
                </a:p>
              </p:txBody>
            </p:sp>
            <p:sp>
              <p:nvSpPr>
                <p:cNvPr id="2125" name="TextBox 2124">
                  <a:extLst>
                    <a:ext uri="{FF2B5EF4-FFF2-40B4-BE49-F238E27FC236}">
                      <a16:creationId xmlns:a16="http://schemas.microsoft.com/office/drawing/2014/main" id="{A3B125B9-A3D9-8487-3A43-AD33FCE20421}"/>
                    </a:ext>
                  </a:extLst>
                </p:cNvPr>
                <p:cNvSpPr txBox="1"/>
                <p:nvPr/>
              </p:nvSpPr>
              <p:spPr>
                <a:xfrm>
                  <a:off x="3191324" y="2353632"/>
                  <a:ext cx="320922" cy="461665"/>
                </a:xfrm>
                <a:prstGeom prst="rect">
                  <a:avLst/>
                </a:prstGeom>
                <a:noFill/>
              </p:spPr>
              <p:txBody>
                <a:bodyPr wrap="none" rtlCol="0">
                  <a:spAutoFit/>
                </a:bodyPr>
                <a:lstStyle/>
                <a:p>
                  <a:r>
                    <a:rPr lang="en-SG" sz="2400" dirty="0"/>
                    <a:t>x</a:t>
                  </a:r>
                </a:p>
              </p:txBody>
            </p:sp>
            <p:sp>
              <p:nvSpPr>
                <p:cNvPr id="2126" name="TextBox 2125">
                  <a:extLst>
                    <a:ext uri="{FF2B5EF4-FFF2-40B4-BE49-F238E27FC236}">
                      <a16:creationId xmlns:a16="http://schemas.microsoft.com/office/drawing/2014/main" id="{5E3F4FAC-BE79-7169-D4A5-9399B8618730}"/>
                    </a:ext>
                  </a:extLst>
                </p:cNvPr>
                <p:cNvSpPr txBox="1"/>
                <p:nvPr/>
              </p:nvSpPr>
              <p:spPr>
                <a:xfrm>
                  <a:off x="3789010" y="1976779"/>
                  <a:ext cx="320922" cy="461665"/>
                </a:xfrm>
                <a:prstGeom prst="rect">
                  <a:avLst/>
                </a:prstGeom>
                <a:noFill/>
              </p:spPr>
              <p:txBody>
                <a:bodyPr wrap="none" rtlCol="0">
                  <a:spAutoFit/>
                </a:bodyPr>
                <a:lstStyle/>
                <a:p>
                  <a:r>
                    <a:rPr lang="en-SG" sz="2400" dirty="0"/>
                    <a:t>x</a:t>
                  </a:r>
                </a:p>
              </p:txBody>
            </p:sp>
            <p:sp>
              <p:nvSpPr>
                <p:cNvPr id="2127" name="TextBox 2126">
                  <a:extLst>
                    <a:ext uri="{FF2B5EF4-FFF2-40B4-BE49-F238E27FC236}">
                      <a16:creationId xmlns:a16="http://schemas.microsoft.com/office/drawing/2014/main" id="{84BE39DE-4C50-7D77-6CB4-3C0237D2F5CB}"/>
                    </a:ext>
                  </a:extLst>
                </p:cNvPr>
                <p:cNvSpPr txBox="1"/>
                <p:nvPr/>
              </p:nvSpPr>
              <p:spPr>
                <a:xfrm>
                  <a:off x="4410725" y="2445752"/>
                  <a:ext cx="336952" cy="461665"/>
                </a:xfrm>
                <a:prstGeom prst="rect">
                  <a:avLst/>
                </a:prstGeom>
                <a:noFill/>
              </p:spPr>
              <p:txBody>
                <a:bodyPr wrap="none" rtlCol="0">
                  <a:spAutoFit/>
                </a:bodyPr>
                <a:lstStyle/>
                <a:p>
                  <a:r>
                    <a:rPr lang="en-SG" sz="2400" b="1" dirty="0">
                      <a:solidFill>
                        <a:schemeClr val="accent5"/>
                      </a:solidFill>
                    </a:rPr>
                    <a:t>x</a:t>
                  </a:r>
                </a:p>
              </p:txBody>
            </p:sp>
            <p:sp>
              <p:nvSpPr>
                <p:cNvPr id="2133" name="TextBox 2132">
                  <a:extLst>
                    <a:ext uri="{FF2B5EF4-FFF2-40B4-BE49-F238E27FC236}">
                      <a16:creationId xmlns:a16="http://schemas.microsoft.com/office/drawing/2014/main" id="{350D2F12-B249-38FE-CF85-34EE71C0E6A9}"/>
                    </a:ext>
                  </a:extLst>
                </p:cNvPr>
                <p:cNvSpPr txBox="1"/>
                <p:nvPr/>
              </p:nvSpPr>
              <p:spPr>
                <a:xfrm>
                  <a:off x="3350689" y="937461"/>
                  <a:ext cx="336952" cy="461665"/>
                </a:xfrm>
                <a:prstGeom prst="rect">
                  <a:avLst/>
                </a:prstGeom>
                <a:noFill/>
              </p:spPr>
              <p:txBody>
                <a:bodyPr wrap="none" rtlCol="0">
                  <a:spAutoFit/>
                </a:bodyPr>
                <a:lstStyle/>
                <a:p>
                  <a:r>
                    <a:rPr lang="en-SG" sz="2400" b="1" dirty="0">
                      <a:solidFill>
                        <a:schemeClr val="accent5"/>
                      </a:solidFill>
                    </a:rPr>
                    <a:t>x</a:t>
                  </a:r>
                </a:p>
              </p:txBody>
            </p:sp>
            <p:sp>
              <p:nvSpPr>
                <p:cNvPr id="2134" name="TextBox 2133">
                  <a:extLst>
                    <a:ext uri="{FF2B5EF4-FFF2-40B4-BE49-F238E27FC236}">
                      <a16:creationId xmlns:a16="http://schemas.microsoft.com/office/drawing/2014/main" id="{E72A34EB-184D-BC8C-0B60-1197A50B51A0}"/>
                    </a:ext>
                  </a:extLst>
                </p:cNvPr>
                <p:cNvSpPr txBox="1"/>
                <p:nvPr/>
              </p:nvSpPr>
              <p:spPr>
                <a:xfrm>
                  <a:off x="3884213" y="1354410"/>
                  <a:ext cx="336952" cy="461665"/>
                </a:xfrm>
                <a:prstGeom prst="rect">
                  <a:avLst/>
                </a:prstGeom>
                <a:noFill/>
              </p:spPr>
              <p:txBody>
                <a:bodyPr wrap="none" rtlCol="0">
                  <a:spAutoFit/>
                </a:bodyPr>
                <a:lstStyle/>
                <a:p>
                  <a:r>
                    <a:rPr lang="en-SG" sz="2400" b="1" dirty="0">
                      <a:solidFill>
                        <a:schemeClr val="accent5"/>
                      </a:solidFill>
                    </a:rPr>
                    <a:t>x</a:t>
                  </a:r>
                </a:p>
              </p:txBody>
            </p:sp>
            <p:sp>
              <p:nvSpPr>
                <p:cNvPr id="2135" name="TextBox 2134">
                  <a:extLst>
                    <a:ext uri="{FF2B5EF4-FFF2-40B4-BE49-F238E27FC236}">
                      <a16:creationId xmlns:a16="http://schemas.microsoft.com/office/drawing/2014/main" id="{8F465459-FF12-C35F-1314-1112EEDE7AE2}"/>
                    </a:ext>
                  </a:extLst>
                </p:cNvPr>
                <p:cNvSpPr txBox="1"/>
                <p:nvPr/>
              </p:nvSpPr>
              <p:spPr>
                <a:xfrm>
                  <a:off x="2764361" y="1292378"/>
                  <a:ext cx="320922" cy="461665"/>
                </a:xfrm>
                <a:prstGeom prst="rect">
                  <a:avLst/>
                </a:prstGeom>
                <a:noFill/>
              </p:spPr>
              <p:txBody>
                <a:bodyPr wrap="none" rtlCol="0">
                  <a:spAutoFit/>
                </a:bodyPr>
                <a:lstStyle/>
                <a:p>
                  <a:r>
                    <a:rPr lang="en-SG" sz="2400" dirty="0"/>
                    <a:t>x</a:t>
                  </a:r>
                </a:p>
              </p:txBody>
            </p:sp>
          </p:grpSp>
          <p:sp>
            <p:nvSpPr>
              <p:cNvPr id="2115" name="TextBox 2114">
                <a:extLst>
                  <a:ext uri="{FF2B5EF4-FFF2-40B4-BE49-F238E27FC236}">
                    <a16:creationId xmlns:a16="http://schemas.microsoft.com/office/drawing/2014/main" id="{2375413F-3470-BF35-56BE-1F9613F36E03}"/>
                  </a:ext>
                </a:extLst>
              </p:cNvPr>
              <p:cNvSpPr txBox="1"/>
              <p:nvPr/>
            </p:nvSpPr>
            <p:spPr>
              <a:xfrm>
                <a:off x="3306965" y="3289343"/>
                <a:ext cx="511679" cy="584775"/>
              </a:xfrm>
              <a:prstGeom prst="rect">
                <a:avLst/>
              </a:prstGeom>
              <a:noFill/>
            </p:spPr>
            <p:txBody>
              <a:bodyPr wrap="none" rtlCol="0">
                <a:spAutoFit/>
              </a:bodyPr>
              <a:lstStyle/>
              <a:p>
                <a:r>
                  <a:rPr lang="en-SG" sz="3200" dirty="0"/>
                  <a:t>y</a:t>
                </a:r>
                <a:r>
                  <a:rPr lang="en-SG" sz="3200" baseline="-25000" dirty="0"/>
                  <a:t>1</a:t>
                </a:r>
              </a:p>
            </p:txBody>
          </p:sp>
          <p:sp>
            <p:nvSpPr>
              <p:cNvPr id="2116" name="TextBox 2115">
                <a:extLst>
                  <a:ext uri="{FF2B5EF4-FFF2-40B4-BE49-F238E27FC236}">
                    <a16:creationId xmlns:a16="http://schemas.microsoft.com/office/drawing/2014/main" id="{2A324BF7-95EE-3A6B-C72F-8088394EB851}"/>
                  </a:ext>
                </a:extLst>
              </p:cNvPr>
              <p:cNvSpPr txBox="1"/>
              <p:nvPr/>
            </p:nvSpPr>
            <p:spPr>
              <a:xfrm>
                <a:off x="1851613" y="1877629"/>
                <a:ext cx="511679" cy="584775"/>
              </a:xfrm>
              <a:prstGeom prst="rect">
                <a:avLst/>
              </a:prstGeom>
              <a:noFill/>
            </p:spPr>
            <p:txBody>
              <a:bodyPr wrap="none" rtlCol="0">
                <a:spAutoFit/>
              </a:bodyPr>
              <a:lstStyle/>
              <a:p>
                <a:r>
                  <a:rPr lang="en-SG" sz="3200" dirty="0"/>
                  <a:t>y</a:t>
                </a:r>
                <a:r>
                  <a:rPr lang="en-SG" sz="3200" baseline="-25000" dirty="0"/>
                  <a:t>2</a:t>
                </a:r>
              </a:p>
            </p:txBody>
          </p:sp>
        </p:grpSp>
        <p:sp>
          <p:nvSpPr>
            <p:cNvPr id="2137" name="Star: 5 Points 2136">
              <a:extLst>
                <a:ext uri="{FF2B5EF4-FFF2-40B4-BE49-F238E27FC236}">
                  <a16:creationId xmlns:a16="http://schemas.microsoft.com/office/drawing/2014/main" id="{EF440555-B4C1-29AB-CCF3-BC95D120F764}"/>
                </a:ext>
              </a:extLst>
            </p:cNvPr>
            <p:cNvSpPr/>
            <p:nvPr/>
          </p:nvSpPr>
          <p:spPr>
            <a:xfrm>
              <a:off x="2191163" y="5900700"/>
              <a:ext cx="123498" cy="136952"/>
            </a:xfrm>
            <a:prstGeom prst="star5">
              <a:avLst/>
            </a:prstGeom>
            <a:solidFill>
              <a:schemeClr val="accent5"/>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38" name="Rectangle 2137">
              <a:extLst>
                <a:ext uri="{FF2B5EF4-FFF2-40B4-BE49-F238E27FC236}">
                  <a16:creationId xmlns:a16="http://schemas.microsoft.com/office/drawing/2014/main" id="{4F7ABE18-D79E-D9EC-3EAD-7DD0B16B8270}"/>
                </a:ext>
              </a:extLst>
            </p:cNvPr>
            <p:cNvSpPr/>
            <p:nvPr/>
          </p:nvSpPr>
          <p:spPr>
            <a:xfrm>
              <a:off x="2250825" y="4579436"/>
              <a:ext cx="1359204" cy="1389740"/>
            </a:xfrm>
            <a:prstGeom prst="rect">
              <a:avLst/>
            </a:prstGeom>
            <a:solidFill>
              <a:schemeClr val="accent5">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39" name="Rectangle 2138">
              <a:extLst>
                <a:ext uri="{FF2B5EF4-FFF2-40B4-BE49-F238E27FC236}">
                  <a16:creationId xmlns:a16="http://schemas.microsoft.com/office/drawing/2014/main" id="{15321898-F578-B6D1-AFD5-AAE78836DB21}"/>
                </a:ext>
              </a:extLst>
            </p:cNvPr>
            <p:cNvSpPr/>
            <p:nvPr/>
          </p:nvSpPr>
          <p:spPr>
            <a:xfrm>
              <a:off x="2250824" y="5665408"/>
              <a:ext cx="1874605" cy="308918"/>
            </a:xfrm>
            <a:prstGeom prst="rect">
              <a:avLst/>
            </a:prstGeom>
            <a:solidFill>
              <a:schemeClr val="accent5">
                <a:alpha val="30196"/>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0295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1EDD11A4-091F-271B-A9FB-8D296EDD1DCB}"/>
              </a:ext>
            </a:extLst>
          </p:cNvPr>
          <p:cNvGrpSpPr/>
          <p:nvPr/>
        </p:nvGrpSpPr>
        <p:grpSpPr>
          <a:xfrm>
            <a:off x="5542548" y="2207332"/>
            <a:ext cx="5666059" cy="2602374"/>
            <a:chOff x="5542548" y="2207332"/>
            <a:chExt cx="5666059" cy="2602374"/>
          </a:xfrm>
        </p:grpSpPr>
        <p:sp>
          <p:nvSpPr>
            <p:cNvPr id="2079" name="Flowchart: Connector 2078">
              <a:extLst>
                <a:ext uri="{FF2B5EF4-FFF2-40B4-BE49-F238E27FC236}">
                  <a16:creationId xmlns:a16="http://schemas.microsoft.com/office/drawing/2014/main" id="{CDE58721-D8AD-1287-6FDE-0C84EC24D101}"/>
                </a:ext>
              </a:extLst>
            </p:cNvPr>
            <p:cNvSpPr/>
            <p:nvPr/>
          </p:nvSpPr>
          <p:spPr>
            <a:xfrm>
              <a:off x="6096000" y="2557596"/>
              <a:ext cx="2129589" cy="2129589"/>
            </a:xfrm>
            <a:prstGeom prst="flowChartConnector">
              <a:avLst/>
            </a:prstGeom>
            <a:gradFill flip="none" rotWithShape="1">
              <a:gsLst>
                <a:gs pos="0">
                  <a:schemeClr val="bg1">
                    <a:lumMod val="65000"/>
                    <a:tint val="66000"/>
                    <a:satMod val="160000"/>
                  </a:schemeClr>
                </a:gs>
                <a:gs pos="50000">
                  <a:schemeClr val="bg1">
                    <a:lumMod val="65000"/>
                    <a:tint val="44500"/>
                    <a:satMod val="160000"/>
                  </a:schemeClr>
                </a:gs>
                <a:gs pos="100000">
                  <a:schemeClr val="bg1">
                    <a:lumMod val="65000"/>
                    <a:tint val="23500"/>
                    <a:satMod val="160000"/>
                  </a:schemeClr>
                </a:gs>
              </a:gsLst>
              <a:lin ang="10800000" scaled="1"/>
              <a:tileRect/>
            </a:gra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0" name="Rectangle 2079">
              <a:extLst>
                <a:ext uri="{FF2B5EF4-FFF2-40B4-BE49-F238E27FC236}">
                  <a16:creationId xmlns:a16="http://schemas.microsoft.com/office/drawing/2014/main" id="{3EB9381D-5392-7A3A-67EE-ACB0C46424AA}"/>
                </a:ext>
              </a:extLst>
            </p:cNvPr>
            <p:cNvSpPr/>
            <p:nvPr/>
          </p:nvSpPr>
          <p:spPr>
            <a:xfrm>
              <a:off x="5542548" y="3604343"/>
              <a:ext cx="553452" cy="8422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084" name="Group 2083">
              <a:extLst>
                <a:ext uri="{FF2B5EF4-FFF2-40B4-BE49-F238E27FC236}">
                  <a16:creationId xmlns:a16="http://schemas.microsoft.com/office/drawing/2014/main" id="{B20F4D49-64D4-0576-52E6-C94AC87D7DA9}"/>
                </a:ext>
              </a:extLst>
            </p:cNvPr>
            <p:cNvGrpSpPr/>
            <p:nvPr/>
          </p:nvGrpSpPr>
          <p:grpSpPr>
            <a:xfrm>
              <a:off x="6980321" y="3056906"/>
              <a:ext cx="360947" cy="1130968"/>
              <a:chOff x="6557211" y="2201779"/>
              <a:chExt cx="360947" cy="1130968"/>
            </a:xfrm>
          </p:grpSpPr>
          <p:sp>
            <p:nvSpPr>
              <p:cNvPr id="2085" name="Rectangle 2084">
                <a:extLst>
                  <a:ext uri="{FF2B5EF4-FFF2-40B4-BE49-F238E27FC236}">
                    <a16:creationId xmlns:a16="http://schemas.microsoft.com/office/drawing/2014/main" id="{BE972503-7240-7EFA-E0FB-31A178FB3168}"/>
                  </a:ext>
                </a:extLst>
              </p:cNvPr>
              <p:cNvSpPr/>
              <p:nvPr/>
            </p:nvSpPr>
            <p:spPr>
              <a:xfrm>
                <a:off x="6557211" y="2394284"/>
                <a:ext cx="360947" cy="938463"/>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8" name="Flowchart: Manual Operation 2087">
                <a:extLst>
                  <a:ext uri="{FF2B5EF4-FFF2-40B4-BE49-F238E27FC236}">
                    <a16:creationId xmlns:a16="http://schemas.microsoft.com/office/drawing/2014/main" id="{65FB9542-7DF1-A538-A112-9810ED8AC6ED}"/>
                  </a:ext>
                </a:extLst>
              </p:cNvPr>
              <p:cNvSpPr/>
              <p:nvPr/>
            </p:nvSpPr>
            <p:spPr>
              <a:xfrm>
                <a:off x="6617368" y="2201779"/>
                <a:ext cx="240632" cy="192505"/>
              </a:xfrm>
              <a:prstGeom prst="flowChartManualOperation">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SG"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cxnSp>
          <p:nvCxnSpPr>
            <p:cNvPr id="2089" name="Straight Arrow Connector 2088">
              <a:extLst>
                <a:ext uri="{FF2B5EF4-FFF2-40B4-BE49-F238E27FC236}">
                  <a16:creationId xmlns:a16="http://schemas.microsoft.com/office/drawing/2014/main" id="{B3E7248D-44C7-4F39-A31B-90DEF8F4209E}"/>
                </a:ext>
              </a:extLst>
            </p:cNvPr>
            <p:cNvCxnSpPr>
              <a:cxnSpLocks/>
            </p:cNvCxnSpPr>
            <p:nvPr/>
          </p:nvCxnSpPr>
          <p:spPr>
            <a:xfrm flipV="1">
              <a:off x="6096000" y="3627889"/>
              <a:ext cx="884321" cy="16276"/>
            </a:xfrm>
            <a:prstGeom prst="straightConnector1">
              <a:avLst/>
            </a:prstGeom>
            <a:ln w="38100">
              <a:headEnd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2091" name="Straight Arrow Connector 2090">
              <a:extLst>
                <a:ext uri="{FF2B5EF4-FFF2-40B4-BE49-F238E27FC236}">
                  <a16:creationId xmlns:a16="http://schemas.microsoft.com/office/drawing/2014/main" id="{7D081EA7-F665-00E2-62BC-AB10A5480112}"/>
                </a:ext>
              </a:extLst>
            </p:cNvPr>
            <p:cNvCxnSpPr>
              <a:cxnSpLocks/>
            </p:cNvCxnSpPr>
            <p:nvPr/>
          </p:nvCxnSpPr>
          <p:spPr>
            <a:xfrm>
              <a:off x="7336983" y="3636027"/>
              <a:ext cx="636651" cy="0"/>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92" name="Straight Arrow Connector 2091">
              <a:extLst>
                <a:ext uri="{FF2B5EF4-FFF2-40B4-BE49-F238E27FC236}">
                  <a16:creationId xmlns:a16="http://schemas.microsoft.com/office/drawing/2014/main" id="{4804407B-65DD-D998-990B-B90F8B90A0DC}"/>
                </a:ext>
              </a:extLst>
            </p:cNvPr>
            <p:cNvCxnSpPr>
              <a:cxnSpLocks/>
            </p:cNvCxnSpPr>
            <p:nvPr/>
          </p:nvCxnSpPr>
          <p:spPr>
            <a:xfrm flipV="1">
              <a:off x="7341267" y="3149124"/>
              <a:ext cx="375166" cy="38373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0" name="Straight Arrow Connector 2109">
              <a:extLst>
                <a:ext uri="{FF2B5EF4-FFF2-40B4-BE49-F238E27FC236}">
                  <a16:creationId xmlns:a16="http://schemas.microsoft.com/office/drawing/2014/main" id="{C5A7855C-44E3-4857-B4CC-43CBD89265AA}"/>
                </a:ext>
              </a:extLst>
            </p:cNvPr>
            <p:cNvCxnSpPr>
              <a:cxnSpLocks/>
            </p:cNvCxnSpPr>
            <p:nvPr/>
          </p:nvCxnSpPr>
          <p:spPr>
            <a:xfrm rot="5400000" flipV="1">
              <a:off x="7341268" y="3775922"/>
              <a:ext cx="375166" cy="38373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1" name="Straight Arrow Connector 2110">
              <a:extLst>
                <a:ext uri="{FF2B5EF4-FFF2-40B4-BE49-F238E27FC236}">
                  <a16:creationId xmlns:a16="http://schemas.microsoft.com/office/drawing/2014/main" id="{DC238829-BACF-882D-8CC4-EB4C2444A715}"/>
                </a:ext>
              </a:extLst>
            </p:cNvPr>
            <p:cNvCxnSpPr>
              <a:cxnSpLocks/>
            </p:cNvCxnSpPr>
            <p:nvPr/>
          </p:nvCxnSpPr>
          <p:spPr>
            <a:xfrm flipH="1" flipV="1">
              <a:off x="6600870" y="3149124"/>
              <a:ext cx="375166" cy="38373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12" name="Straight Arrow Connector 2111">
              <a:extLst>
                <a:ext uri="{FF2B5EF4-FFF2-40B4-BE49-F238E27FC236}">
                  <a16:creationId xmlns:a16="http://schemas.microsoft.com/office/drawing/2014/main" id="{A901A084-7D2E-DEEE-BFCE-CD3811A6B368}"/>
                </a:ext>
              </a:extLst>
            </p:cNvPr>
            <p:cNvCxnSpPr>
              <a:cxnSpLocks/>
            </p:cNvCxnSpPr>
            <p:nvPr/>
          </p:nvCxnSpPr>
          <p:spPr>
            <a:xfrm rot="16200000" flipH="1" flipV="1">
              <a:off x="6600871" y="3775922"/>
              <a:ext cx="375166" cy="38373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40986C50-3514-855F-BAE9-DFEAFD44E937}"/>
                </a:ext>
              </a:extLst>
            </p:cNvPr>
            <p:cNvCxnSpPr/>
            <p:nvPr/>
          </p:nvCxnSpPr>
          <p:spPr>
            <a:xfrm flipV="1">
              <a:off x="8623759" y="2207332"/>
              <a:ext cx="0" cy="260237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5" name="Straight Arrow Connector 4">
              <a:extLst>
                <a:ext uri="{FF2B5EF4-FFF2-40B4-BE49-F238E27FC236}">
                  <a16:creationId xmlns:a16="http://schemas.microsoft.com/office/drawing/2014/main" id="{5E2A72F2-62F2-22B4-BF9E-F65B828E8E5D}"/>
                </a:ext>
              </a:extLst>
            </p:cNvPr>
            <p:cNvCxnSpPr>
              <a:cxnSpLocks/>
            </p:cNvCxnSpPr>
            <p:nvPr/>
          </p:nvCxnSpPr>
          <p:spPr>
            <a:xfrm rot="5400000" flipV="1">
              <a:off x="9907421" y="3508519"/>
              <a:ext cx="0" cy="2602373"/>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6" name="Freeform: Shape 5">
              <a:extLst>
                <a:ext uri="{FF2B5EF4-FFF2-40B4-BE49-F238E27FC236}">
                  <a16:creationId xmlns:a16="http://schemas.microsoft.com/office/drawing/2014/main" id="{96492BF0-102A-4E01-372A-B4180B81D06D}"/>
                </a:ext>
              </a:extLst>
            </p:cNvPr>
            <p:cNvSpPr/>
            <p:nvPr/>
          </p:nvSpPr>
          <p:spPr>
            <a:xfrm>
              <a:off x="9154477" y="2507968"/>
              <a:ext cx="378141" cy="2049781"/>
            </a:xfrm>
            <a:custGeom>
              <a:avLst/>
              <a:gdLst>
                <a:gd name="connsiteX0" fmla="*/ 0 w 350520"/>
                <a:gd name="connsiteY0" fmla="*/ 2049781 h 2049781"/>
                <a:gd name="connsiteX1" fmla="*/ 144780 w 350520"/>
                <a:gd name="connsiteY1" fmla="*/ 1 h 2049781"/>
                <a:gd name="connsiteX2" fmla="*/ 350520 w 350520"/>
                <a:gd name="connsiteY2" fmla="*/ 2042161 h 2049781"/>
              </a:gdLst>
              <a:ahLst/>
              <a:cxnLst>
                <a:cxn ang="0">
                  <a:pos x="connsiteX0" y="connsiteY0"/>
                </a:cxn>
                <a:cxn ang="0">
                  <a:pos x="connsiteX1" y="connsiteY1"/>
                </a:cxn>
                <a:cxn ang="0">
                  <a:pos x="connsiteX2" y="connsiteY2"/>
                </a:cxn>
              </a:cxnLst>
              <a:rect l="l" t="t" r="r" b="b"/>
              <a:pathLst>
                <a:path w="350520" h="2049781">
                  <a:moveTo>
                    <a:pt x="0" y="2049781"/>
                  </a:moveTo>
                  <a:cubicBezTo>
                    <a:pt x="43180" y="1025526"/>
                    <a:pt x="86360" y="1271"/>
                    <a:pt x="144780" y="1"/>
                  </a:cubicBezTo>
                  <a:cubicBezTo>
                    <a:pt x="203200" y="-1269"/>
                    <a:pt x="276860" y="1020446"/>
                    <a:pt x="350520" y="2042161"/>
                  </a:cubicBezTo>
                </a:path>
              </a:pathLst>
            </a:custGeom>
            <a:solidFill>
              <a:schemeClr val="accent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Connector 7">
              <a:extLst>
                <a:ext uri="{FF2B5EF4-FFF2-40B4-BE49-F238E27FC236}">
                  <a16:creationId xmlns:a16="http://schemas.microsoft.com/office/drawing/2014/main" id="{C96E6B5D-ED1E-614A-ED0A-4349B06BD91A}"/>
                </a:ext>
              </a:extLst>
            </p:cNvPr>
            <p:cNvCxnSpPr>
              <a:cxnSpLocks/>
            </p:cNvCxnSpPr>
            <p:nvPr/>
          </p:nvCxnSpPr>
          <p:spPr>
            <a:xfrm>
              <a:off x="8644714" y="4556760"/>
              <a:ext cx="52024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FE65D55-38A0-9877-CBD8-C80F9B048494}"/>
                </a:ext>
              </a:extLst>
            </p:cNvPr>
            <p:cNvCxnSpPr>
              <a:cxnSpLocks/>
            </p:cNvCxnSpPr>
            <p:nvPr/>
          </p:nvCxnSpPr>
          <p:spPr>
            <a:xfrm>
              <a:off x="9524990" y="4556760"/>
              <a:ext cx="1605915"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Freeform: Shape 14">
              <a:extLst>
                <a:ext uri="{FF2B5EF4-FFF2-40B4-BE49-F238E27FC236}">
                  <a16:creationId xmlns:a16="http://schemas.microsoft.com/office/drawing/2014/main" id="{065464B5-5A3B-CC3F-C811-4C9EA2D575D6}"/>
                </a:ext>
              </a:extLst>
            </p:cNvPr>
            <p:cNvSpPr/>
            <p:nvPr/>
          </p:nvSpPr>
          <p:spPr>
            <a:xfrm>
              <a:off x="9154477" y="3056906"/>
              <a:ext cx="378133" cy="1506638"/>
            </a:xfrm>
            <a:custGeom>
              <a:avLst/>
              <a:gdLst>
                <a:gd name="connsiteX0" fmla="*/ 0 w 350520"/>
                <a:gd name="connsiteY0" fmla="*/ 2049781 h 2049781"/>
                <a:gd name="connsiteX1" fmla="*/ 144780 w 350520"/>
                <a:gd name="connsiteY1" fmla="*/ 1 h 2049781"/>
                <a:gd name="connsiteX2" fmla="*/ 350520 w 350520"/>
                <a:gd name="connsiteY2" fmla="*/ 2042161 h 2049781"/>
              </a:gdLst>
              <a:ahLst/>
              <a:cxnLst>
                <a:cxn ang="0">
                  <a:pos x="connsiteX0" y="connsiteY0"/>
                </a:cxn>
                <a:cxn ang="0">
                  <a:pos x="connsiteX1" y="connsiteY1"/>
                </a:cxn>
                <a:cxn ang="0">
                  <a:pos x="connsiteX2" y="connsiteY2"/>
                </a:cxn>
              </a:cxnLst>
              <a:rect l="l" t="t" r="r" b="b"/>
              <a:pathLst>
                <a:path w="350520" h="2049781">
                  <a:moveTo>
                    <a:pt x="0" y="2049781"/>
                  </a:moveTo>
                  <a:cubicBezTo>
                    <a:pt x="43180" y="1025526"/>
                    <a:pt x="86360" y="1271"/>
                    <a:pt x="144780" y="1"/>
                  </a:cubicBezTo>
                  <a:cubicBezTo>
                    <a:pt x="203200" y="-1269"/>
                    <a:pt x="276860" y="1020446"/>
                    <a:pt x="350520" y="2042161"/>
                  </a:cubicBezTo>
                </a:path>
              </a:pathLst>
            </a:custGeom>
            <a:solidFill>
              <a:schemeClr val="bg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reeform: Shape 15">
              <a:extLst>
                <a:ext uri="{FF2B5EF4-FFF2-40B4-BE49-F238E27FC236}">
                  <a16:creationId xmlns:a16="http://schemas.microsoft.com/office/drawing/2014/main" id="{B0985D34-AC6C-5CBD-177C-405DDC0FD9CF}"/>
                </a:ext>
              </a:extLst>
            </p:cNvPr>
            <p:cNvSpPr/>
            <p:nvPr/>
          </p:nvSpPr>
          <p:spPr>
            <a:xfrm>
              <a:off x="9832738" y="3688563"/>
              <a:ext cx="378141" cy="869186"/>
            </a:xfrm>
            <a:custGeom>
              <a:avLst/>
              <a:gdLst>
                <a:gd name="connsiteX0" fmla="*/ 0 w 350520"/>
                <a:gd name="connsiteY0" fmla="*/ 2049781 h 2049781"/>
                <a:gd name="connsiteX1" fmla="*/ 144780 w 350520"/>
                <a:gd name="connsiteY1" fmla="*/ 1 h 2049781"/>
                <a:gd name="connsiteX2" fmla="*/ 350520 w 350520"/>
                <a:gd name="connsiteY2" fmla="*/ 2042161 h 2049781"/>
              </a:gdLst>
              <a:ahLst/>
              <a:cxnLst>
                <a:cxn ang="0">
                  <a:pos x="connsiteX0" y="connsiteY0"/>
                </a:cxn>
                <a:cxn ang="0">
                  <a:pos x="connsiteX1" y="connsiteY1"/>
                </a:cxn>
                <a:cxn ang="0">
                  <a:pos x="connsiteX2" y="connsiteY2"/>
                </a:cxn>
              </a:cxnLst>
              <a:rect l="l" t="t" r="r" b="b"/>
              <a:pathLst>
                <a:path w="350520" h="2049781">
                  <a:moveTo>
                    <a:pt x="0" y="2049781"/>
                  </a:moveTo>
                  <a:cubicBezTo>
                    <a:pt x="43180" y="1025526"/>
                    <a:pt x="86360" y="1271"/>
                    <a:pt x="144780" y="1"/>
                  </a:cubicBezTo>
                  <a:cubicBezTo>
                    <a:pt x="203200" y="-1269"/>
                    <a:pt x="276860" y="1020446"/>
                    <a:pt x="350520" y="2042161"/>
                  </a:cubicBezTo>
                </a:path>
              </a:pathLst>
            </a:custGeom>
            <a:solidFill>
              <a:schemeClr val="accent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Freeform: Shape 16">
              <a:extLst>
                <a:ext uri="{FF2B5EF4-FFF2-40B4-BE49-F238E27FC236}">
                  <a16:creationId xmlns:a16="http://schemas.microsoft.com/office/drawing/2014/main" id="{A1019C14-489F-E175-A155-5FBE05B31519}"/>
                </a:ext>
              </a:extLst>
            </p:cNvPr>
            <p:cNvSpPr/>
            <p:nvPr/>
          </p:nvSpPr>
          <p:spPr>
            <a:xfrm>
              <a:off x="10570914" y="4114800"/>
              <a:ext cx="378141" cy="441959"/>
            </a:xfrm>
            <a:custGeom>
              <a:avLst/>
              <a:gdLst>
                <a:gd name="connsiteX0" fmla="*/ 0 w 350520"/>
                <a:gd name="connsiteY0" fmla="*/ 2049781 h 2049781"/>
                <a:gd name="connsiteX1" fmla="*/ 144780 w 350520"/>
                <a:gd name="connsiteY1" fmla="*/ 1 h 2049781"/>
                <a:gd name="connsiteX2" fmla="*/ 350520 w 350520"/>
                <a:gd name="connsiteY2" fmla="*/ 2042161 h 2049781"/>
              </a:gdLst>
              <a:ahLst/>
              <a:cxnLst>
                <a:cxn ang="0">
                  <a:pos x="connsiteX0" y="connsiteY0"/>
                </a:cxn>
                <a:cxn ang="0">
                  <a:pos x="connsiteX1" y="connsiteY1"/>
                </a:cxn>
                <a:cxn ang="0">
                  <a:pos x="connsiteX2" y="connsiteY2"/>
                </a:cxn>
              </a:cxnLst>
              <a:rect l="l" t="t" r="r" b="b"/>
              <a:pathLst>
                <a:path w="350520" h="2049781">
                  <a:moveTo>
                    <a:pt x="0" y="2049781"/>
                  </a:moveTo>
                  <a:cubicBezTo>
                    <a:pt x="43180" y="1025526"/>
                    <a:pt x="86360" y="1271"/>
                    <a:pt x="144780" y="1"/>
                  </a:cubicBezTo>
                  <a:cubicBezTo>
                    <a:pt x="203200" y="-1269"/>
                    <a:pt x="276860" y="1020446"/>
                    <a:pt x="350520" y="2042161"/>
                  </a:cubicBezTo>
                </a:path>
              </a:pathLst>
            </a:custGeom>
            <a:solidFill>
              <a:schemeClr val="accent1">
                <a:alpha val="50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13" name="Group 12">
            <a:extLst>
              <a:ext uri="{FF2B5EF4-FFF2-40B4-BE49-F238E27FC236}">
                <a16:creationId xmlns:a16="http://schemas.microsoft.com/office/drawing/2014/main" id="{5B88AEF8-A031-E800-5F7E-DBF8B11B14E8}"/>
              </a:ext>
            </a:extLst>
          </p:cNvPr>
          <p:cNvGrpSpPr/>
          <p:nvPr/>
        </p:nvGrpSpPr>
        <p:grpSpPr>
          <a:xfrm>
            <a:off x="1230374" y="2081882"/>
            <a:ext cx="2887954" cy="2873012"/>
            <a:chOff x="1230374" y="2081882"/>
            <a:chExt cx="2887954" cy="2873012"/>
          </a:xfrm>
        </p:grpSpPr>
        <p:sp>
          <p:nvSpPr>
            <p:cNvPr id="2" name="Oval 1">
              <a:extLst>
                <a:ext uri="{FF2B5EF4-FFF2-40B4-BE49-F238E27FC236}">
                  <a16:creationId xmlns:a16="http://schemas.microsoft.com/office/drawing/2014/main" id="{FBBAB7E4-A01B-20A2-97EF-12F1DDBDDC0B}"/>
                </a:ext>
              </a:extLst>
            </p:cNvPr>
            <p:cNvSpPr/>
            <p:nvPr/>
          </p:nvSpPr>
          <p:spPr>
            <a:xfrm>
              <a:off x="2348864" y="3393306"/>
              <a:ext cx="1146810" cy="104775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078" name="Group 2077">
              <a:extLst>
                <a:ext uri="{FF2B5EF4-FFF2-40B4-BE49-F238E27FC236}">
                  <a16:creationId xmlns:a16="http://schemas.microsoft.com/office/drawing/2014/main" id="{DDF930F9-5B44-2D48-9609-B2474A0A49DE}"/>
                </a:ext>
              </a:extLst>
            </p:cNvPr>
            <p:cNvGrpSpPr/>
            <p:nvPr/>
          </p:nvGrpSpPr>
          <p:grpSpPr>
            <a:xfrm>
              <a:off x="1230374" y="2081882"/>
              <a:ext cx="2887954" cy="2873012"/>
              <a:chOff x="10681473" y="1891775"/>
              <a:chExt cx="2887954" cy="2873012"/>
            </a:xfrm>
          </p:grpSpPr>
          <p:pic>
            <p:nvPicPr>
              <p:cNvPr id="2075" name="Picture 2074">
                <a:extLst>
                  <a:ext uri="{FF2B5EF4-FFF2-40B4-BE49-F238E27FC236}">
                    <a16:creationId xmlns:a16="http://schemas.microsoft.com/office/drawing/2014/main" id="{D79F5F2F-8C30-409E-E4B9-E5998436CC4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681473" y="1891775"/>
                <a:ext cx="2887954" cy="2873012"/>
              </a:xfrm>
              <a:prstGeom prst="rect">
                <a:avLst/>
              </a:prstGeom>
            </p:spPr>
          </p:pic>
          <p:sp>
            <p:nvSpPr>
              <p:cNvPr id="2076" name="Flowchart: Magnetic Disk 2075">
                <a:extLst>
                  <a:ext uri="{FF2B5EF4-FFF2-40B4-BE49-F238E27FC236}">
                    <a16:creationId xmlns:a16="http://schemas.microsoft.com/office/drawing/2014/main" id="{92BBC2D7-CC50-DD5D-9222-8BAEEC59C519}"/>
                  </a:ext>
                </a:extLst>
              </p:cNvPr>
              <p:cNvSpPr/>
              <p:nvPr/>
            </p:nvSpPr>
            <p:spPr>
              <a:xfrm>
                <a:off x="11586384" y="4297458"/>
                <a:ext cx="1192340" cy="267316"/>
              </a:xfrm>
              <a:prstGeom prst="flowChartMagneticDisk">
                <a:avLst/>
              </a:prstGeom>
              <a:solidFill>
                <a:schemeClr val="bg2">
                  <a:lumMod val="75000"/>
                </a:schemeClr>
              </a:solidFill>
              <a:ln w="9525" cap="flat" cmpd="sng" algn="ctr">
                <a:solidFill>
                  <a:schemeClr val="bg2">
                    <a:lumMod val="10000"/>
                    <a:alpha val="80000"/>
                  </a:scheme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SG" sz="1800" b="0" i="0" u="none" strike="noStrike" kern="0" cap="none" spc="0" normalizeH="0" baseline="0" noProof="0" dirty="0">
                  <a:ln>
                    <a:noFill/>
                  </a:ln>
                  <a:solidFill>
                    <a:prstClr val="white"/>
                  </a:solidFill>
                  <a:effectLst/>
                  <a:uLnTx/>
                  <a:uFillTx/>
                </a:endParaRPr>
              </a:p>
            </p:txBody>
          </p:sp>
          <p:pic>
            <p:nvPicPr>
              <p:cNvPr id="2077" name="Picture 2076">
                <a:extLst>
                  <a:ext uri="{FF2B5EF4-FFF2-40B4-BE49-F238E27FC236}">
                    <a16:creationId xmlns:a16="http://schemas.microsoft.com/office/drawing/2014/main" id="{E1B38C70-FD99-0B41-B344-B231A56B31B2}"/>
                  </a:ext>
                </a:extLst>
              </p:cNvPr>
              <p:cNvPicPr>
                <a:picLocks noChangeAspect="1"/>
              </p:cNvPicPr>
              <p:nvPr/>
            </p:nvPicPr>
            <p:blipFill rotWithShape="1">
              <a:blip r:embed="rId3">
                <a:clrChange>
                  <a:clrFrom>
                    <a:srgbClr val="FFFFFF"/>
                  </a:clrFrom>
                  <a:clrTo>
                    <a:srgbClr val="FFFFFF">
                      <a:alpha val="0"/>
                    </a:srgbClr>
                  </a:clrTo>
                </a:clrChange>
                <a:alphaModFix amt="70000"/>
                <a:extLst>
                  <a:ext uri="{28A0092B-C50C-407E-A947-70E740481C1C}">
                    <a14:useLocalDpi xmlns:a14="http://schemas.microsoft.com/office/drawing/2010/main" val="0"/>
                  </a:ext>
                </a:extLst>
              </a:blip>
              <a:srcRect l="17843" t="18371" r="19443" b="17857"/>
              <a:stretch/>
            </p:blipFill>
            <p:spPr>
              <a:xfrm rot="20744351">
                <a:off x="12625375" y="2314306"/>
                <a:ext cx="759381" cy="763707"/>
              </a:xfrm>
              <a:prstGeom prst="rect">
                <a:avLst/>
              </a:prstGeom>
            </p:spPr>
          </p:pic>
        </p:grpSp>
        <p:grpSp>
          <p:nvGrpSpPr>
            <p:cNvPr id="12" name="Group 11">
              <a:extLst>
                <a:ext uri="{FF2B5EF4-FFF2-40B4-BE49-F238E27FC236}">
                  <a16:creationId xmlns:a16="http://schemas.microsoft.com/office/drawing/2014/main" id="{B1FAA679-0B5B-BECD-9A7B-E8C493228187}"/>
                </a:ext>
              </a:extLst>
            </p:cNvPr>
            <p:cNvGrpSpPr/>
            <p:nvPr/>
          </p:nvGrpSpPr>
          <p:grpSpPr>
            <a:xfrm>
              <a:off x="2127546" y="3432276"/>
              <a:ext cx="1162287" cy="1023323"/>
              <a:chOff x="2974686" y="3540221"/>
              <a:chExt cx="1162287" cy="1023323"/>
            </a:xfrm>
          </p:grpSpPr>
          <p:sp>
            <p:nvSpPr>
              <p:cNvPr id="9" name="Partial Circle 8">
                <a:extLst>
                  <a:ext uri="{FF2B5EF4-FFF2-40B4-BE49-F238E27FC236}">
                    <a16:creationId xmlns:a16="http://schemas.microsoft.com/office/drawing/2014/main" id="{3C3C99BA-D5CE-FC9D-5539-8CB7ABBE8797}"/>
                  </a:ext>
                </a:extLst>
              </p:cNvPr>
              <p:cNvSpPr/>
              <p:nvPr/>
            </p:nvSpPr>
            <p:spPr>
              <a:xfrm>
                <a:off x="2982426" y="3540221"/>
                <a:ext cx="1146809" cy="1023323"/>
              </a:xfrm>
              <a:prstGeom prst="pie">
                <a:avLst>
                  <a:gd name="adj1" fmla="val 0"/>
                  <a:gd name="adj2" fmla="val 10800000"/>
                </a:avLst>
              </a:prstGeom>
              <a:solidFill>
                <a:srgbClr val="996633">
                  <a:alpha val="2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sp>
            <p:nvSpPr>
              <p:cNvPr id="3" name="Oval 2">
                <a:extLst>
                  <a:ext uri="{FF2B5EF4-FFF2-40B4-BE49-F238E27FC236}">
                    <a16:creationId xmlns:a16="http://schemas.microsoft.com/office/drawing/2014/main" id="{F473BCFD-0956-E3A6-1716-A4C5D57CBA1F}"/>
                  </a:ext>
                </a:extLst>
              </p:cNvPr>
              <p:cNvSpPr/>
              <p:nvPr/>
            </p:nvSpPr>
            <p:spPr>
              <a:xfrm>
                <a:off x="2974686" y="4012172"/>
                <a:ext cx="1162287" cy="80010"/>
              </a:xfrm>
              <a:prstGeom prst="ellipse">
                <a:avLst/>
              </a:prstGeom>
              <a:solidFill>
                <a:srgbClr val="996633">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Partial Circle 10">
                <a:extLst>
                  <a:ext uri="{FF2B5EF4-FFF2-40B4-BE49-F238E27FC236}">
                    <a16:creationId xmlns:a16="http://schemas.microsoft.com/office/drawing/2014/main" id="{14678F5B-8DCD-8E6D-7A5B-EB9D7C3A0E67}"/>
                  </a:ext>
                </a:extLst>
              </p:cNvPr>
              <p:cNvSpPr/>
              <p:nvPr/>
            </p:nvSpPr>
            <p:spPr>
              <a:xfrm flipV="1">
                <a:off x="2982426" y="4009766"/>
                <a:ext cx="1146809" cy="84321"/>
              </a:xfrm>
              <a:prstGeom prst="pie">
                <a:avLst>
                  <a:gd name="adj1" fmla="val 0"/>
                  <a:gd name="adj2" fmla="val 10800000"/>
                </a:avLst>
              </a:prstGeom>
              <a:solidFill>
                <a:srgbClr val="996633">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solidFill>
                    <a:schemeClr val="tx1"/>
                  </a:solidFill>
                </a:endParaRPr>
              </a:p>
            </p:txBody>
          </p:sp>
        </p:grpSp>
      </p:grpSp>
    </p:spTree>
    <p:extLst>
      <p:ext uri="{BB962C8B-B14F-4D97-AF65-F5344CB8AC3E}">
        <p14:creationId xmlns:p14="http://schemas.microsoft.com/office/powerpoint/2010/main" val="1103705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15ce9348-be2a-462b-8fc0-e1765a9b204a}" enabled="0" method="" siteId="{15ce9348-be2a-462b-8fc0-e1765a9b204a}" removed="1"/>
</clbl:labelList>
</file>

<file path=docProps/app.xml><?xml version="1.0" encoding="utf-8"?>
<Properties xmlns="http://schemas.openxmlformats.org/officeDocument/2006/extended-properties" xmlns:vt="http://schemas.openxmlformats.org/officeDocument/2006/docPropsVTypes">
  <TotalTime>135</TotalTime>
  <Words>577</Words>
  <Application>Microsoft Office PowerPoint</Application>
  <PresentationFormat>Widescreen</PresentationFormat>
  <Paragraphs>67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#LOW KAI YUAN ANDRE#</dc:creator>
  <cp:lastModifiedBy>Andre Low</cp:lastModifiedBy>
  <cp:revision>7</cp:revision>
  <dcterms:created xsi:type="dcterms:W3CDTF">2025-08-22T07:34:54Z</dcterms:created>
  <dcterms:modified xsi:type="dcterms:W3CDTF">2025-10-19T06:01:01Z</dcterms:modified>
</cp:coreProperties>
</file>