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1F1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2F641D-436B-D8E3-1F65-131D3E81B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112FCE0-2B77-BDD5-46D9-A55BFC2A0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4B8117-7FAF-8E03-FFF7-B2162455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9B5B2F-6577-D42C-27E2-8E367AE7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F01BE3-2847-8641-B0ED-F3AC61FC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409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C92C07-F72C-1C18-C62E-D6CFD6CB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18B3E11-CBB1-415C-4662-979674391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E7E386-D76C-4ABD-8FFD-CA39F167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72ACD0-6DD3-3C3A-EBC1-1F14208B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CE1DE6-D57F-9E7D-2C3F-63592D98F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32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CFDC0E2-7E8D-207B-1FF2-EA9566AB1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B405784-1634-A4DF-D6F1-3D5010230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B52C38-C634-11A3-7862-AEDEF27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3AB13BB-3CD3-85CC-9E9F-D9443F53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1D358-734E-8F6D-7F7D-15E6347F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994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F03F51-3477-81A0-A4F0-960D62A6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8AE50C-13FA-65CC-DD52-37CDB4A8A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A4FB14-10A3-16F1-E7F0-B6D65A03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6C9E2A-7A2C-9169-DD13-A1077E4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9AE99-5420-39B3-1311-EEFF87D0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65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E846E7-1364-7E89-1E57-60C471655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2B57967-DCCF-FEB6-5254-9F5FDDE34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753F6F-6167-227B-8151-35BE089F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3ADFEE-008B-BAB8-BEFC-8639E242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04ACBD-B13A-3095-4D3D-C20ADF64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51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DD97B-959B-44C3-5445-CFD79A3A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58F5EF-E916-B85F-A61C-1B2449682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1CEEF0D-5359-2140-91CB-5A7E8FB0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F2C44D-392B-3302-BED4-3B8FF0A7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6AEFF4-CF2F-F051-880C-3DCFC2EC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791F254-06D8-1E44-B487-A4FA7CCE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76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F98D4F-BB8D-CC97-7C82-250649B9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1A4774-FB0A-969B-C547-538265C71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1482BB1-4260-45DA-5218-2EF00DE6B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32F0956-81C7-9ECB-5DA7-8B60547F7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2DE7AE-B376-A88A-59F2-FDFA16B26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5B42EF-F866-8200-B4D4-E9960026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939D2BD-467B-271F-DE92-4D70C881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54F209-1D7C-E2F6-0830-E4F46D41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058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5D6483-A079-0573-5B48-74B2B96A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E9317E8-21DB-8625-85AF-B87FA479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C17823-208E-C7DD-050D-72406878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8F8773-4439-4024-E96D-820B75E39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8891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A2F3725-23C4-1246-8F37-1FF43C66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CC54EE-2551-7AE5-E06C-6F9C64CC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841B31-66CB-60D8-B77C-A6BF2E55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938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AD2E-0CBA-FD0C-8F2B-04CEDBA0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02F19-3F32-3E4C-54C3-7283D1F7B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5F8E69-3B9D-1827-1214-168EDAF56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D09D3E-B25A-8FF0-4BEB-67B70F2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4019555-3088-6D7D-CA53-E11C53E0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39DC15-816F-4499-DDCE-9D59C943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73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FB90A5-1BAC-FD04-D260-A82E7DA2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673AED-9971-B7C7-67F7-F85C6C4C12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6228FAD-1F6E-4A9F-10FA-4DE3B6105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6B8EBC9-9818-7193-0A5B-70104F4B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F3BAE05-65DA-723F-83BC-666EF6A0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88B885-2376-57BE-4948-5DC1AE3D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72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accent4">
                <a:lumMod val="5000"/>
                <a:lumOff val="95000"/>
              </a:schemeClr>
            </a:gs>
            <a:gs pos="70000">
              <a:schemeClr val="accent4">
                <a:lumMod val="45000"/>
                <a:lumOff val="55000"/>
                <a:alpha val="75000"/>
              </a:schemeClr>
            </a:gs>
            <a:gs pos="85000">
              <a:schemeClr val="accent4">
                <a:lumMod val="45000"/>
                <a:lumOff val="55000"/>
                <a:alpha val="73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6D6067-09CF-5C74-A7C2-3CCC0884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38D904-45D5-C7B1-8421-4B26C076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13771D-6DCF-89DA-FB2B-9FD5FB44D5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C6CC7-DE8C-4E5E-8CCE-0A871476E838}" type="datetimeFigureOut">
              <a:rPr lang="it-IT" smtClean="0"/>
              <a:t>14/03/2024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F1725B-C566-475D-E105-82AFF8B4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784035-DEF2-EACE-7B29-1E5CCA8AE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BB9CD-B8CD-473B-883A-075C9468A2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100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echnologiesrunning.blogspot.com/2016/12/10-algoritmos-de-aprendizaje-automatico.html" TargetMode="Externa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echnofaq.org/posts/2020/08/why-we-see-a-big-future-in-remote-patient-monitoring/" TargetMode="Externa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ngall.com/checklist-png/download/45615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93914"/>
            <a:ext cx="10480070" cy="2608124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Analisi di dati clinici relativi allo screening neonatale esteso e progettazione di metodologie di big data analysis e machine learning per la previsione delle malattie metaboliche nella popolazione pediatrica lombarda 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37522"/>
          </a:xfrm>
        </p:spPr>
        <p:txBody>
          <a:bodyPr>
            <a:normAutofit fontScale="92500" lnSpcReduction="10000"/>
          </a:bodyPr>
          <a:lstStyle/>
          <a:p>
            <a:pPr algn="l"/>
            <a:endParaRPr lang="it-IT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Andrea Lucini Paioni - 826578</a:t>
            </a:r>
          </a:p>
          <a:p>
            <a:endParaRPr lang="it-IT" sz="2600" b="1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Relatore</a:t>
            </a:r>
            <a:r>
              <a:rPr lang="it-IT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Prof. Federico Cabitza</a:t>
            </a:r>
          </a:p>
          <a:p>
            <a:r>
              <a:rPr lang="it-IT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Co-relatore</a:t>
            </a:r>
            <a:r>
              <a:rPr lang="it-IT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Dott. Luca Marconi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258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Riduzione di dimensionalità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46415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Metodi di machine learning nati con l’obiettivo di risolvere il ‘</a:t>
            </a:r>
            <a:r>
              <a:rPr lang="it-IT" sz="1800" b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Curse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Dimensionality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’: l’obiettivo è infatti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ridurre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di variabili 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un dataset di interesse,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riducendo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 minimo la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perdita di informazione 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generale data dalla perdita di variabilità.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applicata in diversi ambiti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 cui text mining, finanza, elaborazione di immagini, biostatistica, e spesso come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operazione preliminare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altre tecniche quali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 analysis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 di classificazione e modelli di regressione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All’interno delle diverse tecniche di riduzione della dimensionalità, fondamentale porre particolare attenzione ai valori dei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 quanto molti metodi sono parecchio sensibili al variare degli iperparametri (fase sempre delicata, in quanto si tratta di metodi </a:t>
            </a:r>
            <a:b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apprendimento non supervisionato, e senza particolari metriche di valutazione della bontà dei risultati ottenuti).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 le principali </a:t>
            </a:r>
            <a:b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tecniche applicate in </a:t>
            </a:r>
            <a:b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 progetto troviamo </a:t>
            </a:r>
            <a:b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t-SNE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la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UMAP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t-IT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2BBB8A5-012A-8345-D626-E9A4C045A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65694" y="4704222"/>
            <a:ext cx="4028658" cy="15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2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UMAP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 fondamentali: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n_neighbors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controlla quanto UMAP mantiene della struttura locale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min_dist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quanto distano i punti in rappresentazioni a basse dimensioni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it-IT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dimensionalità dello spazio risultante dall’algoritmo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it-IT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viene calcolata la distanza tra punti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Immagine 3" descr="Immagine che contiene schermata, testo, diagramma, mappa&#10;&#10;Descrizione generata automaticamente">
            <a:extLst>
              <a:ext uri="{FF2B5EF4-FFF2-40B4-BE49-F238E27FC236}">
                <a16:creationId xmlns:a16="http://schemas.microsoft.com/office/drawing/2014/main" id="{E541933F-187A-DD85-3EA7-53E2AC66B4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5" y="2861154"/>
            <a:ext cx="3378041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E535D9A6-6DF0-559A-086C-6902CBC71F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418" y="2853473"/>
            <a:ext cx="3445163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testo, diagramma, schermata, mappa&#10;&#10;Descrizione generata automaticamente">
            <a:extLst>
              <a:ext uri="{FF2B5EF4-FFF2-40B4-BE49-F238E27FC236}">
                <a16:creationId xmlns:a16="http://schemas.microsoft.com/office/drawing/2014/main" id="{E1CD8177-E34E-99E5-ED6D-BEEE872AA5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334" y="2861154"/>
            <a:ext cx="3445163" cy="28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3891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PCA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Diverse prove con molti valori per differenti parametri, ma stesso risultato ottenuto al variare di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whiten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svd_solver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tol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iterated_power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n_oversamples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power_iteration_normalizer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it-IT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5DAA6A20-19C7-F2E2-7EAF-0F5FB2FBB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047" y="2323895"/>
            <a:ext cx="4319905" cy="3634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58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t-</a:t>
            </a:r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SNE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Parametri fondamentali: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perplexity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equilibrio tra conservazione di strutture globali e locali)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early_exageration</a:t>
            </a:r>
            <a:r>
              <a:rPr lang="it-IT" sz="18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quanto i campioni nei clusters vengono riprodotti vicini nello spazio a dimensionalità ridotta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ed </a:t>
            </a:r>
            <a:r>
              <a:rPr lang="it-IT" sz="18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n_components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dimensionalità dello spazio risultante dall’algoritmo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it-IT" sz="18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Immagine 3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761F180-7839-C9AF-DABA-ECE5435306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7" y="2619057"/>
            <a:ext cx="3464658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 descr="Immagine che contiene schermata, testo, diagramma, cerchio&#10;&#10;Descrizione generata automaticamente">
            <a:extLst>
              <a:ext uri="{FF2B5EF4-FFF2-40B4-BE49-F238E27FC236}">
                <a16:creationId xmlns:a16="http://schemas.microsoft.com/office/drawing/2014/main" id="{2A41D951-CE4D-2F58-E6C0-ED2760E68E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011" y="2619057"/>
            <a:ext cx="3515636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 descr="Immagine che contiene schermata, testo, diagramma&#10;&#10;Descrizione generata automaticamente">
            <a:extLst>
              <a:ext uri="{FF2B5EF4-FFF2-40B4-BE49-F238E27FC236}">
                <a16:creationId xmlns:a16="http://schemas.microsoft.com/office/drawing/2014/main" id="{199A0A33-2E8E-1EFC-62D8-8428E83E1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544" y="2619057"/>
            <a:ext cx="3445163" cy="288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971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Altri metodi non utilizzati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Altre tecniche di riduzione della dimensionalità sono state testate ma escluse dai risultati finali, in quanto portavano con sé problematiche difficili da superare: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Kernel PCA 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poteva essere implementata poiché prevedeva la creazione di uno spazio a dimensionalità superiore rispetto a quello in input, ovvero con la creazione di una matrice di 600GB, impossibile da gestire con gli strumenti a disposizione e l’impossibilità di utilizzare strumenti in cloud per sopperire alle difficolt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 computazionali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Altri metodi, come la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ICA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Independent Component Analysis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la 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Singular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Value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Decomposition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e la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NMF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Non-Negative Matrix </a:t>
            </a:r>
            <a:r>
              <a:rPr lang="it-IT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Factorization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erano impossibili da eseguire richiedendo la decomposizione della matrice di dati in input, di dimensioni vicine ai 300GB, anche in questo caso 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impossibile da gestire con gli strumenti a disposizione a meno dell’utilizzo di strumenti in cloud (non utilizzabili per questioni di privacy legate alla natura dei dati a disposizione). 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499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 analysis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109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Metodi di valutazione c</a:t>
            </a:r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luster analysis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44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K-</a:t>
            </a:r>
            <a:r>
              <a:rPr lang="it-IT" sz="36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means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6569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Clustering gerarchico agglomerativo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5761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BIRCH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8038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Intro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8081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DBSCAN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26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Spectral clustering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396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Cluster analysis su dati ridotti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80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UMAP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45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t-SNE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21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PCA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170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Miglior risultato cluster analysis su dati ridotti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5247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Conclusioni e spunti di ricerca futuri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2131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93914"/>
            <a:ext cx="10480070" cy="655982"/>
          </a:xfrm>
        </p:spPr>
        <p:txBody>
          <a:bodyPr>
            <a:normAutofit fontScale="90000"/>
          </a:bodyPr>
          <a:lstStyle/>
          <a:p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Grazie per l’attenzione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07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Il progetto Buzzi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43851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rogetto nato all’interno del contesto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dell’ospedale Buzzi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parte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dell’ASST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(Azienda Socio Sanitaria Territoriale)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Fatebenefratelli-Sacco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con l’obiettivo di analizzare uno dei più ampi e significativi database in Europa relativi allo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screening neonatale esteso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comprendente i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dati clinici e demografici di tutti i neonati, sani o con delle variazioni nelle analisi biochimiche considerate, nati in Regione Lombardia a partire da Giugno 2012 fino ad arrivare ad Aprile 2022.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 lavoro punta ad automatizzare la strutturazione ed elaborazione del patrimonio informativo clinico lombardo, in modo da identificare, progettare, realizzare e valutare un set esteso di metodologie sinergiche o complementari di big data analysis e machine learning per l’analisi dei dati, col fine della modellazione predittiva in ambito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clinico.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L’analisi dei dati raccolti attraverso questo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screening può essere utilizzata per individuare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eventuali correlazioni, patterns o signatures all’interno dei dati raccolti, e prevedere la comparsa di malattie metaboliche nella popolazione pediatrica lombarda.</a:t>
            </a:r>
          </a:p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1026" name="Picture 2" descr="Fondazione Buzzi e l'ASST Fatebenefratelli Sacco inaugurano la nuova  Risonanza Magnetica 3 Tesla donata da Enel Cuore. Il Nuovo e Grande Buzzi  diventa un'eccellenza sanitaria: il primo Ospedale X-ray free in Italia.">
            <a:extLst>
              <a:ext uri="{FF2B5EF4-FFF2-40B4-BE49-F238E27FC236}">
                <a16:creationId xmlns:a16="http://schemas.microsoft.com/office/drawing/2014/main" id="{40E6D3E8-1F79-F558-9B7B-EB7B92164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7"/>
          <a:stretch/>
        </p:blipFill>
        <p:spPr bwMode="auto">
          <a:xfrm>
            <a:off x="8597658" y="4046054"/>
            <a:ext cx="3549132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02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 screening neonatale esteso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5"/>
            <a:ext cx="9144000" cy="46458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nato all’interno di un programma di prevenzione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obbligatorio dal 1992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 territorio nazionale, che permette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individuare preventivamente patologie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condizioni cliniche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nel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neonato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 screening avviene attraverso il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prelievo di poche gocce di sangue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dal tallone del neonato, effettuato tra le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48 e le 72 ore </a:t>
            </a: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 vita; i campioni sono poi analizzati nel Laboratorio specializzato per lo Screening e i risultati delle analisi vengono poi inviati all’Ospedale di nascita.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caso di risultato positivo, i genitori vengono contattati dal Personale sanitario dell’Ospedale di nascita, che provvede a fornire alla famiglia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ogni informazione necessaria. </a:t>
            </a:r>
          </a:p>
          <a:p>
            <a:pPr>
              <a:lnSpc>
                <a:spcPct val="10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 risultato positivo di un test di screening non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significa necessariamente che il bambino sia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ammalato, ma rende necessaria l’esecuzione di </a:t>
            </a:r>
            <a:b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esami d’approfondimento diagnostico.</a:t>
            </a:r>
          </a:p>
          <a:p>
            <a:pPr>
              <a:lnSpc>
                <a:spcPct val="100000"/>
              </a:lnSpc>
            </a:pPr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2050" name="Picture 2" descr="Screening neonatale per le malattie metaboliche - Osservatorio Screening">
            <a:extLst>
              <a:ext uri="{FF2B5EF4-FFF2-40B4-BE49-F238E27FC236}">
                <a16:creationId xmlns:a16="http://schemas.microsoft.com/office/drawing/2014/main" id="{78E6A10C-6F7E-076B-6346-7C8DD069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579" y="3972795"/>
            <a:ext cx="2860456" cy="192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07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 malattie metaboliche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281" y="1555982"/>
            <a:ext cx="10099041" cy="45172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Ipotiroidismo congenito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condizione permanente, causata da fattori neonatali, con gravi effetti sul sistema nervoso centrale; incidenza di un caso ogni 3000 nati; necessità di precoce terapia ormonale.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Fibrosi cistica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mucoviscidosi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malattia ereditata dai genitori dovuta alla mutazione del gene CTFR, che altera le secrezioni di organi come polmoni e pancreas, causando danneggiamenti a questi; necessità di intervenire con farmaci dalla nascita per limitarne i danni.</a:t>
            </a:r>
            <a:endParaRPr lang="it-IT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Fenilchetonuria (PKU)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raro difetto metabolico, che porta a gravi disturbi sul sistema nervoso, portando a disabilità cognitive se non trattata; circa 50000 casi in tutto il mondo; trattata con rigoroso regime alimentare a basso contenuto proteico. </a:t>
            </a: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Iperplasia surrenalica congenita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gruppo di rare malattie genetiche, provocate da insufficienza di cortisolo o aldosterone; circa un caso ogni 16000 nati; trattamento farmacologico e chirurgico previsti.</a:t>
            </a:r>
            <a:endParaRPr lang="it-IT" sz="1800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Atrofia Muscolare Spinale (SMA):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it-IT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ra malattia neuromuscolare, causata da perdita di motoneuroni, provocando debolezza e atrofia muscolare progressiva; circa un caso ogni 10000 nati; </a:t>
            </a:r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0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Il dataset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430810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fasi di raccolta dei dati: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Raccolta ed “accettazione” </a:t>
            </a:r>
            <a:b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(inserimento) dei dati nel sistema</a:t>
            </a:r>
            <a:endParaRPr lang="it-IT" sz="1800" b="1" kern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Invio dei cartoncini al Buzzi</a:t>
            </a:r>
            <a:endParaRPr lang="it-IT" sz="1800" b="1" kern="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 dei cartoncini al Buzzi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 dei risultati e individuazione dei positivi</a:t>
            </a:r>
            <a:endParaRPr lang="it-IT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Dataset completo formato da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985792 records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raccolti da circa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metà 2012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fino all’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Aprile 2022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con un totale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266 variabili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questo progetto analizzato un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campione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 dataset completo, formato dal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30%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circa di osservazioni totali (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295738 records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e considerate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109 features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delle 266 originali (su indicazione dei clinici esperti di dominio), così suddivise: 74 variabili quantitative decimali (gli analit</a:t>
            </a:r>
            <a:r>
              <a:rPr lang="it-IT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i), 2 variabili quantitative intere (peso ed età gestazionale), 28 variabili qualitative, 3 variabili in formato data e 2 variabili utili per il riconoscimento dei pazienti e dei campioni.</a:t>
            </a:r>
            <a:endParaRPr lang="it-IT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Immagine 4" descr="Immagine che contiene testo, forniture per ufficio, Attrezzature mediche, penna&#10;&#10;Descrizione generata automaticamente">
            <a:extLst>
              <a:ext uri="{FF2B5EF4-FFF2-40B4-BE49-F238E27FC236}">
                <a16:creationId xmlns:a16="http://schemas.microsoft.com/office/drawing/2014/main" id="{555C5320-C112-85B5-7270-8C80BFD0A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250981" y="1587023"/>
            <a:ext cx="3020060" cy="17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1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Obiettivi e fasi del progetto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pulizia dei dati</a:t>
            </a:r>
          </a:p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 esplorativa</a:t>
            </a:r>
            <a:endParaRPr lang="it-IT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analisi esplorativa stratificata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 la variabile 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“Reparto”</a:t>
            </a:r>
          </a:p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applicazione delle tecniche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riduzione della </a:t>
            </a:r>
            <a:b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dimensionalità</a:t>
            </a:r>
            <a:endParaRPr lang="it-IT" sz="18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applicazione delle tecniche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analysis</a:t>
            </a:r>
          </a:p>
          <a:p>
            <a:pPr marL="342900" indent="-342900">
              <a:buAutoNum type="arabicPeriod"/>
            </a:pP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Fase di applicazione delle tecniche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 analysis </a:t>
            </a: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 dati </a:t>
            </a:r>
            <a:b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it-IT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ridotti con applicazione di tecniche di </a:t>
            </a: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riduzione della dimensionalità</a:t>
            </a:r>
          </a:p>
          <a:p>
            <a:pPr marL="342900" indent="-342900">
              <a:buAutoNum type="arabicPeriod"/>
            </a:pPr>
            <a:r>
              <a:rPr lang="it-IT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Valutazione risultati ottenuti</a:t>
            </a:r>
            <a:endParaRPr lang="it-IT" sz="1400" b="1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5" name="Immagine 4" descr="Immagine che contiene schizzo, testo, disegno, bianco e nero&#10;&#10;Descrizione generata automaticamente">
            <a:extLst>
              <a:ext uri="{FF2B5EF4-FFF2-40B4-BE49-F238E27FC236}">
                <a16:creationId xmlns:a16="http://schemas.microsoft.com/office/drawing/2014/main" id="{7E0755F3-492A-B0BB-63A7-34AE3A25236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201772" y="1436537"/>
            <a:ext cx="2134263" cy="27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6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Pulizia dati ed analisi esplorativa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r>
              <a:rPr lang="it-IT" sz="20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Tutti i passaggi sono svolti col linguaggio di programmazione </a:t>
            </a:r>
            <a:r>
              <a:rPr lang="it-IT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it-IT" sz="20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tramite l’utilizzo di una serie di metodi e librerie utili per l’analisi di dati, la creazion</a:t>
            </a:r>
            <a:r>
              <a:rPr 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di infografiche e il calcolo di indici statistici utili ad interpretare i dati</a:t>
            </a:r>
            <a:r>
              <a:rPr lang="it-IT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4" name="Immagine 3" descr="Immagine che contiene schermata, Policromia, quadrato, Rettangolo&#10;&#10;Descrizione generata automaticamente">
            <a:extLst>
              <a:ext uri="{FF2B5EF4-FFF2-40B4-BE49-F238E27FC236}">
                <a16:creationId xmlns:a16="http://schemas.microsoft.com/office/drawing/2014/main" id="{97F802DB-4329-3854-500A-A3334D1E52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t="11575" r="17318" b="4840"/>
          <a:stretch/>
        </p:blipFill>
        <p:spPr bwMode="auto">
          <a:xfrm>
            <a:off x="8074648" y="2499551"/>
            <a:ext cx="3908956" cy="34337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schermata, testo, Diagramma, diagramma&#10;&#10;Descrizione generata automaticamente">
            <a:extLst>
              <a:ext uri="{FF2B5EF4-FFF2-40B4-BE49-F238E27FC236}">
                <a16:creationId xmlns:a16="http://schemas.microsoft.com/office/drawing/2014/main" id="{15F9C4EF-3C86-E3FB-BBDA-516C1F73A1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86"/>
          <a:stretch/>
        </p:blipFill>
        <p:spPr bwMode="auto">
          <a:xfrm>
            <a:off x="5370195" y="2499551"/>
            <a:ext cx="2704453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C24F8F0-5536-5590-06F4-E464D7C19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486" y="2513598"/>
            <a:ext cx="4632723" cy="2183503"/>
          </a:xfrm>
          <a:prstGeom prst="rect">
            <a:avLst/>
          </a:prstGeom>
        </p:spPr>
      </p:pic>
      <p:pic>
        <p:nvPicPr>
          <p:cNvPr id="8" name="Immagine 7" descr="Immagine che contiene schermata, diagramma, linea, testo&#10;&#10;Descrizione generata automaticamente">
            <a:extLst>
              <a:ext uri="{FF2B5EF4-FFF2-40B4-BE49-F238E27FC236}">
                <a16:creationId xmlns:a16="http://schemas.microsoft.com/office/drawing/2014/main" id="{755F51C4-4679-B3C8-7573-934DA264DC2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65" y="4697101"/>
            <a:ext cx="6336030" cy="1584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8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04E317-3C24-4C4C-1D47-67BF2420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965" y="900000"/>
            <a:ext cx="10480070" cy="655982"/>
          </a:xfrm>
        </p:spPr>
        <p:txBody>
          <a:bodyPr>
            <a:normAutofit/>
          </a:bodyPr>
          <a:lstStyle/>
          <a:p>
            <a:r>
              <a:rPr lang="it-IT" sz="36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Analisi esplorativa stratificata per reparto</a:t>
            </a:r>
            <a:endParaRPr lang="it-IT" sz="88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551F99-6796-C830-C530-124AE964E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49896"/>
            <a:ext cx="9144000" cy="3989663"/>
          </a:xfrm>
        </p:spPr>
        <p:txBody>
          <a:bodyPr>
            <a:normAutofit/>
          </a:bodyPr>
          <a:lstStyle/>
          <a:p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Molti dei passaggi della prima fase di analis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esplorativa sono stati riproposti 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 dataset stratificato per la variabile 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Reparto</a:t>
            </a:r>
            <a:r>
              <a:rPr lang="it-IT" sz="1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indica il reparto in cui è ricoverato il neonato al momento dello screening (può essere ‘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generico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neo-patologico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o ‘</a:t>
            </a:r>
            <a:r>
              <a:rPr lang="it-IT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nido</a:t>
            </a:r>
            <a:r>
              <a:rPr lang="it-IT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it-IT" sz="18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it-IT" sz="140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96FFD6C-8371-AA86-0D6B-E45A9EB7D945}"/>
              </a:ext>
            </a:extLst>
          </p:cNvPr>
          <p:cNvGrpSpPr/>
          <p:nvPr/>
        </p:nvGrpSpPr>
        <p:grpSpPr>
          <a:xfrm>
            <a:off x="-107846" y="-261937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35" name="Elemento grafico 34" descr="Battito cardiaco contorno">
              <a:extLst>
                <a:ext uri="{FF2B5EF4-FFF2-40B4-BE49-F238E27FC236}">
                  <a16:creationId xmlns:a16="http://schemas.microsoft.com/office/drawing/2014/main" id="{C9E0A286-F346-6B02-8B94-A6D6BD63F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37" name="Elemento grafico 36" descr="Battito cardiaco contorno">
              <a:extLst>
                <a:ext uri="{FF2B5EF4-FFF2-40B4-BE49-F238E27FC236}">
                  <a16:creationId xmlns:a16="http://schemas.microsoft.com/office/drawing/2014/main" id="{F5CA704F-CF3E-AC25-F21E-0A497AAA7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38" name="Elemento grafico 37" descr="Battito cardiaco contorno">
              <a:extLst>
                <a:ext uri="{FF2B5EF4-FFF2-40B4-BE49-F238E27FC236}">
                  <a16:creationId xmlns:a16="http://schemas.microsoft.com/office/drawing/2014/main" id="{358B20F6-FC5E-857A-EACD-F00D015FA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39" name="Elemento grafico 38" descr="Battito cardiaco contorno">
              <a:extLst>
                <a:ext uri="{FF2B5EF4-FFF2-40B4-BE49-F238E27FC236}">
                  <a16:creationId xmlns:a16="http://schemas.microsoft.com/office/drawing/2014/main" id="{1D9AE8B1-AF88-D1E7-20FE-BF6B59A4B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E8334D3B-67CB-EB2F-2CF2-046B3A30E6E7}"/>
              </a:ext>
            </a:extLst>
          </p:cNvPr>
          <p:cNvGrpSpPr/>
          <p:nvPr/>
        </p:nvGrpSpPr>
        <p:grpSpPr>
          <a:xfrm>
            <a:off x="8533737" y="5639559"/>
            <a:ext cx="3840159" cy="1508125"/>
            <a:chOff x="2506935" y="5511483"/>
            <a:chExt cx="3047359" cy="914400"/>
          </a:xfrm>
          <a:solidFill>
            <a:srgbClr val="0070C0"/>
          </a:solidFill>
        </p:grpSpPr>
        <p:pic>
          <p:nvPicPr>
            <p:cNvPr id="42" name="Elemento grafico 41" descr="Battito cardiaco contorno">
              <a:extLst>
                <a:ext uri="{FF2B5EF4-FFF2-40B4-BE49-F238E27FC236}">
                  <a16:creationId xmlns:a16="http://schemas.microsoft.com/office/drawing/2014/main" id="{71AADBE9-576B-3C0D-2C4F-079C5F11C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39894" y="5511483"/>
              <a:ext cx="914400" cy="914400"/>
            </a:xfrm>
            <a:prstGeom prst="rect">
              <a:avLst/>
            </a:prstGeom>
          </p:spPr>
        </p:pic>
        <p:pic>
          <p:nvPicPr>
            <p:cNvPr id="43" name="Elemento grafico 42" descr="Battito cardiaco contorno">
              <a:extLst>
                <a:ext uri="{FF2B5EF4-FFF2-40B4-BE49-F238E27FC236}">
                  <a16:creationId xmlns:a16="http://schemas.microsoft.com/office/drawing/2014/main" id="{97056637-D50F-B526-B236-08741E86D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6935" y="5511483"/>
              <a:ext cx="914400" cy="914400"/>
            </a:xfrm>
            <a:prstGeom prst="rect">
              <a:avLst/>
            </a:prstGeom>
          </p:spPr>
        </p:pic>
        <p:pic>
          <p:nvPicPr>
            <p:cNvPr id="44" name="Elemento grafico 43" descr="Battito cardiaco contorno">
              <a:extLst>
                <a:ext uri="{FF2B5EF4-FFF2-40B4-BE49-F238E27FC236}">
                  <a16:creationId xmlns:a16="http://schemas.microsoft.com/office/drawing/2014/main" id="{603E37A9-5366-AA56-6C7A-8E20A4A8D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36401" y="5511483"/>
              <a:ext cx="914400" cy="914400"/>
            </a:xfrm>
            <a:prstGeom prst="rect">
              <a:avLst/>
            </a:prstGeom>
          </p:spPr>
        </p:pic>
        <p:pic>
          <p:nvPicPr>
            <p:cNvPr id="45" name="Elemento grafico 44" descr="Battito cardiaco contorno">
              <a:extLst>
                <a:ext uri="{FF2B5EF4-FFF2-40B4-BE49-F238E27FC236}">
                  <a16:creationId xmlns:a16="http://schemas.microsoft.com/office/drawing/2014/main" id="{0570AFC2-0C53-B388-A520-39EE08EFB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65867" y="5511483"/>
              <a:ext cx="914400" cy="914400"/>
            </a:xfrm>
            <a:prstGeom prst="rect">
              <a:avLst/>
            </a:prstGeom>
          </p:spPr>
        </p:pic>
      </p:grpSp>
      <p:pic>
        <p:nvPicPr>
          <p:cNvPr id="6" name="Immagine 5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D7575391-E7F2-613E-3409-A29800E4E4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99" y="2453845"/>
            <a:ext cx="6336030" cy="2112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0741B5CC-2CDE-588B-D98E-BFAF7357C6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2" y="4565855"/>
            <a:ext cx="2720009" cy="2039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A0964A-E129-C8FE-4C23-A48AA4D1E0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4329" y="2453845"/>
            <a:ext cx="4715489" cy="272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53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Office PowerPoint</Application>
  <PresentationFormat>Widescreen</PresentationFormat>
  <Paragraphs>76</Paragraphs>
  <Slides>28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Tema di Office</vt:lpstr>
      <vt:lpstr>Analisi di dati clinici relativi allo screening neonatale esteso e progettazione di metodologie di big data analysis e machine learning per la previsione delle malattie metaboliche nella popolazione pediatrica lombarda </vt:lpstr>
      <vt:lpstr>Intro</vt:lpstr>
      <vt:lpstr>Il progetto Buzzi</vt:lpstr>
      <vt:lpstr>Lo screening neonatale esteso</vt:lpstr>
      <vt:lpstr>Le malattie metaboliche</vt:lpstr>
      <vt:lpstr>Il dataset</vt:lpstr>
      <vt:lpstr>Obiettivi e fasi del progetto</vt:lpstr>
      <vt:lpstr>Pulizia dati ed analisi esplorativa</vt:lpstr>
      <vt:lpstr>Analisi esplorativa stratificata per reparto</vt:lpstr>
      <vt:lpstr>Riduzione di dimensionalità</vt:lpstr>
      <vt:lpstr>UMAP</vt:lpstr>
      <vt:lpstr>PCA</vt:lpstr>
      <vt:lpstr>t-SNE</vt:lpstr>
      <vt:lpstr>Altri metodi non utilizzati</vt:lpstr>
      <vt:lpstr>Cluster analysis</vt:lpstr>
      <vt:lpstr>Metodi di valutazione cluster analysis</vt:lpstr>
      <vt:lpstr>K-means</vt:lpstr>
      <vt:lpstr>Clustering gerarchico agglomerativo</vt:lpstr>
      <vt:lpstr>BIRCH</vt:lpstr>
      <vt:lpstr>DBSCAN</vt:lpstr>
      <vt:lpstr>Spectral clustering</vt:lpstr>
      <vt:lpstr>Cluster analysis su dati ridotti</vt:lpstr>
      <vt:lpstr>UMAP</vt:lpstr>
      <vt:lpstr>t-SNE</vt:lpstr>
      <vt:lpstr>PCA</vt:lpstr>
      <vt:lpstr>Miglior risultato cluster analysis su dati ridotti</vt:lpstr>
      <vt:lpstr>Conclusioni e spunti di ricerca futuri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 di dati clinici relativi allo screening neonatale esteso e progettazione di metodologie di big data analysis e machine learning per la previsione delle malattie metaboliche nella popolazione pediatrica lombarda </dc:title>
  <dc:creator>Andrea Lucini Paioni</dc:creator>
  <cp:lastModifiedBy>Andrea Lucini Paioni</cp:lastModifiedBy>
  <cp:revision>19</cp:revision>
  <dcterms:created xsi:type="dcterms:W3CDTF">2024-03-14T21:22:43Z</dcterms:created>
  <dcterms:modified xsi:type="dcterms:W3CDTF">2024-03-15T13:25:59Z</dcterms:modified>
</cp:coreProperties>
</file>