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8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2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5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4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1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7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2/13/2024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downguide.org/tools/reddit/" TargetMode="External"/><Relationship Id="rId3" Type="http://schemas.openxmlformats.org/officeDocument/2006/relationships/hyperlink" Target="https://themadjump.deviantart.com/art/SAN-SIRO-371284463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lwavingflags.com/2023/02/ac-milan-flag-gif.html" TargetMode="External"/><Relationship Id="rId5" Type="http://schemas.openxmlformats.org/officeDocument/2006/relationships/image" Target="../media/image3.gif"/><Relationship Id="rId4" Type="http://schemas.openxmlformats.org/officeDocument/2006/relationships/hyperlink" Target="https://creativecommons.org/licenses/by-nd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ubuntu-fr.org/pygtk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65A0655-4FCD-796E-AACC-49F148932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99" y="2010171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2">
                    <a:alpha val="80000"/>
                  </a:schemeClr>
                </a:solidFill>
              </a:rPr>
              <a:t>Social Media Analytics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4C702C-2628-0CF8-8E52-4E73C8986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132" y="5186426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2">
                    <a:alpha val="80000"/>
                  </a:schemeClr>
                </a:solidFill>
              </a:rPr>
              <a:t>Andrea Lucini Paioni, 826578</a:t>
            </a:r>
          </a:p>
          <a:p>
            <a:pPr algn="l"/>
            <a:r>
              <a:rPr lang="it-IT" dirty="0" err="1">
                <a:solidFill>
                  <a:schemeClr val="tx2">
                    <a:alpha val="80000"/>
                  </a:schemeClr>
                </a:solidFill>
              </a:rPr>
              <a:t>Academic</a:t>
            </a:r>
            <a:r>
              <a:rPr lang="it-IT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it-IT" dirty="0" err="1">
                <a:solidFill>
                  <a:schemeClr val="tx2">
                    <a:alpha val="80000"/>
                  </a:schemeClr>
                </a:solidFill>
              </a:rPr>
              <a:t>Year</a:t>
            </a:r>
            <a:r>
              <a:rPr lang="it-IT" dirty="0">
                <a:solidFill>
                  <a:schemeClr val="tx2">
                    <a:alpha val="80000"/>
                  </a:schemeClr>
                </a:solidFill>
              </a:rPr>
              <a:t> 2023/24</a:t>
            </a:r>
          </a:p>
        </p:txBody>
      </p:sp>
      <p:pic>
        <p:nvPicPr>
          <p:cNvPr id="4" name="Picture 3" descr="Una rete di punti collegati">
            <a:extLst>
              <a:ext uri="{FF2B5EF4-FFF2-40B4-BE49-F238E27FC236}">
                <a16:creationId xmlns:a16="http://schemas.microsoft.com/office/drawing/2014/main" id="{212A80B4-C2E8-4456-7C46-6EA38506E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802" r="19963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91C6B38D-6F42-A7F8-ACDB-6DEA6C7D2DDB}"/>
              </a:ext>
            </a:extLst>
          </p:cNvPr>
          <p:cNvSpPr txBox="1">
            <a:spLocks/>
          </p:cNvSpPr>
          <p:nvPr/>
        </p:nvSpPr>
        <p:spPr>
          <a:xfrm>
            <a:off x="664118" y="-409268"/>
            <a:ext cx="5625021" cy="34862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sz="3600" dirty="0">
                <a:solidFill>
                  <a:schemeClr val="tx2">
                    <a:alpha val="80000"/>
                  </a:schemeClr>
                </a:solidFill>
              </a:rPr>
              <a:t>Sentiment and community </a:t>
            </a:r>
            <a:r>
              <a:rPr lang="it-IT" sz="3600" dirty="0" err="1">
                <a:solidFill>
                  <a:schemeClr val="tx2">
                    <a:alpha val="80000"/>
                  </a:schemeClr>
                </a:solidFill>
              </a:rPr>
              <a:t>detection</a:t>
            </a:r>
            <a:r>
              <a:rPr lang="it-IT" sz="3600" dirty="0">
                <a:solidFill>
                  <a:schemeClr val="tx2">
                    <a:alpha val="80000"/>
                  </a:schemeClr>
                </a:solidFill>
              </a:rPr>
              <a:t> </a:t>
            </a:r>
            <a:r>
              <a:rPr lang="it-IT" sz="3600" dirty="0" err="1">
                <a:solidFill>
                  <a:schemeClr val="tx2">
                    <a:alpha val="80000"/>
                  </a:schemeClr>
                </a:solidFill>
              </a:rPr>
              <a:t>about</a:t>
            </a:r>
            <a:r>
              <a:rPr lang="it-IT" sz="3600" dirty="0">
                <a:solidFill>
                  <a:schemeClr val="tx2">
                    <a:alpha val="80000"/>
                  </a:schemeClr>
                </a:solidFill>
              </a:rPr>
              <a:t> winter transfer market window on r/ACMilan</a:t>
            </a:r>
          </a:p>
        </p:txBody>
      </p:sp>
    </p:spTree>
    <p:extLst>
      <p:ext uri="{BB962C8B-B14F-4D97-AF65-F5344CB8AC3E}">
        <p14:creationId xmlns:p14="http://schemas.microsoft.com/office/powerpoint/2010/main" val="3509762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545A10-A3AB-C6FC-0E28-76CF0CEC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117" y="2809556"/>
            <a:ext cx="10754527" cy="942448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Thanks for </a:t>
            </a:r>
            <a:r>
              <a:rPr lang="it-IT" dirty="0" err="1">
                <a:solidFill>
                  <a:schemeClr val="tx2"/>
                </a:solidFill>
              </a:rPr>
              <a:t>your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attention</a:t>
            </a:r>
            <a:r>
              <a:rPr lang="it-IT" dirty="0">
                <a:solidFill>
                  <a:schemeClr val="tx2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03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F350716C-2E73-11F0-BC61-F2AE81F37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4" y="298357"/>
            <a:ext cx="10733204" cy="14298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Introduction</a:t>
            </a:r>
          </a:p>
        </p:txBody>
      </p:sp>
      <p:pic>
        <p:nvPicPr>
          <p:cNvPr id="5" name="Immagine 4" descr="Immagine che contiene nuvola, cielo, aria aperta, edificio&#10;&#10;Descrizione generata automaticamente">
            <a:extLst>
              <a:ext uri="{FF2B5EF4-FFF2-40B4-BE49-F238E27FC236}">
                <a16:creationId xmlns:a16="http://schemas.microsoft.com/office/drawing/2014/main" id="{39292398-F384-8560-164F-61E2E3B1F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4326"/>
          <a:stretch/>
        </p:blipFill>
        <p:spPr>
          <a:xfrm>
            <a:off x="6738654" y="676500"/>
            <a:ext cx="4859037" cy="308256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A92C31-637E-4D00-DDF8-6FEBD6B1BFEF}"/>
              </a:ext>
            </a:extLst>
          </p:cNvPr>
          <p:cNvSpPr txBox="1"/>
          <p:nvPr/>
        </p:nvSpPr>
        <p:spPr>
          <a:xfrm>
            <a:off x="924724" y="6858000"/>
            <a:ext cx="103425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00">
                <a:hlinkClick r:id="rId3" tooltip="https://themadjump.deviantart.com/art/SAN-SIRO-371284463"/>
              </a:rPr>
              <a:t>Questa foto</a:t>
            </a:r>
            <a:r>
              <a:rPr lang="it-IT" sz="900"/>
              <a:t> di Autore sconosciuto è concesso in licenza da </a:t>
            </a:r>
            <a:r>
              <a:rPr lang="it-IT" sz="900">
                <a:hlinkClick r:id="rId4" tooltip="https://creativecommons.org/licenses/by-nd/3.0/"/>
              </a:rPr>
              <a:t>CC BY-ND</a:t>
            </a:r>
            <a:endParaRPr lang="it-IT" sz="900"/>
          </a:p>
        </p:txBody>
      </p:sp>
      <p:pic>
        <p:nvPicPr>
          <p:cNvPr id="44" name="Immagine 43" descr="Immagine che contiene logo, bandiera, rosso, Carminio&#10;&#10;Descrizione generata automaticamente">
            <a:extLst>
              <a:ext uri="{FF2B5EF4-FFF2-40B4-BE49-F238E27FC236}">
                <a16:creationId xmlns:a16="http://schemas.microsoft.com/office/drawing/2014/main" id="{F3135C73-3742-D85B-0D0E-EA1611156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54991" y="4333770"/>
            <a:ext cx="3286125" cy="1971675"/>
          </a:xfrm>
          <a:prstGeom prst="rect">
            <a:avLst/>
          </a:prstGeom>
        </p:spPr>
      </p:pic>
      <p:pic>
        <p:nvPicPr>
          <p:cNvPr id="108" name="Immagine 107" descr="Immagine che contiene clipart, Elementi grafici, cartone animato, cerchio&#10;&#10;Descrizione generata automaticamente">
            <a:extLst>
              <a:ext uri="{FF2B5EF4-FFF2-40B4-BE49-F238E27FC236}">
                <a16:creationId xmlns:a16="http://schemas.microsoft.com/office/drawing/2014/main" id="{B027EC35-C656-1F4A-4A85-9080B955C2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42812" y="2474186"/>
            <a:ext cx="3143316" cy="314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4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9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354A50B-D0B4-F891-B00E-7E2CE689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867672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Project goals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5238CC-297D-41B6-46A1-CD9BA6DA9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57813"/>
            <a:ext cx="9745506" cy="4790585"/>
          </a:xfrm>
        </p:spPr>
        <p:txBody>
          <a:bodyPr anchor="t">
            <a:normAutofit fontScale="92500" lnSpcReduction="20000"/>
          </a:bodyPr>
          <a:lstStyle/>
          <a:p>
            <a:pPr marL="0" indent="0" algn="l">
              <a:buNone/>
            </a:pPr>
            <a:endParaRPr lang="it-IT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Collect data from r/</a:t>
            </a:r>
            <a:r>
              <a:rPr lang="en-US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ACMilan</a:t>
            </a:r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pPr algn="l"/>
            <a:endParaRPr lang="it-IT" sz="2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Quickly analyze the data collected</a:t>
            </a:r>
          </a:p>
          <a:p>
            <a:pPr algn="l"/>
            <a:endParaRPr lang="it-IT" sz="2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Apply methods of sentiment analysis on both posts and comments, to analyze the general sentiment of the community during the winter transfer window. </a:t>
            </a:r>
          </a:p>
          <a:p>
            <a:pPr algn="l"/>
            <a:endParaRPr lang="it-IT" sz="2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Apply a method of topic modeling, to highlight the most common topics emerged with the posts</a:t>
            </a:r>
          </a:p>
          <a:p>
            <a:pPr algn="l"/>
            <a:endParaRPr lang="it-IT" sz="2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it-IT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Apply</a:t>
            </a:r>
            <a:r>
              <a:rPr lang="it-IT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community </a:t>
            </a:r>
            <a:r>
              <a:rPr lang="it-IT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detection</a:t>
            </a:r>
            <a:r>
              <a:rPr lang="it-IT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methods to </a:t>
            </a:r>
            <a:r>
              <a:rPr lang="it-IT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analyze</a:t>
            </a:r>
            <a:r>
              <a:rPr lang="it-IT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the </a:t>
            </a:r>
            <a:r>
              <a:rPr lang="it-IT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composition</a:t>
            </a:r>
            <a:r>
              <a:rPr lang="it-IT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the </a:t>
            </a:r>
            <a:r>
              <a:rPr lang="it-IT" sz="2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subreddit</a:t>
            </a:r>
            <a:r>
              <a:rPr lang="it-IT" sz="2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0B0EC4A-E622-0890-5FBA-BF68F6304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1491"/>
          <a:stretch/>
        </p:blipFill>
        <p:spPr>
          <a:xfrm>
            <a:off x="7110609" y="1064373"/>
            <a:ext cx="2989832" cy="256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25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33C0EA5-A2E8-7385-8B7E-82A4F097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969901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tx2"/>
                </a:solidFill>
              </a:rPr>
              <a:t>Data </a:t>
            </a:r>
            <a:r>
              <a:rPr lang="it-IT" dirty="0" err="1">
                <a:solidFill>
                  <a:schemeClr val="tx2"/>
                </a:solidFill>
              </a:rPr>
              <a:t>collection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341691-D7B6-3508-EB6D-3813A1EE4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1723979"/>
            <a:ext cx="10733204" cy="4169106"/>
          </a:xfrm>
        </p:spPr>
        <p:txBody>
          <a:bodyPr>
            <a:normAutofit/>
          </a:bodyPr>
          <a:lstStyle/>
          <a:p>
            <a:pPr algn="l"/>
            <a:endParaRPr lang="it-IT" dirty="0">
              <a:solidFill>
                <a:schemeClr val="tx2"/>
              </a:solidFill>
            </a:endParaRPr>
          </a:p>
        </p:txBody>
      </p:sp>
      <p:pic>
        <p:nvPicPr>
          <p:cNvPr id="5" name="Immagine 4" descr="Immagine che contiene clipart, Elementi grafici, simbolo, cartone animato&#10;&#10;Descrizione generata automaticamente">
            <a:extLst>
              <a:ext uri="{FF2B5EF4-FFF2-40B4-BE49-F238E27FC236}">
                <a16:creationId xmlns:a16="http://schemas.microsoft.com/office/drawing/2014/main" id="{8BF873F6-153C-C505-B22F-27E6A443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16523" y="1494540"/>
            <a:ext cx="2305229" cy="252434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D63A300-48E1-07E9-C268-8FBFD113E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286" y="703722"/>
            <a:ext cx="3733046" cy="4372167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077294B2-0BDF-73B1-9E0C-418D7DAD5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52" y="1762843"/>
            <a:ext cx="3625182" cy="427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8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545A10-A3AB-C6FC-0E28-76CF0CEC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3649"/>
            <a:ext cx="10754527" cy="942448"/>
          </a:xfrm>
        </p:spPr>
        <p:txBody>
          <a:bodyPr anchor="b">
            <a:norm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Exploratory</a:t>
            </a:r>
            <a:r>
              <a:rPr lang="it-IT" dirty="0">
                <a:solidFill>
                  <a:schemeClr val="tx2"/>
                </a:solidFill>
              </a:rPr>
              <a:t>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C5687-E49A-495C-5D6B-AE967AEB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4" name="Immagine 3" descr="Immagine che contiene testo, schermata, schermo, diagramma&#10;&#10;Descrizione generata automaticamente">
            <a:extLst>
              <a:ext uri="{FF2B5EF4-FFF2-40B4-BE49-F238E27FC236}">
                <a16:creationId xmlns:a16="http://schemas.microsoft.com/office/drawing/2014/main" id="{2EDE88FC-8A48-A6F0-1094-51DD8457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52" y="3457317"/>
            <a:ext cx="3888567" cy="2962800"/>
          </a:xfrm>
          <a:prstGeom prst="rect">
            <a:avLst/>
          </a:prstGeom>
        </p:spPr>
      </p:pic>
      <p:pic>
        <p:nvPicPr>
          <p:cNvPr id="6" name="Immagine 5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76B997D6-3827-D876-3AEC-D4DAF2059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84" y="3458097"/>
            <a:ext cx="3826800" cy="2962020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6091788-4E8D-5F03-5DA0-CEE8F8FEB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233" y="353621"/>
            <a:ext cx="3826351" cy="2869977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1353382E-5364-89C6-01BF-FC7D6C92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31" y="1323335"/>
            <a:ext cx="3565918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80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545A10-A3AB-C6FC-0E28-76CF0CEC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3649"/>
            <a:ext cx="10754527" cy="942448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Topic </a:t>
            </a:r>
            <a:r>
              <a:rPr lang="it-IT" dirty="0" err="1">
                <a:solidFill>
                  <a:schemeClr val="tx2"/>
                </a:solidFill>
              </a:rPr>
              <a:t>modeling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C5687-E49A-495C-5D6B-AE967AEB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9" name="Immagine 8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7DC05BF2-6602-A388-562A-00B0D3453D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t="5430" r="2351" b="11863"/>
          <a:stretch/>
        </p:blipFill>
        <p:spPr bwMode="auto">
          <a:xfrm>
            <a:off x="4107117" y="1990501"/>
            <a:ext cx="7405315" cy="36840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7652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545A10-A3AB-C6FC-0E28-76CF0CEC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3649"/>
            <a:ext cx="10754527" cy="942448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Sentiment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C5687-E49A-495C-5D6B-AE967AEB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11" name="Immagine 10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29526A8-8C09-B622-F8B4-F418D5A3A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413" y="3655587"/>
            <a:ext cx="3792978" cy="2889969"/>
          </a:xfrm>
          <a:prstGeom prst="rect">
            <a:avLst/>
          </a:prstGeom>
        </p:spPr>
      </p:pic>
      <p:pic>
        <p:nvPicPr>
          <p:cNvPr id="13" name="Immagine 12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FC31560D-2738-3B0F-D4F9-6293AA60F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23" y="366809"/>
            <a:ext cx="3760376" cy="2791016"/>
          </a:xfrm>
          <a:prstGeom prst="rect">
            <a:avLst/>
          </a:prstGeom>
        </p:spPr>
      </p:pic>
      <p:pic>
        <p:nvPicPr>
          <p:cNvPr id="9" name="Immagine 8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96262EC4-8D46-3504-2565-49A63E9A8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02" y="1254417"/>
            <a:ext cx="3612365" cy="2752355"/>
          </a:xfrm>
          <a:prstGeom prst="rect">
            <a:avLst/>
          </a:prstGeom>
        </p:spPr>
      </p:pic>
      <p:pic>
        <p:nvPicPr>
          <p:cNvPr id="15" name="Immagine 14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9F60BEC6-F695-B858-57A9-6A309A149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394" y="3537225"/>
            <a:ext cx="3653750" cy="27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59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545A10-A3AB-C6FC-0E28-76CF0CEC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3649"/>
            <a:ext cx="10754527" cy="942448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Community </a:t>
            </a:r>
            <a:r>
              <a:rPr lang="it-IT" dirty="0" err="1">
                <a:solidFill>
                  <a:schemeClr val="tx2"/>
                </a:solidFill>
              </a:rPr>
              <a:t>detection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C5687-E49A-495C-5D6B-AE967AEB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616" y="902650"/>
            <a:ext cx="5552243" cy="2552886"/>
          </a:xfrm>
        </p:spPr>
        <p:txBody>
          <a:bodyPr anchor="t">
            <a:normAutofit lnSpcReduction="10000"/>
          </a:bodyPr>
          <a:lstStyle/>
          <a:p>
            <a:r>
              <a:rPr lang="it-IT" sz="1800" dirty="0">
                <a:solidFill>
                  <a:schemeClr val="tx2"/>
                </a:solidFill>
              </a:rPr>
              <a:t>1293 </a:t>
            </a:r>
            <a:r>
              <a:rPr lang="it-IT" sz="1800" dirty="0" err="1">
                <a:solidFill>
                  <a:schemeClr val="tx2"/>
                </a:solidFill>
              </a:rPr>
              <a:t>nodes</a:t>
            </a:r>
            <a:r>
              <a:rPr lang="it-IT" sz="1800" dirty="0">
                <a:solidFill>
                  <a:schemeClr val="tx2"/>
                </a:solidFill>
              </a:rPr>
              <a:t>, 3624 </a:t>
            </a:r>
            <a:r>
              <a:rPr lang="it-IT" sz="1800" dirty="0" err="1">
                <a:solidFill>
                  <a:schemeClr val="tx2"/>
                </a:solidFill>
              </a:rPr>
              <a:t>edges</a:t>
            </a:r>
            <a:endParaRPr lang="it-IT" sz="1800" dirty="0">
              <a:solidFill>
                <a:schemeClr val="tx2"/>
              </a:solidFill>
            </a:endParaRPr>
          </a:p>
          <a:p>
            <a:pPr algn="l"/>
            <a:r>
              <a:rPr lang="it-IT" sz="1800" dirty="0" err="1">
                <a:solidFill>
                  <a:schemeClr val="tx2"/>
                </a:solidFill>
              </a:rPr>
              <a:t>Betweenness</a:t>
            </a:r>
            <a:r>
              <a:rPr lang="it-IT" sz="1800" dirty="0">
                <a:solidFill>
                  <a:schemeClr val="tx2"/>
                </a:solidFill>
              </a:rPr>
              <a:t> </a:t>
            </a:r>
            <a:r>
              <a:rPr lang="it-IT" sz="1800" dirty="0" err="1">
                <a:solidFill>
                  <a:schemeClr val="tx2"/>
                </a:solidFill>
              </a:rPr>
              <a:t>centrality</a:t>
            </a:r>
            <a:r>
              <a:rPr lang="it-IT" sz="1800" dirty="0">
                <a:solidFill>
                  <a:schemeClr val="tx2"/>
                </a:solidFill>
              </a:rPr>
              <a:t> top: 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Claija79(0.38), </a:t>
            </a:r>
            <a:r>
              <a:rPr lang="en-US" sz="1800" b="0" i="0" u="none" strike="noStrike" baseline="0" dirty="0" err="1">
                <a:solidFill>
                  <a:schemeClr val="tx2"/>
                </a:solidFill>
              </a:rPr>
              <a:t>mercurialsaliva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(0.34) and </a:t>
            </a:r>
            <a:r>
              <a:rPr lang="en-US" sz="1800" b="0" i="0" u="none" strike="noStrike" baseline="0" dirty="0" err="1">
                <a:solidFill>
                  <a:schemeClr val="tx2"/>
                </a:solidFill>
              </a:rPr>
              <a:t>HeirOfRhoads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(0.09).</a:t>
            </a:r>
          </a:p>
          <a:p>
            <a:pPr algn="l"/>
            <a:r>
              <a:rPr lang="en-US" sz="1800" dirty="0">
                <a:solidFill>
                  <a:schemeClr val="tx2"/>
                </a:solidFill>
              </a:rPr>
              <a:t>Degree centrality top: 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Claija79(0.43), </a:t>
            </a:r>
            <a:r>
              <a:rPr lang="en-US" sz="1800" b="0" i="0" u="none" strike="noStrike" baseline="0" dirty="0" err="1">
                <a:solidFill>
                  <a:schemeClr val="tx2"/>
                </a:solidFill>
              </a:rPr>
              <a:t>mercurialsaliva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(0.39) and </a:t>
            </a:r>
            <a:r>
              <a:rPr lang="en-US" sz="1800" b="0" i="0" u="none" strike="noStrike" baseline="0" dirty="0" err="1">
                <a:solidFill>
                  <a:schemeClr val="tx2"/>
                </a:solidFill>
              </a:rPr>
              <a:t>HeirOfRhoads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(0.18).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2"/>
                </a:solidFill>
              </a:rPr>
              <a:t>Closeness centrality top: Claija79(0.61), </a:t>
            </a:r>
            <a:r>
              <a:rPr lang="en-US" sz="1800" b="0" i="0" u="none" strike="noStrike" baseline="0" dirty="0" err="1">
                <a:solidFill>
                  <a:schemeClr val="tx2"/>
                </a:solidFill>
              </a:rPr>
              <a:t>mercurialsaliva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(0.59) and </a:t>
            </a:r>
            <a:r>
              <a:rPr lang="en-US" sz="1800" b="0" i="0" u="none" strike="noStrike" baseline="0" dirty="0" err="1">
                <a:solidFill>
                  <a:schemeClr val="tx2"/>
                </a:solidFill>
              </a:rPr>
              <a:t>HeirOfRhoads</a:t>
            </a:r>
            <a:r>
              <a:rPr lang="en-US" sz="1800" b="0" i="0" u="none" strike="noStrike" baseline="0" dirty="0">
                <a:solidFill>
                  <a:schemeClr val="tx2"/>
                </a:solidFill>
              </a:rPr>
              <a:t>(0.51).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it-IT" sz="1800" dirty="0">
              <a:solidFill>
                <a:schemeClr val="tx2"/>
              </a:solidFill>
            </a:endParaRPr>
          </a:p>
        </p:txBody>
      </p:sp>
      <p:pic>
        <p:nvPicPr>
          <p:cNvPr id="9" name="Immagine 8" descr="Immagine che contiene cerchio, disegno, schizzo, visualizzazione&#10;&#10;Descrizione generata automaticamente">
            <a:extLst>
              <a:ext uri="{FF2B5EF4-FFF2-40B4-BE49-F238E27FC236}">
                <a16:creationId xmlns:a16="http://schemas.microsoft.com/office/drawing/2014/main" id="{1C13C4A5-2CA6-0AED-652E-A0EE3CE3E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98" t="7815" r="8178" b="6897"/>
          <a:stretch/>
        </p:blipFill>
        <p:spPr bwMode="auto">
          <a:xfrm>
            <a:off x="374657" y="1437183"/>
            <a:ext cx="5721343" cy="3519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Immagine 10" descr="Immagine che contiene visualizzazione&#10;&#10;Descrizione generata automaticamente con attendibilità media">
            <a:extLst>
              <a:ext uri="{FF2B5EF4-FFF2-40B4-BE49-F238E27FC236}">
                <a16:creationId xmlns:a16="http://schemas.microsoft.com/office/drawing/2014/main" id="{0435FDE1-613A-8F0C-491A-41078B65F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04" t="8156" r="8588" b="9275"/>
          <a:stretch/>
        </p:blipFill>
        <p:spPr bwMode="auto">
          <a:xfrm>
            <a:off x="6547850" y="3234366"/>
            <a:ext cx="5291667" cy="3175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B6D5C36-2B87-B6DE-7A6E-5C1D30DB9B86}"/>
              </a:ext>
            </a:extLst>
          </p:cNvPr>
          <p:cNvSpPr txBox="1"/>
          <p:nvPr/>
        </p:nvSpPr>
        <p:spPr>
          <a:xfrm>
            <a:off x="304572" y="5317435"/>
            <a:ext cx="5871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Diameter</a:t>
            </a:r>
            <a:r>
              <a:rPr lang="it-IT" dirty="0"/>
              <a:t> (6), </a:t>
            </a:r>
            <a:r>
              <a:rPr lang="it-IT" dirty="0" err="1"/>
              <a:t>radius</a:t>
            </a:r>
            <a:r>
              <a:rPr lang="it-IT" dirty="0"/>
              <a:t> (3), </a:t>
            </a:r>
            <a:r>
              <a:rPr lang="it-IT" dirty="0" err="1"/>
              <a:t>eccentricity</a:t>
            </a:r>
            <a:r>
              <a:rPr lang="it-IT" dirty="0"/>
              <a:t> (3-6).</a:t>
            </a:r>
          </a:p>
          <a:p>
            <a:endParaRPr lang="it-IT" dirty="0"/>
          </a:p>
          <a:p>
            <a:r>
              <a:rPr lang="it-IT" dirty="0" err="1"/>
              <a:t>Modularity</a:t>
            </a:r>
            <a:r>
              <a:rPr lang="it-IT" dirty="0"/>
              <a:t>: 0.35</a:t>
            </a:r>
          </a:p>
        </p:txBody>
      </p:sp>
    </p:spTree>
    <p:extLst>
      <p:ext uri="{BB962C8B-B14F-4D97-AF65-F5344CB8AC3E}">
        <p14:creationId xmlns:p14="http://schemas.microsoft.com/office/powerpoint/2010/main" val="4262038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D545A10-A3AB-C6FC-0E28-76CF0CEC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43649"/>
            <a:ext cx="10754527" cy="942448"/>
          </a:xfrm>
        </p:spPr>
        <p:txBody>
          <a:bodyPr anchor="b">
            <a:norm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Results</a:t>
            </a:r>
            <a:r>
              <a:rPr lang="it-IT" dirty="0">
                <a:solidFill>
                  <a:schemeClr val="tx2"/>
                </a:solidFill>
              </a:rPr>
              <a:t> and </a:t>
            </a:r>
            <a:r>
              <a:rPr lang="it-IT" dirty="0" err="1">
                <a:solidFill>
                  <a:schemeClr val="tx2"/>
                </a:solidFill>
              </a:rPr>
              <a:t>conclusions</a:t>
            </a:r>
            <a:endParaRPr lang="it-IT" dirty="0">
              <a:solidFill>
                <a:schemeClr val="tx2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6C5687-E49A-495C-5D6B-AE967AEB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7321"/>
            <a:ext cx="10598031" cy="4103198"/>
          </a:xfrm>
        </p:spPr>
        <p:txBody>
          <a:bodyPr anchor="t">
            <a:norm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Sentiment Analysis: </a:t>
            </a:r>
            <a:r>
              <a:rPr lang="it-IT" sz="2400" dirty="0" err="1">
                <a:solidFill>
                  <a:schemeClr val="tx2"/>
                </a:solidFill>
              </a:rPr>
              <a:t>three</a:t>
            </a:r>
            <a:r>
              <a:rPr lang="it-IT" sz="2400" dirty="0">
                <a:solidFill>
                  <a:schemeClr val="tx2"/>
                </a:solidFill>
              </a:rPr>
              <a:t> methods </a:t>
            </a:r>
            <a:r>
              <a:rPr lang="it-IT" sz="2400" dirty="0" err="1">
                <a:solidFill>
                  <a:schemeClr val="tx2"/>
                </a:solidFill>
              </a:rPr>
              <a:t>developed</a:t>
            </a:r>
            <a:r>
              <a:rPr lang="it-IT" sz="2400" dirty="0">
                <a:solidFill>
                  <a:schemeClr val="tx2"/>
                </a:solidFill>
              </a:rPr>
              <a:t>, overall positive sentiment, </a:t>
            </a:r>
            <a:r>
              <a:rPr lang="it-IT" sz="2400" dirty="0" err="1">
                <a:solidFill>
                  <a:schemeClr val="tx2"/>
                </a:solidFill>
              </a:rPr>
              <a:t>little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distinctions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between</a:t>
            </a:r>
            <a:r>
              <a:rPr lang="it-IT" sz="2400" dirty="0">
                <a:solidFill>
                  <a:schemeClr val="tx2"/>
                </a:solidFill>
              </a:rPr>
              <a:t> sentiment on posts and on </a:t>
            </a:r>
            <a:r>
              <a:rPr lang="it-IT" sz="2400" dirty="0" err="1">
                <a:solidFill>
                  <a:schemeClr val="tx2"/>
                </a:solidFill>
              </a:rPr>
              <a:t>comments</a:t>
            </a:r>
            <a:r>
              <a:rPr lang="it-IT" sz="2400" dirty="0">
                <a:solidFill>
                  <a:schemeClr val="tx2"/>
                </a:solidFill>
              </a:rPr>
              <a:t>.</a:t>
            </a:r>
          </a:p>
          <a:p>
            <a:r>
              <a:rPr lang="it-IT" sz="2400" dirty="0">
                <a:solidFill>
                  <a:schemeClr val="tx2"/>
                </a:solidFill>
              </a:rPr>
              <a:t>Topic </a:t>
            </a:r>
            <a:r>
              <a:rPr lang="it-IT" sz="2400" dirty="0" err="1">
                <a:solidFill>
                  <a:schemeClr val="tx2"/>
                </a:solidFill>
              </a:rPr>
              <a:t>modeling</a:t>
            </a:r>
            <a:r>
              <a:rPr lang="it-IT" sz="2400" dirty="0">
                <a:solidFill>
                  <a:schemeClr val="tx2"/>
                </a:solidFill>
              </a:rPr>
              <a:t>: words </a:t>
            </a:r>
            <a:r>
              <a:rPr lang="it-IT" sz="2400" dirty="0" err="1">
                <a:solidFill>
                  <a:schemeClr val="tx2"/>
                </a:solidFill>
              </a:rPr>
              <a:t>related</a:t>
            </a:r>
            <a:r>
              <a:rPr lang="it-IT" sz="2400" dirty="0">
                <a:solidFill>
                  <a:schemeClr val="tx2"/>
                </a:solidFill>
              </a:rPr>
              <a:t> to Milan in general, and words </a:t>
            </a:r>
            <a:r>
              <a:rPr lang="it-IT" sz="2400" dirty="0" err="1">
                <a:solidFill>
                  <a:schemeClr val="tx2"/>
                </a:solidFill>
              </a:rPr>
              <a:t>related</a:t>
            </a:r>
            <a:r>
              <a:rPr lang="it-IT" sz="2400" dirty="0">
                <a:solidFill>
                  <a:schemeClr val="tx2"/>
                </a:solidFill>
              </a:rPr>
              <a:t> to Milan and the winter transfer market window.</a:t>
            </a:r>
          </a:p>
          <a:p>
            <a:r>
              <a:rPr lang="it-IT" sz="2400" dirty="0">
                <a:solidFill>
                  <a:schemeClr val="tx2"/>
                </a:solidFill>
              </a:rPr>
              <a:t>Community </a:t>
            </a:r>
            <a:r>
              <a:rPr lang="it-IT" sz="2400" dirty="0" err="1">
                <a:solidFill>
                  <a:schemeClr val="tx2"/>
                </a:solidFill>
              </a:rPr>
              <a:t>detection</a:t>
            </a:r>
            <a:r>
              <a:rPr lang="it-IT" sz="2400" dirty="0">
                <a:solidFill>
                  <a:schemeClr val="tx2"/>
                </a:solidFill>
              </a:rPr>
              <a:t>: some of the </a:t>
            </a:r>
            <a:r>
              <a:rPr lang="it-IT" sz="2400" dirty="0" err="1">
                <a:solidFill>
                  <a:schemeClr val="tx2"/>
                </a:solidFill>
              </a:rPr>
              <a:t>most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influent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redditors</a:t>
            </a:r>
            <a:r>
              <a:rPr lang="it-IT" sz="2400" dirty="0">
                <a:solidFill>
                  <a:schemeClr val="tx2"/>
                </a:solidFill>
              </a:rPr>
              <a:t> </a:t>
            </a:r>
            <a:r>
              <a:rPr lang="it-IT" sz="2400" dirty="0" err="1">
                <a:solidFill>
                  <a:schemeClr val="tx2"/>
                </a:solidFill>
              </a:rPr>
              <a:t>found</a:t>
            </a:r>
            <a:r>
              <a:rPr lang="it-IT" sz="2400" dirty="0">
                <a:solidFill>
                  <a:schemeClr val="tx2"/>
                </a:solidFill>
              </a:rPr>
              <a:t> (Claija79, </a:t>
            </a:r>
            <a:r>
              <a:rPr lang="it-IT" sz="2400" dirty="0" err="1">
                <a:solidFill>
                  <a:schemeClr val="tx2"/>
                </a:solidFill>
              </a:rPr>
              <a:t>mercurialsaliva</a:t>
            </a:r>
            <a:r>
              <a:rPr lang="it-IT" sz="2400" dirty="0">
                <a:solidFill>
                  <a:schemeClr val="tx2"/>
                </a:solidFill>
              </a:rPr>
              <a:t> and </a:t>
            </a:r>
            <a:r>
              <a:rPr lang="it-IT" sz="2400" dirty="0" err="1">
                <a:solidFill>
                  <a:schemeClr val="tx2"/>
                </a:solidFill>
              </a:rPr>
              <a:t>HeirOfRhoads</a:t>
            </a:r>
            <a:r>
              <a:rPr lang="it-IT" sz="2400" dirty="0">
                <a:solidFill>
                  <a:schemeClr val="tx2"/>
                </a:solidFill>
              </a:rPr>
              <a:t>); communities on </a:t>
            </a:r>
            <a:r>
              <a:rPr lang="it-IT" sz="2400" dirty="0" err="1">
                <a:solidFill>
                  <a:schemeClr val="tx2"/>
                </a:solidFill>
              </a:rPr>
              <a:t>graph</a:t>
            </a:r>
            <a:r>
              <a:rPr lang="it-IT" sz="2400" dirty="0">
                <a:solidFill>
                  <a:schemeClr val="tx2"/>
                </a:solidFill>
              </a:rPr>
              <a:t> with mixed </a:t>
            </a:r>
            <a:r>
              <a:rPr lang="it-IT" sz="2400" dirty="0" err="1">
                <a:solidFill>
                  <a:schemeClr val="tx2"/>
                </a:solidFill>
              </a:rPr>
              <a:t>results</a:t>
            </a:r>
            <a:r>
              <a:rPr lang="it-IT" sz="2400" dirty="0">
                <a:solidFill>
                  <a:schemeClr val="tx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06298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Posterama</vt:lpstr>
      <vt:lpstr>SineVTI</vt:lpstr>
      <vt:lpstr>Social Media Analytics</vt:lpstr>
      <vt:lpstr>Introduction</vt:lpstr>
      <vt:lpstr>Project goals</vt:lpstr>
      <vt:lpstr>Data collection</vt:lpstr>
      <vt:lpstr>Exploratory Analysis</vt:lpstr>
      <vt:lpstr>Topic modeling</vt:lpstr>
      <vt:lpstr>Sentiment Analysis</vt:lpstr>
      <vt:lpstr>Community detection</vt:lpstr>
      <vt:lpstr>Results and conclusions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Analytics</dc:title>
  <dc:creator>Andrea Lucini Paioni</dc:creator>
  <cp:lastModifiedBy>Andrea Lucini Paioni</cp:lastModifiedBy>
  <cp:revision>13</cp:revision>
  <dcterms:created xsi:type="dcterms:W3CDTF">2024-01-28T22:10:44Z</dcterms:created>
  <dcterms:modified xsi:type="dcterms:W3CDTF">2024-02-13T09:04:29Z</dcterms:modified>
</cp:coreProperties>
</file>