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760">
          <p15:clr>
            <a:srgbClr val="747775"/>
          </p15:clr>
        </p15:guide>
        <p15:guide id="2" orient="horz">
          <p15:clr>
            <a:srgbClr val="747775"/>
          </p15:clr>
        </p15:guide>
        <p15:guide id="3">
          <p15:clr>
            <a:srgbClr val="747775"/>
          </p15:clr>
        </p15:guide>
        <p15:guide id="4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0" roundtripDataSignature="AMtx7miOlEC1mnxwkK8uUB/Wxh9PZJp7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0"/>
        <p:guide orient="horz"/>
        <p:guide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3ff94b02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3ff94b02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3f7d360d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e3f7d360d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3f7d360d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e3f7d360d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3ff94b02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e3ff94b02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3ff94b02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3ff94b02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3ff94b02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3ff94b02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3ff94b02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3ff94b02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3faad3261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3faad326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3ff94b02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3ff94b02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3f7d360d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e3f7d360d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3ff94b02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3ff94b02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3f7d360d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e3f7d360d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3f7d360d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e3f7d360d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3f7d360d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e3f7d360d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3ff94b02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3ff94b02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3ff94b0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3ff94b0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3ff94b02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3ff94b02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3ff94b02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3ff94b02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3ff94b02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3ff94b02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15" name="Google Shape;15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311700" y="1313225"/>
            <a:ext cx="85206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e3faad3261_1_25"/>
          <p:cNvSpPr txBox="1"/>
          <p:nvPr>
            <p:ph idx="1" type="body"/>
          </p:nvPr>
        </p:nvSpPr>
        <p:spPr>
          <a:xfrm>
            <a:off x="311700" y="180000"/>
            <a:ext cx="8520600" cy="4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1e3faad3261_1_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13">
          <p15:clr>
            <a:srgbClr val="E46962"/>
          </p15:clr>
        </p15:guide>
        <p15:guide id="2" orient="horz" pos="2721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e3faad3261_1_14"/>
          <p:cNvSpPr txBox="1"/>
          <p:nvPr>
            <p:ph idx="1" type="body"/>
          </p:nvPr>
        </p:nvSpPr>
        <p:spPr>
          <a:xfrm>
            <a:off x="311700" y="180000"/>
            <a:ext cx="3999900" cy="4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g1e3faad3261_1_14"/>
          <p:cNvSpPr txBox="1"/>
          <p:nvPr>
            <p:ph idx="2" type="body"/>
          </p:nvPr>
        </p:nvSpPr>
        <p:spPr>
          <a:xfrm>
            <a:off x="4832400" y="180000"/>
            <a:ext cx="3999900" cy="4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1e3faad3261_1_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13">
          <p15:clr>
            <a:srgbClr val="E46962"/>
          </p15:clr>
        </p15:guide>
        <p15:guide id="2" orient="horz" pos="272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1152475"/>
            <a:ext cx="3999900" cy="3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11"/>
          <p:cNvSpPr txBox="1"/>
          <p:nvPr>
            <p:ph idx="2" type="body"/>
          </p:nvPr>
        </p:nvSpPr>
        <p:spPr>
          <a:xfrm>
            <a:off x="4832400" y="1152475"/>
            <a:ext cx="3999900" cy="3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721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313225"/>
            <a:ext cx="85206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9" name="Google Shape;9;p7"/>
          <p:cNvCxnSpPr/>
          <p:nvPr/>
        </p:nvCxnSpPr>
        <p:spPr>
          <a:xfrm rot="10800000">
            <a:off x="-13600" y="4498200"/>
            <a:ext cx="917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" name="Google Shape;10;p7"/>
          <p:cNvSpPr txBox="1"/>
          <p:nvPr/>
        </p:nvSpPr>
        <p:spPr>
          <a:xfrm>
            <a:off x="198788" y="4568875"/>
            <a:ext cx="394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Aluno: André Luis Quiosi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Orientador: Prof. (Dr.) Thiago H. P. Silva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007313" y="4677756"/>
            <a:ext cx="929299" cy="369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72827" y="4702875"/>
            <a:ext cx="772386" cy="3439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ctrTitle"/>
          </p:nvPr>
        </p:nvSpPr>
        <p:spPr>
          <a:xfrm>
            <a:off x="311708" y="744575"/>
            <a:ext cx="8520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78"/>
              <a:buNone/>
            </a:pPr>
            <a:r>
              <a:rPr lang="pt-BR" sz="3500"/>
              <a:t>CARACTERIZAÇÃO E ANÁLISE DE SÉRIES TEMPORAIS A PARTIR DE WAVELETS PARA PREDIÇÃO DE PRECIPITAÇÃO</a:t>
            </a:r>
            <a:endParaRPr sz="3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3ff94b02d_0_48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Referencial teórico</a:t>
            </a:r>
            <a:endParaRPr/>
          </a:p>
        </p:txBody>
      </p:sp>
      <p:sp>
        <p:nvSpPr>
          <p:cNvPr id="119" name="Google Shape;119;g1e3ff94b02d_0_48"/>
          <p:cNvSpPr txBox="1"/>
          <p:nvPr>
            <p:ph idx="1" type="body"/>
          </p:nvPr>
        </p:nvSpPr>
        <p:spPr>
          <a:xfrm>
            <a:off x="311700" y="1313225"/>
            <a:ext cx="85206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Meteorologia: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Séries temporais não estacionárias - Não seguem uma linearidade.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Uso extensivo de wavelets:</a:t>
            </a:r>
            <a:endParaRPr/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Pode-se decompor o sinal em componentes de diferentes escalas.</a:t>
            </a:r>
            <a:endParaRPr/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Detalhes em diferentes níveis de resolução.</a:t>
            </a:r>
            <a:endParaRPr/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Localização no tempo e frequência.</a:t>
            </a:r>
            <a:endParaRPr/>
          </a:p>
          <a:p>
            <a:pPr indent="-317500" lvl="3" marL="18288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detecta mudanças abruptas.</a:t>
            </a:r>
            <a:endParaRPr/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Compactas:</a:t>
            </a:r>
            <a:endParaRPr/>
          </a:p>
          <a:p>
            <a:pPr indent="-317500" lvl="3" marL="18288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Representa sinais de forma eficiente, com poucos coeficientes significativos.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3f7d360de_0_61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520"/>
              <a:t>Materiais</a:t>
            </a:r>
            <a:endParaRPr sz="2520"/>
          </a:p>
        </p:txBody>
      </p:sp>
      <p:sp>
        <p:nvSpPr>
          <p:cNvPr id="125" name="Google Shape;125;g1e3f7d360de_0_61"/>
          <p:cNvSpPr txBox="1"/>
          <p:nvPr>
            <p:ph idx="1" type="body"/>
          </p:nvPr>
        </p:nvSpPr>
        <p:spPr>
          <a:xfrm>
            <a:off x="311700" y="131322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Acessar o modelo TIGGE - Arquivos padrão GRIB (Grided Binary):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Forma de grades regulares com estrutura hierárquica.</a:t>
            </a:r>
            <a:endParaRPr/>
          </a:p>
          <a:p>
            <a:pPr indent="-3175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0 - Seção de Cabeçalho - Informações gerais;</a:t>
            </a:r>
            <a:endParaRPr/>
          </a:p>
          <a:p>
            <a:pPr indent="-3175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1 - Seção de Identificação - Tipo de dados e grade espacial;</a:t>
            </a:r>
            <a:endParaRPr/>
          </a:p>
          <a:p>
            <a:pPr indent="-3175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3 - Seção de Grade - Detalhes da grade: Latitude e Longitude;</a:t>
            </a:r>
            <a:endParaRPr/>
          </a:p>
          <a:p>
            <a:pPr indent="-3175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7 - Seção de Registros de Dados - Contém os dados meteorológicos;</a:t>
            </a:r>
            <a:endParaRPr/>
          </a:p>
          <a:p>
            <a:pPr indent="-3175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8 - Seção de Fim de Arquivo - Código de validação dos dados;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1e3f7d360de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3975" y="295275"/>
            <a:ext cx="3696050" cy="40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3ff94b02d_0_56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520"/>
              <a:t>Materiais</a:t>
            </a:r>
            <a:endParaRPr sz="2520"/>
          </a:p>
        </p:txBody>
      </p:sp>
      <p:sp>
        <p:nvSpPr>
          <p:cNvPr id="136" name="Google Shape;136;g1e3ff94b02d_0_56"/>
          <p:cNvSpPr txBox="1"/>
          <p:nvPr>
            <p:ph idx="1" type="body"/>
          </p:nvPr>
        </p:nvSpPr>
        <p:spPr>
          <a:xfrm>
            <a:off x="311700" y="1313225"/>
            <a:ext cx="8520600" cy="20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Estratificação</a:t>
            </a:r>
            <a:r>
              <a:rPr lang="pt-BR"/>
              <a:t> espacial: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Coordenadas geográficas do Paraná (55ºW, 48ºW, 27ºS, 22ºS).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Resolução de 0,5° x 0,5° com total de 165 pixel.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Estratificação temporal: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240 horas (decendio - 10 dias).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 início o ano de 2022.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UTC 00:00 igual a 03:00 horário de Brasilia.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1e3ff94b02d_0_67"/>
          <p:cNvPicPr preferRelativeResize="0"/>
          <p:nvPr/>
        </p:nvPicPr>
        <p:blipFill rotWithShape="1">
          <a:blip r:embed="rId3">
            <a:alphaModFix/>
          </a:blip>
          <a:srcRect b="9571" l="2666" r="0" t="9034"/>
          <a:stretch/>
        </p:blipFill>
        <p:spPr>
          <a:xfrm>
            <a:off x="965100" y="137625"/>
            <a:ext cx="7095823" cy="4181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311700" y="1313225"/>
            <a:ext cx="85206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Transformadas Wavelet - Importantes para </a:t>
            </a:r>
            <a:r>
              <a:rPr lang="pt-BR"/>
              <a:t>análise</a:t>
            </a:r>
            <a:r>
              <a:rPr lang="pt-BR"/>
              <a:t> de sinais e dados.</a:t>
            </a:r>
            <a:endParaRPr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Principais transformadas:</a:t>
            </a:r>
            <a:endParaRPr/>
          </a:p>
          <a:p>
            <a:pPr indent="-3175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Wavelet Haar(LEPIK; HEIN, 2014);</a:t>
            </a:r>
            <a:endParaRPr/>
          </a:p>
          <a:p>
            <a:pPr indent="-3175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Wavelet Daubechies(LINA; MAYRAND, 1995);</a:t>
            </a:r>
            <a:endParaRPr/>
          </a:p>
          <a:p>
            <a:pPr indent="-3175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Wavelet Coiflet(WEI, 1998):</a:t>
            </a:r>
            <a:endParaRPr/>
          </a:p>
          <a:p>
            <a:pPr indent="-3175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Wavelet de Morlet(MORLET et al., 1982);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2500"/>
              <a:t>Métodos</a:t>
            </a:r>
            <a:endParaRPr b="1" sz="2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1e3ff94b02d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951" y="320375"/>
            <a:ext cx="8223650" cy="373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ling-of-the-time-frequency-plane-for-the-wavelet-transform-WT-method-Narrow.png" id="157" name="Google Shape;157;g1e3ff94b02d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0077" y="337089"/>
            <a:ext cx="5663826" cy="38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3faad3261_2_7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</a:t>
            </a:r>
            <a:endParaRPr/>
          </a:p>
        </p:txBody>
      </p:sp>
      <p:sp>
        <p:nvSpPr>
          <p:cNvPr id="163" name="Google Shape;163;g1e3faad3261_2_7"/>
          <p:cNvSpPr txBox="1"/>
          <p:nvPr>
            <p:ph idx="1" type="body"/>
          </p:nvPr>
        </p:nvSpPr>
        <p:spPr>
          <a:xfrm>
            <a:off x="311700" y="1313225"/>
            <a:ext cx="85206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Ferramentas para processamento, tratamento, extração e visualização de dados: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Linguagem Python:</a:t>
            </a:r>
            <a:endParaRPr/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Extração com “ecmwfapi”;</a:t>
            </a:r>
            <a:endParaRPr/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Tratamento com “</a:t>
            </a:r>
            <a:r>
              <a:rPr lang="pt-BR"/>
              <a:t>PyWavelet”;</a:t>
            </a:r>
            <a:endParaRPr/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Visualização com “Mathplot”;</a:t>
            </a:r>
            <a:endParaRPr/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Outros pacotes;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Linguagem R:</a:t>
            </a:r>
            <a:endParaRPr/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Geoespacial “rgdal”, “maptools”, “rworldmap”, “rgeos”;</a:t>
            </a:r>
            <a:endParaRPr/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Análise “raster”;</a:t>
            </a:r>
            <a:endParaRPr/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Outros pacotes;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1e3ff94b02d_0_81"/>
          <p:cNvPicPr preferRelativeResize="0"/>
          <p:nvPr/>
        </p:nvPicPr>
        <p:blipFill rotWithShape="1">
          <a:blip r:embed="rId3">
            <a:alphaModFix/>
          </a:blip>
          <a:srcRect b="44279" l="6209" r="71684" t="12381"/>
          <a:stretch/>
        </p:blipFill>
        <p:spPr>
          <a:xfrm>
            <a:off x="2734963" y="193000"/>
            <a:ext cx="3674074" cy="405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type="ctrTitle"/>
          </p:nvPr>
        </p:nvSpPr>
        <p:spPr>
          <a:xfrm>
            <a:off x="311708" y="744575"/>
            <a:ext cx="85206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2500"/>
              <a:t>Orientador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3000"/>
              <a:t>	</a:t>
            </a:r>
            <a:r>
              <a:rPr lang="pt-BR" sz="1800"/>
              <a:t>Prof. (Dr.) Thiago Henrique Pereira Silva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2500"/>
              <a:t>Coorientador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1800"/>
              <a:t>	Prof. (Dr.) Márcio Paulo de Oliveira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800"/>
          </a:p>
        </p:txBody>
      </p:sp>
      <p:sp>
        <p:nvSpPr>
          <p:cNvPr id="71" name="Google Shape;7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1e3f7d360de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00" y="1293225"/>
            <a:ext cx="8715375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e3f7d360de_0_31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Font typeface="Arial"/>
              <a:buNone/>
            </a:pPr>
            <a:r>
              <a:rPr lang="pt-BR" sz="2500"/>
              <a:t>Resultados Esperados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g1e3ff94b02d_0_85"/>
          <p:cNvPicPr preferRelativeResize="0"/>
          <p:nvPr/>
        </p:nvPicPr>
        <p:blipFill rotWithShape="1">
          <a:blip r:embed="rId3">
            <a:alphaModFix/>
          </a:blip>
          <a:srcRect b="5684" l="576" r="29169" t="10105"/>
          <a:stretch/>
        </p:blipFill>
        <p:spPr>
          <a:xfrm>
            <a:off x="1548863" y="155575"/>
            <a:ext cx="6046275" cy="407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3f7d360de_0_25"/>
          <p:cNvSpPr txBox="1"/>
          <p:nvPr>
            <p:ph idx="1" type="body"/>
          </p:nvPr>
        </p:nvSpPr>
        <p:spPr>
          <a:xfrm>
            <a:off x="311700" y="1313225"/>
            <a:ext cx="8520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Compreensão dos dados meteorológicos:</a:t>
            </a:r>
            <a:endParaRPr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Pluviometria.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Características</a:t>
            </a:r>
            <a:r>
              <a:rPr lang="pt-BR"/>
              <a:t> geoespaciais e temporais.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Determinação da linguagem:</a:t>
            </a:r>
            <a:endParaRPr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Python ou R.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Compreensão do formato GRIB.</a:t>
            </a:r>
            <a:endParaRPr/>
          </a:p>
        </p:txBody>
      </p:sp>
      <p:sp>
        <p:nvSpPr>
          <p:cNvPr id="185" name="Google Shape;185;g1e3f7d360de_0_25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000"/>
              <a:buFont typeface="Arial"/>
              <a:buNone/>
            </a:pPr>
            <a:r>
              <a:rPr lang="pt-BR" sz="2500"/>
              <a:t>Resultados Esperados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3f7d360de_0_44"/>
          <p:cNvSpPr txBox="1"/>
          <p:nvPr>
            <p:ph idx="1" type="body"/>
          </p:nvPr>
        </p:nvSpPr>
        <p:spPr>
          <a:xfrm>
            <a:off x="311700" y="1313225"/>
            <a:ext cx="85206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Boa compreensão dos dados e suas características.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Compreensão dos padrões e variabilidade em diferentes escalas de tempo e localização.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Compreensão do formato utilizado pelo</a:t>
            </a:r>
            <a:r>
              <a:rPr lang="pt-BR"/>
              <a:t> ECMWF (</a:t>
            </a:r>
            <a:r>
              <a:rPr i="1" lang="pt-BR"/>
              <a:t>European Centre for Medium-Range Weather Forecasts</a:t>
            </a:r>
            <a:r>
              <a:rPr lang="pt-BR"/>
              <a:t>).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Determinar a linguagem mais adequada para o tratamento desses dados.</a:t>
            </a:r>
            <a:endParaRPr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Escolha de ferramentas e bibliotecas que facilitem a manipulação, análise e visualização dos dados, visando uma maior eficiência e precisão nas operações realizadas.</a:t>
            </a:r>
            <a:endParaRPr/>
          </a:p>
        </p:txBody>
      </p:sp>
      <p:sp>
        <p:nvSpPr>
          <p:cNvPr id="191" name="Google Shape;191;g1e3f7d360de_0_44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520"/>
              <a:t>Considerações finais</a:t>
            </a:r>
            <a:endParaRPr sz="25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3f7d360de_0_5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/>
              <a:t>Obrigado!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title"/>
          </p:nvPr>
        </p:nvSpPr>
        <p:spPr>
          <a:xfrm>
            <a:off x="311700" y="562450"/>
            <a:ext cx="8520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500"/>
              <a:t>Áreas</a:t>
            </a:r>
            <a:endParaRPr sz="2500"/>
          </a:p>
        </p:txBody>
      </p:sp>
      <p:sp>
        <p:nvSpPr>
          <p:cNvPr id="77" name="Google Shape;77;p2"/>
          <p:cNvSpPr txBox="1"/>
          <p:nvPr>
            <p:ph idx="1" type="body"/>
          </p:nvPr>
        </p:nvSpPr>
        <p:spPr>
          <a:xfrm>
            <a:off x="311700" y="1313225"/>
            <a:ext cx="8520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Matemática - Transformada Wavelet.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Computação - Tratamento, Análise e Visualização de Dados.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3ff94b02d_0_7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83" name="Google Shape;83;g1e3ff94b02d_0_7"/>
          <p:cNvSpPr txBox="1"/>
          <p:nvPr>
            <p:ph idx="1" type="body"/>
          </p:nvPr>
        </p:nvSpPr>
        <p:spPr>
          <a:xfrm>
            <a:off x="311700" y="1313225"/>
            <a:ext cx="8520600" cy="21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Previsão de precipitação - Modelos climáticos.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Séries temporais não estacionárias - Dados climáticos.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Wavelet: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Estatística, processamento de imagens, hidrologia e geofísica (MORLET, 1982; BOLZAN, 2006; NORDEMANN, 1998; VETTERLI; HERLEY, 1992).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Usada para séries temporais não estacionárias(sem linearidade).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Dados georreferenciados - Oeste do Paraná.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3ff94b02d_0_15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89" name="Google Shape;89;g1e3ff94b02d_0_15"/>
          <p:cNvSpPr txBox="1"/>
          <p:nvPr>
            <p:ph idx="1" type="body"/>
          </p:nvPr>
        </p:nvSpPr>
        <p:spPr>
          <a:xfrm>
            <a:off x="311700" y="1313225"/>
            <a:ext cx="8520600" cy="19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Importância nas decisões socioeconômicas.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Base de dados: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European Centre for Medium-Range Weather Forecasts - ECMWF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The Interactive Grand Global Ensemble - TIGGE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Visualização de dados - Mapas temáticos e gráficos.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Análise das Ferramentas - Python e 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311700" y="562450"/>
            <a:ext cx="8520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500"/>
              <a:t>Objetivos</a:t>
            </a:r>
            <a:endParaRPr sz="2500"/>
          </a:p>
        </p:txBody>
      </p:sp>
      <p:sp>
        <p:nvSpPr>
          <p:cNvPr id="95" name="Google Shape;95;p3"/>
          <p:cNvSpPr txBox="1"/>
          <p:nvPr>
            <p:ph idx="1" type="body"/>
          </p:nvPr>
        </p:nvSpPr>
        <p:spPr>
          <a:xfrm>
            <a:off x="311700" y="1313225"/>
            <a:ext cx="85206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Coletar</a:t>
            </a:r>
            <a:r>
              <a:rPr lang="pt-BR"/>
              <a:t> dados meteorológicos - ECMWF - Python.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Tratamento e limpeza dos dados - Python e R.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Representar séries temporais - Wavelets.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Visualizar e analisar os dados - Tabelas, gráficos e mapas temáticos.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3ff94b02d_0_29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Justificativa</a:t>
            </a:r>
            <a:endParaRPr/>
          </a:p>
        </p:txBody>
      </p:sp>
      <p:sp>
        <p:nvSpPr>
          <p:cNvPr id="101" name="Google Shape;101;g1e3ff94b02d_0_29"/>
          <p:cNvSpPr txBox="1"/>
          <p:nvPr>
            <p:ph idx="1" type="body"/>
          </p:nvPr>
        </p:nvSpPr>
        <p:spPr>
          <a:xfrm>
            <a:off x="311700" y="1313225"/>
            <a:ext cx="85206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Mudanças climáticas - ONU, padrões de temperatura e clima: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Mudança na agricultura.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Transporte.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Viagens.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Ferramentas clássicas menos </a:t>
            </a:r>
            <a:r>
              <a:rPr lang="pt-BR"/>
              <a:t>eficientes:</a:t>
            </a:r>
            <a:endParaRPr/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(MALHI; KAUR; KAUSHIK, 2021).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Agronegócio - Grandes cooperativas e poder econômico.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Rio Paraná - Produção de energia.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3ff94b02d_0_36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Justificativa</a:t>
            </a:r>
            <a:endParaRPr/>
          </a:p>
        </p:txBody>
      </p:sp>
      <p:sp>
        <p:nvSpPr>
          <p:cNvPr id="107" name="Google Shape;107;g1e3ff94b02d_0_36"/>
          <p:cNvSpPr txBox="1"/>
          <p:nvPr>
            <p:ph idx="1" type="body"/>
          </p:nvPr>
        </p:nvSpPr>
        <p:spPr>
          <a:xfrm>
            <a:off x="311700" y="1313225"/>
            <a:ext cx="85206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</a:t>
            </a:r>
            <a:r>
              <a:rPr lang="pt-BR"/>
              <a:t>nterdisciplinaridade - Aspectos socioeconômicos, desastres naturais, análises matemáticas resolvidas por métodos avançados de programação dinâmica (transformada de wavelet), engenharia hídrica, pesquisa geofísica, pesquisa ambiental, agronomia, entre outros.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3ff94b02d_0_41"/>
          <p:cNvSpPr txBox="1"/>
          <p:nvPr>
            <p:ph type="title"/>
          </p:nvPr>
        </p:nvSpPr>
        <p:spPr>
          <a:xfrm>
            <a:off x="311700" y="56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Referencial</a:t>
            </a:r>
            <a:r>
              <a:rPr lang="pt-BR"/>
              <a:t> teórico</a:t>
            </a:r>
            <a:endParaRPr/>
          </a:p>
        </p:txBody>
      </p:sp>
      <p:sp>
        <p:nvSpPr>
          <p:cNvPr id="113" name="Google Shape;113;g1e3ff94b02d_0_41"/>
          <p:cNvSpPr txBox="1"/>
          <p:nvPr>
            <p:ph idx="1" type="body"/>
          </p:nvPr>
        </p:nvSpPr>
        <p:spPr>
          <a:xfrm>
            <a:off x="311700" y="1313225"/>
            <a:ext cx="85206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 Santos e Morais (2013):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Aplicação da T</a:t>
            </a:r>
            <a:r>
              <a:rPr lang="pt-BR"/>
              <a:t>ransformada Wavelet</a:t>
            </a:r>
            <a:r>
              <a:rPr lang="pt-BR"/>
              <a:t> de Morlet.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Cenário - Previsão de precipitação.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Objeto - Pluviometria com espectro global de </a:t>
            </a:r>
            <a:r>
              <a:rPr lang="pt-BR"/>
              <a:t>potências</a:t>
            </a:r>
            <a:r>
              <a:rPr lang="pt-BR"/>
              <a:t> wavelets para análise hídrica da bacia do São Francisco.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Conclusão:</a:t>
            </a:r>
            <a:endParaRPr/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Wavelet é uma ferramenta eficaz para a regionalização hidrológica.</a:t>
            </a:r>
            <a:endParaRPr/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Eficiente para identificação de padrões espaciais e temporais.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