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33"/>
  </p:notesMasterIdLst>
  <p:handoutMasterIdLst>
    <p:handoutMasterId r:id="rId34"/>
  </p:handoutMasterIdLst>
  <p:sldIdLst>
    <p:sldId id="317" r:id="rId2"/>
    <p:sldId id="373" r:id="rId3"/>
    <p:sldId id="372" r:id="rId4"/>
    <p:sldId id="260" r:id="rId5"/>
    <p:sldId id="374" r:id="rId6"/>
    <p:sldId id="341" r:id="rId7"/>
    <p:sldId id="375" r:id="rId8"/>
    <p:sldId id="329" r:id="rId9"/>
    <p:sldId id="328" r:id="rId10"/>
    <p:sldId id="376" r:id="rId11"/>
    <p:sldId id="331" r:id="rId12"/>
    <p:sldId id="342" r:id="rId13"/>
    <p:sldId id="345" r:id="rId14"/>
    <p:sldId id="346" r:id="rId15"/>
    <p:sldId id="357" r:id="rId16"/>
    <p:sldId id="358" r:id="rId17"/>
    <p:sldId id="349" r:id="rId18"/>
    <p:sldId id="359" r:id="rId19"/>
    <p:sldId id="348" r:id="rId20"/>
    <p:sldId id="354" r:id="rId21"/>
    <p:sldId id="355" r:id="rId22"/>
    <p:sldId id="356" r:id="rId23"/>
    <p:sldId id="379" r:id="rId24"/>
    <p:sldId id="361" r:id="rId25"/>
    <p:sldId id="377" r:id="rId26"/>
    <p:sldId id="378" r:id="rId27"/>
    <p:sldId id="362" r:id="rId28"/>
    <p:sldId id="363" r:id="rId29"/>
    <p:sldId id="364" r:id="rId30"/>
    <p:sldId id="365" r:id="rId31"/>
    <p:sldId id="366" r:id="rId32"/>
  </p:sldIdLst>
  <p:sldSz cx="9144000" cy="6858000" type="screen4x3"/>
  <p:notesSz cx="6858000" cy="9144000"/>
  <p:defaultTextStyle>
    <a:defPPr>
      <a:defRPr lang="pt-BR"/>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0000"/>
    <a:srgbClr val="006600"/>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969" autoAdjust="0"/>
    <p:restoredTop sz="83513" autoAdjust="0"/>
  </p:normalViewPr>
  <p:slideViewPr>
    <p:cSldViewPr>
      <p:cViewPr>
        <p:scale>
          <a:sx n="70" d="100"/>
          <a:sy n="70" d="100"/>
        </p:scale>
        <p:origin x="-106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8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oleObject" Target="Gr&#225;fico%20no%20Microsoft%20PowerPoint"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pt-BR"/>
  <c:clrMapOvr bg1="lt1" tx1="dk1" bg2="lt2" tx2="dk2" accent1="accent1" accent2="accent2" accent3="accent3" accent4="accent4" accent5="accent5" accent6="accent6" hlink="hlink" folHlink="folHlink"/>
  <c:chart>
    <c:plotArea>
      <c:layout/>
      <c:scatterChart>
        <c:scatterStyle val="lineMarker"/>
        <c:ser>
          <c:idx val="1"/>
          <c:order val="0"/>
          <c:spPr>
            <a:ln w="28575">
              <a:noFill/>
            </a:ln>
          </c:spPr>
          <c:marker>
            <c:symbol val="none"/>
          </c:marker>
          <c:trendline>
            <c:spPr>
              <a:ln w="38100">
                <a:solidFill>
                  <a:srgbClr val="C00000"/>
                </a:solidFill>
              </a:ln>
            </c:spPr>
            <c:trendlineType val="poly"/>
            <c:order val="2"/>
          </c:trendline>
          <c:xVal>
            <c:numRef>
              <c:f>'[Gráfico no Microsoft PowerPoint]Plan1'!$B$18:$B$22</c:f>
              <c:numCache>
                <c:formatCode>General</c:formatCode>
                <c:ptCount val="5"/>
                <c:pt idx="0">
                  <c:v>76</c:v>
                </c:pt>
                <c:pt idx="1">
                  <c:v>81</c:v>
                </c:pt>
                <c:pt idx="2">
                  <c:v>90</c:v>
                </c:pt>
                <c:pt idx="3">
                  <c:v>100</c:v>
                </c:pt>
                <c:pt idx="4">
                  <c:v>110</c:v>
                </c:pt>
              </c:numCache>
            </c:numRef>
          </c:xVal>
          <c:yVal>
            <c:numRef>
              <c:f>'[Gráfico no Microsoft PowerPoint]Plan1'!$A$18:$A$22</c:f>
              <c:numCache>
                <c:formatCode>General</c:formatCode>
                <c:ptCount val="5"/>
                <c:pt idx="0">
                  <c:v>13</c:v>
                </c:pt>
                <c:pt idx="1">
                  <c:v>12</c:v>
                </c:pt>
                <c:pt idx="2">
                  <c:v>11</c:v>
                </c:pt>
                <c:pt idx="3">
                  <c:v>10</c:v>
                </c:pt>
                <c:pt idx="4">
                  <c:v>9.7000000000000011</c:v>
                </c:pt>
              </c:numCache>
            </c:numRef>
          </c:yVal>
        </c:ser>
        <c:axId val="91612288"/>
        <c:axId val="91614592"/>
      </c:scatterChart>
      <c:valAx>
        <c:axId val="91612288"/>
        <c:scaling>
          <c:orientation val="minMax"/>
          <c:max val="122"/>
          <c:min val="70"/>
        </c:scaling>
        <c:axPos val="b"/>
        <c:numFmt formatCode="General" sourceLinked="1"/>
        <c:tickLblPos val="nextTo"/>
        <c:txPr>
          <a:bodyPr/>
          <a:lstStyle/>
          <a:p>
            <a:pPr>
              <a:defRPr sz="1800" baseline="0"/>
            </a:pPr>
            <a:endParaRPr lang="pt-BR"/>
          </a:p>
        </c:txPr>
        <c:crossAx val="91614592"/>
        <c:crossesAt val="9"/>
        <c:crossBetween val="midCat"/>
      </c:valAx>
      <c:valAx>
        <c:axId val="91614592"/>
        <c:scaling>
          <c:orientation val="minMax"/>
          <c:max val="13.3"/>
          <c:min val="9"/>
        </c:scaling>
        <c:axPos val="l"/>
        <c:majorGridlines/>
        <c:numFmt formatCode="General" sourceLinked="1"/>
        <c:tickLblPos val="nextTo"/>
        <c:txPr>
          <a:bodyPr/>
          <a:lstStyle/>
          <a:p>
            <a:pPr>
              <a:defRPr sz="2000"/>
            </a:pPr>
            <a:endParaRPr lang="pt-BR"/>
          </a:p>
        </c:txPr>
        <c:crossAx val="91612288"/>
        <c:crosses val="autoZero"/>
        <c:crossBetween val="midCat"/>
      </c:valAx>
    </c:plotArea>
    <c:plotVisOnly val="1"/>
    <c:dispBlanksAs val="gap"/>
  </c:chart>
  <c:externalData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D3DC44-93AC-433C-9784-1F98718A55B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4595783C-A8E7-4698-A8E1-4FBF31CA43A1}">
      <dgm:prSet phldrT="[Texto]"/>
      <dgm:spPr>
        <a:solidFill>
          <a:schemeClr val="accent2">
            <a:lumMod val="50000"/>
          </a:schemeClr>
        </a:solidFill>
      </dgm:spPr>
      <dgm:t>
        <a:bodyPr/>
        <a:lstStyle/>
        <a:p>
          <a:r>
            <a:rPr lang="pt-BR" dirty="0" smtClean="0"/>
            <a:t>Terra</a:t>
          </a:r>
          <a:endParaRPr lang="pt-BR" dirty="0"/>
        </a:p>
      </dgm:t>
    </dgm:pt>
    <dgm:pt modelId="{8DE8EA97-0FEC-4EDF-BA20-9B63EEEBAAB4}" type="parTrans" cxnId="{EB3D632E-93AD-415E-A9E2-378857398A9F}">
      <dgm:prSet/>
      <dgm:spPr/>
      <dgm:t>
        <a:bodyPr/>
        <a:lstStyle/>
        <a:p>
          <a:endParaRPr lang="pt-BR"/>
        </a:p>
      </dgm:t>
    </dgm:pt>
    <dgm:pt modelId="{9B8E269D-30F2-4BB3-ABFA-40BC1FE710DB}" type="sibTrans" cxnId="{EB3D632E-93AD-415E-A9E2-378857398A9F}">
      <dgm:prSet/>
      <dgm:spPr/>
      <dgm:t>
        <a:bodyPr/>
        <a:lstStyle/>
        <a:p>
          <a:endParaRPr lang="pt-BR"/>
        </a:p>
      </dgm:t>
    </dgm:pt>
    <dgm:pt modelId="{52F28E75-7CE7-4521-891A-B185D946FEA3}">
      <dgm:prSet phldrT="[Texto]"/>
      <dgm:spPr>
        <a:solidFill>
          <a:schemeClr val="accent4">
            <a:lumMod val="40000"/>
            <a:lumOff val="60000"/>
            <a:alpha val="90000"/>
          </a:schemeClr>
        </a:solidFill>
      </dgm:spPr>
      <dgm:t>
        <a:bodyPr/>
        <a:lstStyle/>
        <a:p>
          <a:r>
            <a:rPr lang="pt-BR" dirty="0" smtClean="0"/>
            <a:t>Terras cultiváveis, minas, florestas</a:t>
          </a:r>
          <a:endParaRPr lang="pt-BR" dirty="0"/>
        </a:p>
      </dgm:t>
    </dgm:pt>
    <dgm:pt modelId="{E7711F7E-381F-4F90-9D1D-3245ED17590A}" type="parTrans" cxnId="{18C26021-6CE5-4646-A847-A519BA323B42}">
      <dgm:prSet/>
      <dgm:spPr/>
      <dgm:t>
        <a:bodyPr/>
        <a:lstStyle/>
        <a:p>
          <a:endParaRPr lang="pt-BR"/>
        </a:p>
      </dgm:t>
    </dgm:pt>
    <dgm:pt modelId="{E3827351-4A29-4FB3-85F5-593C25A830D5}" type="sibTrans" cxnId="{18C26021-6CE5-4646-A847-A519BA323B42}">
      <dgm:prSet/>
      <dgm:spPr/>
      <dgm:t>
        <a:bodyPr/>
        <a:lstStyle/>
        <a:p>
          <a:endParaRPr lang="pt-BR"/>
        </a:p>
      </dgm:t>
    </dgm:pt>
    <dgm:pt modelId="{6EF6E8A6-E7C0-4608-96E1-93CE870CF364}">
      <dgm:prSet phldrT="[Texto]"/>
      <dgm:spPr>
        <a:solidFill>
          <a:schemeClr val="accent6">
            <a:lumMod val="75000"/>
          </a:schemeClr>
        </a:solidFill>
      </dgm:spPr>
      <dgm:t>
        <a:bodyPr/>
        <a:lstStyle/>
        <a:p>
          <a:r>
            <a:rPr lang="pt-BR" dirty="0" smtClean="0"/>
            <a:t>Capital</a:t>
          </a:r>
          <a:endParaRPr lang="pt-BR" dirty="0"/>
        </a:p>
      </dgm:t>
    </dgm:pt>
    <dgm:pt modelId="{3118EC3B-49F2-4452-874D-46084025A044}" type="parTrans" cxnId="{0557B3C3-F576-4E15-82D6-8402E194C648}">
      <dgm:prSet/>
      <dgm:spPr/>
      <dgm:t>
        <a:bodyPr/>
        <a:lstStyle/>
        <a:p>
          <a:endParaRPr lang="pt-BR"/>
        </a:p>
      </dgm:t>
    </dgm:pt>
    <dgm:pt modelId="{DA76BD2A-0DD0-47A0-ABBD-519430472D4C}" type="sibTrans" cxnId="{0557B3C3-F576-4E15-82D6-8402E194C648}">
      <dgm:prSet/>
      <dgm:spPr/>
      <dgm:t>
        <a:bodyPr/>
        <a:lstStyle/>
        <a:p>
          <a:endParaRPr lang="pt-BR"/>
        </a:p>
      </dgm:t>
    </dgm:pt>
    <dgm:pt modelId="{2DAA8029-1F19-4705-85DE-01E0CD38DBED}">
      <dgm:prSet phldrT="[Texto]"/>
      <dgm:spPr>
        <a:solidFill>
          <a:schemeClr val="accent6">
            <a:lumMod val="40000"/>
            <a:lumOff val="60000"/>
            <a:alpha val="90000"/>
          </a:schemeClr>
        </a:solidFill>
      </dgm:spPr>
      <dgm:t>
        <a:bodyPr/>
        <a:lstStyle/>
        <a:p>
          <a:r>
            <a:rPr lang="pt-BR" dirty="0" smtClean="0"/>
            <a:t>Máquinas, equipamentos, instalações</a:t>
          </a:r>
          <a:endParaRPr lang="pt-BR" dirty="0"/>
        </a:p>
      </dgm:t>
    </dgm:pt>
    <dgm:pt modelId="{534B893A-C210-42E2-B47A-EF977251173E}" type="parTrans" cxnId="{339DAB81-33FD-436B-8C99-3F675242C175}">
      <dgm:prSet/>
      <dgm:spPr/>
      <dgm:t>
        <a:bodyPr/>
        <a:lstStyle/>
        <a:p>
          <a:endParaRPr lang="pt-BR"/>
        </a:p>
      </dgm:t>
    </dgm:pt>
    <dgm:pt modelId="{8B6E5990-D65F-437A-A00C-9CD043E7FD28}" type="sibTrans" cxnId="{339DAB81-33FD-436B-8C99-3F675242C175}">
      <dgm:prSet/>
      <dgm:spPr/>
      <dgm:t>
        <a:bodyPr/>
        <a:lstStyle/>
        <a:p>
          <a:endParaRPr lang="pt-BR"/>
        </a:p>
      </dgm:t>
    </dgm:pt>
    <dgm:pt modelId="{8807537B-68D0-4334-B004-F3552674FF4C}">
      <dgm:prSet phldrT="[Texto]"/>
      <dgm:spPr>
        <a:solidFill>
          <a:schemeClr val="accent6">
            <a:lumMod val="40000"/>
            <a:lumOff val="60000"/>
            <a:alpha val="90000"/>
          </a:schemeClr>
        </a:solidFill>
      </dgm:spPr>
      <dgm:t>
        <a:bodyPr/>
        <a:lstStyle/>
        <a:p>
          <a:r>
            <a:rPr lang="pt-BR" dirty="0" smtClean="0"/>
            <a:t>Dinheiro, moeda</a:t>
          </a:r>
          <a:endParaRPr lang="pt-BR" dirty="0"/>
        </a:p>
      </dgm:t>
    </dgm:pt>
    <dgm:pt modelId="{3AF4C118-8DED-48ED-B735-F70AB0D88A68}" type="parTrans" cxnId="{CC63DD48-8175-4CC2-A687-686C976E33C2}">
      <dgm:prSet/>
      <dgm:spPr/>
      <dgm:t>
        <a:bodyPr/>
        <a:lstStyle/>
        <a:p>
          <a:endParaRPr lang="pt-BR"/>
        </a:p>
      </dgm:t>
    </dgm:pt>
    <dgm:pt modelId="{DA50689C-36D9-4F2A-9840-952205A4594A}" type="sibTrans" cxnId="{CC63DD48-8175-4CC2-A687-686C976E33C2}">
      <dgm:prSet/>
      <dgm:spPr/>
      <dgm:t>
        <a:bodyPr/>
        <a:lstStyle/>
        <a:p>
          <a:endParaRPr lang="pt-BR"/>
        </a:p>
      </dgm:t>
    </dgm:pt>
    <dgm:pt modelId="{C74B6262-1087-4E59-8630-366088D753F1}">
      <dgm:prSet phldrT="[Texto]"/>
      <dgm:spPr/>
      <dgm:t>
        <a:bodyPr/>
        <a:lstStyle/>
        <a:p>
          <a:r>
            <a:rPr lang="pt-BR" dirty="0" smtClean="0"/>
            <a:t>Trabalho</a:t>
          </a:r>
          <a:endParaRPr lang="pt-BR" dirty="0"/>
        </a:p>
      </dgm:t>
    </dgm:pt>
    <dgm:pt modelId="{ABDC9C03-409C-4E0C-A92C-BB1BE3B680FC}" type="parTrans" cxnId="{04AD0098-C5DA-48FB-BB34-9BC87C0F7490}">
      <dgm:prSet/>
      <dgm:spPr/>
      <dgm:t>
        <a:bodyPr/>
        <a:lstStyle/>
        <a:p>
          <a:endParaRPr lang="pt-BR"/>
        </a:p>
      </dgm:t>
    </dgm:pt>
    <dgm:pt modelId="{E4E87779-4265-4C5E-8B64-37DE5DEE3EC3}" type="sibTrans" cxnId="{04AD0098-C5DA-48FB-BB34-9BC87C0F7490}">
      <dgm:prSet/>
      <dgm:spPr/>
      <dgm:t>
        <a:bodyPr/>
        <a:lstStyle/>
        <a:p>
          <a:endParaRPr lang="pt-BR"/>
        </a:p>
      </dgm:t>
    </dgm:pt>
    <dgm:pt modelId="{1C0CCCE7-F468-4563-A0FE-A12152FAE734}">
      <dgm:prSet phldrT="[Texto]"/>
      <dgm:spPr/>
      <dgm:t>
        <a:bodyPr/>
        <a:lstStyle/>
        <a:p>
          <a:endParaRPr lang="pt-BR" dirty="0"/>
        </a:p>
      </dgm:t>
    </dgm:pt>
    <dgm:pt modelId="{A06BDE50-1192-489C-9018-800EAADABABF}" type="parTrans" cxnId="{2C2A1AFA-3AF7-4C7E-9EC6-293C0564F273}">
      <dgm:prSet/>
      <dgm:spPr/>
      <dgm:t>
        <a:bodyPr/>
        <a:lstStyle/>
        <a:p>
          <a:endParaRPr lang="pt-BR"/>
        </a:p>
      </dgm:t>
    </dgm:pt>
    <dgm:pt modelId="{38F140EE-DBB8-4013-9AFE-8D18086141BB}" type="sibTrans" cxnId="{2C2A1AFA-3AF7-4C7E-9EC6-293C0564F273}">
      <dgm:prSet/>
      <dgm:spPr/>
      <dgm:t>
        <a:bodyPr/>
        <a:lstStyle/>
        <a:p>
          <a:endParaRPr lang="pt-BR"/>
        </a:p>
      </dgm:t>
    </dgm:pt>
    <dgm:pt modelId="{02878931-FAC0-4C11-B5D8-0D060BE33D57}">
      <dgm:prSet phldrT="[Texto]"/>
      <dgm:spPr/>
      <dgm:t>
        <a:bodyPr/>
        <a:lstStyle/>
        <a:p>
          <a:r>
            <a:rPr lang="pt-BR" dirty="0" smtClean="0"/>
            <a:t>Mão de obra</a:t>
          </a:r>
          <a:endParaRPr lang="pt-BR" dirty="0"/>
        </a:p>
      </dgm:t>
    </dgm:pt>
    <dgm:pt modelId="{61C9111F-3A68-42D2-85FD-DE4DE16164D1}" type="parTrans" cxnId="{F5FEFB79-2DBA-482B-8A99-0A7A18F6F738}">
      <dgm:prSet/>
      <dgm:spPr/>
      <dgm:t>
        <a:bodyPr/>
        <a:lstStyle/>
        <a:p>
          <a:endParaRPr lang="pt-BR"/>
        </a:p>
      </dgm:t>
    </dgm:pt>
    <dgm:pt modelId="{81D705CE-0C46-4FD2-AFDC-E26842798DF0}" type="sibTrans" cxnId="{F5FEFB79-2DBA-482B-8A99-0A7A18F6F738}">
      <dgm:prSet/>
      <dgm:spPr/>
      <dgm:t>
        <a:bodyPr/>
        <a:lstStyle/>
        <a:p>
          <a:endParaRPr lang="pt-BR"/>
        </a:p>
      </dgm:t>
    </dgm:pt>
    <dgm:pt modelId="{D85572E3-D0F3-4279-B5E1-2B344F07985D}">
      <dgm:prSet phldrT="[Texto]"/>
      <dgm:spPr>
        <a:solidFill>
          <a:schemeClr val="tx1">
            <a:lumMod val="65000"/>
            <a:lumOff val="35000"/>
          </a:schemeClr>
        </a:solidFill>
      </dgm:spPr>
      <dgm:t>
        <a:bodyPr/>
        <a:lstStyle/>
        <a:p>
          <a:r>
            <a:rPr lang="pt-BR" dirty="0" smtClean="0"/>
            <a:t>Tecnologia</a:t>
          </a:r>
          <a:endParaRPr lang="pt-BR" dirty="0"/>
        </a:p>
      </dgm:t>
    </dgm:pt>
    <dgm:pt modelId="{4EBE6E4F-42FB-4EE7-8196-22A0D94C4086}" type="parTrans" cxnId="{A176341A-C1D7-4F22-B10A-339396BD52E2}">
      <dgm:prSet/>
      <dgm:spPr/>
      <dgm:t>
        <a:bodyPr/>
        <a:lstStyle/>
        <a:p>
          <a:endParaRPr lang="pt-BR"/>
        </a:p>
      </dgm:t>
    </dgm:pt>
    <dgm:pt modelId="{593DC5B5-0576-4F38-B2ED-5D77199108F0}" type="sibTrans" cxnId="{A176341A-C1D7-4F22-B10A-339396BD52E2}">
      <dgm:prSet/>
      <dgm:spPr/>
      <dgm:t>
        <a:bodyPr/>
        <a:lstStyle/>
        <a:p>
          <a:endParaRPr lang="pt-BR"/>
        </a:p>
      </dgm:t>
    </dgm:pt>
    <dgm:pt modelId="{AD2E3CE5-9602-4B7A-860C-BB01EB8317DE}">
      <dgm:prSet phldrT="[Texto]"/>
      <dgm:spPr>
        <a:solidFill>
          <a:srgbClr val="C00000"/>
        </a:solidFill>
      </dgm:spPr>
      <dgm:t>
        <a:bodyPr/>
        <a:lstStyle/>
        <a:p>
          <a:r>
            <a:rPr lang="pt-BR" dirty="0" smtClean="0"/>
            <a:t>Capacidade Empresarial</a:t>
          </a:r>
          <a:endParaRPr lang="pt-BR" dirty="0"/>
        </a:p>
      </dgm:t>
    </dgm:pt>
    <dgm:pt modelId="{9F43F798-858F-472C-9B7E-00A7F2A96925}" type="parTrans" cxnId="{003DD627-D51E-46FE-AE91-4EB2303F01BC}">
      <dgm:prSet/>
      <dgm:spPr/>
      <dgm:t>
        <a:bodyPr/>
        <a:lstStyle/>
        <a:p>
          <a:endParaRPr lang="pt-BR"/>
        </a:p>
      </dgm:t>
    </dgm:pt>
    <dgm:pt modelId="{2A6DB6BA-5E2C-4DB8-B970-4132C80ADBC9}" type="sibTrans" cxnId="{003DD627-D51E-46FE-AE91-4EB2303F01BC}">
      <dgm:prSet/>
      <dgm:spPr/>
      <dgm:t>
        <a:bodyPr/>
        <a:lstStyle/>
        <a:p>
          <a:endParaRPr lang="pt-BR"/>
        </a:p>
      </dgm:t>
    </dgm:pt>
    <dgm:pt modelId="{770C2868-13EC-41C3-8BC1-D875916B9D44}">
      <dgm:prSet/>
      <dgm:spPr>
        <a:solidFill>
          <a:schemeClr val="bg1">
            <a:lumMod val="95000"/>
            <a:alpha val="90000"/>
          </a:schemeClr>
        </a:solidFill>
      </dgm:spPr>
      <dgm:t>
        <a:bodyPr/>
        <a:lstStyle/>
        <a:p>
          <a:r>
            <a:rPr lang="pt-BR" dirty="0" smtClean="0"/>
            <a:t>Métodos de produção</a:t>
          </a:r>
          <a:endParaRPr lang="pt-BR" dirty="0"/>
        </a:p>
      </dgm:t>
    </dgm:pt>
    <dgm:pt modelId="{FEDDAF8F-E02A-4D5E-A393-8B9EBCD4ECD9}" type="parTrans" cxnId="{8FD12DE4-1100-483A-9778-09BA8E94FDAF}">
      <dgm:prSet/>
      <dgm:spPr/>
      <dgm:t>
        <a:bodyPr/>
        <a:lstStyle/>
        <a:p>
          <a:endParaRPr lang="pt-BR"/>
        </a:p>
      </dgm:t>
    </dgm:pt>
    <dgm:pt modelId="{0E0D6DC5-6529-45A6-81E1-4F58909EC0A4}" type="sibTrans" cxnId="{8FD12DE4-1100-483A-9778-09BA8E94FDAF}">
      <dgm:prSet/>
      <dgm:spPr/>
      <dgm:t>
        <a:bodyPr/>
        <a:lstStyle/>
        <a:p>
          <a:endParaRPr lang="pt-BR"/>
        </a:p>
      </dgm:t>
    </dgm:pt>
    <dgm:pt modelId="{594967F9-3E46-49C0-A493-84A9F65CA004}">
      <dgm:prSet/>
      <dgm:spPr>
        <a:solidFill>
          <a:schemeClr val="bg1">
            <a:lumMod val="95000"/>
            <a:alpha val="90000"/>
          </a:schemeClr>
        </a:solidFill>
      </dgm:spPr>
      <dgm:t>
        <a:bodyPr/>
        <a:lstStyle/>
        <a:p>
          <a:r>
            <a:rPr lang="pt-BR" dirty="0" smtClean="0"/>
            <a:t>Conhecimento</a:t>
          </a:r>
          <a:endParaRPr lang="pt-BR" dirty="0"/>
        </a:p>
      </dgm:t>
    </dgm:pt>
    <dgm:pt modelId="{5FFDB030-0993-4455-AC1D-F67ED0CDE823}" type="parTrans" cxnId="{926C29F1-BBA1-4C0F-B782-DB8FD4BB1A5C}">
      <dgm:prSet/>
      <dgm:spPr/>
      <dgm:t>
        <a:bodyPr/>
        <a:lstStyle/>
        <a:p>
          <a:endParaRPr lang="pt-BR"/>
        </a:p>
      </dgm:t>
    </dgm:pt>
    <dgm:pt modelId="{BC59632F-1959-442A-AE34-80DCFC489C84}" type="sibTrans" cxnId="{926C29F1-BBA1-4C0F-B782-DB8FD4BB1A5C}">
      <dgm:prSet/>
      <dgm:spPr/>
      <dgm:t>
        <a:bodyPr/>
        <a:lstStyle/>
        <a:p>
          <a:endParaRPr lang="pt-BR"/>
        </a:p>
      </dgm:t>
    </dgm:pt>
    <dgm:pt modelId="{02891C67-75AD-4688-896B-C2867D648AE6}">
      <dgm:prSet/>
      <dgm:spPr>
        <a:solidFill>
          <a:schemeClr val="accent2">
            <a:lumMod val="40000"/>
            <a:lumOff val="60000"/>
            <a:alpha val="90000"/>
          </a:schemeClr>
        </a:solidFill>
      </dgm:spPr>
      <dgm:t>
        <a:bodyPr/>
        <a:lstStyle/>
        <a:p>
          <a:r>
            <a:rPr lang="pt-BR" dirty="0" smtClean="0"/>
            <a:t>Gestão</a:t>
          </a:r>
          <a:endParaRPr lang="pt-BR" dirty="0"/>
        </a:p>
      </dgm:t>
    </dgm:pt>
    <dgm:pt modelId="{D62F6F97-DE50-4F95-B0B9-C86D507E5EA9}" type="parTrans" cxnId="{D60D5714-741F-4A48-BD1C-1304CD4F1E97}">
      <dgm:prSet/>
      <dgm:spPr/>
      <dgm:t>
        <a:bodyPr/>
        <a:lstStyle/>
        <a:p>
          <a:endParaRPr lang="pt-BR"/>
        </a:p>
      </dgm:t>
    </dgm:pt>
    <dgm:pt modelId="{D7983EE2-4003-4389-8506-CD2D705600CE}" type="sibTrans" cxnId="{D60D5714-741F-4A48-BD1C-1304CD4F1E97}">
      <dgm:prSet/>
      <dgm:spPr/>
      <dgm:t>
        <a:bodyPr/>
        <a:lstStyle/>
        <a:p>
          <a:endParaRPr lang="pt-BR"/>
        </a:p>
      </dgm:t>
    </dgm:pt>
    <dgm:pt modelId="{FA0CC68F-FD6D-424B-87AE-9A6B75FF6496}">
      <dgm:prSet/>
      <dgm:spPr>
        <a:solidFill>
          <a:schemeClr val="accent2">
            <a:lumMod val="40000"/>
            <a:lumOff val="60000"/>
            <a:alpha val="90000"/>
          </a:schemeClr>
        </a:solidFill>
      </dgm:spPr>
      <dgm:t>
        <a:bodyPr/>
        <a:lstStyle/>
        <a:p>
          <a:r>
            <a:rPr lang="pt-BR" dirty="0" smtClean="0"/>
            <a:t>Empreendedorismo</a:t>
          </a:r>
          <a:endParaRPr lang="pt-BR" dirty="0"/>
        </a:p>
      </dgm:t>
    </dgm:pt>
    <dgm:pt modelId="{22255A0E-9950-481F-A627-7CED3B7F2DC5}" type="parTrans" cxnId="{64270D86-03DC-4FF6-B167-6AF899D6C575}">
      <dgm:prSet/>
      <dgm:spPr/>
      <dgm:t>
        <a:bodyPr/>
        <a:lstStyle/>
        <a:p>
          <a:endParaRPr lang="pt-BR"/>
        </a:p>
      </dgm:t>
    </dgm:pt>
    <dgm:pt modelId="{2A98854D-E771-48F5-83A9-472935FFA64C}" type="sibTrans" cxnId="{64270D86-03DC-4FF6-B167-6AF899D6C575}">
      <dgm:prSet/>
      <dgm:spPr/>
      <dgm:t>
        <a:bodyPr/>
        <a:lstStyle/>
        <a:p>
          <a:endParaRPr lang="pt-BR"/>
        </a:p>
      </dgm:t>
    </dgm:pt>
    <dgm:pt modelId="{F88595FA-1B90-41D8-BFBF-DFDF62EDEE04}">
      <dgm:prSet phldrT="[Texto]"/>
      <dgm:spPr>
        <a:solidFill>
          <a:schemeClr val="accent4">
            <a:lumMod val="40000"/>
            <a:lumOff val="60000"/>
            <a:alpha val="90000"/>
          </a:schemeClr>
        </a:solidFill>
      </dgm:spPr>
      <dgm:t>
        <a:bodyPr/>
        <a:lstStyle/>
        <a:p>
          <a:r>
            <a:rPr lang="pt-BR" dirty="0" smtClean="0"/>
            <a:t>Recursos naturais</a:t>
          </a:r>
          <a:endParaRPr lang="pt-BR" dirty="0"/>
        </a:p>
      </dgm:t>
    </dgm:pt>
    <dgm:pt modelId="{7E11EB4C-1D6E-46E1-9938-A7A89E3115DA}" type="parTrans" cxnId="{E0A41B78-3E2E-49C6-B3EE-2F73EBB17C87}">
      <dgm:prSet/>
      <dgm:spPr/>
      <dgm:t>
        <a:bodyPr/>
        <a:lstStyle/>
        <a:p>
          <a:endParaRPr lang="pt-BR"/>
        </a:p>
      </dgm:t>
    </dgm:pt>
    <dgm:pt modelId="{89529861-AC37-4927-BD8C-E4D329A8886C}" type="sibTrans" cxnId="{E0A41B78-3E2E-49C6-B3EE-2F73EBB17C87}">
      <dgm:prSet/>
      <dgm:spPr/>
      <dgm:t>
        <a:bodyPr/>
        <a:lstStyle/>
        <a:p>
          <a:endParaRPr lang="pt-BR"/>
        </a:p>
      </dgm:t>
    </dgm:pt>
    <dgm:pt modelId="{A555E51C-FCC2-4131-9610-C1C2EBBEE1E0}" type="pres">
      <dgm:prSet presAssocID="{4ED3DC44-93AC-433C-9784-1F98718A55BA}" presName="Name0" presStyleCnt="0">
        <dgm:presLayoutVars>
          <dgm:dir/>
          <dgm:animLvl val="lvl"/>
          <dgm:resizeHandles val="exact"/>
        </dgm:presLayoutVars>
      </dgm:prSet>
      <dgm:spPr/>
      <dgm:t>
        <a:bodyPr/>
        <a:lstStyle/>
        <a:p>
          <a:endParaRPr lang="pt-BR"/>
        </a:p>
      </dgm:t>
    </dgm:pt>
    <dgm:pt modelId="{05E0F470-6EFE-46E6-B860-5A3834E7AC57}" type="pres">
      <dgm:prSet presAssocID="{4595783C-A8E7-4698-A8E1-4FBF31CA43A1}" presName="composite" presStyleCnt="0"/>
      <dgm:spPr/>
    </dgm:pt>
    <dgm:pt modelId="{850B1E9E-9110-48BD-9214-C88F257BD47B}" type="pres">
      <dgm:prSet presAssocID="{4595783C-A8E7-4698-A8E1-4FBF31CA43A1}" presName="parTx" presStyleLbl="alignNode1" presStyleIdx="0" presStyleCnt="5">
        <dgm:presLayoutVars>
          <dgm:chMax val="0"/>
          <dgm:chPref val="0"/>
          <dgm:bulletEnabled val="1"/>
        </dgm:presLayoutVars>
      </dgm:prSet>
      <dgm:spPr/>
      <dgm:t>
        <a:bodyPr/>
        <a:lstStyle/>
        <a:p>
          <a:endParaRPr lang="pt-BR"/>
        </a:p>
      </dgm:t>
    </dgm:pt>
    <dgm:pt modelId="{A2233A6F-B831-4A65-A9DF-800FE9AF0EBD}" type="pres">
      <dgm:prSet presAssocID="{4595783C-A8E7-4698-A8E1-4FBF31CA43A1}" presName="desTx" presStyleLbl="alignAccFollowNode1" presStyleIdx="0" presStyleCnt="5">
        <dgm:presLayoutVars>
          <dgm:bulletEnabled val="1"/>
        </dgm:presLayoutVars>
      </dgm:prSet>
      <dgm:spPr/>
      <dgm:t>
        <a:bodyPr/>
        <a:lstStyle/>
        <a:p>
          <a:endParaRPr lang="pt-BR"/>
        </a:p>
      </dgm:t>
    </dgm:pt>
    <dgm:pt modelId="{85D2EE64-BED2-4E0F-92AC-567A4E30A51B}" type="pres">
      <dgm:prSet presAssocID="{9B8E269D-30F2-4BB3-ABFA-40BC1FE710DB}" presName="space" presStyleCnt="0"/>
      <dgm:spPr/>
    </dgm:pt>
    <dgm:pt modelId="{C4C1A40C-87CB-457D-9BD3-0379500BE171}" type="pres">
      <dgm:prSet presAssocID="{6EF6E8A6-E7C0-4608-96E1-93CE870CF364}" presName="composite" presStyleCnt="0"/>
      <dgm:spPr/>
    </dgm:pt>
    <dgm:pt modelId="{BA5B1D78-694C-432F-B2EE-95FF150D50B3}" type="pres">
      <dgm:prSet presAssocID="{6EF6E8A6-E7C0-4608-96E1-93CE870CF364}" presName="parTx" presStyleLbl="alignNode1" presStyleIdx="1" presStyleCnt="5">
        <dgm:presLayoutVars>
          <dgm:chMax val="0"/>
          <dgm:chPref val="0"/>
          <dgm:bulletEnabled val="1"/>
        </dgm:presLayoutVars>
      </dgm:prSet>
      <dgm:spPr/>
      <dgm:t>
        <a:bodyPr/>
        <a:lstStyle/>
        <a:p>
          <a:endParaRPr lang="pt-BR"/>
        </a:p>
      </dgm:t>
    </dgm:pt>
    <dgm:pt modelId="{C1DD58D8-4881-4D1F-9E66-010472B9FA4B}" type="pres">
      <dgm:prSet presAssocID="{6EF6E8A6-E7C0-4608-96E1-93CE870CF364}" presName="desTx" presStyleLbl="alignAccFollowNode1" presStyleIdx="1" presStyleCnt="5">
        <dgm:presLayoutVars>
          <dgm:bulletEnabled val="1"/>
        </dgm:presLayoutVars>
      </dgm:prSet>
      <dgm:spPr/>
      <dgm:t>
        <a:bodyPr/>
        <a:lstStyle/>
        <a:p>
          <a:endParaRPr lang="pt-BR"/>
        </a:p>
      </dgm:t>
    </dgm:pt>
    <dgm:pt modelId="{B51A8711-C794-4F54-8525-FD3D2A72BC34}" type="pres">
      <dgm:prSet presAssocID="{DA76BD2A-0DD0-47A0-ABBD-519430472D4C}" presName="space" presStyleCnt="0"/>
      <dgm:spPr/>
    </dgm:pt>
    <dgm:pt modelId="{D0181D50-E38C-45B7-93BA-20E0D870D96D}" type="pres">
      <dgm:prSet presAssocID="{C74B6262-1087-4E59-8630-366088D753F1}" presName="composite" presStyleCnt="0"/>
      <dgm:spPr/>
    </dgm:pt>
    <dgm:pt modelId="{E9FE6402-72C6-441A-B015-4EABCC0730A8}" type="pres">
      <dgm:prSet presAssocID="{C74B6262-1087-4E59-8630-366088D753F1}" presName="parTx" presStyleLbl="alignNode1" presStyleIdx="2" presStyleCnt="5">
        <dgm:presLayoutVars>
          <dgm:chMax val="0"/>
          <dgm:chPref val="0"/>
          <dgm:bulletEnabled val="1"/>
        </dgm:presLayoutVars>
      </dgm:prSet>
      <dgm:spPr/>
      <dgm:t>
        <a:bodyPr/>
        <a:lstStyle/>
        <a:p>
          <a:endParaRPr lang="pt-BR"/>
        </a:p>
      </dgm:t>
    </dgm:pt>
    <dgm:pt modelId="{35D236FD-56C3-4C09-B59C-741B37376687}" type="pres">
      <dgm:prSet presAssocID="{C74B6262-1087-4E59-8630-366088D753F1}" presName="desTx" presStyleLbl="alignAccFollowNode1" presStyleIdx="2" presStyleCnt="5">
        <dgm:presLayoutVars>
          <dgm:bulletEnabled val="1"/>
        </dgm:presLayoutVars>
      </dgm:prSet>
      <dgm:spPr/>
      <dgm:t>
        <a:bodyPr/>
        <a:lstStyle/>
        <a:p>
          <a:endParaRPr lang="pt-BR"/>
        </a:p>
      </dgm:t>
    </dgm:pt>
    <dgm:pt modelId="{59D4D6B5-FE5C-4A19-AFB2-8D218EF9B23B}" type="pres">
      <dgm:prSet presAssocID="{E4E87779-4265-4C5E-8B64-37DE5DEE3EC3}" presName="space" presStyleCnt="0"/>
      <dgm:spPr/>
    </dgm:pt>
    <dgm:pt modelId="{F4A05DD6-D74A-44C4-8E23-8436A4EEB2F6}" type="pres">
      <dgm:prSet presAssocID="{D85572E3-D0F3-4279-B5E1-2B344F07985D}" presName="composite" presStyleCnt="0"/>
      <dgm:spPr/>
    </dgm:pt>
    <dgm:pt modelId="{F02AFA8B-6C3D-479D-AC2B-23DB198B8CCA}" type="pres">
      <dgm:prSet presAssocID="{D85572E3-D0F3-4279-B5E1-2B344F07985D}" presName="parTx" presStyleLbl="alignNode1" presStyleIdx="3" presStyleCnt="5">
        <dgm:presLayoutVars>
          <dgm:chMax val="0"/>
          <dgm:chPref val="0"/>
          <dgm:bulletEnabled val="1"/>
        </dgm:presLayoutVars>
      </dgm:prSet>
      <dgm:spPr/>
      <dgm:t>
        <a:bodyPr/>
        <a:lstStyle/>
        <a:p>
          <a:endParaRPr lang="pt-BR"/>
        </a:p>
      </dgm:t>
    </dgm:pt>
    <dgm:pt modelId="{0DA82CD3-6306-4635-B41E-AB9D15912325}" type="pres">
      <dgm:prSet presAssocID="{D85572E3-D0F3-4279-B5E1-2B344F07985D}" presName="desTx" presStyleLbl="alignAccFollowNode1" presStyleIdx="3" presStyleCnt="5">
        <dgm:presLayoutVars>
          <dgm:bulletEnabled val="1"/>
        </dgm:presLayoutVars>
      </dgm:prSet>
      <dgm:spPr/>
      <dgm:t>
        <a:bodyPr/>
        <a:lstStyle/>
        <a:p>
          <a:endParaRPr lang="pt-BR"/>
        </a:p>
      </dgm:t>
    </dgm:pt>
    <dgm:pt modelId="{5A64113F-CBEB-4AAD-9B8B-501D613D16E0}" type="pres">
      <dgm:prSet presAssocID="{593DC5B5-0576-4F38-B2ED-5D77199108F0}" presName="space" presStyleCnt="0"/>
      <dgm:spPr/>
    </dgm:pt>
    <dgm:pt modelId="{1783C612-AF7E-44CA-88C1-651D4A785C2E}" type="pres">
      <dgm:prSet presAssocID="{AD2E3CE5-9602-4B7A-860C-BB01EB8317DE}" presName="composite" presStyleCnt="0"/>
      <dgm:spPr/>
    </dgm:pt>
    <dgm:pt modelId="{0F858FFD-4D01-4EF8-A7A6-AD1F96976637}" type="pres">
      <dgm:prSet presAssocID="{AD2E3CE5-9602-4B7A-860C-BB01EB8317DE}" presName="parTx" presStyleLbl="alignNode1" presStyleIdx="4" presStyleCnt="5">
        <dgm:presLayoutVars>
          <dgm:chMax val="0"/>
          <dgm:chPref val="0"/>
          <dgm:bulletEnabled val="1"/>
        </dgm:presLayoutVars>
      </dgm:prSet>
      <dgm:spPr/>
      <dgm:t>
        <a:bodyPr/>
        <a:lstStyle/>
        <a:p>
          <a:endParaRPr lang="pt-BR"/>
        </a:p>
      </dgm:t>
    </dgm:pt>
    <dgm:pt modelId="{B7D07AFA-84C0-4195-AE0B-F910863A7BBC}" type="pres">
      <dgm:prSet presAssocID="{AD2E3CE5-9602-4B7A-860C-BB01EB8317DE}" presName="desTx" presStyleLbl="alignAccFollowNode1" presStyleIdx="4" presStyleCnt="5">
        <dgm:presLayoutVars>
          <dgm:bulletEnabled val="1"/>
        </dgm:presLayoutVars>
      </dgm:prSet>
      <dgm:spPr/>
      <dgm:t>
        <a:bodyPr/>
        <a:lstStyle/>
        <a:p>
          <a:endParaRPr lang="pt-BR"/>
        </a:p>
      </dgm:t>
    </dgm:pt>
  </dgm:ptLst>
  <dgm:cxnLst>
    <dgm:cxn modelId="{C523497F-61C5-4280-9FEB-D7DB7273C148}" type="presOf" srcId="{8807537B-68D0-4334-B004-F3552674FF4C}" destId="{C1DD58D8-4881-4D1F-9E66-010472B9FA4B}" srcOrd="0" destOrd="1" presId="urn:microsoft.com/office/officeart/2005/8/layout/hList1"/>
    <dgm:cxn modelId="{9EB7E1CA-AF3D-4D48-AE87-42345CE34B8E}" type="presOf" srcId="{C74B6262-1087-4E59-8630-366088D753F1}" destId="{E9FE6402-72C6-441A-B015-4EABCC0730A8}" srcOrd="0" destOrd="0" presId="urn:microsoft.com/office/officeart/2005/8/layout/hList1"/>
    <dgm:cxn modelId="{ABB30E58-CE9D-4B04-AC9E-5AEDDBE8121C}" type="presOf" srcId="{FA0CC68F-FD6D-424B-87AE-9A6B75FF6496}" destId="{B7D07AFA-84C0-4195-AE0B-F910863A7BBC}" srcOrd="0" destOrd="1" presId="urn:microsoft.com/office/officeart/2005/8/layout/hList1"/>
    <dgm:cxn modelId="{EB3D632E-93AD-415E-A9E2-378857398A9F}" srcId="{4ED3DC44-93AC-433C-9784-1F98718A55BA}" destId="{4595783C-A8E7-4698-A8E1-4FBF31CA43A1}" srcOrd="0" destOrd="0" parTransId="{8DE8EA97-0FEC-4EDF-BA20-9B63EEEBAAB4}" sibTransId="{9B8E269D-30F2-4BB3-ABFA-40BC1FE710DB}"/>
    <dgm:cxn modelId="{B1FD5287-8FB4-4B0B-A01B-2A60C006C1B3}" type="presOf" srcId="{594967F9-3E46-49C0-A493-84A9F65CA004}" destId="{0DA82CD3-6306-4635-B41E-AB9D15912325}" srcOrd="0" destOrd="1" presId="urn:microsoft.com/office/officeart/2005/8/layout/hList1"/>
    <dgm:cxn modelId="{CC63DD48-8175-4CC2-A687-686C976E33C2}" srcId="{6EF6E8A6-E7C0-4608-96E1-93CE870CF364}" destId="{8807537B-68D0-4334-B004-F3552674FF4C}" srcOrd="1" destOrd="0" parTransId="{3AF4C118-8DED-48ED-B735-F70AB0D88A68}" sibTransId="{DA50689C-36D9-4F2A-9840-952205A4594A}"/>
    <dgm:cxn modelId="{64270D86-03DC-4FF6-B167-6AF899D6C575}" srcId="{AD2E3CE5-9602-4B7A-860C-BB01EB8317DE}" destId="{FA0CC68F-FD6D-424B-87AE-9A6B75FF6496}" srcOrd="1" destOrd="0" parTransId="{22255A0E-9950-481F-A627-7CED3B7F2DC5}" sibTransId="{2A98854D-E771-48F5-83A9-472935FFA64C}"/>
    <dgm:cxn modelId="{44DBBA4C-B1D8-418C-A328-3EFB5AD749C2}" type="presOf" srcId="{D85572E3-D0F3-4279-B5E1-2B344F07985D}" destId="{F02AFA8B-6C3D-479D-AC2B-23DB198B8CCA}" srcOrd="0" destOrd="0" presId="urn:microsoft.com/office/officeart/2005/8/layout/hList1"/>
    <dgm:cxn modelId="{D0F641BD-0662-4EB8-B2E2-4ADB2B767C04}" type="presOf" srcId="{6EF6E8A6-E7C0-4608-96E1-93CE870CF364}" destId="{BA5B1D78-694C-432F-B2EE-95FF150D50B3}" srcOrd="0" destOrd="0" presId="urn:microsoft.com/office/officeart/2005/8/layout/hList1"/>
    <dgm:cxn modelId="{9B64223A-FF92-487D-840D-9DDCB606C8E5}" type="presOf" srcId="{AD2E3CE5-9602-4B7A-860C-BB01EB8317DE}" destId="{0F858FFD-4D01-4EF8-A7A6-AD1F96976637}" srcOrd="0" destOrd="0" presId="urn:microsoft.com/office/officeart/2005/8/layout/hList1"/>
    <dgm:cxn modelId="{F6E767CF-E517-43EB-B297-B87F18AE0D12}" type="presOf" srcId="{F88595FA-1B90-41D8-BFBF-DFDF62EDEE04}" destId="{A2233A6F-B831-4A65-A9DF-800FE9AF0EBD}" srcOrd="0" destOrd="1" presId="urn:microsoft.com/office/officeart/2005/8/layout/hList1"/>
    <dgm:cxn modelId="{D013708A-CE1D-4D2B-AFE0-5B4C3C4266A2}" type="presOf" srcId="{4595783C-A8E7-4698-A8E1-4FBF31CA43A1}" destId="{850B1E9E-9110-48BD-9214-C88F257BD47B}" srcOrd="0" destOrd="0" presId="urn:microsoft.com/office/officeart/2005/8/layout/hList1"/>
    <dgm:cxn modelId="{23B591CD-D953-47CC-ACF9-E3580A2DD345}" type="presOf" srcId="{1C0CCCE7-F468-4563-A0FE-A12152FAE734}" destId="{35D236FD-56C3-4C09-B59C-741B37376687}" srcOrd="0" destOrd="0" presId="urn:microsoft.com/office/officeart/2005/8/layout/hList1"/>
    <dgm:cxn modelId="{F5FEFB79-2DBA-482B-8A99-0A7A18F6F738}" srcId="{C74B6262-1087-4E59-8630-366088D753F1}" destId="{02878931-FAC0-4C11-B5D8-0D060BE33D57}" srcOrd="1" destOrd="0" parTransId="{61C9111F-3A68-42D2-85FD-DE4DE16164D1}" sibTransId="{81D705CE-0C46-4FD2-AFDC-E26842798DF0}"/>
    <dgm:cxn modelId="{A176341A-C1D7-4F22-B10A-339396BD52E2}" srcId="{4ED3DC44-93AC-433C-9784-1F98718A55BA}" destId="{D85572E3-D0F3-4279-B5E1-2B344F07985D}" srcOrd="3" destOrd="0" parTransId="{4EBE6E4F-42FB-4EE7-8196-22A0D94C4086}" sibTransId="{593DC5B5-0576-4F38-B2ED-5D77199108F0}"/>
    <dgm:cxn modelId="{18C26021-6CE5-4646-A847-A519BA323B42}" srcId="{4595783C-A8E7-4698-A8E1-4FBF31CA43A1}" destId="{52F28E75-7CE7-4521-891A-B185D946FEA3}" srcOrd="0" destOrd="0" parTransId="{E7711F7E-381F-4F90-9D1D-3245ED17590A}" sibTransId="{E3827351-4A29-4FB3-85F5-593C25A830D5}"/>
    <dgm:cxn modelId="{8D0467EC-FCB4-4A00-AF5A-6CFEA073B19F}" type="presOf" srcId="{52F28E75-7CE7-4521-891A-B185D946FEA3}" destId="{A2233A6F-B831-4A65-A9DF-800FE9AF0EBD}" srcOrd="0" destOrd="0" presId="urn:microsoft.com/office/officeart/2005/8/layout/hList1"/>
    <dgm:cxn modelId="{B43E6E88-46C0-4766-A345-470C5639157D}" type="presOf" srcId="{02878931-FAC0-4C11-B5D8-0D060BE33D57}" destId="{35D236FD-56C3-4C09-B59C-741B37376687}" srcOrd="0" destOrd="1" presId="urn:microsoft.com/office/officeart/2005/8/layout/hList1"/>
    <dgm:cxn modelId="{B1F902AD-9477-409A-819D-E23D93CD1DE0}" type="presOf" srcId="{770C2868-13EC-41C3-8BC1-D875916B9D44}" destId="{0DA82CD3-6306-4635-B41E-AB9D15912325}" srcOrd="0" destOrd="0" presId="urn:microsoft.com/office/officeart/2005/8/layout/hList1"/>
    <dgm:cxn modelId="{003DD627-D51E-46FE-AE91-4EB2303F01BC}" srcId="{4ED3DC44-93AC-433C-9784-1F98718A55BA}" destId="{AD2E3CE5-9602-4B7A-860C-BB01EB8317DE}" srcOrd="4" destOrd="0" parTransId="{9F43F798-858F-472C-9B7E-00A7F2A96925}" sibTransId="{2A6DB6BA-5E2C-4DB8-B970-4132C80ADBC9}"/>
    <dgm:cxn modelId="{0557B3C3-F576-4E15-82D6-8402E194C648}" srcId="{4ED3DC44-93AC-433C-9784-1F98718A55BA}" destId="{6EF6E8A6-E7C0-4608-96E1-93CE870CF364}" srcOrd="1" destOrd="0" parTransId="{3118EC3B-49F2-4452-874D-46084025A044}" sibTransId="{DA76BD2A-0DD0-47A0-ABBD-519430472D4C}"/>
    <dgm:cxn modelId="{926C29F1-BBA1-4C0F-B782-DB8FD4BB1A5C}" srcId="{D85572E3-D0F3-4279-B5E1-2B344F07985D}" destId="{594967F9-3E46-49C0-A493-84A9F65CA004}" srcOrd="1" destOrd="0" parTransId="{5FFDB030-0993-4455-AC1D-F67ED0CDE823}" sibTransId="{BC59632F-1959-442A-AE34-80DCFC489C84}"/>
    <dgm:cxn modelId="{339DAB81-33FD-436B-8C99-3F675242C175}" srcId="{6EF6E8A6-E7C0-4608-96E1-93CE870CF364}" destId="{2DAA8029-1F19-4705-85DE-01E0CD38DBED}" srcOrd="0" destOrd="0" parTransId="{534B893A-C210-42E2-B47A-EF977251173E}" sibTransId="{8B6E5990-D65F-437A-A00C-9CD043E7FD28}"/>
    <dgm:cxn modelId="{04AD0098-C5DA-48FB-BB34-9BC87C0F7490}" srcId="{4ED3DC44-93AC-433C-9784-1F98718A55BA}" destId="{C74B6262-1087-4E59-8630-366088D753F1}" srcOrd="2" destOrd="0" parTransId="{ABDC9C03-409C-4E0C-A92C-BB1BE3B680FC}" sibTransId="{E4E87779-4265-4C5E-8B64-37DE5DEE3EC3}"/>
    <dgm:cxn modelId="{E3BF8A1E-FAC5-45E9-8695-A98D7247E15F}" type="presOf" srcId="{02891C67-75AD-4688-896B-C2867D648AE6}" destId="{B7D07AFA-84C0-4195-AE0B-F910863A7BBC}" srcOrd="0" destOrd="0" presId="urn:microsoft.com/office/officeart/2005/8/layout/hList1"/>
    <dgm:cxn modelId="{2C2A1AFA-3AF7-4C7E-9EC6-293C0564F273}" srcId="{C74B6262-1087-4E59-8630-366088D753F1}" destId="{1C0CCCE7-F468-4563-A0FE-A12152FAE734}" srcOrd="0" destOrd="0" parTransId="{A06BDE50-1192-489C-9018-800EAADABABF}" sibTransId="{38F140EE-DBB8-4013-9AFE-8D18086141BB}"/>
    <dgm:cxn modelId="{5B65CC77-9E58-497B-8C97-6AB7B32157CF}" type="presOf" srcId="{2DAA8029-1F19-4705-85DE-01E0CD38DBED}" destId="{C1DD58D8-4881-4D1F-9E66-010472B9FA4B}" srcOrd="0" destOrd="0" presId="urn:microsoft.com/office/officeart/2005/8/layout/hList1"/>
    <dgm:cxn modelId="{8FD12DE4-1100-483A-9778-09BA8E94FDAF}" srcId="{D85572E3-D0F3-4279-B5E1-2B344F07985D}" destId="{770C2868-13EC-41C3-8BC1-D875916B9D44}" srcOrd="0" destOrd="0" parTransId="{FEDDAF8F-E02A-4D5E-A393-8B9EBCD4ECD9}" sibTransId="{0E0D6DC5-6529-45A6-81E1-4F58909EC0A4}"/>
    <dgm:cxn modelId="{D60D5714-741F-4A48-BD1C-1304CD4F1E97}" srcId="{AD2E3CE5-9602-4B7A-860C-BB01EB8317DE}" destId="{02891C67-75AD-4688-896B-C2867D648AE6}" srcOrd="0" destOrd="0" parTransId="{D62F6F97-DE50-4F95-B0B9-C86D507E5EA9}" sibTransId="{D7983EE2-4003-4389-8506-CD2D705600CE}"/>
    <dgm:cxn modelId="{E0A41B78-3E2E-49C6-B3EE-2F73EBB17C87}" srcId="{4595783C-A8E7-4698-A8E1-4FBF31CA43A1}" destId="{F88595FA-1B90-41D8-BFBF-DFDF62EDEE04}" srcOrd="1" destOrd="0" parTransId="{7E11EB4C-1D6E-46E1-9938-A7A89E3115DA}" sibTransId="{89529861-AC37-4927-BD8C-E4D329A8886C}"/>
    <dgm:cxn modelId="{27B17C2F-8D25-451A-BEBC-FBB14D1F2A6B}" type="presOf" srcId="{4ED3DC44-93AC-433C-9784-1F98718A55BA}" destId="{A555E51C-FCC2-4131-9610-C1C2EBBEE1E0}" srcOrd="0" destOrd="0" presId="urn:microsoft.com/office/officeart/2005/8/layout/hList1"/>
    <dgm:cxn modelId="{66B907AD-66E1-4C09-9F5A-D21D09E4BE7B}" type="presParOf" srcId="{A555E51C-FCC2-4131-9610-C1C2EBBEE1E0}" destId="{05E0F470-6EFE-46E6-B860-5A3834E7AC57}" srcOrd="0" destOrd="0" presId="urn:microsoft.com/office/officeart/2005/8/layout/hList1"/>
    <dgm:cxn modelId="{A8D160FD-B263-4743-88A8-D2A87CFDED53}" type="presParOf" srcId="{05E0F470-6EFE-46E6-B860-5A3834E7AC57}" destId="{850B1E9E-9110-48BD-9214-C88F257BD47B}" srcOrd="0" destOrd="0" presId="urn:microsoft.com/office/officeart/2005/8/layout/hList1"/>
    <dgm:cxn modelId="{D9CB52F4-1451-4BAD-B9F2-79D48350EF1E}" type="presParOf" srcId="{05E0F470-6EFE-46E6-B860-5A3834E7AC57}" destId="{A2233A6F-B831-4A65-A9DF-800FE9AF0EBD}" srcOrd="1" destOrd="0" presId="urn:microsoft.com/office/officeart/2005/8/layout/hList1"/>
    <dgm:cxn modelId="{B1D21898-DD7B-4FEB-A819-65ABBA5C87EB}" type="presParOf" srcId="{A555E51C-FCC2-4131-9610-C1C2EBBEE1E0}" destId="{85D2EE64-BED2-4E0F-92AC-567A4E30A51B}" srcOrd="1" destOrd="0" presId="urn:microsoft.com/office/officeart/2005/8/layout/hList1"/>
    <dgm:cxn modelId="{3B501FE0-C6B4-452D-9059-1C98E121835D}" type="presParOf" srcId="{A555E51C-FCC2-4131-9610-C1C2EBBEE1E0}" destId="{C4C1A40C-87CB-457D-9BD3-0379500BE171}" srcOrd="2" destOrd="0" presId="urn:microsoft.com/office/officeart/2005/8/layout/hList1"/>
    <dgm:cxn modelId="{BE2F389F-8121-4F8B-8D84-F043E873C206}" type="presParOf" srcId="{C4C1A40C-87CB-457D-9BD3-0379500BE171}" destId="{BA5B1D78-694C-432F-B2EE-95FF150D50B3}" srcOrd="0" destOrd="0" presId="urn:microsoft.com/office/officeart/2005/8/layout/hList1"/>
    <dgm:cxn modelId="{98309649-8896-438C-9C12-1CBB68FC89A9}" type="presParOf" srcId="{C4C1A40C-87CB-457D-9BD3-0379500BE171}" destId="{C1DD58D8-4881-4D1F-9E66-010472B9FA4B}" srcOrd="1" destOrd="0" presId="urn:microsoft.com/office/officeart/2005/8/layout/hList1"/>
    <dgm:cxn modelId="{3809A3D7-1ED4-40FF-A8B0-9E0ADAEA7FBF}" type="presParOf" srcId="{A555E51C-FCC2-4131-9610-C1C2EBBEE1E0}" destId="{B51A8711-C794-4F54-8525-FD3D2A72BC34}" srcOrd="3" destOrd="0" presId="urn:microsoft.com/office/officeart/2005/8/layout/hList1"/>
    <dgm:cxn modelId="{A6C8BD73-9860-4362-AF61-E1076242C9AE}" type="presParOf" srcId="{A555E51C-FCC2-4131-9610-C1C2EBBEE1E0}" destId="{D0181D50-E38C-45B7-93BA-20E0D870D96D}" srcOrd="4" destOrd="0" presId="urn:microsoft.com/office/officeart/2005/8/layout/hList1"/>
    <dgm:cxn modelId="{A1FBE509-0A3B-4428-9ADD-47778C21AE57}" type="presParOf" srcId="{D0181D50-E38C-45B7-93BA-20E0D870D96D}" destId="{E9FE6402-72C6-441A-B015-4EABCC0730A8}" srcOrd="0" destOrd="0" presId="urn:microsoft.com/office/officeart/2005/8/layout/hList1"/>
    <dgm:cxn modelId="{B968D83E-9F60-4BCA-9277-0C1B39D3ABE7}" type="presParOf" srcId="{D0181D50-E38C-45B7-93BA-20E0D870D96D}" destId="{35D236FD-56C3-4C09-B59C-741B37376687}" srcOrd="1" destOrd="0" presId="urn:microsoft.com/office/officeart/2005/8/layout/hList1"/>
    <dgm:cxn modelId="{265C4F16-84B5-4D69-AECF-CA3DC1BCC2BD}" type="presParOf" srcId="{A555E51C-FCC2-4131-9610-C1C2EBBEE1E0}" destId="{59D4D6B5-FE5C-4A19-AFB2-8D218EF9B23B}" srcOrd="5" destOrd="0" presId="urn:microsoft.com/office/officeart/2005/8/layout/hList1"/>
    <dgm:cxn modelId="{288B5BF4-C6DD-4094-87F3-9C9E2BA6A196}" type="presParOf" srcId="{A555E51C-FCC2-4131-9610-C1C2EBBEE1E0}" destId="{F4A05DD6-D74A-44C4-8E23-8436A4EEB2F6}" srcOrd="6" destOrd="0" presId="urn:microsoft.com/office/officeart/2005/8/layout/hList1"/>
    <dgm:cxn modelId="{9DFD3976-6682-46A6-8353-A8B3B95D3B48}" type="presParOf" srcId="{F4A05DD6-D74A-44C4-8E23-8436A4EEB2F6}" destId="{F02AFA8B-6C3D-479D-AC2B-23DB198B8CCA}" srcOrd="0" destOrd="0" presId="urn:microsoft.com/office/officeart/2005/8/layout/hList1"/>
    <dgm:cxn modelId="{641B2DAC-28B5-476C-82D8-8B55C4ED64F5}" type="presParOf" srcId="{F4A05DD6-D74A-44C4-8E23-8436A4EEB2F6}" destId="{0DA82CD3-6306-4635-B41E-AB9D15912325}" srcOrd="1" destOrd="0" presId="urn:microsoft.com/office/officeart/2005/8/layout/hList1"/>
    <dgm:cxn modelId="{2FFE358C-454F-4F6A-B4C9-D68CDB29C3FD}" type="presParOf" srcId="{A555E51C-FCC2-4131-9610-C1C2EBBEE1E0}" destId="{5A64113F-CBEB-4AAD-9B8B-501D613D16E0}" srcOrd="7" destOrd="0" presId="urn:microsoft.com/office/officeart/2005/8/layout/hList1"/>
    <dgm:cxn modelId="{F7CDABD2-3E66-4966-9414-CFF823D573CA}" type="presParOf" srcId="{A555E51C-FCC2-4131-9610-C1C2EBBEE1E0}" destId="{1783C612-AF7E-44CA-88C1-651D4A785C2E}" srcOrd="8" destOrd="0" presId="urn:microsoft.com/office/officeart/2005/8/layout/hList1"/>
    <dgm:cxn modelId="{331D7239-2227-4DA7-8A2F-8C3CF5FAC2DA}" type="presParOf" srcId="{1783C612-AF7E-44CA-88C1-651D4A785C2E}" destId="{0F858FFD-4D01-4EF8-A7A6-AD1F96976637}" srcOrd="0" destOrd="0" presId="urn:microsoft.com/office/officeart/2005/8/layout/hList1"/>
    <dgm:cxn modelId="{C6DB7DFD-780D-431F-B1F1-FF978DB162B6}" type="presParOf" srcId="{1783C612-AF7E-44CA-88C1-651D4A785C2E}" destId="{B7D07AFA-84C0-4195-AE0B-F910863A7BBC}"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B4C79EF7-5EA7-4B65-87D2-942981F0759E}" type="datetimeFigureOut">
              <a:rPr lang="pt-BR"/>
              <a:pPr>
                <a:defRPr/>
              </a:pPr>
              <a:t>06/10/2021</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r>
              <a:rPr lang="pt-BR"/>
              <a:t>sandradalmas@utfpr.edu.br</a:t>
            </a: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26C3965-2B05-4C70-907A-27E371CFBB50}" type="slidenum">
              <a:rPr lang="pt-BR"/>
              <a:pPr>
                <a:defRPr/>
              </a:pPr>
              <a:t>‹nº›</a:t>
            </a:fld>
            <a:endParaRPr lang="pt-BR"/>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2F6EFB00-D82D-4ECA-BC28-FCC5DEF0ED8F}" type="datetimeFigureOut">
              <a:rPr lang="pt-BR"/>
              <a:pPr>
                <a:defRPr/>
              </a:pPr>
              <a:t>06/10/2021</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pt-BR"/>
              <a:t>sandradalmas@utfpr.edu.br</a:t>
            </a: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8E42216B-D874-425F-9D69-BE2F5C54A6F7}" type="slidenum">
              <a:rPr lang="pt-BR"/>
              <a:pPr>
                <a:defRPr/>
              </a:pPr>
              <a:t>‹nº›</a:t>
            </a:fld>
            <a:endParaRPr lang="pt-BR"/>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2771"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a:t>sandradalmas@utfpr.edu.br</a:t>
            </a:r>
          </a:p>
        </p:txBody>
      </p:sp>
      <p:sp>
        <p:nvSpPr>
          <p:cNvPr id="32773" name="Espaço Reservado para Número de Slide 4"/>
          <p:cNvSpPr>
            <a:spLocks noGrp="1"/>
          </p:cNvSpPr>
          <p:nvPr>
            <p:ph type="sldNum" sz="quarter" idx="5"/>
          </p:nvPr>
        </p:nvSpPr>
        <p:spPr bwMode="auto">
          <a:noFill/>
          <a:ln>
            <a:miter lim="800000"/>
            <a:headEnd/>
            <a:tailEnd/>
          </a:ln>
        </p:spPr>
        <p:txBody>
          <a:bodyPr/>
          <a:lstStyle/>
          <a:p>
            <a:fld id="{9D6E7BD6-0D65-4518-97CC-8219133EE5BF}" type="slidenum">
              <a:rPr lang="pt-BR"/>
              <a:pPr/>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355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smtClean="0"/>
              <a:t>sandradalmas@utfpr.edu.br</a:t>
            </a:r>
            <a:endParaRPr lang="pt-BR"/>
          </a:p>
        </p:txBody>
      </p:sp>
      <p:sp>
        <p:nvSpPr>
          <p:cNvPr id="23557" name="Espaço Reservado para Número de Slide 4"/>
          <p:cNvSpPr>
            <a:spLocks noGrp="1"/>
          </p:cNvSpPr>
          <p:nvPr>
            <p:ph type="sldNum" sz="quarter" idx="5"/>
          </p:nvPr>
        </p:nvSpPr>
        <p:spPr bwMode="auto">
          <a:noFill/>
          <a:ln>
            <a:miter lim="800000"/>
            <a:headEnd/>
            <a:tailEnd/>
          </a:ln>
        </p:spPr>
        <p:txBody>
          <a:bodyPr/>
          <a:lstStyle/>
          <a:p>
            <a:fld id="{FB829514-103B-4088-8CDF-9A9683C15D51}" type="slidenum">
              <a:rPr lang="pt-BR"/>
              <a:pPr/>
              <a:t>19</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355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smtClean="0"/>
              <a:t>sandradalmas@utfpr.edu.br</a:t>
            </a:r>
            <a:endParaRPr lang="pt-BR"/>
          </a:p>
        </p:txBody>
      </p:sp>
      <p:sp>
        <p:nvSpPr>
          <p:cNvPr id="23557" name="Espaço Reservado para Número de Slide 4"/>
          <p:cNvSpPr>
            <a:spLocks noGrp="1"/>
          </p:cNvSpPr>
          <p:nvPr>
            <p:ph type="sldNum" sz="quarter" idx="5"/>
          </p:nvPr>
        </p:nvSpPr>
        <p:spPr bwMode="auto">
          <a:noFill/>
          <a:ln>
            <a:miter lim="800000"/>
            <a:headEnd/>
            <a:tailEnd/>
          </a:ln>
        </p:spPr>
        <p:txBody>
          <a:bodyPr/>
          <a:lstStyle/>
          <a:p>
            <a:fld id="{FB829514-103B-4088-8CDF-9A9683C15D51}" type="slidenum">
              <a:rPr lang="pt-BR"/>
              <a:pPr/>
              <a:t>20</a:t>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355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smtClean="0"/>
              <a:t>sandradalmas@utfpr.edu.br</a:t>
            </a:r>
            <a:endParaRPr lang="pt-BR"/>
          </a:p>
        </p:txBody>
      </p:sp>
      <p:sp>
        <p:nvSpPr>
          <p:cNvPr id="23557" name="Espaço Reservado para Número de Slide 4"/>
          <p:cNvSpPr>
            <a:spLocks noGrp="1"/>
          </p:cNvSpPr>
          <p:nvPr>
            <p:ph type="sldNum" sz="quarter" idx="5"/>
          </p:nvPr>
        </p:nvSpPr>
        <p:spPr bwMode="auto">
          <a:noFill/>
          <a:ln>
            <a:miter lim="800000"/>
            <a:headEnd/>
            <a:tailEnd/>
          </a:ln>
        </p:spPr>
        <p:txBody>
          <a:bodyPr/>
          <a:lstStyle/>
          <a:p>
            <a:fld id="{FB829514-103B-4088-8CDF-9A9683C15D51}" type="slidenum">
              <a:rPr lang="pt-BR"/>
              <a:pPr/>
              <a:t>21</a:t>
            </a:fld>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355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smtClean="0"/>
              <a:t>sandradalmas@utfpr.edu.br</a:t>
            </a:r>
            <a:endParaRPr lang="pt-BR"/>
          </a:p>
        </p:txBody>
      </p:sp>
      <p:sp>
        <p:nvSpPr>
          <p:cNvPr id="23557" name="Espaço Reservado para Número de Slide 4"/>
          <p:cNvSpPr>
            <a:spLocks noGrp="1"/>
          </p:cNvSpPr>
          <p:nvPr>
            <p:ph type="sldNum" sz="quarter" idx="5"/>
          </p:nvPr>
        </p:nvSpPr>
        <p:spPr bwMode="auto">
          <a:noFill/>
          <a:ln>
            <a:miter lim="800000"/>
            <a:headEnd/>
            <a:tailEnd/>
          </a:ln>
        </p:spPr>
        <p:txBody>
          <a:bodyPr/>
          <a:lstStyle/>
          <a:p>
            <a:fld id="{FB829514-103B-4088-8CDF-9A9683C15D51}" type="slidenum">
              <a:rPr lang="pt-BR"/>
              <a:pPr/>
              <a:t>22</a:t>
            </a:fld>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1843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Rodapé 3"/>
          <p:cNvSpPr>
            <a:spLocks noGrp="1"/>
          </p:cNvSpPr>
          <p:nvPr>
            <p:ph type="ftr" sz="quarter" idx="4"/>
          </p:nvPr>
        </p:nvSpPr>
        <p:spPr/>
        <p:txBody>
          <a:bodyPr/>
          <a:lstStyle/>
          <a:p>
            <a:pPr>
              <a:defRPr/>
            </a:pPr>
            <a:r>
              <a:rPr lang="pt-BR"/>
              <a:t>sandradalmas@utfpr.edu.br</a:t>
            </a:r>
          </a:p>
        </p:txBody>
      </p:sp>
      <p:sp>
        <p:nvSpPr>
          <p:cNvPr id="18437" name="Espaço Reservado para Número de Slide 4"/>
          <p:cNvSpPr>
            <a:spLocks noGrp="1"/>
          </p:cNvSpPr>
          <p:nvPr>
            <p:ph type="sldNum" sz="quarter" idx="5"/>
          </p:nvPr>
        </p:nvSpPr>
        <p:spPr bwMode="auto">
          <a:noFill/>
          <a:ln>
            <a:miter lim="800000"/>
            <a:headEnd/>
            <a:tailEnd/>
          </a:ln>
        </p:spPr>
        <p:txBody>
          <a:bodyPr/>
          <a:lstStyle/>
          <a:p>
            <a:fld id="{2073563A-99F6-4726-A171-253847B3FBC0}" type="slidenum">
              <a:rPr lang="pt-BR" smtClean="0"/>
              <a:pPr/>
              <a:t>23</a:t>
            </a:fld>
            <a:endParaRPr lang="pt-B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355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smtClean="0"/>
              <a:t>sandradalmas@utfpr.edu.br</a:t>
            </a:r>
            <a:endParaRPr lang="pt-BR"/>
          </a:p>
        </p:txBody>
      </p:sp>
      <p:sp>
        <p:nvSpPr>
          <p:cNvPr id="23557" name="Espaço Reservado para Número de Slide 4"/>
          <p:cNvSpPr>
            <a:spLocks noGrp="1"/>
          </p:cNvSpPr>
          <p:nvPr>
            <p:ph type="sldNum" sz="quarter" idx="5"/>
          </p:nvPr>
        </p:nvSpPr>
        <p:spPr bwMode="auto">
          <a:noFill/>
          <a:ln>
            <a:miter lim="800000"/>
            <a:headEnd/>
            <a:tailEnd/>
          </a:ln>
        </p:spPr>
        <p:txBody>
          <a:bodyPr/>
          <a:lstStyle/>
          <a:p>
            <a:fld id="{FB829514-103B-4088-8CDF-9A9683C15D51}" type="slidenum">
              <a:rPr lang="pt-BR"/>
              <a:pPr/>
              <a:t>24</a:t>
            </a:fld>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355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smtClean="0"/>
              <a:t>sandradalmas@utfpr.edu.br</a:t>
            </a:r>
            <a:endParaRPr lang="pt-BR"/>
          </a:p>
        </p:txBody>
      </p:sp>
      <p:sp>
        <p:nvSpPr>
          <p:cNvPr id="23557" name="Espaço Reservado para Número de Slide 4"/>
          <p:cNvSpPr>
            <a:spLocks noGrp="1"/>
          </p:cNvSpPr>
          <p:nvPr>
            <p:ph type="sldNum" sz="quarter" idx="5"/>
          </p:nvPr>
        </p:nvSpPr>
        <p:spPr bwMode="auto">
          <a:noFill/>
          <a:ln>
            <a:miter lim="800000"/>
            <a:headEnd/>
            <a:tailEnd/>
          </a:ln>
        </p:spPr>
        <p:txBody>
          <a:bodyPr/>
          <a:lstStyle/>
          <a:p>
            <a:fld id="{FB829514-103B-4088-8CDF-9A9683C15D51}" type="slidenum">
              <a:rPr lang="pt-BR"/>
              <a:pPr/>
              <a:t>27</a:t>
            </a:fld>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355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smtClean="0"/>
              <a:t>sandradalmas@utfpr.edu.br</a:t>
            </a:r>
            <a:endParaRPr lang="pt-BR"/>
          </a:p>
        </p:txBody>
      </p:sp>
      <p:sp>
        <p:nvSpPr>
          <p:cNvPr id="23557" name="Espaço Reservado para Número de Slide 4"/>
          <p:cNvSpPr>
            <a:spLocks noGrp="1"/>
          </p:cNvSpPr>
          <p:nvPr>
            <p:ph type="sldNum" sz="quarter" idx="5"/>
          </p:nvPr>
        </p:nvSpPr>
        <p:spPr bwMode="auto">
          <a:noFill/>
          <a:ln>
            <a:miter lim="800000"/>
            <a:headEnd/>
            <a:tailEnd/>
          </a:ln>
        </p:spPr>
        <p:txBody>
          <a:bodyPr/>
          <a:lstStyle/>
          <a:p>
            <a:fld id="{FB829514-103B-4088-8CDF-9A9683C15D51}" type="slidenum">
              <a:rPr lang="pt-BR"/>
              <a:pPr/>
              <a:t>28</a:t>
            </a:fld>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355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smtClean="0"/>
              <a:t>sandradalmas@utfpr.edu.br</a:t>
            </a:r>
            <a:endParaRPr lang="pt-BR"/>
          </a:p>
        </p:txBody>
      </p:sp>
      <p:sp>
        <p:nvSpPr>
          <p:cNvPr id="23557" name="Espaço Reservado para Número de Slide 4"/>
          <p:cNvSpPr>
            <a:spLocks noGrp="1"/>
          </p:cNvSpPr>
          <p:nvPr>
            <p:ph type="sldNum" sz="quarter" idx="5"/>
          </p:nvPr>
        </p:nvSpPr>
        <p:spPr bwMode="auto">
          <a:noFill/>
          <a:ln>
            <a:miter lim="800000"/>
            <a:headEnd/>
            <a:tailEnd/>
          </a:ln>
        </p:spPr>
        <p:txBody>
          <a:bodyPr/>
          <a:lstStyle/>
          <a:p>
            <a:fld id="{FB829514-103B-4088-8CDF-9A9683C15D51}" type="slidenum">
              <a:rPr lang="pt-BR"/>
              <a:pPr/>
              <a:t>29</a:t>
            </a:fld>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355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smtClean="0"/>
              <a:t>sandradalmas@utfpr.edu.br</a:t>
            </a:r>
            <a:endParaRPr lang="pt-BR"/>
          </a:p>
        </p:txBody>
      </p:sp>
      <p:sp>
        <p:nvSpPr>
          <p:cNvPr id="23557" name="Espaço Reservado para Número de Slide 4"/>
          <p:cNvSpPr>
            <a:spLocks noGrp="1"/>
          </p:cNvSpPr>
          <p:nvPr>
            <p:ph type="sldNum" sz="quarter" idx="5"/>
          </p:nvPr>
        </p:nvSpPr>
        <p:spPr bwMode="auto">
          <a:noFill/>
          <a:ln>
            <a:miter lim="800000"/>
            <a:headEnd/>
            <a:tailEnd/>
          </a:ln>
        </p:spPr>
        <p:txBody>
          <a:bodyPr/>
          <a:lstStyle/>
          <a:p>
            <a:fld id="{FB829514-103B-4088-8CDF-9A9683C15D51}" type="slidenum">
              <a:rPr lang="pt-BR"/>
              <a:pPr/>
              <a:t>30</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4819"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a:t>sandradalmas@utfpr.edu.br</a:t>
            </a:r>
          </a:p>
        </p:txBody>
      </p:sp>
      <p:sp>
        <p:nvSpPr>
          <p:cNvPr id="34821" name="Espaço Reservado para Número de Slide 4"/>
          <p:cNvSpPr>
            <a:spLocks noGrp="1"/>
          </p:cNvSpPr>
          <p:nvPr>
            <p:ph type="sldNum" sz="quarter" idx="5"/>
          </p:nvPr>
        </p:nvSpPr>
        <p:spPr bwMode="auto">
          <a:noFill/>
          <a:ln>
            <a:miter lim="800000"/>
            <a:headEnd/>
            <a:tailEnd/>
          </a:ln>
        </p:spPr>
        <p:txBody>
          <a:bodyPr/>
          <a:lstStyle/>
          <a:p>
            <a:fld id="{F275C465-653A-4A12-A4E6-960B3CD7B2F0}" type="slidenum">
              <a:rPr lang="pt-BR"/>
              <a:pPr/>
              <a:t>4</a:t>
            </a:fld>
            <a:endParaRPr 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355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smtClean="0"/>
              <a:t>sandradalmas@utfpr.edu.br</a:t>
            </a:r>
            <a:endParaRPr lang="pt-BR"/>
          </a:p>
        </p:txBody>
      </p:sp>
      <p:sp>
        <p:nvSpPr>
          <p:cNvPr id="23557" name="Espaço Reservado para Número de Slide 4"/>
          <p:cNvSpPr>
            <a:spLocks noGrp="1"/>
          </p:cNvSpPr>
          <p:nvPr>
            <p:ph type="sldNum" sz="quarter" idx="5"/>
          </p:nvPr>
        </p:nvSpPr>
        <p:spPr bwMode="auto">
          <a:noFill/>
          <a:ln>
            <a:miter lim="800000"/>
            <a:headEnd/>
            <a:tailEnd/>
          </a:ln>
        </p:spPr>
        <p:txBody>
          <a:bodyPr/>
          <a:lstStyle/>
          <a:p>
            <a:fld id="{FB829514-103B-4088-8CDF-9A9683C15D51}" type="slidenum">
              <a:rPr lang="pt-BR"/>
              <a:pPr/>
              <a:t>31</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4819"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a:t>sandradalmas@utfpr.edu.br</a:t>
            </a:r>
          </a:p>
        </p:txBody>
      </p:sp>
      <p:sp>
        <p:nvSpPr>
          <p:cNvPr id="34821" name="Espaço Reservado para Número de Slide 4"/>
          <p:cNvSpPr>
            <a:spLocks noGrp="1"/>
          </p:cNvSpPr>
          <p:nvPr>
            <p:ph type="sldNum" sz="quarter" idx="5"/>
          </p:nvPr>
        </p:nvSpPr>
        <p:spPr bwMode="auto">
          <a:noFill/>
          <a:ln>
            <a:miter lim="800000"/>
            <a:headEnd/>
            <a:tailEnd/>
          </a:ln>
        </p:spPr>
        <p:txBody>
          <a:bodyPr/>
          <a:lstStyle/>
          <a:p>
            <a:fld id="{F275C465-653A-4A12-A4E6-960B3CD7B2F0}" type="slidenum">
              <a:rPr lang="pt-BR"/>
              <a:pPr/>
              <a:t>7</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4403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a:t>sandradalmas@utfpr.edu.br</a:t>
            </a:r>
          </a:p>
        </p:txBody>
      </p:sp>
      <p:sp>
        <p:nvSpPr>
          <p:cNvPr id="44037" name="Espaço Reservado para Número de Slide 4"/>
          <p:cNvSpPr>
            <a:spLocks noGrp="1"/>
          </p:cNvSpPr>
          <p:nvPr>
            <p:ph type="sldNum" sz="quarter" idx="5"/>
          </p:nvPr>
        </p:nvSpPr>
        <p:spPr bwMode="auto">
          <a:noFill/>
          <a:ln>
            <a:miter lim="800000"/>
            <a:headEnd/>
            <a:tailEnd/>
          </a:ln>
        </p:spPr>
        <p:txBody>
          <a:bodyPr/>
          <a:lstStyle/>
          <a:p>
            <a:fld id="{732F55CF-4DF4-41A9-A412-8A421D147EF9}" type="slidenum">
              <a:rPr lang="pt-BR"/>
              <a:pPr/>
              <a:t>8</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355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smtClean="0"/>
              <a:t>sandradalmas@utfpr.edu.br</a:t>
            </a:r>
            <a:endParaRPr lang="pt-BR"/>
          </a:p>
        </p:txBody>
      </p:sp>
      <p:sp>
        <p:nvSpPr>
          <p:cNvPr id="23557" name="Espaço Reservado para Número de Slide 4"/>
          <p:cNvSpPr>
            <a:spLocks noGrp="1"/>
          </p:cNvSpPr>
          <p:nvPr>
            <p:ph type="sldNum" sz="quarter" idx="5"/>
          </p:nvPr>
        </p:nvSpPr>
        <p:spPr bwMode="auto">
          <a:noFill/>
          <a:ln>
            <a:miter lim="800000"/>
            <a:headEnd/>
            <a:tailEnd/>
          </a:ln>
        </p:spPr>
        <p:txBody>
          <a:bodyPr/>
          <a:lstStyle/>
          <a:p>
            <a:fld id="{FB829514-103B-4088-8CDF-9A9683C15D51}" type="slidenum">
              <a:rPr lang="pt-BR"/>
              <a:pPr/>
              <a:t>14</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662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smtClean="0"/>
              <a:t>sandradalmas@utfpr.edu.br</a:t>
            </a:r>
            <a:endParaRPr lang="pt-BR"/>
          </a:p>
        </p:txBody>
      </p:sp>
      <p:sp>
        <p:nvSpPr>
          <p:cNvPr id="26629" name="Espaço Reservado para Número de Slide 4"/>
          <p:cNvSpPr>
            <a:spLocks noGrp="1"/>
          </p:cNvSpPr>
          <p:nvPr>
            <p:ph type="sldNum" sz="quarter" idx="5"/>
          </p:nvPr>
        </p:nvSpPr>
        <p:spPr bwMode="auto">
          <a:noFill/>
          <a:ln>
            <a:miter lim="800000"/>
            <a:headEnd/>
            <a:tailEnd/>
          </a:ln>
        </p:spPr>
        <p:txBody>
          <a:bodyPr/>
          <a:lstStyle/>
          <a:p>
            <a:fld id="{3C03BD9A-343F-4F96-9EC9-873CFE3A1721}" type="slidenum">
              <a:rPr lang="pt-BR"/>
              <a:pPr/>
              <a:t>15</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662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smtClean="0"/>
              <a:t>sandradalmas@utfpr.edu.br</a:t>
            </a:r>
            <a:endParaRPr lang="pt-BR"/>
          </a:p>
        </p:txBody>
      </p:sp>
      <p:sp>
        <p:nvSpPr>
          <p:cNvPr id="26629" name="Espaço Reservado para Número de Slide 4"/>
          <p:cNvSpPr>
            <a:spLocks noGrp="1"/>
          </p:cNvSpPr>
          <p:nvPr>
            <p:ph type="sldNum" sz="quarter" idx="5"/>
          </p:nvPr>
        </p:nvSpPr>
        <p:spPr bwMode="auto">
          <a:noFill/>
          <a:ln>
            <a:miter lim="800000"/>
            <a:headEnd/>
            <a:tailEnd/>
          </a:ln>
        </p:spPr>
        <p:txBody>
          <a:bodyPr/>
          <a:lstStyle/>
          <a:p>
            <a:fld id="{3C03BD9A-343F-4F96-9EC9-873CFE3A1721}" type="slidenum">
              <a:rPr lang="pt-BR"/>
              <a:pPr/>
              <a:t>16</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5603"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Rodapé 3"/>
          <p:cNvSpPr>
            <a:spLocks noGrp="1"/>
          </p:cNvSpPr>
          <p:nvPr>
            <p:ph type="ftr" sz="quarter" idx="4"/>
          </p:nvPr>
        </p:nvSpPr>
        <p:spPr/>
        <p:txBody>
          <a:bodyPr/>
          <a:lstStyle/>
          <a:p>
            <a:pPr>
              <a:defRPr/>
            </a:pPr>
            <a:r>
              <a:rPr lang="pt-BR" smtClean="0"/>
              <a:t>sandradalmas@utfpr.edu.br</a:t>
            </a:r>
            <a:endParaRPr lang="pt-BR"/>
          </a:p>
        </p:txBody>
      </p:sp>
      <p:sp>
        <p:nvSpPr>
          <p:cNvPr id="25605" name="Espaço Reservado para Número de Slide 4"/>
          <p:cNvSpPr>
            <a:spLocks noGrp="1"/>
          </p:cNvSpPr>
          <p:nvPr>
            <p:ph type="sldNum" sz="quarter" idx="5"/>
          </p:nvPr>
        </p:nvSpPr>
        <p:spPr bwMode="auto">
          <a:noFill/>
          <a:ln>
            <a:miter lim="800000"/>
            <a:headEnd/>
            <a:tailEnd/>
          </a:ln>
        </p:spPr>
        <p:txBody>
          <a:bodyPr/>
          <a:lstStyle/>
          <a:p>
            <a:fld id="{750528A8-7029-4B23-A1F3-10A3B0E2D6ED}" type="slidenum">
              <a:rPr lang="pt-BR"/>
              <a:pPr/>
              <a:t>17</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662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dirty="0" smtClean="0"/>
          </a:p>
        </p:txBody>
      </p:sp>
      <p:sp>
        <p:nvSpPr>
          <p:cNvPr id="4" name="Espaço Reservado para Rodapé 3"/>
          <p:cNvSpPr>
            <a:spLocks noGrp="1"/>
          </p:cNvSpPr>
          <p:nvPr>
            <p:ph type="ftr" sz="quarter" idx="4"/>
          </p:nvPr>
        </p:nvSpPr>
        <p:spPr/>
        <p:txBody>
          <a:bodyPr/>
          <a:lstStyle/>
          <a:p>
            <a:pPr>
              <a:defRPr/>
            </a:pPr>
            <a:r>
              <a:rPr lang="pt-BR" smtClean="0"/>
              <a:t>sandradalmas@utfpr.edu.br</a:t>
            </a:r>
            <a:endParaRPr lang="pt-BR"/>
          </a:p>
        </p:txBody>
      </p:sp>
      <p:sp>
        <p:nvSpPr>
          <p:cNvPr id="26629" name="Espaço Reservado para Número de Slide 4"/>
          <p:cNvSpPr>
            <a:spLocks noGrp="1"/>
          </p:cNvSpPr>
          <p:nvPr>
            <p:ph type="sldNum" sz="quarter" idx="5"/>
          </p:nvPr>
        </p:nvSpPr>
        <p:spPr bwMode="auto">
          <a:noFill/>
          <a:ln>
            <a:miter lim="800000"/>
            <a:headEnd/>
            <a:tailEnd/>
          </a:ln>
        </p:spPr>
        <p:txBody>
          <a:bodyPr/>
          <a:lstStyle/>
          <a:p>
            <a:fld id="{3C03BD9A-343F-4F96-9EC9-873CFE3A1721}" type="slidenum">
              <a:rPr lang="pt-BR"/>
              <a:pPr/>
              <a:t>18</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10/6/2021</a:t>
            </a:fld>
            <a:endParaRPr lang="en-US"/>
          </a:p>
        </p:txBody>
      </p:sp>
      <p:sp>
        <p:nvSpPr>
          <p:cNvPr id="4" name="Holder 4"/>
          <p:cNvSpPr>
            <a:spLocks noGrp="1"/>
          </p:cNvSpPr>
          <p:nvPr>
            <p:ph type="sldNum" sz="quarter" idx="7"/>
          </p:nvPr>
        </p:nvSpPr>
        <p:spPr>
          <a:xfrm>
            <a:off x="6583680" y="6377940"/>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 texto mestre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5"/>
          <p:cNvSpPr>
            <a:spLocks noGrp="1" noChangeArrowheads="1"/>
          </p:cNvSpPr>
          <p:nvPr>
            <p:ph type="ftr" sz="quarter" idx="10"/>
          </p:nvPr>
        </p:nvSpPr>
        <p:spPr>
          <a:xfrm>
            <a:off x="0" y="6597650"/>
            <a:ext cx="2895600" cy="260350"/>
          </a:xfrm>
          <a:prstGeom prst="rect">
            <a:avLst/>
          </a:prstGeom>
        </p:spPr>
        <p:txBody>
          <a:bodyPr/>
          <a:lstStyle>
            <a:lvl1pPr eaLnBrk="1" hangingPunct="1">
              <a:defRPr>
                <a:latin typeface="Arial" panose="020B0604020202020204" pitchFamily="34" charset="0"/>
                <a:cs typeface="Arial" panose="020B0604020202020204" pitchFamily="34" charset="0"/>
              </a:defRPr>
            </a:lvl1pPr>
          </a:lstStyle>
          <a:p>
            <a:pPr>
              <a:defRPr/>
            </a:pPr>
            <a:r>
              <a:rPr lang="sv-SE"/>
              <a:t>Prof.ª Sandra R. S. Pinela</a:t>
            </a:r>
            <a:endParaRPr lang="pt-B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0" y="0"/>
            <a:ext cx="9144000" cy="765175"/>
          </a:xfrm>
          <a:prstGeom prst="rect">
            <a:avLst/>
          </a:prstGeom>
          <a:gradFill rotWithShape="1">
            <a:gsLst>
              <a:gs pos="0">
                <a:srgbClr val="FFF9DF"/>
              </a:gs>
              <a:gs pos="100000">
                <a:srgbClr val="FFCC00"/>
              </a:gs>
            </a:gsLst>
            <a:lin ang="0" scaled="1"/>
          </a:gradFill>
          <a:ln>
            <a:noFill/>
          </a:ln>
          <a:extLst>
            <a:ext uri="{91240B29-F687-4F45-9708-019B960494DF}"/>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pt-BR" smtClean="0"/>
          </a:p>
        </p:txBody>
      </p:sp>
      <p:pic>
        <p:nvPicPr>
          <p:cNvPr id="1027" name="Picture 8" descr="logo_UTFPR"/>
          <p:cNvPicPr>
            <a:picLocks noChangeAspect="1" noChangeArrowheads="1"/>
          </p:cNvPicPr>
          <p:nvPr/>
        </p:nvPicPr>
        <p:blipFill>
          <a:blip r:embed="rId14">
            <a:clrChange>
              <a:clrFrom>
                <a:srgbClr val="FFFFFF"/>
              </a:clrFrom>
              <a:clrTo>
                <a:srgbClr val="FFFFFF">
                  <a:alpha val="0"/>
                </a:srgbClr>
              </a:clrTo>
            </a:clrChange>
          </a:blip>
          <a:srcRect b="13571"/>
          <a:stretch>
            <a:fillRect/>
          </a:stretch>
        </p:blipFill>
        <p:spPr bwMode="auto">
          <a:xfrm>
            <a:off x="147638" y="107950"/>
            <a:ext cx="1400175" cy="441325"/>
          </a:xfrm>
          <a:prstGeom prst="rect">
            <a:avLst/>
          </a:prstGeom>
          <a:noFill/>
          <a:ln w="9525">
            <a:noFill/>
            <a:miter lim="800000"/>
            <a:headEnd/>
            <a:tailEnd/>
          </a:ln>
        </p:spPr>
      </p:pic>
      <p:sp>
        <p:nvSpPr>
          <p:cNvPr id="2" name="Text Box 9"/>
          <p:cNvSpPr txBox="1">
            <a:spLocks noChangeArrowheads="1"/>
          </p:cNvSpPr>
          <p:nvPr/>
        </p:nvSpPr>
        <p:spPr bwMode="auto">
          <a:xfrm>
            <a:off x="5111750" y="333375"/>
            <a:ext cx="4032250" cy="244475"/>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pt-BR" sz="1000" b="1" smtClean="0"/>
              <a:t>UNIVERSIDADE TECNOLÓGICA FEDERAL DO PARANÁ</a:t>
            </a:r>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7" r:id="rId4"/>
    <p:sldLayoutId id="2147483840" r:id="rId5"/>
    <p:sldLayoutId id="2147483841" r:id="rId6"/>
    <p:sldLayoutId id="2147483842" r:id="rId7"/>
    <p:sldLayoutId id="2147483843" r:id="rId8"/>
    <p:sldLayoutId id="2147483844" r:id="rId9"/>
    <p:sldLayoutId id="2147483845" r:id="rId10"/>
    <p:sldLayoutId id="2147483846" r:id="rId11"/>
    <p:sldLayoutId id="2147483848" r:id="rId12"/>
  </p:sldLayoutIdLst>
  <p:transition/>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ianeostroski@utfpr.edu.b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gazetadopovo.com.br/economia/nova-economia/big-data-pode-significar-precos-mais-altos-em-lojas-online-para-quem-pode-pagar-mais-aitu569wj0npnlibzh6nl7h1k/" TargetMode="Externa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www.uol.com.br/carros/noticias/redacao/2021/06/18/por-que-carros-estao-tao-caros-no-brasil-e-devem-ficar-ainda-mais.htm" TargetMode="External"/><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1"/>
          <p:cNvSpPr>
            <a:spLocks noGrp="1"/>
          </p:cNvSpPr>
          <p:nvPr>
            <p:ph type="ctrTitle"/>
          </p:nvPr>
        </p:nvSpPr>
        <p:spPr bwMode="auto">
          <a:solidFill>
            <a:srgbClr val="FFFF99"/>
          </a:solid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pt-BR" b="1" smtClean="0">
                <a:solidFill>
                  <a:srgbClr val="002060"/>
                </a:solidFill>
              </a:rPr>
              <a:t>ECONOMIA</a:t>
            </a:r>
          </a:p>
        </p:txBody>
      </p:sp>
      <p:sp>
        <p:nvSpPr>
          <p:cNvPr id="4" name="Subtítulo 3"/>
          <p:cNvSpPr>
            <a:spLocks noGrp="1"/>
          </p:cNvSpPr>
          <p:nvPr>
            <p:ph type="subTitle" idx="1"/>
          </p:nvPr>
        </p:nvSpPr>
        <p:spPr>
          <a:xfrm>
            <a:off x="1371600" y="3886200"/>
            <a:ext cx="6400800" cy="2043130"/>
          </a:xfrm>
        </p:spPr>
        <p:txBody>
          <a:bodyPr/>
          <a:lstStyle/>
          <a:p>
            <a:r>
              <a:rPr lang="pt-BR" dirty="0" smtClean="0"/>
              <a:t>Diane Ostroski</a:t>
            </a:r>
          </a:p>
          <a:p>
            <a:r>
              <a:rPr lang="pt-BR" dirty="0" smtClean="0">
                <a:hlinkClick r:id="rId3"/>
              </a:rPr>
              <a:t>dianeostroski@utfpr.edu.br</a:t>
            </a:r>
            <a:endParaRPr lang="pt-BR"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Resultado de imagem para Micro e Macro economi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62895" y="1425712"/>
            <a:ext cx="6780508" cy="45203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80996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ítulo 1"/>
          <p:cNvSpPr>
            <a:spLocks noGrp="1"/>
          </p:cNvSpPr>
          <p:nvPr>
            <p:ph type="title"/>
          </p:nvPr>
        </p:nvSpPr>
        <p:spPr bwMode="auto">
          <a:xfrm>
            <a:off x="519113" y="981075"/>
            <a:ext cx="8229600" cy="854075"/>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pt-BR" sz="4000" smtClean="0">
                <a:solidFill>
                  <a:srgbClr val="002060"/>
                </a:solidFill>
              </a:rPr>
              <a:t>Economia Internacional</a:t>
            </a:r>
          </a:p>
        </p:txBody>
      </p:sp>
      <p:sp>
        <p:nvSpPr>
          <p:cNvPr id="29699" name="Espaço Reservado para Conteúdo 2"/>
          <p:cNvSpPr>
            <a:spLocks noGrp="1"/>
          </p:cNvSpPr>
          <p:nvPr>
            <p:ph idx="1"/>
          </p:nvPr>
        </p:nvSpPr>
        <p:spPr bwMode="auto">
          <a:xfrm>
            <a:off x="395288" y="2276475"/>
            <a:ext cx="8424862" cy="4137025"/>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ts val="1800"/>
              </a:spcBef>
            </a:pPr>
            <a:r>
              <a:rPr lang="pt-BR" smtClean="0"/>
              <a:t>Estuda as relações de troca entre países (transações de bens e serviços e transações monetárias). </a:t>
            </a:r>
          </a:p>
          <a:p>
            <a:pPr eaLnBrk="1" hangingPunct="1">
              <a:spcBef>
                <a:spcPts val="1800"/>
              </a:spcBef>
            </a:pPr>
            <a:r>
              <a:rPr lang="pt-BR" smtClean="0"/>
              <a:t>Trata da determinação da taxa de câmbio, do comércio exterior e das relações financeiras  internacionais.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ítulo 1"/>
          <p:cNvSpPr>
            <a:spLocks noGrp="1"/>
          </p:cNvSpPr>
          <p:nvPr>
            <p:ph type="title"/>
          </p:nvPr>
        </p:nvSpPr>
        <p:spPr bwMode="auto">
          <a:xfrm>
            <a:off x="519113" y="981075"/>
            <a:ext cx="8229600" cy="854075"/>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pt-BR" sz="4000" u="sng" dirty="0" smtClean="0">
                <a:solidFill>
                  <a:srgbClr val="002060"/>
                </a:solidFill>
              </a:rPr>
              <a:t>MICROECONOMIA</a:t>
            </a:r>
          </a:p>
        </p:txBody>
      </p:sp>
      <p:sp>
        <p:nvSpPr>
          <p:cNvPr id="4" name="Text Box 19"/>
          <p:cNvSpPr txBox="1">
            <a:spLocks noGrp="1" noChangeArrowheads="1"/>
          </p:cNvSpPr>
          <p:nvPr>
            <p:ph idx="1"/>
          </p:nvPr>
        </p:nvSpPr>
        <p:spPr bwMode="auto">
          <a:xfrm>
            <a:off x="395289" y="2276475"/>
            <a:ext cx="8320116" cy="1569660"/>
          </a:xfrm>
          <a:prstGeom prst="rect">
            <a:avLst/>
          </a:prstGeom>
          <a:noFill/>
          <a:ln w="9525">
            <a:noFill/>
            <a:miter lim="800000"/>
            <a:headEnd/>
            <a:tailEnd/>
          </a:ln>
        </p:spPr>
        <p:txBody>
          <a:bodyPr wrap="square">
            <a:spAutoFit/>
          </a:bodyPr>
          <a:lstStyle/>
          <a:p>
            <a:pPr algn="just">
              <a:buNone/>
            </a:pPr>
            <a:r>
              <a:rPr lang="pt-BR" dirty="0" smtClean="0">
                <a:solidFill>
                  <a:schemeClr val="tx1">
                    <a:lumMod val="95000"/>
                    <a:lumOff val="5000"/>
                  </a:schemeClr>
                </a:solidFill>
                <a:cs typeface="Arial"/>
              </a:rPr>
              <a:t>→ </a:t>
            </a:r>
            <a:r>
              <a:rPr lang="pt-BR" dirty="0" smtClean="0">
                <a:solidFill>
                  <a:schemeClr val="tx1">
                    <a:lumMod val="95000"/>
                    <a:lumOff val="5000"/>
                  </a:schemeClr>
                </a:solidFill>
              </a:rPr>
              <a:t>Demanda </a:t>
            </a:r>
            <a:r>
              <a:rPr lang="pt-BR" dirty="0">
                <a:solidFill>
                  <a:schemeClr val="tx1">
                    <a:lumMod val="95000"/>
                    <a:lumOff val="5000"/>
                  </a:schemeClr>
                </a:solidFill>
              </a:rPr>
              <a:t>(ou procura</a:t>
            </a:r>
            <a:r>
              <a:rPr lang="pt-BR" dirty="0" smtClean="0">
                <a:solidFill>
                  <a:schemeClr val="tx1">
                    <a:lumMod val="95000"/>
                    <a:lumOff val="5000"/>
                  </a:schemeClr>
                </a:solidFill>
              </a:rPr>
              <a:t>): </a:t>
            </a:r>
            <a:r>
              <a:rPr lang="pt-BR" dirty="0" smtClean="0"/>
              <a:t>é </a:t>
            </a:r>
            <a:r>
              <a:rPr lang="pt-BR" dirty="0"/>
              <a:t>a quantidade de </a:t>
            </a:r>
            <a:r>
              <a:rPr lang="pt-BR" dirty="0" smtClean="0"/>
              <a:t>determinado bem </a:t>
            </a:r>
            <a:r>
              <a:rPr lang="pt-BR" dirty="0"/>
              <a:t>ou serviço que os consumidores desejam </a:t>
            </a:r>
            <a:r>
              <a:rPr lang="pt-BR" dirty="0" smtClean="0"/>
              <a:t>adquirir.</a:t>
            </a:r>
            <a:endParaRPr lang="en-US" dirty="0"/>
          </a:p>
        </p:txBody>
      </p:sp>
      <p:sp>
        <p:nvSpPr>
          <p:cNvPr id="5" name="Text Box 19"/>
          <p:cNvSpPr txBox="1">
            <a:spLocks noChangeArrowheads="1"/>
          </p:cNvSpPr>
          <p:nvPr/>
        </p:nvSpPr>
        <p:spPr bwMode="auto">
          <a:xfrm>
            <a:off x="500034" y="4071942"/>
            <a:ext cx="8320116" cy="1569660"/>
          </a:xfrm>
          <a:prstGeom prst="rect">
            <a:avLst/>
          </a:prstGeom>
          <a:noFill/>
          <a:ln w="9525">
            <a:noFill/>
            <a:miter lim="800000"/>
            <a:headEnd/>
            <a:tailEnd/>
          </a:ln>
        </p:spPr>
        <p:txBody>
          <a:bodyPr wrap="square">
            <a:spAutoFit/>
          </a:bodyPr>
          <a:lstStyle/>
          <a:p>
            <a:r>
              <a:rPr kumimoji="0" lang="pt-BR" sz="3200" b="0" i="0" u="none" strike="noStrike" kern="0" cap="none" spc="0" normalizeH="0" baseline="0" noProof="0" dirty="0" smtClean="0">
                <a:ln>
                  <a:noFill/>
                </a:ln>
                <a:solidFill>
                  <a:schemeClr val="tx1">
                    <a:lumMod val="95000"/>
                    <a:lumOff val="5000"/>
                  </a:schemeClr>
                </a:solidFill>
                <a:effectLst/>
                <a:uLnTx/>
                <a:uFillTx/>
                <a:latin typeface="Arial"/>
                <a:cs typeface="Arial"/>
              </a:rPr>
              <a:t>→ </a:t>
            </a:r>
            <a:r>
              <a:rPr kumimoji="0" lang="pt-BR" sz="3200" b="0" i="0" u="none" strike="noStrike" kern="0" cap="none" spc="0" normalizeH="0" baseline="0" noProof="0" dirty="0" smtClean="0">
                <a:ln>
                  <a:noFill/>
                </a:ln>
                <a:solidFill>
                  <a:schemeClr val="tx1">
                    <a:lumMod val="95000"/>
                    <a:lumOff val="5000"/>
                  </a:schemeClr>
                </a:solidFill>
                <a:effectLst/>
                <a:uLnTx/>
                <a:uFillTx/>
                <a:latin typeface="+mn-lt"/>
                <a:ea typeface="+mn-ea"/>
                <a:cs typeface="+mn-cs"/>
              </a:rPr>
              <a:t>Quantidade Demandada: </a:t>
            </a:r>
            <a:r>
              <a:rPr lang="pt-BR" sz="3200" dirty="0" smtClean="0"/>
              <a:t>indica quanto (quantidade) o consumidor pode adquirir de um bem ou serviço. </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1026"/>
          <p:cNvSpPr>
            <a:spLocks noChangeArrowheads="1"/>
          </p:cNvSpPr>
          <p:nvPr/>
        </p:nvSpPr>
        <p:spPr bwMode="auto">
          <a:xfrm>
            <a:off x="571472" y="857232"/>
            <a:ext cx="5942012" cy="579438"/>
          </a:xfrm>
          <a:prstGeom prst="rect">
            <a:avLst/>
          </a:prstGeom>
          <a:noFill/>
          <a:ln w="9525">
            <a:noFill/>
            <a:miter lim="800000"/>
            <a:headEnd/>
            <a:tailEnd/>
          </a:ln>
        </p:spPr>
        <p:txBody>
          <a:bodyPr wrap="none">
            <a:spAutoFit/>
          </a:bodyPr>
          <a:lstStyle/>
          <a:p>
            <a:r>
              <a:rPr lang="pt-BR" sz="3200" b="1" dirty="0">
                <a:solidFill>
                  <a:schemeClr val="tx2"/>
                </a:solidFill>
              </a:rPr>
              <a:t>Análise da Demanda de Mercado</a:t>
            </a:r>
            <a:endParaRPr lang="en-US" sz="3200" b="1" dirty="0">
              <a:solidFill>
                <a:schemeClr val="tx2"/>
              </a:solidFill>
            </a:endParaRPr>
          </a:p>
        </p:txBody>
      </p:sp>
      <p:sp>
        <p:nvSpPr>
          <p:cNvPr id="78852" name="Text Box 1036"/>
          <p:cNvSpPr txBox="1">
            <a:spLocks noChangeArrowheads="1"/>
          </p:cNvSpPr>
          <p:nvPr/>
        </p:nvSpPr>
        <p:spPr bwMode="auto">
          <a:xfrm>
            <a:off x="642910" y="1643050"/>
            <a:ext cx="4733604" cy="461665"/>
          </a:xfrm>
          <a:prstGeom prst="rect">
            <a:avLst/>
          </a:prstGeom>
          <a:noFill/>
          <a:ln w="9525">
            <a:noFill/>
            <a:miter lim="800000"/>
            <a:headEnd/>
            <a:tailEnd/>
          </a:ln>
        </p:spPr>
        <p:txBody>
          <a:bodyPr wrap="none">
            <a:spAutoFit/>
          </a:bodyPr>
          <a:lstStyle/>
          <a:p>
            <a:r>
              <a:rPr lang="pt-BR" sz="2400" u="sng" dirty="0">
                <a:solidFill>
                  <a:schemeClr val="tx1">
                    <a:lumMod val="95000"/>
                    <a:lumOff val="5000"/>
                  </a:schemeClr>
                </a:solidFill>
              </a:rPr>
              <a:t>Variáveis que afetam a Demanda</a:t>
            </a:r>
            <a:endParaRPr lang="en-US" sz="2400" u="sng" dirty="0">
              <a:solidFill>
                <a:schemeClr val="tx1">
                  <a:lumMod val="95000"/>
                  <a:lumOff val="5000"/>
                </a:schemeClr>
              </a:solidFill>
            </a:endParaRPr>
          </a:p>
        </p:txBody>
      </p:sp>
      <p:sp>
        <p:nvSpPr>
          <p:cNvPr id="78853" name="Text Box 1037"/>
          <p:cNvSpPr txBox="1">
            <a:spLocks noChangeArrowheads="1"/>
          </p:cNvSpPr>
          <p:nvPr/>
        </p:nvSpPr>
        <p:spPr bwMode="auto">
          <a:xfrm>
            <a:off x="357158" y="4500570"/>
            <a:ext cx="3541867" cy="584775"/>
          </a:xfrm>
          <a:prstGeom prst="rect">
            <a:avLst/>
          </a:prstGeom>
          <a:noFill/>
          <a:ln w="9525">
            <a:solidFill>
              <a:srgbClr val="00CCFF"/>
            </a:solidFill>
            <a:miter lim="800000"/>
            <a:headEnd/>
            <a:tailEnd/>
          </a:ln>
        </p:spPr>
        <p:txBody>
          <a:bodyPr wrap="none">
            <a:spAutoFit/>
          </a:bodyPr>
          <a:lstStyle/>
          <a:p>
            <a:r>
              <a:rPr lang="pt-BR" dirty="0" err="1" smtClean="0">
                <a:solidFill>
                  <a:schemeClr val="tx2"/>
                </a:solidFill>
              </a:rPr>
              <a:t>q</a:t>
            </a:r>
            <a:r>
              <a:rPr lang="pt-BR" baseline="30000" dirty="0" err="1" smtClean="0">
                <a:solidFill>
                  <a:schemeClr val="tx2"/>
                </a:solidFill>
              </a:rPr>
              <a:t>d</a:t>
            </a:r>
            <a:r>
              <a:rPr lang="pt-BR" baseline="-25000" dirty="0" err="1" smtClean="0">
                <a:solidFill>
                  <a:schemeClr val="tx2"/>
                </a:solidFill>
              </a:rPr>
              <a:t>x</a:t>
            </a:r>
            <a:r>
              <a:rPr lang="pt-BR" baseline="-25000" dirty="0" smtClean="0">
                <a:solidFill>
                  <a:schemeClr val="tx2"/>
                </a:solidFill>
              </a:rPr>
              <a:t> </a:t>
            </a:r>
            <a:r>
              <a:rPr lang="pt-BR" sz="3200" baseline="-25000" dirty="0">
                <a:solidFill>
                  <a:schemeClr val="tx2"/>
                </a:solidFill>
              </a:rPr>
              <a:t>=  </a:t>
            </a:r>
            <a:r>
              <a:rPr lang="pt-BR" sz="3200" dirty="0" smtClean="0"/>
              <a:t>f </a:t>
            </a:r>
            <a:r>
              <a:rPr lang="pt-BR" sz="3200" dirty="0"/>
              <a:t>(</a:t>
            </a:r>
            <a:r>
              <a:rPr lang="pt-BR" sz="3200" dirty="0" err="1"/>
              <a:t>P</a:t>
            </a:r>
            <a:r>
              <a:rPr lang="pt-BR" sz="3200" baseline="-25000" dirty="0" err="1"/>
              <a:t>x</a:t>
            </a:r>
            <a:r>
              <a:rPr lang="pt-BR" sz="3200" dirty="0"/>
              <a:t>, </a:t>
            </a:r>
            <a:r>
              <a:rPr lang="pt-BR" sz="3200" dirty="0" err="1"/>
              <a:t>P</a:t>
            </a:r>
            <a:r>
              <a:rPr lang="pt-BR" sz="3200" baseline="-25000" dirty="0" err="1"/>
              <a:t>y</a:t>
            </a:r>
            <a:r>
              <a:rPr lang="pt-BR" sz="3200" dirty="0"/>
              <a:t>, </a:t>
            </a:r>
            <a:r>
              <a:rPr lang="pt-BR" sz="3200" dirty="0" smtClean="0"/>
              <a:t>R, G)</a:t>
            </a:r>
            <a:endParaRPr lang="pt-BR" sz="3200" dirty="0"/>
          </a:p>
        </p:txBody>
      </p:sp>
      <p:sp>
        <p:nvSpPr>
          <p:cNvPr id="11" name="Text Box 1036"/>
          <p:cNvSpPr txBox="1">
            <a:spLocks noChangeArrowheads="1"/>
          </p:cNvSpPr>
          <p:nvPr/>
        </p:nvSpPr>
        <p:spPr bwMode="auto">
          <a:xfrm>
            <a:off x="2000232" y="2285992"/>
            <a:ext cx="2950680" cy="156966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spAutoFit/>
          </a:bodyPr>
          <a:lstStyle/>
          <a:p>
            <a:pPr>
              <a:buFontTx/>
              <a:buChar char="-"/>
            </a:pPr>
            <a:r>
              <a:rPr lang="en-US" sz="2400" dirty="0" smtClean="0">
                <a:solidFill>
                  <a:schemeClr val="tx1">
                    <a:lumMod val="95000"/>
                    <a:lumOff val="5000"/>
                  </a:schemeClr>
                </a:solidFill>
              </a:rPr>
              <a:t> P do </a:t>
            </a:r>
            <a:r>
              <a:rPr lang="en-US" sz="2400" dirty="0" err="1" smtClean="0">
                <a:solidFill>
                  <a:schemeClr val="tx1">
                    <a:lumMod val="95000"/>
                    <a:lumOff val="5000"/>
                  </a:schemeClr>
                </a:solidFill>
              </a:rPr>
              <a:t>bem</a:t>
            </a:r>
            <a:r>
              <a:rPr lang="en-US" sz="2400" dirty="0" smtClean="0">
                <a:solidFill>
                  <a:schemeClr val="tx1">
                    <a:lumMod val="95000"/>
                    <a:lumOff val="5000"/>
                  </a:schemeClr>
                </a:solidFill>
              </a:rPr>
              <a:t> x</a:t>
            </a:r>
          </a:p>
          <a:p>
            <a:pPr>
              <a:buFontTx/>
              <a:buChar char="-"/>
            </a:pPr>
            <a:r>
              <a:rPr lang="en-US" sz="2400" dirty="0" smtClean="0">
                <a:solidFill>
                  <a:schemeClr val="tx1">
                    <a:lumMod val="95000"/>
                    <a:lumOff val="5000"/>
                  </a:schemeClr>
                </a:solidFill>
              </a:rPr>
              <a:t> P dos </a:t>
            </a:r>
            <a:r>
              <a:rPr lang="en-US" sz="2400" dirty="0" err="1" smtClean="0">
                <a:solidFill>
                  <a:schemeClr val="tx1">
                    <a:lumMod val="95000"/>
                    <a:lumOff val="5000"/>
                  </a:schemeClr>
                </a:solidFill>
              </a:rPr>
              <a:t>outros</a:t>
            </a:r>
            <a:r>
              <a:rPr lang="en-US" sz="2400" dirty="0" smtClean="0">
                <a:solidFill>
                  <a:schemeClr val="tx1">
                    <a:lumMod val="95000"/>
                    <a:lumOff val="5000"/>
                  </a:schemeClr>
                </a:solidFill>
              </a:rPr>
              <a:t> bens</a:t>
            </a:r>
          </a:p>
          <a:p>
            <a:pPr>
              <a:buFontTx/>
              <a:buChar char="-"/>
            </a:pPr>
            <a:r>
              <a:rPr lang="en-US" sz="2400" dirty="0" smtClean="0">
                <a:solidFill>
                  <a:schemeClr val="tx1">
                    <a:lumMod val="95000"/>
                    <a:lumOff val="5000"/>
                  </a:schemeClr>
                </a:solidFill>
              </a:rPr>
              <a:t> </a:t>
            </a:r>
            <a:r>
              <a:rPr lang="en-US" sz="2400" dirty="0" err="1" smtClean="0">
                <a:solidFill>
                  <a:schemeClr val="tx1">
                    <a:lumMod val="95000"/>
                    <a:lumOff val="5000"/>
                  </a:schemeClr>
                </a:solidFill>
              </a:rPr>
              <a:t>Renda</a:t>
            </a:r>
            <a:r>
              <a:rPr lang="en-US" sz="2400" dirty="0" smtClean="0">
                <a:solidFill>
                  <a:schemeClr val="tx1">
                    <a:lumMod val="95000"/>
                    <a:lumOff val="5000"/>
                  </a:schemeClr>
                </a:solidFill>
              </a:rPr>
              <a:t> </a:t>
            </a:r>
          </a:p>
          <a:p>
            <a:pPr>
              <a:buFontTx/>
              <a:buChar char="-"/>
            </a:pPr>
            <a:r>
              <a:rPr lang="en-US" sz="2400" dirty="0" smtClean="0">
                <a:solidFill>
                  <a:schemeClr val="tx1">
                    <a:lumMod val="95000"/>
                    <a:lumOff val="5000"/>
                  </a:schemeClr>
                </a:solidFill>
              </a:rPr>
              <a:t> </a:t>
            </a:r>
            <a:r>
              <a:rPr lang="en-US" sz="2400" dirty="0" err="1" smtClean="0">
                <a:solidFill>
                  <a:schemeClr val="tx1">
                    <a:lumMod val="95000"/>
                    <a:lumOff val="5000"/>
                  </a:schemeClr>
                </a:solidFill>
              </a:rPr>
              <a:t>Gosto</a:t>
            </a:r>
            <a:endParaRPr lang="en-US" sz="2400" dirty="0">
              <a:solidFill>
                <a:schemeClr val="tx1">
                  <a:lumMod val="95000"/>
                  <a:lumOff val="5000"/>
                </a:schemeClr>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bwMode="auto">
          <a:xfrm>
            <a:off x="457200" y="765175"/>
            <a:ext cx="8229600" cy="652463"/>
          </a:xfrm>
          <a:noFill/>
          <a:ln>
            <a:miter lim="800000"/>
            <a:headEnd/>
            <a:tailEnd/>
          </a:ln>
        </p:spPr>
        <p:txBody>
          <a:bodyPr vert="horz" wrap="square" lIns="91440" tIns="45720" rIns="91440" bIns="45720" numCol="1" anchor="t" anchorCtr="0" compatLnSpc="1">
            <a:prstTxWarp prst="textNoShape">
              <a:avLst/>
            </a:prstTxWarp>
          </a:bodyPr>
          <a:lstStyle/>
          <a:p>
            <a:pPr algn="l"/>
            <a:r>
              <a:rPr lang="pt-BR" sz="3600" dirty="0" smtClean="0">
                <a:solidFill>
                  <a:srgbClr val="002060"/>
                </a:solidFill>
              </a:rPr>
              <a:t>Curva de Demanda</a:t>
            </a:r>
          </a:p>
        </p:txBody>
      </p:sp>
      <p:graphicFrame>
        <p:nvGraphicFramePr>
          <p:cNvPr id="5" name="Gráfico 4"/>
          <p:cNvGraphicFramePr>
            <a:graphicFrameLocks noChangeAspect="1"/>
          </p:cNvGraphicFramePr>
          <p:nvPr/>
        </p:nvGraphicFramePr>
        <p:xfrm>
          <a:off x="1142976" y="1428736"/>
          <a:ext cx="6624736" cy="3384376"/>
        </p:xfrm>
        <a:graphic>
          <a:graphicData uri="http://schemas.openxmlformats.org/drawingml/2006/chart">
            <c:chart xmlns:c="http://schemas.openxmlformats.org/drawingml/2006/chart" xmlns:r="http://schemas.openxmlformats.org/officeDocument/2006/relationships" r:id="rId3"/>
          </a:graphicData>
        </a:graphic>
      </p:graphicFrame>
      <p:sp>
        <p:nvSpPr>
          <p:cNvPr id="13316" name="CaixaDeTexto 5"/>
          <p:cNvSpPr txBox="1">
            <a:spLocks noChangeArrowheads="1"/>
          </p:cNvSpPr>
          <p:nvPr/>
        </p:nvSpPr>
        <p:spPr bwMode="auto">
          <a:xfrm>
            <a:off x="7643834" y="4143380"/>
            <a:ext cx="684213" cy="400050"/>
          </a:xfrm>
          <a:prstGeom prst="rect">
            <a:avLst/>
          </a:prstGeom>
          <a:noFill/>
          <a:ln w="9525">
            <a:noFill/>
            <a:miter lim="800000"/>
            <a:headEnd/>
            <a:tailEnd/>
          </a:ln>
        </p:spPr>
        <p:txBody>
          <a:bodyPr>
            <a:spAutoFit/>
          </a:bodyPr>
          <a:lstStyle/>
          <a:p>
            <a:pPr eaLnBrk="1" hangingPunct="1"/>
            <a:r>
              <a:rPr lang="pt-BR" sz="2000" b="1" dirty="0">
                <a:solidFill>
                  <a:srgbClr val="002060"/>
                </a:solidFill>
              </a:rPr>
              <a:t>QD</a:t>
            </a:r>
            <a:r>
              <a:rPr lang="pt-BR" sz="2000" b="1" baseline="-25000" dirty="0">
                <a:solidFill>
                  <a:srgbClr val="002060"/>
                </a:solidFill>
              </a:rPr>
              <a:t>X</a:t>
            </a:r>
            <a:endParaRPr lang="pt-BR" b="1" baseline="-25000" dirty="0">
              <a:solidFill>
                <a:srgbClr val="002060"/>
              </a:solidFill>
            </a:endParaRPr>
          </a:p>
        </p:txBody>
      </p:sp>
      <p:sp>
        <p:nvSpPr>
          <p:cNvPr id="13317" name="CaixaDeTexto 6"/>
          <p:cNvSpPr txBox="1">
            <a:spLocks noChangeArrowheads="1"/>
          </p:cNvSpPr>
          <p:nvPr/>
        </p:nvSpPr>
        <p:spPr bwMode="auto">
          <a:xfrm>
            <a:off x="785786" y="1643050"/>
            <a:ext cx="684213" cy="400050"/>
          </a:xfrm>
          <a:prstGeom prst="rect">
            <a:avLst/>
          </a:prstGeom>
          <a:noFill/>
          <a:ln w="9525">
            <a:noFill/>
            <a:miter lim="800000"/>
            <a:headEnd/>
            <a:tailEnd/>
          </a:ln>
        </p:spPr>
        <p:txBody>
          <a:bodyPr>
            <a:spAutoFit/>
          </a:bodyPr>
          <a:lstStyle/>
          <a:p>
            <a:pPr eaLnBrk="1" hangingPunct="1"/>
            <a:r>
              <a:rPr lang="pt-BR" sz="2000" b="1" dirty="0">
                <a:solidFill>
                  <a:srgbClr val="002060"/>
                </a:solidFill>
              </a:rPr>
              <a:t>P</a:t>
            </a:r>
            <a:r>
              <a:rPr lang="pt-BR" sz="2000" b="1" baseline="-25000" dirty="0">
                <a:solidFill>
                  <a:srgbClr val="002060"/>
                </a:solidFill>
              </a:rPr>
              <a:t>X</a:t>
            </a:r>
            <a:endParaRPr lang="pt-BR" b="1" baseline="-25000" dirty="0">
              <a:solidFill>
                <a:srgbClr val="002060"/>
              </a:solidFill>
            </a:endParaRPr>
          </a:p>
        </p:txBody>
      </p:sp>
      <p:sp>
        <p:nvSpPr>
          <p:cNvPr id="6" name="Text Box 1040"/>
          <p:cNvSpPr txBox="1">
            <a:spLocks noChangeArrowheads="1"/>
          </p:cNvSpPr>
          <p:nvPr/>
        </p:nvSpPr>
        <p:spPr bwMode="auto">
          <a:xfrm>
            <a:off x="500034" y="5286388"/>
            <a:ext cx="3095719" cy="369332"/>
          </a:xfrm>
          <a:prstGeom prst="rect">
            <a:avLst/>
          </a:prstGeom>
          <a:noFill/>
          <a:ln w="9525">
            <a:noFill/>
            <a:miter lim="800000"/>
            <a:headEnd/>
            <a:tailEnd/>
          </a:ln>
        </p:spPr>
        <p:txBody>
          <a:bodyPr wrap="none">
            <a:spAutoFit/>
          </a:bodyPr>
          <a:lstStyle/>
          <a:p>
            <a:r>
              <a:rPr lang="pt-BR" b="1" dirty="0">
                <a:solidFill>
                  <a:schemeClr val="tx1">
                    <a:lumMod val="95000"/>
                    <a:lumOff val="5000"/>
                  </a:schemeClr>
                </a:solidFill>
              </a:rPr>
              <a:t>Função Geral da Demanda</a:t>
            </a:r>
          </a:p>
        </p:txBody>
      </p:sp>
      <p:sp>
        <p:nvSpPr>
          <p:cNvPr id="7" name="Text Box 1040"/>
          <p:cNvSpPr txBox="1">
            <a:spLocks noChangeArrowheads="1"/>
          </p:cNvSpPr>
          <p:nvPr/>
        </p:nvSpPr>
        <p:spPr bwMode="auto">
          <a:xfrm>
            <a:off x="2500298" y="5857892"/>
            <a:ext cx="1346844" cy="46166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pt-BR" sz="2400" dirty="0" smtClean="0">
                <a:solidFill>
                  <a:schemeClr val="tx1">
                    <a:lumMod val="95000"/>
                    <a:lumOff val="5000"/>
                  </a:schemeClr>
                </a:solidFill>
              </a:rPr>
              <a:t>P↑ </a:t>
            </a:r>
            <a:r>
              <a:rPr lang="pt-BR" sz="2400" dirty="0" err="1" smtClean="0">
                <a:solidFill>
                  <a:schemeClr val="tx1">
                    <a:lumMod val="95000"/>
                    <a:lumOff val="5000"/>
                  </a:schemeClr>
                </a:solidFill>
              </a:rPr>
              <a:t>Qdx</a:t>
            </a:r>
            <a:r>
              <a:rPr lang="pt-BR" sz="2400" dirty="0" smtClean="0">
                <a:solidFill>
                  <a:schemeClr val="tx1">
                    <a:lumMod val="95000"/>
                    <a:lumOff val="5000"/>
                  </a:schemeClr>
                </a:solidFill>
              </a:rPr>
              <a:t>↓</a:t>
            </a:r>
            <a:endParaRPr lang="pt-BR" sz="2400" dirty="0">
              <a:solidFill>
                <a:schemeClr val="tx1">
                  <a:lumMod val="95000"/>
                  <a:lumOff val="5000"/>
                </a:schemeClr>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aixaDeTexto 5"/>
          <p:cNvSpPr txBox="1">
            <a:spLocks noChangeArrowheads="1"/>
          </p:cNvSpPr>
          <p:nvPr/>
        </p:nvSpPr>
        <p:spPr bwMode="auto">
          <a:xfrm>
            <a:off x="5364163" y="4165600"/>
            <a:ext cx="936625" cy="400050"/>
          </a:xfrm>
          <a:prstGeom prst="rect">
            <a:avLst/>
          </a:prstGeom>
          <a:noFill/>
          <a:ln w="9525">
            <a:noFill/>
            <a:miter lim="800000"/>
            <a:headEnd/>
            <a:tailEnd/>
          </a:ln>
        </p:spPr>
        <p:txBody>
          <a:bodyPr>
            <a:spAutoFit/>
          </a:bodyPr>
          <a:lstStyle/>
          <a:p>
            <a:pPr eaLnBrk="1" hangingPunct="1"/>
            <a:r>
              <a:rPr lang="pt-BR" sz="2000" b="1" dirty="0">
                <a:solidFill>
                  <a:srgbClr val="002060"/>
                </a:solidFill>
              </a:rPr>
              <a:t>QO</a:t>
            </a:r>
            <a:r>
              <a:rPr lang="pt-BR" sz="2000" b="1" baseline="-25000" dirty="0">
                <a:solidFill>
                  <a:srgbClr val="002060"/>
                </a:solidFill>
              </a:rPr>
              <a:t>X</a:t>
            </a:r>
            <a:endParaRPr lang="pt-BR" b="1" baseline="-25000" dirty="0">
              <a:solidFill>
                <a:srgbClr val="002060"/>
              </a:solidFill>
            </a:endParaRPr>
          </a:p>
        </p:txBody>
      </p:sp>
      <p:sp>
        <p:nvSpPr>
          <p:cNvPr id="18436" name="CaixaDeTexto 6"/>
          <p:cNvSpPr txBox="1">
            <a:spLocks noChangeArrowheads="1"/>
          </p:cNvSpPr>
          <p:nvPr/>
        </p:nvSpPr>
        <p:spPr bwMode="auto">
          <a:xfrm>
            <a:off x="1514475" y="1906588"/>
            <a:ext cx="684213" cy="400050"/>
          </a:xfrm>
          <a:prstGeom prst="rect">
            <a:avLst/>
          </a:prstGeom>
          <a:noFill/>
          <a:ln w="9525">
            <a:noFill/>
            <a:miter lim="800000"/>
            <a:headEnd/>
            <a:tailEnd/>
          </a:ln>
        </p:spPr>
        <p:txBody>
          <a:bodyPr>
            <a:spAutoFit/>
          </a:bodyPr>
          <a:lstStyle/>
          <a:p>
            <a:pPr algn="ctr" eaLnBrk="1" hangingPunct="1"/>
            <a:r>
              <a:rPr lang="pt-BR" sz="2000" b="1" dirty="0">
                <a:solidFill>
                  <a:srgbClr val="002060"/>
                </a:solidFill>
              </a:rPr>
              <a:t>P</a:t>
            </a:r>
            <a:r>
              <a:rPr lang="pt-BR" sz="2000" b="1" baseline="-25000" dirty="0">
                <a:solidFill>
                  <a:srgbClr val="002060"/>
                </a:solidFill>
              </a:rPr>
              <a:t>X</a:t>
            </a:r>
            <a:endParaRPr lang="pt-BR" b="1" baseline="-25000" dirty="0">
              <a:solidFill>
                <a:srgbClr val="002060"/>
              </a:solidFill>
            </a:endParaRPr>
          </a:p>
        </p:txBody>
      </p:sp>
      <p:cxnSp>
        <p:nvCxnSpPr>
          <p:cNvPr id="18437" name="Conector de seta reta 7"/>
          <p:cNvCxnSpPr>
            <a:cxnSpLocks noChangeShapeType="1"/>
          </p:cNvCxnSpPr>
          <p:nvPr/>
        </p:nvCxnSpPr>
        <p:spPr bwMode="auto">
          <a:xfrm>
            <a:off x="2339975" y="4070350"/>
            <a:ext cx="2952750" cy="0"/>
          </a:xfrm>
          <a:prstGeom prst="straightConnector1">
            <a:avLst/>
          </a:prstGeom>
          <a:noFill/>
          <a:ln w="25400" algn="ctr">
            <a:solidFill>
              <a:schemeClr val="tx1"/>
            </a:solidFill>
            <a:round/>
            <a:headEnd/>
            <a:tailEnd type="arrow" w="lg" len="med"/>
          </a:ln>
        </p:spPr>
      </p:cxnSp>
      <p:cxnSp>
        <p:nvCxnSpPr>
          <p:cNvPr id="18438" name="Conector de seta reta 10"/>
          <p:cNvCxnSpPr>
            <a:cxnSpLocks noChangeShapeType="1"/>
          </p:cNvCxnSpPr>
          <p:nvPr/>
        </p:nvCxnSpPr>
        <p:spPr bwMode="auto">
          <a:xfrm flipV="1">
            <a:off x="2339975" y="2116138"/>
            <a:ext cx="0" cy="1960562"/>
          </a:xfrm>
          <a:prstGeom prst="straightConnector1">
            <a:avLst/>
          </a:prstGeom>
          <a:noFill/>
          <a:ln w="25400" algn="ctr">
            <a:solidFill>
              <a:schemeClr val="tx1"/>
            </a:solidFill>
            <a:round/>
            <a:headEnd/>
            <a:tailEnd type="arrow" w="lg" len="med"/>
          </a:ln>
        </p:spPr>
      </p:cxnSp>
      <p:sp>
        <p:nvSpPr>
          <p:cNvPr id="18440" name="CaixaDeTexto 17"/>
          <p:cNvSpPr txBox="1">
            <a:spLocks noChangeArrowheads="1"/>
          </p:cNvSpPr>
          <p:nvPr/>
        </p:nvSpPr>
        <p:spPr bwMode="auto">
          <a:xfrm>
            <a:off x="698500" y="4724400"/>
            <a:ext cx="8050213" cy="193899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marL="342900" indent="-342900" algn="just" eaLnBrk="1" hangingPunct="1">
              <a:buFont typeface="Wingdings" pitchFamily="2" charset="2"/>
              <a:buChar char="§"/>
            </a:pPr>
            <a:r>
              <a:rPr lang="pt-BR" sz="2400" dirty="0" smtClean="0"/>
              <a:t>Aumento da </a:t>
            </a:r>
            <a:r>
              <a:rPr lang="pt-BR" sz="2400" b="1" dirty="0" smtClean="0">
                <a:solidFill>
                  <a:srgbClr val="00B0F0"/>
                </a:solidFill>
              </a:rPr>
              <a:t>RENDA DO CONSUMIDOR;</a:t>
            </a:r>
          </a:p>
          <a:p>
            <a:pPr marL="342900" indent="-342900" algn="just" eaLnBrk="1" hangingPunct="1">
              <a:buFont typeface="Wingdings" pitchFamily="2" charset="2"/>
              <a:buChar char="§"/>
            </a:pPr>
            <a:r>
              <a:rPr lang="pt-BR" sz="2400" b="1" dirty="0" smtClean="0">
                <a:solidFill>
                  <a:srgbClr val="00B0F0"/>
                </a:solidFill>
              </a:rPr>
              <a:t>O P DO BEM SUBSTITUTO aumenta e dos Complementares diminui.</a:t>
            </a:r>
            <a:endParaRPr lang="pt-BR" sz="2400" b="1" dirty="0">
              <a:solidFill>
                <a:srgbClr val="00B0F0"/>
              </a:solidFill>
            </a:endParaRPr>
          </a:p>
          <a:p>
            <a:pPr marL="342900" indent="-342900" algn="just" eaLnBrk="1" hangingPunct="1">
              <a:buFont typeface="Wingdings" pitchFamily="2" charset="2"/>
              <a:buChar char="§"/>
            </a:pPr>
            <a:r>
              <a:rPr lang="pt-BR" sz="2400" b="1" dirty="0" smtClean="0">
                <a:solidFill>
                  <a:srgbClr val="00B0F0"/>
                </a:solidFill>
              </a:rPr>
              <a:t>O GOSTO </a:t>
            </a:r>
            <a:r>
              <a:rPr lang="pt-BR" sz="2400" dirty="0" smtClean="0"/>
              <a:t>PELO BEM X SE ALTERA.</a:t>
            </a:r>
          </a:p>
          <a:p>
            <a:pPr marL="342900" indent="-342900" algn="just" eaLnBrk="1" hangingPunct="1"/>
            <a:endParaRPr lang="pt-BR" sz="2400" dirty="0"/>
          </a:p>
        </p:txBody>
      </p:sp>
      <p:cxnSp>
        <p:nvCxnSpPr>
          <p:cNvPr id="10" name="Conector reto 9"/>
          <p:cNvCxnSpPr/>
          <p:nvPr/>
        </p:nvCxnSpPr>
        <p:spPr bwMode="auto">
          <a:xfrm rot="16200000" flipV="1">
            <a:off x="5357818" y="3571876"/>
            <a:ext cx="71438" cy="71438"/>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Conector reto 12"/>
          <p:cNvCxnSpPr/>
          <p:nvPr/>
        </p:nvCxnSpPr>
        <p:spPr bwMode="auto">
          <a:xfrm rot="16200000" flipV="1">
            <a:off x="1628748" y="5057780"/>
            <a:ext cx="14294" cy="14294"/>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Conector reto 18"/>
          <p:cNvCxnSpPr/>
          <p:nvPr/>
        </p:nvCxnSpPr>
        <p:spPr bwMode="auto">
          <a:xfrm>
            <a:off x="3857620" y="1857364"/>
            <a:ext cx="2500330" cy="1571636"/>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7" name="Conector reto 26"/>
          <p:cNvCxnSpPr/>
          <p:nvPr/>
        </p:nvCxnSpPr>
        <p:spPr bwMode="auto">
          <a:xfrm>
            <a:off x="2714612" y="2643182"/>
            <a:ext cx="1285884" cy="1214446"/>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28" name="Conector reto 27"/>
          <p:cNvCxnSpPr/>
          <p:nvPr/>
        </p:nvCxnSpPr>
        <p:spPr bwMode="auto">
          <a:xfrm>
            <a:off x="3143240" y="2357430"/>
            <a:ext cx="1285884" cy="1214446"/>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29" name="CaixaDeTexto 6"/>
          <p:cNvSpPr txBox="1">
            <a:spLocks noChangeArrowheads="1"/>
          </p:cNvSpPr>
          <p:nvPr/>
        </p:nvSpPr>
        <p:spPr bwMode="auto">
          <a:xfrm>
            <a:off x="3857620" y="3714752"/>
            <a:ext cx="684213" cy="307777"/>
          </a:xfrm>
          <a:prstGeom prst="rect">
            <a:avLst/>
          </a:prstGeom>
          <a:noFill/>
          <a:ln w="9525">
            <a:noFill/>
            <a:miter lim="800000"/>
            <a:headEnd/>
            <a:tailEnd/>
          </a:ln>
        </p:spPr>
        <p:txBody>
          <a:bodyPr>
            <a:spAutoFit/>
          </a:bodyPr>
          <a:lstStyle/>
          <a:p>
            <a:pPr algn="ctr" eaLnBrk="1" hangingPunct="1"/>
            <a:r>
              <a:rPr lang="pt-BR" sz="1400" b="1" dirty="0" smtClean="0">
                <a:solidFill>
                  <a:srgbClr val="002060"/>
                </a:solidFill>
              </a:rPr>
              <a:t>Q0</a:t>
            </a:r>
            <a:endParaRPr lang="pt-BR" sz="1400" b="1" baseline="-25000" dirty="0">
              <a:solidFill>
                <a:srgbClr val="002060"/>
              </a:solidFill>
            </a:endParaRPr>
          </a:p>
        </p:txBody>
      </p:sp>
      <p:sp>
        <p:nvSpPr>
          <p:cNvPr id="30" name="CaixaDeTexto 6"/>
          <p:cNvSpPr txBox="1">
            <a:spLocks noChangeArrowheads="1"/>
          </p:cNvSpPr>
          <p:nvPr/>
        </p:nvSpPr>
        <p:spPr bwMode="auto">
          <a:xfrm>
            <a:off x="4429125" y="3571877"/>
            <a:ext cx="500066" cy="307777"/>
          </a:xfrm>
          <a:prstGeom prst="rect">
            <a:avLst/>
          </a:prstGeom>
          <a:noFill/>
          <a:ln w="9525">
            <a:noFill/>
            <a:miter lim="800000"/>
            <a:headEnd/>
            <a:tailEnd/>
          </a:ln>
        </p:spPr>
        <p:txBody>
          <a:bodyPr wrap="square">
            <a:spAutoFit/>
          </a:bodyPr>
          <a:lstStyle/>
          <a:p>
            <a:pPr algn="ctr" eaLnBrk="1" hangingPunct="1"/>
            <a:r>
              <a:rPr lang="pt-BR" sz="1400" b="1" dirty="0" smtClean="0">
                <a:solidFill>
                  <a:srgbClr val="002060"/>
                </a:solidFill>
              </a:rPr>
              <a:t>Q1</a:t>
            </a:r>
            <a:endParaRPr lang="pt-BR" sz="1400" b="1" baseline="-25000" dirty="0">
              <a:solidFill>
                <a:srgbClr val="002060"/>
              </a:solidFill>
            </a:endParaRPr>
          </a:p>
        </p:txBody>
      </p:sp>
      <p:cxnSp>
        <p:nvCxnSpPr>
          <p:cNvPr id="32" name="Conector de seta reta 31"/>
          <p:cNvCxnSpPr/>
          <p:nvPr/>
        </p:nvCxnSpPr>
        <p:spPr bwMode="auto">
          <a:xfrm flipV="1">
            <a:off x="3929058" y="3429000"/>
            <a:ext cx="214314" cy="142876"/>
          </a:xfrm>
          <a:prstGeom prst="straightConnector1">
            <a:avLst/>
          </a:prstGeom>
          <a:ln>
            <a:tailEnd type="arrow"/>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Conector de seta reta 35"/>
          <p:cNvCxnSpPr/>
          <p:nvPr/>
        </p:nvCxnSpPr>
        <p:spPr bwMode="auto">
          <a:xfrm flipV="1">
            <a:off x="3214678" y="2714620"/>
            <a:ext cx="214314" cy="142876"/>
          </a:xfrm>
          <a:prstGeom prst="straightConnector1">
            <a:avLst/>
          </a:prstGeom>
          <a:ln>
            <a:tailEnd type="arrow"/>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aixaDeTexto 5"/>
          <p:cNvSpPr txBox="1">
            <a:spLocks noChangeArrowheads="1"/>
          </p:cNvSpPr>
          <p:nvPr/>
        </p:nvSpPr>
        <p:spPr bwMode="auto">
          <a:xfrm>
            <a:off x="5364163" y="4165600"/>
            <a:ext cx="936625" cy="400050"/>
          </a:xfrm>
          <a:prstGeom prst="rect">
            <a:avLst/>
          </a:prstGeom>
          <a:noFill/>
          <a:ln w="9525">
            <a:noFill/>
            <a:miter lim="800000"/>
            <a:headEnd/>
            <a:tailEnd/>
          </a:ln>
        </p:spPr>
        <p:txBody>
          <a:bodyPr>
            <a:spAutoFit/>
          </a:bodyPr>
          <a:lstStyle/>
          <a:p>
            <a:pPr eaLnBrk="1" hangingPunct="1"/>
            <a:r>
              <a:rPr lang="pt-BR" sz="2000" b="1" dirty="0">
                <a:solidFill>
                  <a:srgbClr val="002060"/>
                </a:solidFill>
              </a:rPr>
              <a:t>QO</a:t>
            </a:r>
            <a:r>
              <a:rPr lang="pt-BR" sz="2000" b="1" baseline="-25000" dirty="0">
                <a:solidFill>
                  <a:srgbClr val="002060"/>
                </a:solidFill>
              </a:rPr>
              <a:t>X</a:t>
            </a:r>
            <a:endParaRPr lang="pt-BR" b="1" baseline="-25000" dirty="0">
              <a:solidFill>
                <a:srgbClr val="002060"/>
              </a:solidFill>
            </a:endParaRPr>
          </a:p>
        </p:txBody>
      </p:sp>
      <p:sp>
        <p:nvSpPr>
          <p:cNvPr id="18436" name="CaixaDeTexto 6"/>
          <p:cNvSpPr txBox="1">
            <a:spLocks noChangeArrowheads="1"/>
          </p:cNvSpPr>
          <p:nvPr/>
        </p:nvSpPr>
        <p:spPr bwMode="auto">
          <a:xfrm>
            <a:off x="1514475" y="1906588"/>
            <a:ext cx="684213" cy="400050"/>
          </a:xfrm>
          <a:prstGeom prst="rect">
            <a:avLst/>
          </a:prstGeom>
          <a:noFill/>
          <a:ln w="9525">
            <a:noFill/>
            <a:miter lim="800000"/>
            <a:headEnd/>
            <a:tailEnd/>
          </a:ln>
        </p:spPr>
        <p:txBody>
          <a:bodyPr>
            <a:spAutoFit/>
          </a:bodyPr>
          <a:lstStyle/>
          <a:p>
            <a:pPr algn="ctr" eaLnBrk="1" hangingPunct="1"/>
            <a:r>
              <a:rPr lang="pt-BR" sz="2000" b="1" dirty="0">
                <a:solidFill>
                  <a:srgbClr val="002060"/>
                </a:solidFill>
              </a:rPr>
              <a:t>P</a:t>
            </a:r>
            <a:r>
              <a:rPr lang="pt-BR" sz="2000" b="1" baseline="-25000" dirty="0">
                <a:solidFill>
                  <a:srgbClr val="002060"/>
                </a:solidFill>
              </a:rPr>
              <a:t>X</a:t>
            </a:r>
            <a:endParaRPr lang="pt-BR" b="1" baseline="-25000" dirty="0">
              <a:solidFill>
                <a:srgbClr val="002060"/>
              </a:solidFill>
            </a:endParaRPr>
          </a:p>
        </p:txBody>
      </p:sp>
      <p:cxnSp>
        <p:nvCxnSpPr>
          <p:cNvPr id="18437" name="Conector de seta reta 7"/>
          <p:cNvCxnSpPr>
            <a:cxnSpLocks noChangeShapeType="1"/>
          </p:cNvCxnSpPr>
          <p:nvPr/>
        </p:nvCxnSpPr>
        <p:spPr bwMode="auto">
          <a:xfrm>
            <a:off x="2339975" y="4070350"/>
            <a:ext cx="2952750" cy="0"/>
          </a:xfrm>
          <a:prstGeom prst="straightConnector1">
            <a:avLst/>
          </a:prstGeom>
          <a:noFill/>
          <a:ln w="25400" algn="ctr">
            <a:solidFill>
              <a:schemeClr val="tx1"/>
            </a:solidFill>
            <a:round/>
            <a:headEnd/>
            <a:tailEnd type="arrow" w="lg" len="med"/>
          </a:ln>
        </p:spPr>
      </p:cxnSp>
      <p:cxnSp>
        <p:nvCxnSpPr>
          <p:cNvPr id="18438" name="Conector de seta reta 10"/>
          <p:cNvCxnSpPr>
            <a:cxnSpLocks noChangeShapeType="1"/>
          </p:cNvCxnSpPr>
          <p:nvPr/>
        </p:nvCxnSpPr>
        <p:spPr bwMode="auto">
          <a:xfrm flipV="1">
            <a:off x="2339975" y="2116138"/>
            <a:ext cx="0" cy="1960562"/>
          </a:xfrm>
          <a:prstGeom prst="straightConnector1">
            <a:avLst/>
          </a:prstGeom>
          <a:noFill/>
          <a:ln w="25400" algn="ctr">
            <a:solidFill>
              <a:schemeClr val="tx1"/>
            </a:solidFill>
            <a:round/>
            <a:headEnd/>
            <a:tailEnd type="arrow" w="lg" len="med"/>
          </a:ln>
        </p:spPr>
      </p:cxnSp>
      <p:sp>
        <p:nvSpPr>
          <p:cNvPr id="18440" name="CaixaDeTexto 17"/>
          <p:cNvSpPr txBox="1">
            <a:spLocks noChangeArrowheads="1"/>
          </p:cNvSpPr>
          <p:nvPr/>
        </p:nvSpPr>
        <p:spPr bwMode="auto">
          <a:xfrm>
            <a:off x="698500" y="4724400"/>
            <a:ext cx="8050213" cy="15696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marL="342900" indent="-342900" algn="just" eaLnBrk="1" hangingPunct="1">
              <a:buFont typeface="Wingdings" pitchFamily="2" charset="2"/>
              <a:buChar char="§"/>
            </a:pPr>
            <a:r>
              <a:rPr lang="pt-BR" sz="2400" dirty="0" smtClean="0"/>
              <a:t>Redução da </a:t>
            </a:r>
            <a:r>
              <a:rPr lang="pt-BR" sz="2400" b="1" dirty="0" smtClean="0">
                <a:solidFill>
                  <a:srgbClr val="00B0F0"/>
                </a:solidFill>
              </a:rPr>
              <a:t>RENDA DO CONSUMIDOR;</a:t>
            </a:r>
          </a:p>
          <a:p>
            <a:pPr marL="342900" indent="-342900" algn="just" eaLnBrk="1" hangingPunct="1">
              <a:buFont typeface="Wingdings" pitchFamily="2" charset="2"/>
              <a:buChar char="§"/>
            </a:pPr>
            <a:r>
              <a:rPr lang="pt-BR" sz="2400" b="1" dirty="0" smtClean="0">
                <a:solidFill>
                  <a:srgbClr val="00B0F0"/>
                </a:solidFill>
              </a:rPr>
              <a:t>O P DO BEM SUBSTITUTO diminui e dos complementares aumenta.</a:t>
            </a:r>
            <a:endParaRPr lang="pt-BR" sz="2400" b="1" dirty="0">
              <a:solidFill>
                <a:srgbClr val="00B0F0"/>
              </a:solidFill>
            </a:endParaRPr>
          </a:p>
          <a:p>
            <a:pPr marL="342900" indent="-342900" algn="just" eaLnBrk="1" hangingPunct="1">
              <a:buFont typeface="Wingdings" pitchFamily="2" charset="2"/>
              <a:buChar char="§"/>
            </a:pPr>
            <a:r>
              <a:rPr lang="pt-BR" sz="2400" b="1" dirty="0" smtClean="0">
                <a:solidFill>
                  <a:srgbClr val="00B0F0"/>
                </a:solidFill>
              </a:rPr>
              <a:t>O GOSTO </a:t>
            </a:r>
            <a:r>
              <a:rPr lang="pt-BR" sz="2400" dirty="0" smtClean="0"/>
              <a:t>PELO BEM X SE ALTERA.</a:t>
            </a:r>
          </a:p>
        </p:txBody>
      </p:sp>
      <p:cxnSp>
        <p:nvCxnSpPr>
          <p:cNvPr id="10" name="Conector reto 9"/>
          <p:cNvCxnSpPr/>
          <p:nvPr/>
        </p:nvCxnSpPr>
        <p:spPr bwMode="auto">
          <a:xfrm rot="16200000" flipV="1">
            <a:off x="5357818" y="3571876"/>
            <a:ext cx="71438" cy="71438"/>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Conector reto 12"/>
          <p:cNvCxnSpPr/>
          <p:nvPr/>
        </p:nvCxnSpPr>
        <p:spPr bwMode="auto">
          <a:xfrm rot="16200000" flipV="1">
            <a:off x="1628748" y="5057780"/>
            <a:ext cx="14294" cy="14294"/>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Conector reto 18"/>
          <p:cNvCxnSpPr/>
          <p:nvPr/>
        </p:nvCxnSpPr>
        <p:spPr bwMode="auto">
          <a:xfrm>
            <a:off x="3857620" y="1857364"/>
            <a:ext cx="2500330" cy="1571636"/>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7" name="Conector reto 26"/>
          <p:cNvCxnSpPr/>
          <p:nvPr/>
        </p:nvCxnSpPr>
        <p:spPr bwMode="auto">
          <a:xfrm>
            <a:off x="2714612" y="2643182"/>
            <a:ext cx="1285884" cy="1214446"/>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28" name="Conector reto 27"/>
          <p:cNvCxnSpPr/>
          <p:nvPr/>
        </p:nvCxnSpPr>
        <p:spPr bwMode="auto">
          <a:xfrm>
            <a:off x="3143240" y="2357430"/>
            <a:ext cx="1285884" cy="1214446"/>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29" name="CaixaDeTexto 6"/>
          <p:cNvSpPr txBox="1">
            <a:spLocks noChangeArrowheads="1"/>
          </p:cNvSpPr>
          <p:nvPr/>
        </p:nvSpPr>
        <p:spPr bwMode="auto">
          <a:xfrm>
            <a:off x="3857620" y="3714752"/>
            <a:ext cx="684213" cy="307777"/>
          </a:xfrm>
          <a:prstGeom prst="rect">
            <a:avLst/>
          </a:prstGeom>
          <a:noFill/>
          <a:ln w="9525">
            <a:noFill/>
            <a:miter lim="800000"/>
            <a:headEnd/>
            <a:tailEnd/>
          </a:ln>
        </p:spPr>
        <p:txBody>
          <a:bodyPr>
            <a:spAutoFit/>
          </a:bodyPr>
          <a:lstStyle/>
          <a:p>
            <a:pPr algn="ctr" eaLnBrk="1" hangingPunct="1"/>
            <a:r>
              <a:rPr lang="pt-BR" sz="1400" b="1" dirty="0" smtClean="0">
                <a:solidFill>
                  <a:srgbClr val="002060"/>
                </a:solidFill>
              </a:rPr>
              <a:t>Q1</a:t>
            </a:r>
            <a:endParaRPr lang="pt-BR" sz="1400" b="1" baseline="-25000" dirty="0">
              <a:solidFill>
                <a:srgbClr val="002060"/>
              </a:solidFill>
            </a:endParaRPr>
          </a:p>
        </p:txBody>
      </p:sp>
      <p:sp>
        <p:nvSpPr>
          <p:cNvPr id="30" name="CaixaDeTexto 6"/>
          <p:cNvSpPr txBox="1">
            <a:spLocks noChangeArrowheads="1"/>
          </p:cNvSpPr>
          <p:nvPr/>
        </p:nvSpPr>
        <p:spPr bwMode="auto">
          <a:xfrm>
            <a:off x="4429125" y="3571877"/>
            <a:ext cx="500066" cy="307777"/>
          </a:xfrm>
          <a:prstGeom prst="rect">
            <a:avLst/>
          </a:prstGeom>
          <a:noFill/>
          <a:ln w="9525">
            <a:noFill/>
            <a:miter lim="800000"/>
            <a:headEnd/>
            <a:tailEnd/>
          </a:ln>
        </p:spPr>
        <p:txBody>
          <a:bodyPr wrap="square">
            <a:spAutoFit/>
          </a:bodyPr>
          <a:lstStyle/>
          <a:p>
            <a:pPr algn="ctr" eaLnBrk="1" hangingPunct="1"/>
            <a:r>
              <a:rPr lang="pt-BR" sz="1400" b="1" dirty="0" smtClean="0">
                <a:solidFill>
                  <a:srgbClr val="002060"/>
                </a:solidFill>
              </a:rPr>
              <a:t>Q0</a:t>
            </a:r>
            <a:endParaRPr lang="pt-BR" sz="1400" b="1" baseline="-25000" dirty="0">
              <a:solidFill>
                <a:srgbClr val="002060"/>
              </a:solidFill>
            </a:endParaRPr>
          </a:p>
        </p:txBody>
      </p:sp>
      <p:cxnSp>
        <p:nvCxnSpPr>
          <p:cNvPr id="32" name="Conector de seta reta 31"/>
          <p:cNvCxnSpPr/>
          <p:nvPr/>
        </p:nvCxnSpPr>
        <p:spPr bwMode="auto">
          <a:xfrm rot="10800000" flipV="1">
            <a:off x="3857620" y="3500438"/>
            <a:ext cx="285752" cy="214314"/>
          </a:xfrm>
          <a:prstGeom prst="straightConnector1">
            <a:avLst/>
          </a:prstGeom>
          <a:ln>
            <a:tailEnd type="arrow"/>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Conector de seta reta 35"/>
          <p:cNvCxnSpPr/>
          <p:nvPr/>
        </p:nvCxnSpPr>
        <p:spPr bwMode="auto">
          <a:xfrm rot="10800000" flipV="1">
            <a:off x="3214678" y="2857496"/>
            <a:ext cx="285752" cy="214314"/>
          </a:xfrm>
          <a:prstGeom prst="straightConnector1">
            <a:avLst/>
          </a:prstGeom>
          <a:ln>
            <a:tailEnd type="arrow"/>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p:cNvSpPr>
            <a:spLocks noGrp="1"/>
          </p:cNvSpPr>
          <p:nvPr>
            <p:ph type="title"/>
          </p:nvPr>
        </p:nvSpPr>
        <p:spPr bwMode="auto">
          <a:xfrm>
            <a:off x="214282" y="785794"/>
            <a:ext cx="6572296" cy="720725"/>
          </a:xfrm>
          <a:noFill/>
          <a:ln>
            <a:miter lim="800000"/>
            <a:headEnd/>
            <a:tailEnd/>
          </a:ln>
        </p:spPr>
        <p:txBody>
          <a:bodyPr vert="horz" wrap="square" lIns="91440" tIns="45720" rIns="91440" bIns="45720" numCol="1" anchor="t" anchorCtr="0" compatLnSpc="1">
            <a:prstTxWarp prst="textNoShape">
              <a:avLst/>
            </a:prstTxWarp>
          </a:bodyPr>
          <a:lstStyle/>
          <a:p>
            <a:r>
              <a:rPr lang="pt-BR" sz="3200" b="1" dirty="0" smtClean="0">
                <a:solidFill>
                  <a:schemeClr val="tx1">
                    <a:lumMod val="95000"/>
                    <a:lumOff val="5000"/>
                  </a:schemeClr>
                </a:solidFill>
              </a:rPr>
              <a:t>Análise da Oferta de Mercado</a:t>
            </a:r>
          </a:p>
        </p:txBody>
      </p:sp>
      <p:sp>
        <p:nvSpPr>
          <p:cNvPr id="3" name="Espaço Reservado para Conteúdo 2"/>
          <p:cNvSpPr>
            <a:spLocks noGrp="1"/>
          </p:cNvSpPr>
          <p:nvPr>
            <p:ph idx="1"/>
          </p:nvPr>
        </p:nvSpPr>
        <p:spPr bwMode="auto">
          <a:xfrm>
            <a:off x="457200" y="1600200"/>
            <a:ext cx="8435975" cy="3052763"/>
          </a:xfrm>
          <a:noFill/>
          <a:ln>
            <a:miter lim="800000"/>
            <a:headEnd/>
            <a:tailEnd/>
          </a:ln>
        </p:spPr>
        <p:txBody>
          <a:bodyPr vert="horz" wrap="square" lIns="91440" tIns="45720" rIns="91440" bIns="45720" numCol="1" anchor="t" anchorCtr="0" compatLnSpc="1">
            <a:prstTxWarp prst="textNoShape">
              <a:avLst/>
            </a:prstTxWarp>
          </a:bodyPr>
          <a:lstStyle/>
          <a:p>
            <a:r>
              <a:rPr lang="pt-BR" sz="2800" dirty="0" smtClean="0"/>
              <a:t>Quantidade do bem X que os vendedores desejam oferecer no mercado. Influencia-se por: </a:t>
            </a:r>
          </a:p>
          <a:p>
            <a:pPr lvl="1" indent="-358775">
              <a:spcBef>
                <a:spcPts val="600"/>
              </a:spcBef>
              <a:buFont typeface="Wingdings" pitchFamily="2" charset="2"/>
              <a:buChar char="Ø"/>
            </a:pPr>
            <a:r>
              <a:rPr lang="pt-BR" dirty="0" smtClean="0"/>
              <a:t>Preço do bem X (P</a:t>
            </a:r>
            <a:r>
              <a:rPr lang="pt-BR" baseline="-25000" dirty="0" smtClean="0"/>
              <a:t>X</a:t>
            </a:r>
            <a:r>
              <a:rPr lang="pt-BR" dirty="0" smtClean="0"/>
              <a:t>)</a:t>
            </a:r>
          </a:p>
          <a:p>
            <a:pPr lvl="1" indent="-358775">
              <a:spcBef>
                <a:spcPts val="600"/>
              </a:spcBef>
              <a:buFont typeface="Wingdings" pitchFamily="2" charset="2"/>
              <a:buChar char="Ø"/>
            </a:pPr>
            <a:r>
              <a:rPr lang="pt-BR" dirty="0" smtClean="0"/>
              <a:t>Preço dos insumos utilizados na produção (</a:t>
            </a:r>
            <a:r>
              <a:rPr lang="pt-BR" dirty="0" err="1" smtClean="0"/>
              <a:t>Pi</a:t>
            </a:r>
            <a:r>
              <a:rPr lang="pt-BR" dirty="0" smtClean="0"/>
              <a:t>)</a:t>
            </a:r>
          </a:p>
          <a:p>
            <a:pPr lvl="1" indent="-358775">
              <a:spcBef>
                <a:spcPts val="600"/>
              </a:spcBef>
              <a:buFont typeface="Wingdings" pitchFamily="2" charset="2"/>
              <a:buChar char="Ø"/>
            </a:pPr>
            <a:r>
              <a:rPr lang="pt-BR" dirty="0" smtClean="0"/>
              <a:t>Impostos (T)</a:t>
            </a:r>
          </a:p>
          <a:p>
            <a:pPr lvl="1" indent="-358775">
              <a:spcBef>
                <a:spcPts val="600"/>
              </a:spcBef>
              <a:buFont typeface="Wingdings" pitchFamily="2" charset="2"/>
              <a:buChar char="Ø"/>
            </a:pPr>
            <a:r>
              <a:rPr lang="pt-BR" dirty="0" smtClean="0"/>
              <a:t>Preço dos outros bens (P</a:t>
            </a:r>
            <a:r>
              <a:rPr lang="pt-BR" baseline="-25000" dirty="0" smtClean="0"/>
              <a:t>Z</a:t>
            </a:r>
            <a:r>
              <a:rPr lang="pt-BR" dirty="0" smtClean="0"/>
              <a:t>)</a:t>
            </a:r>
          </a:p>
        </p:txBody>
      </p:sp>
      <p:sp>
        <p:nvSpPr>
          <p:cNvPr id="5" name="CaixaDeTexto 4"/>
          <p:cNvSpPr txBox="1">
            <a:spLocks noRot="1" noChangeAspect="1" noMove="1" noResize="1" noEditPoints="1" noAdjustHandles="1" noChangeArrowheads="1" noChangeShapeType="1" noTextEdit="1"/>
          </p:cNvSpPr>
          <p:nvPr/>
        </p:nvSpPr>
        <p:spPr>
          <a:xfrm>
            <a:off x="1907704" y="4736014"/>
            <a:ext cx="4032448" cy="523220"/>
          </a:xfrm>
          <a:prstGeom prst="rect">
            <a:avLst/>
          </a:prstGeom>
          <a:blipFill rotWithShape="1">
            <a:blip r:embed="rId3"/>
            <a:stretch>
              <a:fillRect t="-11628" b="-31395"/>
            </a:stretch>
          </a:blipFill>
        </p:spPr>
        <p:txBody>
          <a:bodyPr/>
          <a:lstStyle/>
          <a:p>
            <a:pPr eaLnBrk="1" hangingPunct="1">
              <a:defRPr/>
            </a:pPr>
            <a:r>
              <a:rPr lang="pt-BR">
                <a:no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bwMode="auto">
          <a:xfrm>
            <a:off x="457200" y="765175"/>
            <a:ext cx="8229600" cy="652463"/>
          </a:xfrm>
          <a:noFill/>
          <a:ln>
            <a:miter lim="800000"/>
            <a:headEnd/>
            <a:tailEnd/>
          </a:ln>
        </p:spPr>
        <p:txBody>
          <a:bodyPr vert="horz" wrap="square" lIns="91440" tIns="45720" rIns="91440" bIns="45720" numCol="1" anchor="t" anchorCtr="0" compatLnSpc="1">
            <a:prstTxWarp prst="textNoShape">
              <a:avLst/>
            </a:prstTxWarp>
          </a:bodyPr>
          <a:lstStyle/>
          <a:p>
            <a:pPr algn="l"/>
            <a:r>
              <a:rPr lang="pt-BR" sz="3600" dirty="0" smtClean="0">
                <a:solidFill>
                  <a:srgbClr val="002060"/>
                </a:solidFill>
              </a:rPr>
              <a:t>Curva de Oferta</a:t>
            </a:r>
          </a:p>
        </p:txBody>
      </p:sp>
      <p:sp>
        <p:nvSpPr>
          <p:cNvPr id="18435" name="CaixaDeTexto 5"/>
          <p:cNvSpPr txBox="1">
            <a:spLocks noChangeArrowheads="1"/>
          </p:cNvSpPr>
          <p:nvPr/>
        </p:nvSpPr>
        <p:spPr bwMode="auto">
          <a:xfrm>
            <a:off x="5364163" y="4165600"/>
            <a:ext cx="936625" cy="400050"/>
          </a:xfrm>
          <a:prstGeom prst="rect">
            <a:avLst/>
          </a:prstGeom>
          <a:noFill/>
          <a:ln w="9525">
            <a:noFill/>
            <a:miter lim="800000"/>
            <a:headEnd/>
            <a:tailEnd/>
          </a:ln>
        </p:spPr>
        <p:txBody>
          <a:bodyPr>
            <a:spAutoFit/>
          </a:bodyPr>
          <a:lstStyle/>
          <a:p>
            <a:pPr eaLnBrk="1" hangingPunct="1"/>
            <a:r>
              <a:rPr lang="pt-BR" sz="2000" b="1">
                <a:solidFill>
                  <a:srgbClr val="002060"/>
                </a:solidFill>
              </a:rPr>
              <a:t>QO</a:t>
            </a:r>
            <a:r>
              <a:rPr lang="pt-BR" sz="2000" b="1" baseline="-25000">
                <a:solidFill>
                  <a:srgbClr val="002060"/>
                </a:solidFill>
              </a:rPr>
              <a:t>X</a:t>
            </a:r>
            <a:endParaRPr lang="pt-BR" b="1" baseline="-25000">
              <a:solidFill>
                <a:srgbClr val="002060"/>
              </a:solidFill>
            </a:endParaRPr>
          </a:p>
        </p:txBody>
      </p:sp>
      <p:sp>
        <p:nvSpPr>
          <p:cNvPr id="18436" name="CaixaDeTexto 6"/>
          <p:cNvSpPr txBox="1">
            <a:spLocks noChangeArrowheads="1"/>
          </p:cNvSpPr>
          <p:nvPr/>
        </p:nvSpPr>
        <p:spPr bwMode="auto">
          <a:xfrm>
            <a:off x="1514475" y="1906588"/>
            <a:ext cx="684213" cy="400050"/>
          </a:xfrm>
          <a:prstGeom prst="rect">
            <a:avLst/>
          </a:prstGeom>
          <a:noFill/>
          <a:ln w="9525">
            <a:noFill/>
            <a:miter lim="800000"/>
            <a:headEnd/>
            <a:tailEnd/>
          </a:ln>
        </p:spPr>
        <p:txBody>
          <a:bodyPr>
            <a:spAutoFit/>
          </a:bodyPr>
          <a:lstStyle/>
          <a:p>
            <a:pPr algn="ctr" eaLnBrk="1" hangingPunct="1"/>
            <a:r>
              <a:rPr lang="pt-BR" sz="2000" b="1">
                <a:solidFill>
                  <a:srgbClr val="002060"/>
                </a:solidFill>
              </a:rPr>
              <a:t>P</a:t>
            </a:r>
            <a:r>
              <a:rPr lang="pt-BR" sz="2000" b="1" baseline="-25000">
                <a:solidFill>
                  <a:srgbClr val="002060"/>
                </a:solidFill>
              </a:rPr>
              <a:t>X</a:t>
            </a:r>
            <a:endParaRPr lang="pt-BR" b="1" baseline="-25000">
              <a:solidFill>
                <a:srgbClr val="002060"/>
              </a:solidFill>
            </a:endParaRPr>
          </a:p>
        </p:txBody>
      </p:sp>
      <p:cxnSp>
        <p:nvCxnSpPr>
          <p:cNvPr id="18437" name="Conector de seta reta 7"/>
          <p:cNvCxnSpPr>
            <a:cxnSpLocks noChangeShapeType="1"/>
          </p:cNvCxnSpPr>
          <p:nvPr/>
        </p:nvCxnSpPr>
        <p:spPr bwMode="auto">
          <a:xfrm>
            <a:off x="2339975" y="4070350"/>
            <a:ext cx="2952750" cy="0"/>
          </a:xfrm>
          <a:prstGeom prst="straightConnector1">
            <a:avLst/>
          </a:prstGeom>
          <a:noFill/>
          <a:ln w="25400" algn="ctr">
            <a:solidFill>
              <a:schemeClr val="tx1"/>
            </a:solidFill>
            <a:round/>
            <a:headEnd/>
            <a:tailEnd type="arrow" w="lg" len="med"/>
          </a:ln>
        </p:spPr>
      </p:cxnSp>
      <p:cxnSp>
        <p:nvCxnSpPr>
          <p:cNvPr id="18438" name="Conector de seta reta 10"/>
          <p:cNvCxnSpPr>
            <a:cxnSpLocks noChangeShapeType="1"/>
          </p:cNvCxnSpPr>
          <p:nvPr/>
        </p:nvCxnSpPr>
        <p:spPr bwMode="auto">
          <a:xfrm flipV="1">
            <a:off x="2339975" y="2116138"/>
            <a:ext cx="0" cy="1960562"/>
          </a:xfrm>
          <a:prstGeom prst="straightConnector1">
            <a:avLst/>
          </a:prstGeom>
          <a:noFill/>
          <a:ln w="25400" algn="ctr">
            <a:solidFill>
              <a:schemeClr val="tx1"/>
            </a:solidFill>
            <a:round/>
            <a:headEnd/>
            <a:tailEnd type="arrow" w="lg" len="med"/>
          </a:ln>
        </p:spPr>
      </p:cxnSp>
      <p:sp>
        <p:nvSpPr>
          <p:cNvPr id="18440" name="CaixaDeTexto 17"/>
          <p:cNvSpPr txBox="1">
            <a:spLocks noChangeArrowheads="1"/>
          </p:cNvSpPr>
          <p:nvPr/>
        </p:nvSpPr>
        <p:spPr bwMode="auto">
          <a:xfrm>
            <a:off x="642910" y="4572008"/>
            <a:ext cx="8050213" cy="1569660"/>
          </a:xfrm>
          <a:prstGeom prst="rect">
            <a:avLst/>
          </a:prstGeom>
          <a:noFill/>
          <a:ln w="9525">
            <a:noFill/>
            <a:miter lim="800000"/>
            <a:headEnd/>
            <a:tailEnd/>
          </a:ln>
        </p:spPr>
        <p:txBody>
          <a:bodyPr>
            <a:spAutoFit/>
          </a:bodyPr>
          <a:lstStyle/>
          <a:p>
            <a:pPr marL="342900" indent="-342900" algn="just" eaLnBrk="1" hangingPunct="1">
              <a:buFont typeface="Wingdings" pitchFamily="2" charset="2"/>
              <a:buChar char="§"/>
            </a:pPr>
            <a:r>
              <a:rPr lang="pt-BR" sz="2400" dirty="0" smtClean="0"/>
              <a:t>Quanto </a:t>
            </a:r>
            <a:r>
              <a:rPr lang="pt-BR" sz="2400" dirty="0"/>
              <a:t>maior o preço, maior será a quantidade que os produtores desejarão oferecer no mercado</a:t>
            </a:r>
            <a:r>
              <a:rPr lang="pt-BR" sz="2400" dirty="0" smtClean="0"/>
              <a:t>.</a:t>
            </a:r>
          </a:p>
          <a:p>
            <a:pPr marL="342900" indent="-342900" algn="just" eaLnBrk="1" hangingPunct="1">
              <a:buFont typeface="Wingdings" pitchFamily="2" charset="2"/>
              <a:buChar char="§"/>
            </a:pPr>
            <a:endParaRPr lang="pt-BR" sz="2400" dirty="0" smtClean="0"/>
          </a:p>
          <a:p>
            <a:pPr marL="342900" indent="-342900" algn="just" eaLnBrk="1" hangingPunct="1">
              <a:buFont typeface="Wingdings" pitchFamily="2" charset="2"/>
              <a:buChar char="§"/>
            </a:pPr>
            <a:r>
              <a:rPr lang="pt-BR" sz="2400" dirty="0" smtClean="0"/>
              <a:t>LEI GERAL DA OFERTA</a:t>
            </a:r>
            <a:endParaRPr lang="pt-BR" sz="2400" dirty="0"/>
          </a:p>
        </p:txBody>
      </p:sp>
      <p:cxnSp>
        <p:nvCxnSpPr>
          <p:cNvPr id="10" name="Conector reto 9"/>
          <p:cNvCxnSpPr/>
          <p:nvPr/>
        </p:nvCxnSpPr>
        <p:spPr bwMode="auto">
          <a:xfrm flipV="1">
            <a:off x="2786050" y="2500306"/>
            <a:ext cx="1643074" cy="1143008"/>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9" name="Text Box 1040"/>
          <p:cNvSpPr txBox="1">
            <a:spLocks noChangeArrowheads="1"/>
          </p:cNvSpPr>
          <p:nvPr/>
        </p:nvSpPr>
        <p:spPr bwMode="auto">
          <a:xfrm>
            <a:off x="4929190" y="5572140"/>
            <a:ext cx="1431802" cy="46166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pt-BR" sz="2400" dirty="0" smtClean="0">
                <a:solidFill>
                  <a:schemeClr val="tx1">
                    <a:lumMod val="95000"/>
                    <a:lumOff val="5000"/>
                  </a:schemeClr>
                </a:solidFill>
              </a:rPr>
              <a:t>P↑ </a:t>
            </a:r>
            <a:r>
              <a:rPr lang="pt-BR" sz="2400" dirty="0" err="1" smtClean="0">
                <a:solidFill>
                  <a:schemeClr val="tx1">
                    <a:lumMod val="95000"/>
                    <a:lumOff val="5000"/>
                  </a:schemeClr>
                </a:solidFill>
              </a:rPr>
              <a:t>Qox</a:t>
            </a:r>
            <a:r>
              <a:rPr lang="pt-BR" sz="2400" dirty="0" smtClean="0">
                <a:solidFill>
                  <a:schemeClr val="tx1">
                    <a:lumMod val="95000"/>
                    <a:lumOff val="5000"/>
                  </a:schemeClr>
                </a:solidFill>
              </a:rPr>
              <a:t> ↑</a:t>
            </a:r>
            <a:endParaRPr lang="pt-BR" sz="2400" dirty="0">
              <a:solidFill>
                <a:schemeClr val="tx1">
                  <a:lumMod val="95000"/>
                  <a:lumOff val="5000"/>
                </a:schemeClr>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ector reto 9"/>
          <p:cNvCxnSpPr/>
          <p:nvPr/>
        </p:nvCxnSpPr>
        <p:spPr bwMode="auto">
          <a:xfrm rot="5400000" flipH="1" flipV="1">
            <a:off x="3286116" y="4000504"/>
            <a:ext cx="71438" cy="71438"/>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Conector de seta reta 12"/>
          <p:cNvCxnSpPr/>
          <p:nvPr/>
        </p:nvCxnSpPr>
        <p:spPr bwMode="auto">
          <a:xfrm rot="16200000" flipH="1">
            <a:off x="3607587" y="3107529"/>
            <a:ext cx="2571768" cy="71438"/>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Conector de seta reta 15"/>
          <p:cNvCxnSpPr/>
          <p:nvPr/>
        </p:nvCxnSpPr>
        <p:spPr bwMode="auto">
          <a:xfrm>
            <a:off x="7000892" y="4572008"/>
            <a:ext cx="914400" cy="914400"/>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57352" name="Picture 8" descr="Oferta e Demanda"/>
          <p:cNvPicPr>
            <a:picLocks noChangeAspect="1" noChangeArrowheads="1"/>
          </p:cNvPicPr>
          <p:nvPr/>
        </p:nvPicPr>
        <p:blipFill>
          <a:blip r:embed="rId4"/>
          <a:srcRect/>
          <a:stretch>
            <a:fillRect/>
          </a:stretch>
        </p:blipFill>
        <p:spPr bwMode="auto">
          <a:xfrm>
            <a:off x="1214414" y="2071678"/>
            <a:ext cx="5429288" cy="4357719"/>
          </a:xfrm>
          <a:prstGeom prst="rect">
            <a:avLst/>
          </a:prstGeom>
          <a:noFill/>
        </p:spPr>
      </p:pic>
      <p:sp>
        <p:nvSpPr>
          <p:cNvPr id="7" name="CaixaDeTexto 17"/>
          <p:cNvSpPr txBox="1">
            <a:spLocks noChangeArrowheads="1"/>
          </p:cNvSpPr>
          <p:nvPr/>
        </p:nvSpPr>
        <p:spPr bwMode="auto">
          <a:xfrm>
            <a:off x="642911" y="928670"/>
            <a:ext cx="4643470" cy="58477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just" eaLnBrk="1" hangingPunct="1"/>
            <a:r>
              <a:rPr lang="pt-BR" sz="3200" dirty="0" smtClean="0"/>
              <a:t>Equilíbrio de Mercado</a:t>
            </a:r>
            <a:endParaRPr lang="pt-BR" sz="3200" dirty="0"/>
          </a:p>
        </p:txBody>
      </p:sp>
      <p:cxnSp>
        <p:nvCxnSpPr>
          <p:cNvPr id="18" name="Conector reto 17"/>
          <p:cNvCxnSpPr/>
          <p:nvPr/>
        </p:nvCxnSpPr>
        <p:spPr bwMode="auto">
          <a:xfrm>
            <a:off x="3071802" y="2357430"/>
            <a:ext cx="3143272" cy="2643206"/>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 name="CaixaDeTexto 17"/>
          <p:cNvSpPr txBox="1">
            <a:spLocks noChangeArrowheads="1"/>
          </p:cNvSpPr>
          <p:nvPr/>
        </p:nvSpPr>
        <p:spPr bwMode="auto">
          <a:xfrm>
            <a:off x="7215206" y="6273225"/>
            <a:ext cx="1928794"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r" eaLnBrk="1" hangingPunct="1"/>
            <a:r>
              <a:rPr lang="pt-BR" sz="1100" dirty="0" smtClean="0"/>
              <a:t>Vasconcellos; Garcia (3ed.)</a:t>
            </a:r>
            <a:endParaRPr lang="pt-BR" sz="11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71472" y="857232"/>
            <a:ext cx="7301751" cy="923330"/>
          </a:xfrm>
          <a:prstGeom prst="rect">
            <a:avLst/>
          </a:prstGeom>
        </p:spPr>
        <p:txBody>
          <a:bodyPr wrap="square">
            <a:spAutoFit/>
          </a:bodyPr>
          <a:lstStyle/>
          <a:p>
            <a:r>
              <a:rPr lang="pt-BR" sz="5400" dirty="0" smtClean="0">
                <a:latin typeface="+mj-lt"/>
                <a:ea typeface="+mj-ea"/>
                <a:cs typeface="+mj-cs"/>
              </a:rPr>
              <a:t>O que é Economia?</a:t>
            </a:r>
            <a:endParaRPr lang="pt-BR" sz="5400" dirty="0">
              <a:latin typeface="+mj-lt"/>
              <a:ea typeface="+mj-ea"/>
              <a:cs typeface="+mj-cs"/>
            </a:endParaRPr>
          </a:p>
        </p:txBody>
      </p:sp>
      <p:pic>
        <p:nvPicPr>
          <p:cNvPr id="2050" name="Picture 2" descr="Resultado de imagem para significado de economi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11188" y="1857364"/>
            <a:ext cx="1600200" cy="1631724"/>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Resultado de imagem para significado de economia"/>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21730" y="1752205"/>
            <a:ext cx="2064544" cy="165735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tângulo 7"/>
          <p:cNvSpPr/>
          <p:nvPr/>
        </p:nvSpPr>
        <p:spPr>
          <a:xfrm>
            <a:off x="357158" y="4143380"/>
            <a:ext cx="8510451" cy="1569660"/>
          </a:xfrm>
          <a:prstGeom prst="rect">
            <a:avLst/>
          </a:prstGeom>
        </p:spPr>
        <p:txBody>
          <a:bodyPr wrap="square">
            <a:spAutoFit/>
          </a:bodyPr>
          <a:lstStyle/>
          <a:p>
            <a:r>
              <a:rPr lang="pt-BR" sz="2400" dirty="0" smtClean="0"/>
              <a:t>É a ciência que estuda como os </a:t>
            </a:r>
            <a:r>
              <a:rPr lang="pt-BR" sz="2400" dirty="0" smtClean="0">
                <a:solidFill>
                  <a:srgbClr val="002060"/>
                </a:solidFill>
              </a:rPr>
              <a:t>agentes econômicos </a:t>
            </a:r>
            <a:r>
              <a:rPr lang="pt-BR" sz="2400" dirty="0" smtClean="0"/>
              <a:t>(famílias, empresas, governo e o mundo) utilizam seus </a:t>
            </a:r>
            <a:r>
              <a:rPr lang="pt-BR" sz="2400" dirty="0" smtClean="0">
                <a:solidFill>
                  <a:srgbClr val="002060"/>
                </a:solidFill>
              </a:rPr>
              <a:t>recursos</a:t>
            </a:r>
            <a:r>
              <a:rPr lang="pt-BR" sz="2400" dirty="0" smtClean="0"/>
              <a:t>, que são </a:t>
            </a:r>
            <a:r>
              <a:rPr lang="pt-BR" sz="2400" dirty="0" smtClean="0">
                <a:solidFill>
                  <a:srgbClr val="002060"/>
                </a:solidFill>
              </a:rPr>
              <a:t>escassos</a:t>
            </a:r>
            <a:r>
              <a:rPr lang="pt-BR" sz="2400" dirty="0" smtClean="0"/>
              <a:t>, para realizar seus </a:t>
            </a:r>
            <a:r>
              <a:rPr lang="pt-BR" sz="2400" dirty="0" smtClean="0">
                <a:solidFill>
                  <a:srgbClr val="002060"/>
                </a:solidFill>
              </a:rPr>
              <a:t>desejos</a:t>
            </a:r>
            <a:r>
              <a:rPr lang="pt-BR" sz="2400" dirty="0" smtClean="0"/>
              <a:t>, suas </a:t>
            </a:r>
            <a:r>
              <a:rPr lang="pt-BR" sz="2400" dirty="0" smtClean="0">
                <a:solidFill>
                  <a:srgbClr val="002060"/>
                </a:solidFill>
              </a:rPr>
              <a:t>necessidades</a:t>
            </a:r>
            <a:r>
              <a:rPr lang="pt-BR" sz="2400" dirty="0" smtClean="0"/>
              <a:t>, que possuem caráter </a:t>
            </a:r>
            <a:r>
              <a:rPr lang="pt-BR" sz="2400" dirty="0" smtClean="0">
                <a:solidFill>
                  <a:srgbClr val="002060"/>
                </a:solidFill>
              </a:rPr>
              <a:t>ilimitados</a:t>
            </a:r>
            <a:r>
              <a:rPr lang="pt-BR" sz="2400" dirty="0" smtClean="0"/>
              <a:t>.</a:t>
            </a:r>
            <a:endParaRPr lang="pt-BR" sz="2400" dirty="0"/>
          </a:p>
        </p:txBody>
      </p:sp>
    </p:spTree>
    <p:extLst>
      <p:ext uri="{BB962C8B-B14F-4D97-AF65-F5344CB8AC3E}">
        <p14:creationId xmlns:p14="http://schemas.microsoft.com/office/powerpoint/2010/main" xmlns="" val="226401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ector reto 9"/>
          <p:cNvCxnSpPr/>
          <p:nvPr/>
        </p:nvCxnSpPr>
        <p:spPr bwMode="auto">
          <a:xfrm rot="5400000" flipH="1" flipV="1">
            <a:off x="3286116" y="4000504"/>
            <a:ext cx="71438" cy="71438"/>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Conector de seta reta 12"/>
          <p:cNvCxnSpPr/>
          <p:nvPr/>
        </p:nvCxnSpPr>
        <p:spPr bwMode="auto">
          <a:xfrm rot="16200000" flipH="1">
            <a:off x="3607587" y="3107529"/>
            <a:ext cx="2571768" cy="71438"/>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Conector de seta reta 15"/>
          <p:cNvCxnSpPr/>
          <p:nvPr/>
        </p:nvCxnSpPr>
        <p:spPr bwMode="auto">
          <a:xfrm>
            <a:off x="7000892" y="4572008"/>
            <a:ext cx="914400" cy="914400"/>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57352" name="Picture 8" descr="Oferta e Demanda"/>
          <p:cNvPicPr>
            <a:picLocks noChangeAspect="1" noChangeArrowheads="1"/>
          </p:cNvPicPr>
          <p:nvPr/>
        </p:nvPicPr>
        <p:blipFill>
          <a:blip r:embed="rId4"/>
          <a:srcRect/>
          <a:stretch>
            <a:fillRect/>
          </a:stretch>
        </p:blipFill>
        <p:spPr bwMode="auto">
          <a:xfrm>
            <a:off x="1214414" y="2071678"/>
            <a:ext cx="5429288" cy="4357719"/>
          </a:xfrm>
          <a:prstGeom prst="rect">
            <a:avLst/>
          </a:prstGeom>
          <a:noFill/>
        </p:spPr>
      </p:pic>
      <p:sp>
        <p:nvSpPr>
          <p:cNvPr id="7" name="CaixaDeTexto 17"/>
          <p:cNvSpPr txBox="1">
            <a:spLocks noChangeArrowheads="1"/>
          </p:cNvSpPr>
          <p:nvPr/>
        </p:nvSpPr>
        <p:spPr bwMode="auto">
          <a:xfrm>
            <a:off x="642911" y="928670"/>
            <a:ext cx="4643470" cy="58477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just" eaLnBrk="1" hangingPunct="1"/>
            <a:r>
              <a:rPr lang="pt-BR" sz="3200" dirty="0" smtClean="0"/>
              <a:t>Equilíbrio de Mercado</a:t>
            </a:r>
            <a:endParaRPr lang="pt-BR" sz="3200" dirty="0"/>
          </a:p>
        </p:txBody>
      </p:sp>
      <p:cxnSp>
        <p:nvCxnSpPr>
          <p:cNvPr id="9" name="Conector reto 8"/>
          <p:cNvCxnSpPr/>
          <p:nvPr/>
        </p:nvCxnSpPr>
        <p:spPr bwMode="auto">
          <a:xfrm rot="5400000">
            <a:off x="1071538" y="4572008"/>
            <a:ext cx="3000396" cy="1588"/>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 name="Conector reto 13"/>
          <p:cNvCxnSpPr>
            <a:endCxn id="20" idx="2"/>
          </p:cNvCxnSpPr>
          <p:nvPr/>
        </p:nvCxnSpPr>
        <p:spPr bwMode="auto">
          <a:xfrm>
            <a:off x="1785918" y="3071810"/>
            <a:ext cx="928695" cy="42166"/>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9" name="CaixaDeTexto 6"/>
          <p:cNvSpPr txBox="1">
            <a:spLocks noChangeArrowheads="1"/>
          </p:cNvSpPr>
          <p:nvPr/>
        </p:nvSpPr>
        <p:spPr bwMode="auto">
          <a:xfrm>
            <a:off x="4572000" y="6286520"/>
            <a:ext cx="684213" cy="307777"/>
          </a:xfrm>
          <a:prstGeom prst="rect">
            <a:avLst/>
          </a:prstGeom>
          <a:noFill/>
          <a:ln w="9525">
            <a:noFill/>
            <a:miter lim="800000"/>
            <a:headEnd/>
            <a:tailEnd/>
          </a:ln>
        </p:spPr>
        <p:txBody>
          <a:bodyPr>
            <a:spAutoFit/>
          </a:bodyPr>
          <a:lstStyle/>
          <a:p>
            <a:pPr algn="ctr" eaLnBrk="1" hangingPunct="1"/>
            <a:r>
              <a:rPr lang="pt-BR" sz="1400" b="1" dirty="0" smtClean="0">
                <a:solidFill>
                  <a:srgbClr val="002060"/>
                </a:solidFill>
              </a:rPr>
              <a:t>Q2</a:t>
            </a:r>
            <a:endParaRPr lang="pt-BR" sz="1400" b="1" baseline="-25000" dirty="0">
              <a:solidFill>
                <a:srgbClr val="002060"/>
              </a:solidFill>
            </a:endParaRPr>
          </a:p>
        </p:txBody>
      </p:sp>
      <p:sp>
        <p:nvSpPr>
          <p:cNvPr id="20" name="CaixaDeTexto 6"/>
          <p:cNvSpPr txBox="1">
            <a:spLocks noChangeArrowheads="1"/>
          </p:cNvSpPr>
          <p:nvPr/>
        </p:nvSpPr>
        <p:spPr bwMode="auto">
          <a:xfrm>
            <a:off x="2571737" y="2857496"/>
            <a:ext cx="285752" cy="2564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eaLnBrk="1" hangingPunct="1"/>
            <a:r>
              <a:rPr lang="pt-BR" sz="1600" b="1" baseline="-25000" dirty="0">
                <a:solidFill>
                  <a:srgbClr val="002060"/>
                </a:solidFill>
              </a:rPr>
              <a:t>A</a:t>
            </a:r>
          </a:p>
        </p:txBody>
      </p:sp>
      <p:cxnSp>
        <p:nvCxnSpPr>
          <p:cNvPr id="28" name="Conector reto 27"/>
          <p:cNvCxnSpPr/>
          <p:nvPr/>
        </p:nvCxnSpPr>
        <p:spPr bwMode="auto">
          <a:xfrm>
            <a:off x="1714480" y="5286388"/>
            <a:ext cx="857256" cy="1588"/>
          </a:xfrm>
          <a:prstGeom prst="line">
            <a:avLst/>
          </a:prstGeom>
          <a:ln>
            <a:solidFill>
              <a:srgbClr val="660066"/>
            </a:solidFill>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1" name="CaixaDeTexto 6"/>
          <p:cNvSpPr txBox="1">
            <a:spLocks noChangeArrowheads="1"/>
          </p:cNvSpPr>
          <p:nvPr/>
        </p:nvSpPr>
        <p:spPr bwMode="auto">
          <a:xfrm>
            <a:off x="2500298" y="5286388"/>
            <a:ext cx="285752" cy="2564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eaLnBrk="1" hangingPunct="1"/>
            <a:r>
              <a:rPr lang="pt-BR" sz="1600" b="1" baseline="-25000" dirty="0">
                <a:solidFill>
                  <a:srgbClr val="002060"/>
                </a:solidFill>
              </a:rPr>
              <a:t>B</a:t>
            </a:r>
          </a:p>
        </p:txBody>
      </p:sp>
      <p:sp>
        <p:nvSpPr>
          <p:cNvPr id="32" name="CaixaDeTexto 6"/>
          <p:cNvSpPr txBox="1">
            <a:spLocks noChangeArrowheads="1"/>
          </p:cNvSpPr>
          <p:nvPr/>
        </p:nvSpPr>
        <p:spPr bwMode="auto">
          <a:xfrm>
            <a:off x="3214678" y="2143116"/>
            <a:ext cx="1428760" cy="523220"/>
          </a:xfrm>
          <a:prstGeom prst="rect">
            <a:avLst/>
          </a:prstGeom>
          <a:noFill/>
          <a:ln w="9525">
            <a:noFill/>
            <a:miter lim="800000"/>
            <a:headEnd/>
            <a:tailEnd/>
          </a:ln>
        </p:spPr>
        <p:txBody>
          <a:bodyPr wrap="square">
            <a:spAutoFit/>
          </a:bodyPr>
          <a:lstStyle/>
          <a:p>
            <a:pPr algn="ctr" eaLnBrk="1" hangingPunct="1"/>
            <a:r>
              <a:rPr lang="pt-BR" sz="1400" b="1" dirty="0" smtClean="0">
                <a:solidFill>
                  <a:srgbClr val="002060"/>
                </a:solidFill>
              </a:rPr>
              <a:t>Excesso de oferta</a:t>
            </a:r>
            <a:endParaRPr lang="pt-BR" sz="1400" b="1" baseline="-25000" dirty="0">
              <a:solidFill>
                <a:srgbClr val="002060"/>
              </a:solidFill>
            </a:endParaRPr>
          </a:p>
        </p:txBody>
      </p:sp>
      <p:sp>
        <p:nvSpPr>
          <p:cNvPr id="33" name="CaixaDeTexto 6"/>
          <p:cNvSpPr txBox="1">
            <a:spLocks noChangeArrowheads="1"/>
          </p:cNvSpPr>
          <p:nvPr/>
        </p:nvSpPr>
        <p:spPr bwMode="auto">
          <a:xfrm>
            <a:off x="3929058" y="5572140"/>
            <a:ext cx="1428760" cy="523220"/>
          </a:xfrm>
          <a:prstGeom prst="rect">
            <a:avLst/>
          </a:prstGeom>
          <a:noFill/>
          <a:ln w="9525">
            <a:noFill/>
            <a:miter lim="800000"/>
            <a:headEnd/>
            <a:tailEnd/>
          </a:ln>
        </p:spPr>
        <p:txBody>
          <a:bodyPr wrap="square">
            <a:spAutoFit/>
          </a:bodyPr>
          <a:lstStyle/>
          <a:p>
            <a:pPr algn="ctr" eaLnBrk="1" hangingPunct="1"/>
            <a:r>
              <a:rPr lang="pt-BR" sz="1400" b="1" dirty="0" smtClean="0">
                <a:solidFill>
                  <a:srgbClr val="002060"/>
                </a:solidFill>
              </a:rPr>
              <a:t>Excesso de  demanda</a:t>
            </a:r>
            <a:endParaRPr lang="pt-BR" sz="1400" b="1" baseline="-25000" dirty="0">
              <a:solidFill>
                <a:srgbClr val="002060"/>
              </a:solidFill>
            </a:endParaRPr>
          </a:p>
        </p:txBody>
      </p:sp>
      <p:sp>
        <p:nvSpPr>
          <p:cNvPr id="34" name="CaixaDeTexto 6"/>
          <p:cNvSpPr txBox="1">
            <a:spLocks noChangeArrowheads="1"/>
          </p:cNvSpPr>
          <p:nvPr/>
        </p:nvSpPr>
        <p:spPr bwMode="auto">
          <a:xfrm>
            <a:off x="1357290" y="2928934"/>
            <a:ext cx="500066" cy="307777"/>
          </a:xfrm>
          <a:prstGeom prst="rect">
            <a:avLst/>
          </a:prstGeom>
          <a:noFill/>
          <a:ln w="9525">
            <a:noFill/>
            <a:miter lim="800000"/>
            <a:headEnd/>
            <a:tailEnd/>
          </a:ln>
        </p:spPr>
        <p:txBody>
          <a:bodyPr wrap="square">
            <a:spAutoFit/>
          </a:bodyPr>
          <a:lstStyle/>
          <a:p>
            <a:pPr algn="ctr" eaLnBrk="1" hangingPunct="1"/>
            <a:r>
              <a:rPr lang="pt-BR" sz="1400" b="1" dirty="0" smtClean="0">
                <a:solidFill>
                  <a:srgbClr val="002060"/>
                </a:solidFill>
              </a:rPr>
              <a:t>P1</a:t>
            </a:r>
            <a:endParaRPr lang="pt-BR" sz="1400" b="1" baseline="-25000" dirty="0">
              <a:solidFill>
                <a:srgbClr val="002060"/>
              </a:solidFill>
            </a:endParaRPr>
          </a:p>
        </p:txBody>
      </p:sp>
      <p:sp>
        <p:nvSpPr>
          <p:cNvPr id="35" name="CaixaDeTexto 6"/>
          <p:cNvSpPr txBox="1">
            <a:spLocks noChangeArrowheads="1"/>
          </p:cNvSpPr>
          <p:nvPr/>
        </p:nvSpPr>
        <p:spPr bwMode="auto">
          <a:xfrm flipH="1">
            <a:off x="1285850" y="5072074"/>
            <a:ext cx="500065" cy="276999"/>
          </a:xfrm>
          <a:prstGeom prst="rect">
            <a:avLst/>
          </a:prstGeom>
          <a:noFill/>
          <a:ln w="9525">
            <a:noFill/>
            <a:miter lim="800000"/>
            <a:headEnd/>
            <a:tailEnd/>
          </a:ln>
        </p:spPr>
        <p:txBody>
          <a:bodyPr wrap="square">
            <a:spAutoFit/>
          </a:bodyPr>
          <a:lstStyle/>
          <a:p>
            <a:pPr algn="ctr" eaLnBrk="1" hangingPunct="1"/>
            <a:r>
              <a:rPr lang="pt-BR" b="1" baseline="-25000" dirty="0" smtClean="0">
                <a:solidFill>
                  <a:srgbClr val="002060"/>
                </a:solidFill>
              </a:rPr>
              <a:t>P2</a:t>
            </a:r>
            <a:endParaRPr lang="pt-BR" b="1" baseline="-25000" dirty="0">
              <a:solidFill>
                <a:srgbClr val="002060"/>
              </a:solidFill>
            </a:endParaRPr>
          </a:p>
        </p:txBody>
      </p:sp>
      <p:sp>
        <p:nvSpPr>
          <p:cNvPr id="36" name="CaixaDeTexto 6"/>
          <p:cNvSpPr txBox="1">
            <a:spLocks noChangeArrowheads="1"/>
          </p:cNvSpPr>
          <p:nvPr/>
        </p:nvSpPr>
        <p:spPr bwMode="auto">
          <a:xfrm>
            <a:off x="2285984" y="6215082"/>
            <a:ext cx="684213" cy="297517"/>
          </a:xfrm>
          <a:prstGeom prst="rect">
            <a:avLst/>
          </a:prstGeom>
          <a:noFill/>
          <a:ln w="9525">
            <a:noFill/>
            <a:miter lim="800000"/>
            <a:headEnd/>
            <a:tailEnd/>
          </a:ln>
        </p:spPr>
        <p:txBody>
          <a:bodyPr>
            <a:spAutoFit/>
          </a:bodyPr>
          <a:lstStyle/>
          <a:p>
            <a:pPr algn="ctr" eaLnBrk="1" hangingPunct="1"/>
            <a:r>
              <a:rPr lang="pt-BR" sz="2000" b="1" baseline="-25000" dirty="0" smtClean="0">
                <a:solidFill>
                  <a:srgbClr val="002060"/>
                </a:solidFill>
              </a:rPr>
              <a:t>Q1</a:t>
            </a:r>
            <a:endParaRPr lang="pt-BR" b="1" baseline="-25000" dirty="0">
              <a:solidFill>
                <a:srgbClr val="002060"/>
              </a:solidFill>
            </a:endParaRPr>
          </a:p>
        </p:txBody>
      </p:sp>
      <p:sp>
        <p:nvSpPr>
          <p:cNvPr id="21" name="Chave esquerda 20"/>
          <p:cNvSpPr/>
          <p:nvPr/>
        </p:nvSpPr>
        <p:spPr bwMode="auto">
          <a:xfrm rot="5400000">
            <a:off x="3500430" y="1857364"/>
            <a:ext cx="642942" cy="2071702"/>
          </a:xfrm>
          <a:prstGeom prst="leftBrace">
            <a:avLst>
              <a:gd name="adj1" fmla="val 8333"/>
              <a:gd name="adj2" fmla="val 50000"/>
            </a:avLst>
          </a:prstGeom>
          <a:ln>
            <a:solidFill>
              <a:schemeClr val="tx1">
                <a:lumMod val="95000"/>
                <a:lumOff val="5000"/>
              </a:schemeClr>
            </a:solidFill>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smtClean="0">
              <a:ln>
                <a:noFill/>
              </a:ln>
              <a:solidFill>
                <a:schemeClr val="tx1"/>
              </a:solidFill>
              <a:effectLst/>
              <a:latin typeface="Arial" charset="0"/>
            </a:endParaRPr>
          </a:p>
        </p:txBody>
      </p:sp>
      <p:sp>
        <p:nvSpPr>
          <p:cNvPr id="23" name="Chave direita 22"/>
          <p:cNvSpPr/>
          <p:nvPr/>
        </p:nvSpPr>
        <p:spPr bwMode="auto">
          <a:xfrm rot="5400000">
            <a:off x="3464711" y="4536289"/>
            <a:ext cx="714380" cy="2214578"/>
          </a:xfrm>
          <a:prstGeom prst="rightBrace">
            <a:avLst/>
          </a:prstGeom>
          <a:ln>
            <a:solidFill>
              <a:srgbClr val="660066"/>
            </a:solidFill>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500" fill="hold"/>
                                        <p:tgtEl>
                                          <p:spTgt spid="32"/>
                                        </p:tgtEl>
                                        <p:attrNameLst>
                                          <p:attrName>ppt_x</p:attrName>
                                        </p:attrNameLst>
                                      </p:cBhvr>
                                      <p:tavLst>
                                        <p:tav tm="0">
                                          <p:val>
                                            <p:strVal val="#ppt_x"/>
                                          </p:val>
                                        </p:tav>
                                        <p:tav tm="100000">
                                          <p:val>
                                            <p:strVal val="#ppt_x"/>
                                          </p:val>
                                        </p:tav>
                                      </p:tavLst>
                                    </p:anim>
                                    <p:anim calcmode="lin" valueType="num">
                                      <p:cBhvr additive="base">
                                        <p:cTn id="4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fill="hold"/>
                                        <p:tgtEl>
                                          <p:spTgt spid="28"/>
                                        </p:tgtEl>
                                        <p:attrNameLst>
                                          <p:attrName>ppt_x</p:attrName>
                                        </p:attrNameLst>
                                      </p:cBhvr>
                                      <p:tavLst>
                                        <p:tav tm="0">
                                          <p:val>
                                            <p:strVal val="#ppt_x"/>
                                          </p:val>
                                        </p:tav>
                                        <p:tav tm="100000">
                                          <p:val>
                                            <p:strVal val="#ppt_x"/>
                                          </p:val>
                                        </p:tav>
                                      </p:tavLst>
                                    </p:anim>
                                    <p:anim calcmode="lin" valueType="num">
                                      <p:cBhvr additive="base">
                                        <p:cTn id="5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ppt_x"/>
                                          </p:val>
                                        </p:tav>
                                        <p:tav tm="100000">
                                          <p:val>
                                            <p:strVal val="#ppt_x"/>
                                          </p:val>
                                        </p:tav>
                                      </p:tavLst>
                                    </p:anim>
                                    <p:anim calcmode="lin" valueType="num">
                                      <p:cBhvr additive="base">
                                        <p:cTn id="6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additive="base">
                                        <p:cTn id="72" dur="500" fill="hold"/>
                                        <p:tgtEl>
                                          <p:spTgt spid="19"/>
                                        </p:tgtEl>
                                        <p:attrNameLst>
                                          <p:attrName>ppt_x</p:attrName>
                                        </p:attrNameLst>
                                      </p:cBhvr>
                                      <p:tavLst>
                                        <p:tav tm="0">
                                          <p:val>
                                            <p:strVal val="#ppt_x"/>
                                          </p:val>
                                        </p:tav>
                                        <p:tav tm="100000">
                                          <p:val>
                                            <p:strVal val="#ppt_x"/>
                                          </p:val>
                                        </p:tav>
                                      </p:tavLst>
                                    </p:anim>
                                    <p:anim calcmode="lin" valueType="num">
                                      <p:cBhvr additive="base">
                                        <p:cTn id="7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blinds(horizontal)">
                                      <p:cBhvr>
                                        <p:cTn id="7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31" grpId="0" animBg="1"/>
      <p:bldP spid="32" grpId="0"/>
      <p:bldP spid="33" grpId="0"/>
      <p:bldP spid="34" grpId="0"/>
      <p:bldP spid="35" grpId="0"/>
      <p:bldP spid="36" grpId="0"/>
      <p:bldP spid="21"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ector reto 9"/>
          <p:cNvCxnSpPr/>
          <p:nvPr/>
        </p:nvCxnSpPr>
        <p:spPr bwMode="auto">
          <a:xfrm rot="5400000" flipH="1" flipV="1">
            <a:off x="3286116" y="4000504"/>
            <a:ext cx="71438" cy="71438"/>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Conector de seta reta 12"/>
          <p:cNvCxnSpPr/>
          <p:nvPr/>
        </p:nvCxnSpPr>
        <p:spPr bwMode="auto">
          <a:xfrm rot="16200000" flipH="1">
            <a:off x="3607587" y="3107529"/>
            <a:ext cx="2571768" cy="71438"/>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Conector de seta reta 15"/>
          <p:cNvCxnSpPr/>
          <p:nvPr/>
        </p:nvCxnSpPr>
        <p:spPr bwMode="auto">
          <a:xfrm>
            <a:off x="7000892" y="4572008"/>
            <a:ext cx="914400" cy="914400"/>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CaixaDeTexto 17"/>
          <p:cNvSpPr txBox="1">
            <a:spLocks noChangeArrowheads="1"/>
          </p:cNvSpPr>
          <p:nvPr/>
        </p:nvSpPr>
        <p:spPr bwMode="auto">
          <a:xfrm>
            <a:off x="642911" y="928670"/>
            <a:ext cx="4643470" cy="58477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just" eaLnBrk="1" hangingPunct="1"/>
            <a:r>
              <a:rPr lang="pt-BR" sz="3200" dirty="0" smtClean="0"/>
              <a:t>Equilíbrio de Mercado</a:t>
            </a:r>
            <a:endParaRPr lang="pt-BR" sz="3200" dirty="0"/>
          </a:p>
        </p:txBody>
      </p:sp>
      <p:sp>
        <p:nvSpPr>
          <p:cNvPr id="20" name="CaixaDeTexto 6"/>
          <p:cNvSpPr txBox="1">
            <a:spLocks noChangeArrowheads="1"/>
          </p:cNvSpPr>
          <p:nvPr/>
        </p:nvSpPr>
        <p:spPr bwMode="auto">
          <a:xfrm>
            <a:off x="3571868" y="3643314"/>
            <a:ext cx="285752" cy="2564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eaLnBrk="1" hangingPunct="1"/>
            <a:r>
              <a:rPr lang="pt-BR" sz="1600" b="1" baseline="-25000" dirty="0">
                <a:solidFill>
                  <a:srgbClr val="002060"/>
                </a:solidFill>
              </a:rPr>
              <a:t>A</a:t>
            </a:r>
          </a:p>
        </p:txBody>
      </p:sp>
      <p:sp>
        <p:nvSpPr>
          <p:cNvPr id="31" name="CaixaDeTexto 6"/>
          <p:cNvSpPr txBox="1">
            <a:spLocks noChangeArrowheads="1"/>
          </p:cNvSpPr>
          <p:nvPr/>
        </p:nvSpPr>
        <p:spPr bwMode="auto">
          <a:xfrm>
            <a:off x="4071934" y="3286124"/>
            <a:ext cx="285752" cy="2564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eaLnBrk="1" hangingPunct="1"/>
            <a:r>
              <a:rPr lang="pt-BR" sz="1600" b="1" baseline="-25000" dirty="0">
                <a:solidFill>
                  <a:srgbClr val="002060"/>
                </a:solidFill>
              </a:rPr>
              <a:t>B</a:t>
            </a:r>
          </a:p>
        </p:txBody>
      </p:sp>
      <p:cxnSp>
        <p:nvCxnSpPr>
          <p:cNvPr id="17" name="Conector reto 16"/>
          <p:cNvCxnSpPr/>
          <p:nvPr/>
        </p:nvCxnSpPr>
        <p:spPr bwMode="auto">
          <a:xfrm rot="16200000" flipH="1">
            <a:off x="392877" y="4107661"/>
            <a:ext cx="2857520" cy="71438"/>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1" name="Conector reto 20"/>
          <p:cNvCxnSpPr/>
          <p:nvPr/>
        </p:nvCxnSpPr>
        <p:spPr bwMode="auto">
          <a:xfrm>
            <a:off x="1857356" y="5572140"/>
            <a:ext cx="3643338" cy="1588"/>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4" name="Conector reto 23"/>
          <p:cNvCxnSpPr/>
          <p:nvPr/>
        </p:nvCxnSpPr>
        <p:spPr bwMode="auto">
          <a:xfrm flipV="1">
            <a:off x="2500298" y="2786058"/>
            <a:ext cx="2428892" cy="2143140"/>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Conector reto 25"/>
          <p:cNvCxnSpPr/>
          <p:nvPr/>
        </p:nvCxnSpPr>
        <p:spPr bwMode="auto">
          <a:xfrm>
            <a:off x="2571736" y="3000372"/>
            <a:ext cx="2286016" cy="1928826"/>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30" name="Conector reto 29"/>
          <p:cNvCxnSpPr/>
          <p:nvPr/>
        </p:nvCxnSpPr>
        <p:spPr bwMode="auto">
          <a:xfrm>
            <a:off x="1785918" y="3929066"/>
            <a:ext cx="1928826" cy="1588"/>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36" name="Conector reto 35"/>
          <p:cNvCxnSpPr/>
          <p:nvPr/>
        </p:nvCxnSpPr>
        <p:spPr bwMode="auto">
          <a:xfrm rot="5400000">
            <a:off x="2822563" y="4749809"/>
            <a:ext cx="1643074" cy="1588"/>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39" name="Conector reto 38"/>
          <p:cNvCxnSpPr/>
          <p:nvPr/>
        </p:nvCxnSpPr>
        <p:spPr bwMode="auto">
          <a:xfrm>
            <a:off x="3143240" y="2643182"/>
            <a:ext cx="2214578" cy="1928826"/>
          </a:xfrm>
          <a:prstGeom prst="line">
            <a:avLst/>
          </a:prstGeom>
          <a:ln>
            <a:solidFill>
              <a:srgbClr val="FF0000"/>
            </a:solidFill>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43" name="Conector reto 42"/>
          <p:cNvCxnSpPr/>
          <p:nvPr/>
        </p:nvCxnSpPr>
        <p:spPr bwMode="auto">
          <a:xfrm>
            <a:off x="1857356" y="3429000"/>
            <a:ext cx="2214578" cy="56802"/>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5" name="Conector reto 44"/>
          <p:cNvCxnSpPr/>
          <p:nvPr/>
        </p:nvCxnSpPr>
        <p:spPr bwMode="auto">
          <a:xfrm rot="16200000" flipH="1">
            <a:off x="3143240" y="4500570"/>
            <a:ext cx="2071702" cy="71438"/>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8" name="CaixaDeTexto 5"/>
          <p:cNvSpPr txBox="1">
            <a:spLocks noChangeArrowheads="1"/>
          </p:cNvSpPr>
          <p:nvPr/>
        </p:nvSpPr>
        <p:spPr bwMode="auto">
          <a:xfrm>
            <a:off x="5500694" y="5500702"/>
            <a:ext cx="936625" cy="400050"/>
          </a:xfrm>
          <a:prstGeom prst="rect">
            <a:avLst/>
          </a:prstGeom>
          <a:noFill/>
          <a:ln w="9525">
            <a:noFill/>
            <a:miter lim="800000"/>
            <a:headEnd/>
            <a:tailEnd/>
          </a:ln>
        </p:spPr>
        <p:txBody>
          <a:bodyPr>
            <a:spAutoFit/>
          </a:bodyPr>
          <a:lstStyle/>
          <a:p>
            <a:pPr eaLnBrk="1" hangingPunct="1"/>
            <a:r>
              <a:rPr lang="pt-BR" sz="2000" b="1" dirty="0">
                <a:solidFill>
                  <a:srgbClr val="002060"/>
                </a:solidFill>
              </a:rPr>
              <a:t>QO</a:t>
            </a:r>
            <a:r>
              <a:rPr lang="pt-BR" sz="2000" b="1" baseline="-25000" dirty="0">
                <a:solidFill>
                  <a:srgbClr val="002060"/>
                </a:solidFill>
              </a:rPr>
              <a:t>X</a:t>
            </a:r>
            <a:endParaRPr lang="pt-BR" b="1" baseline="-25000" dirty="0">
              <a:solidFill>
                <a:srgbClr val="002060"/>
              </a:solidFill>
            </a:endParaRPr>
          </a:p>
        </p:txBody>
      </p:sp>
      <p:sp>
        <p:nvSpPr>
          <p:cNvPr id="49" name="CaixaDeTexto 6"/>
          <p:cNvSpPr txBox="1">
            <a:spLocks noChangeArrowheads="1"/>
          </p:cNvSpPr>
          <p:nvPr/>
        </p:nvSpPr>
        <p:spPr bwMode="auto">
          <a:xfrm>
            <a:off x="1071538" y="2428868"/>
            <a:ext cx="684213" cy="400050"/>
          </a:xfrm>
          <a:prstGeom prst="rect">
            <a:avLst/>
          </a:prstGeom>
          <a:noFill/>
          <a:ln w="9525">
            <a:noFill/>
            <a:miter lim="800000"/>
            <a:headEnd/>
            <a:tailEnd/>
          </a:ln>
        </p:spPr>
        <p:txBody>
          <a:bodyPr>
            <a:spAutoFit/>
          </a:bodyPr>
          <a:lstStyle/>
          <a:p>
            <a:pPr algn="ctr" eaLnBrk="1" hangingPunct="1"/>
            <a:r>
              <a:rPr lang="pt-BR" sz="2000" b="1" dirty="0">
                <a:solidFill>
                  <a:srgbClr val="002060"/>
                </a:solidFill>
              </a:rPr>
              <a:t>P</a:t>
            </a:r>
            <a:r>
              <a:rPr lang="pt-BR" sz="2000" b="1" baseline="-25000" dirty="0">
                <a:solidFill>
                  <a:srgbClr val="002060"/>
                </a:solidFill>
              </a:rPr>
              <a:t>X</a:t>
            </a:r>
            <a:endParaRPr lang="pt-BR" b="1" baseline="-25000" dirty="0">
              <a:solidFill>
                <a:srgbClr val="002060"/>
              </a:solidFill>
            </a:endParaRPr>
          </a:p>
        </p:txBody>
      </p:sp>
      <p:sp>
        <p:nvSpPr>
          <p:cNvPr id="50" name="CaixaDeTexto 6"/>
          <p:cNvSpPr txBox="1">
            <a:spLocks noChangeArrowheads="1"/>
          </p:cNvSpPr>
          <p:nvPr/>
        </p:nvSpPr>
        <p:spPr bwMode="auto">
          <a:xfrm>
            <a:off x="5143504" y="4357694"/>
            <a:ext cx="714380" cy="307777"/>
          </a:xfrm>
          <a:prstGeom prst="rect">
            <a:avLst/>
          </a:prstGeom>
          <a:noFill/>
          <a:ln w="9525">
            <a:noFill/>
            <a:miter lim="800000"/>
            <a:headEnd/>
            <a:tailEnd/>
          </a:ln>
        </p:spPr>
        <p:txBody>
          <a:bodyPr wrap="square">
            <a:spAutoFit/>
          </a:bodyPr>
          <a:lstStyle/>
          <a:p>
            <a:pPr algn="ctr" eaLnBrk="1" hangingPunct="1"/>
            <a:r>
              <a:rPr lang="pt-BR" sz="1400" b="1" dirty="0" smtClean="0">
                <a:solidFill>
                  <a:srgbClr val="002060"/>
                </a:solidFill>
              </a:rPr>
              <a:t>D</a:t>
            </a:r>
            <a:endParaRPr lang="pt-BR" sz="1400" b="1" baseline="-25000" dirty="0">
              <a:solidFill>
                <a:srgbClr val="002060"/>
              </a:solidFill>
            </a:endParaRPr>
          </a:p>
        </p:txBody>
      </p:sp>
      <p:sp>
        <p:nvSpPr>
          <p:cNvPr id="51" name="CaixaDeTexto 6"/>
          <p:cNvSpPr txBox="1">
            <a:spLocks noChangeArrowheads="1"/>
          </p:cNvSpPr>
          <p:nvPr/>
        </p:nvSpPr>
        <p:spPr bwMode="auto">
          <a:xfrm>
            <a:off x="4714876" y="4857760"/>
            <a:ext cx="714380" cy="307777"/>
          </a:xfrm>
          <a:prstGeom prst="rect">
            <a:avLst/>
          </a:prstGeom>
          <a:noFill/>
          <a:ln w="9525">
            <a:noFill/>
            <a:miter lim="800000"/>
            <a:headEnd/>
            <a:tailEnd/>
          </a:ln>
        </p:spPr>
        <p:txBody>
          <a:bodyPr wrap="square">
            <a:spAutoFit/>
          </a:bodyPr>
          <a:lstStyle/>
          <a:p>
            <a:pPr algn="ctr" eaLnBrk="1" hangingPunct="1"/>
            <a:r>
              <a:rPr lang="pt-BR" sz="1400" b="1" dirty="0" smtClean="0">
                <a:solidFill>
                  <a:srgbClr val="002060"/>
                </a:solidFill>
              </a:rPr>
              <a:t>D</a:t>
            </a:r>
            <a:endParaRPr lang="pt-BR" sz="1400" b="1" baseline="-25000" dirty="0">
              <a:solidFill>
                <a:srgbClr val="002060"/>
              </a:solidFill>
            </a:endParaRPr>
          </a:p>
        </p:txBody>
      </p:sp>
      <p:cxnSp>
        <p:nvCxnSpPr>
          <p:cNvPr id="53" name="Conector de seta reta 52"/>
          <p:cNvCxnSpPr/>
          <p:nvPr/>
        </p:nvCxnSpPr>
        <p:spPr bwMode="auto">
          <a:xfrm flipV="1">
            <a:off x="4786314" y="4572008"/>
            <a:ext cx="214314" cy="142876"/>
          </a:xfrm>
          <a:prstGeom prst="straightConnector1">
            <a:avLst/>
          </a:prstGeom>
          <a:ln>
            <a:tailEnd type="arrow"/>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4"/>
          </a:lnRef>
          <a:fillRef idx="0">
            <a:schemeClr val="accent4"/>
          </a:fillRef>
          <a:effectRef idx="1">
            <a:schemeClr val="accent4"/>
          </a:effectRef>
          <a:fontRef idx="minor">
            <a:schemeClr val="tx1"/>
          </a:fontRef>
        </p:style>
      </p:cxnSp>
      <p:sp>
        <p:nvSpPr>
          <p:cNvPr id="56" name="CaixaDeTexto 5"/>
          <p:cNvSpPr txBox="1">
            <a:spLocks noChangeArrowheads="1"/>
          </p:cNvSpPr>
          <p:nvPr/>
        </p:nvSpPr>
        <p:spPr bwMode="auto">
          <a:xfrm>
            <a:off x="4071934" y="5572140"/>
            <a:ext cx="936625" cy="400050"/>
          </a:xfrm>
          <a:prstGeom prst="rect">
            <a:avLst/>
          </a:prstGeom>
          <a:noFill/>
          <a:ln w="9525">
            <a:noFill/>
            <a:miter lim="800000"/>
            <a:headEnd/>
            <a:tailEnd/>
          </a:ln>
        </p:spPr>
        <p:txBody>
          <a:bodyPr>
            <a:spAutoFit/>
          </a:bodyPr>
          <a:lstStyle/>
          <a:p>
            <a:pPr eaLnBrk="1" hangingPunct="1"/>
            <a:r>
              <a:rPr lang="pt-BR" sz="2000" b="1" dirty="0" smtClean="0">
                <a:solidFill>
                  <a:srgbClr val="002060"/>
                </a:solidFill>
              </a:rPr>
              <a:t>Q1</a:t>
            </a:r>
            <a:endParaRPr lang="pt-BR" b="1" baseline="-25000" dirty="0">
              <a:solidFill>
                <a:srgbClr val="002060"/>
              </a:solidFill>
            </a:endParaRPr>
          </a:p>
        </p:txBody>
      </p:sp>
      <p:sp>
        <p:nvSpPr>
          <p:cNvPr id="57" name="CaixaDeTexto 5"/>
          <p:cNvSpPr txBox="1">
            <a:spLocks noChangeArrowheads="1"/>
          </p:cNvSpPr>
          <p:nvPr/>
        </p:nvSpPr>
        <p:spPr bwMode="auto">
          <a:xfrm>
            <a:off x="3286116" y="5572140"/>
            <a:ext cx="936625" cy="400050"/>
          </a:xfrm>
          <a:prstGeom prst="rect">
            <a:avLst/>
          </a:prstGeom>
          <a:noFill/>
          <a:ln w="9525">
            <a:noFill/>
            <a:miter lim="800000"/>
            <a:headEnd/>
            <a:tailEnd/>
          </a:ln>
        </p:spPr>
        <p:txBody>
          <a:bodyPr>
            <a:spAutoFit/>
          </a:bodyPr>
          <a:lstStyle/>
          <a:p>
            <a:pPr eaLnBrk="1" hangingPunct="1"/>
            <a:r>
              <a:rPr lang="pt-BR" sz="2000" b="1" dirty="0" smtClean="0">
                <a:solidFill>
                  <a:srgbClr val="002060"/>
                </a:solidFill>
              </a:rPr>
              <a:t>Q0</a:t>
            </a:r>
            <a:endParaRPr lang="pt-BR" b="1" baseline="-25000" dirty="0">
              <a:solidFill>
                <a:srgbClr val="002060"/>
              </a:solidFill>
            </a:endParaRPr>
          </a:p>
        </p:txBody>
      </p:sp>
      <p:sp>
        <p:nvSpPr>
          <p:cNvPr id="58" name="CaixaDeTexto 5"/>
          <p:cNvSpPr txBox="1">
            <a:spLocks noChangeArrowheads="1"/>
          </p:cNvSpPr>
          <p:nvPr/>
        </p:nvSpPr>
        <p:spPr bwMode="auto">
          <a:xfrm>
            <a:off x="1357290" y="3786190"/>
            <a:ext cx="642942" cy="400110"/>
          </a:xfrm>
          <a:prstGeom prst="rect">
            <a:avLst/>
          </a:prstGeom>
          <a:noFill/>
          <a:ln w="9525">
            <a:noFill/>
            <a:miter lim="800000"/>
            <a:headEnd/>
            <a:tailEnd/>
          </a:ln>
        </p:spPr>
        <p:txBody>
          <a:bodyPr wrap="square">
            <a:spAutoFit/>
          </a:bodyPr>
          <a:lstStyle/>
          <a:p>
            <a:pPr eaLnBrk="1" hangingPunct="1"/>
            <a:r>
              <a:rPr lang="pt-BR" sz="2000" b="1" dirty="0" smtClean="0">
                <a:solidFill>
                  <a:srgbClr val="002060"/>
                </a:solidFill>
              </a:rPr>
              <a:t>P0</a:t>
            </a:r>
            <a:endParaRPr lang="pt-BR" b="1" baseline="-25000" dirty="0">
              <a:solidFill>
                <a:srgbClr val="002060"/>
              </a:solidFill>
            </a:endParaRPr>
          </a:p>
        </p:txBody>
      </p:sp>
      <p:sp>
        <p:nvSpPr>
          <p:cNvPr id="59" name="CaixaDeTexto 5"/>
          <p:cNvSpPr txBox="1">
            <a:spLocks noChangeArrowheads="1"/>
          </p:cNvSpPr>
          <p:nvPr/>
        </p:nvSpPr>
        <p:spPr bwMode="auto">
          <a:xfrm>
            <a:off x="1357290" y="3214686"/>
            <a:ext cx="571504" cy="400110"/>
          </a:xfrm>
          <a:prstGeom prst="rect">
            <a:avLst/>
          </a:prstGeom>
          <a:noFill/>
          <a:ln w="9525">
            <a:noFill/>
            <a:miter lim="800000"/>
            <a:headEnd/>
            <a:tailEnd/>
          </a:ln>
        </p:spPr>
        <p:txBody>
          <a:bodyPr wrap="square">
            <a:spAutoFit/>
          </a:bodyPr>
          <a:lstStyle/>
          <a:p>
            <a:pPr eaLnBrk="1" hangingPunct="1"/>
            <a:r>
              <a:rPr lang="pt-BR" sz="2000" b="1" dirty="0" smtClean="0">
                <a:solidFill>
                  <a:srgbClr val="002060"/>
                </a:solidFill>
              </a:rPr>
              <a:t>P1</a:t>
            </a:r>
            <a:endParaRPr lang="pt-BR" b="1" baseline="-25000" dirty="0">
              <a:solidFill>
                <a:srgbClr val="002060"/>
              </a:solidFill>
            </a:endParaRPr>
          </a:p>
        </p:txBody>
      </p:sp>
      <p:sp>
        <p:nvSpPr>
          <p:cNvPr id="61" name="CaixaDeTexto 6"/>
          <p:cNvSpPr txBox="1">
            <a:spLocks noChangeArrowheads="1"/>
          </p:cNvSpPr>
          <p:nvPr/>
        </p:nvSpPr>
        <p:spPr bwMode="auto">
          <a:xfrm>
            <a:off x="4857752" y="2500306"/>
            <a:ext cx="714380" cy="307777"/>
          </a:xfrm>
          <a:prstGeom prst="rect">
            <a:avLst/>
          </a:prstGeom>
          <a:noFill/>
          <a:ln w="9525">
            <a:noFill/>
            <a:miter lim="800000"/>
            <a:headEnd/>
            <a:tailEnd/>
          </a:ln>
        </p:spPr>
        <p:txBody>
          <a:bodyPr wrap="square">
            <a:spAutoFit/>
          </a:bodyPr>
          <a:lstStyle/>
          <a:p>
            <a:pPr algn="ctr" eaLnBrk="1" hangingPunct="1"/>
            <a:r>
              <a:rPr lang="pt-BR" sz="1400" b="1" dirty="0" smtClean="0">
                <a:solidFill>
                  <a:srgbClr val="002060"/>
                </a:solidFill>
              </a:rPr>
              <a:t>O</a:t>
            </a:r>
            <a:endParaRPr lang="pt-BR" sz="1400" b="1" baseline="-25000" dirty="0">
              <a:solidFill>
                <a:srgbClr val="002060"/>
              </a:solidFill>
            </a:endParaRPr>
          </a:p>
        </p:txBody>
      </p:sp>
      <p:sp>
        <p:nvSpPr>
          <p:cNvPr id="62" name="CaixaDeTexto 5"/>
          <p:cNvSpPr txBox="1">
            <a:spLocks noChangeArrowheads="1"/>
          </p:cNvSpPr>
          <p:nvPr/>
        </p:nvSpPr>
        <p:spPr bwMode="auto">
          <a:xfrm>
            <a:off x="6215074" y="2000240"/>
            <a:ext cx="2571768" cy="707886"/>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eaLnBrk="1" hangingPunct="1"/>
            <a:r>
              <a:rPr lang="pt-BR" sz="2000" b="1" dirty="0" smtClean="0">
                <a:solidFill>
                  <a:srgbClr val="002060"/>
                </a:solidFill>
              </a:rPr>
              <a:t>AUMENTO NA RENDA</a:t>
            </a:r>
            <a:endParaRPr lang="pt-BR" b="1" baseline="-25000" dirty="0">
              <a:solidFill>
                <a:srgbClr val="002060"/>
              </a:solidFill>
            </a:endParaRPr>
          </a:p>
        </p:txBody>
      </p:sp>
      <p:cxnSp>
        <p:nvCxnSpPr>
          <p:cNvPr id="64" name="Conector de seta reta 63"/>
          <p:cNvCxnSpPr/>
          <p:nvPr/>
        </p:nvCxnSpPr>
        <p:spPr bwMode="auto">
          <a:xfrm>
            <a:off x="7358082" y="2285992"/>
            <a:ext cx="914400" cy="914400"/>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Conector reto 31"/>
          <p:cNvCxnSpPr/>
          <p:nvPr/>
        </p:nvCxnSpPr>
        <p:spPr bwMode="auto">
          <a:xfrm flipV="1">
            <a:off x="3357554" y="3071810"/>
            <a:ext cx="2214578" cy="2000264"/>
          </a:xfrm>
          <a:prstGeom prst="line">
            <a:avLst/>
          </a:prstGeom>
          <a:solidFill>
            <a:schemeClr val="accent1"/>
          </a:solidFill>
          <a:ln>
            <a:solidFill>
              <a:srgbClr val="FF0000"/>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8" name="Conector reto 37"/>
          <p:cNvCxnSpPr>
            <a:stCxn id="20" idx="2"/>
          </p:cNvCxnSpPr>
          <p:nvPr/>
        </p:nvCxnSpPr>
        <p:spPr bwMode="auto">
          <a:xfrm rot="16200000" flipH="1">
            <a:off x="4163661" y="3450877"/>
            <a:ext cx="30860" cy="928694"/>
          </a:xfrm>
          <a:prstGeom prst="line">
            <a:avLst/>
          </a:prstGeom>
          <a:solidFill>
            <a:schemeClr val="accent1"/>
          </a:solidFill>
          <a:ln>
            <a:solidFill>
              <a:srgbClr val="FF0000"/>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0" name="CaixaDeTexto 6"/>
          <p:cNvSpPr txBox="1">
            <a:spLocks noChangeArrowheads="1"/>
          </p:cNvSpPr>
          <p:nvPr/>
        </p:nvSpPr>
        <p:spPr bwMode="auto">
          <a:xfrm>
            <a:off x="4572000" y="3786190"/>
            <a:ext cx="285752" cy="2564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eaLnBrk="1" hangingPunct="1"/>
            <a:r>
              <a:rPr lang="pt-BR" sz="1600" b="1" baseline="-25000" dirty="0">
                <a:solidFill>
                  <a:srgbClr val="002060"/>
                </a:solidFill>
              </a:rPr>
              <a:t>C</a:t>
            </a:r>
          </a:p>
        </p:txBody>
      </p:sp>
      <p:cxnSp>
        <p:nvCxnSpPr>
          <p:cNvPr id="42" name="Conector reto 41"/>
          <p:cNvCxnSpPr/>
          <p:nvPr/>
        </p:nvCxnSpPr>
        <p:spPr bwMode="auto">
          <a:xfrm rot="5400000">
            <a:off x="4001290" y="4785528"/>
            <a:ext cx="1428760" cy="1588"/>
          </a:xfrm>
          <a:prstGeom prst="line">
            <a:avLst/>
          </a:prstGeom>
          <a:solidFill>
            <a:schemeClr val="accent1"/>
          </a:solidFill>
          <a:ln>
            <a:solidFill>
              <a:srgbClr val="FF0000"/>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4" name="CaixaDeTexto 5"/>
          <p:cNvSpPr txBox="1">
            <a:spLocks noChangeArrowheads="1"/>
          </p:cNvSpPr>
          <p:nvPr/>
        </p:nvSpPr>
        <p:spPr bwMode="auto">
          <a:xfrm>
            <a:off x="4643438" y="5643578"/>
            <a:ext cx="936625" cy="400050"/>
          </a:xfrm>
          <a:prstGeom prst="rect">
            <a:avLst/>
          </a:prstGeom>
          <a:noFill/>
          <a:ln w="9525">
            <a:noFill/>
            <a:miter lim="800000"/>
            <a:headEnd/>
            <a:tailEnd/>
          </a:ln>
        </p:spPr>
        <p:txBody>
          <a:bodyPr>
            <a:spAutoFit/>
          </a:bodyPr>
          <a:lstStyle/>
          <a:p>
            <a:pPr eaLnBrk="1" hangingPunct="1"/>
            <a:r>
              <a:rPr lang="pt-BR" sz="2000" b="1" dirty="0" smtClean="0">
                <a:solidFill>
                  <a:srgbClr val="002060"/>
                </a:solidFill>
              </a:rPr>
              <a:t>Q2</a:t>
            </a:r>
            <a:endParaRPr lang="pt-BR" b="1" baseline="-25000" dirty="0">
              <a:solidFill>
                <a:srgbClr val="002060"/>
              </a:solidFill>
            </a:endParaRPr>
          </a:p>
        </p:txBody>
      </p:sp>
      <p:sp>
        <p:nvSpPr>
          <p:cNvPr id="55" name="Seta para a direita 54"/>
          <p:cNvSpPr/>
          <p:nvPr/>
        </p:nvSpPr>
        <p:spPr bwMode="auto">
          <a:xfrm>
            <a:off x="4857752" y="3000372"/>
            <a:ext cx="285752" cy="285752"/>
          </a:xfrm>
          <a:prstGeom prst="rightArrow">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fill="hold"/>
                                        <p:tgtEl>
                                          <p:spTgt spid="61"/>
                                        </p:tgtEl>
                                        <p:attrNameLst>
                                          <p:attrName>ppt_x</p:attrName>
                                        </p:attrNameLst>
                                      </p:cBhvr>
                                      <p:tavLst>
                                        <p:tav tm="0">
                                          <p:val>
                                            <p:strVal val="#ppt_x"/>
                                          </p:val>
                                        </p:tav>
                                        <p:tav tm="100000">
                                          <p:val>
                                            <p:strVal val="#ppt_x"/>
                                          </p:val>
                                        </p:tav>
                                      </p:tavLst>
                                    </p:anim>
                                    <p:anim calcmode="lin" valueType="num">
                                      <p:cBhvr additive="base">
                                        <p:cTn id="1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ppt_x"/>
                                          </p:val>
                                        </p:tav>
                                        <p:tav tm="100000">
                                          <p:val>
                                            <p:strVal val="#ppt_x"/>
                                          </p:val>
                                        </p:tav>
                                      </p:tavLst>
                                    </p:anim>
                                    <p:anim calcmode="lin" valueType="num">
                                      <p:cBhvr additive="base">
                                        <p:cTn id="3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ppt_x"/>
                                          </p:val>
                                        </p:tav>
                                        <p:tav tm="100000">
                                          <p:val>
                                            <p:strVal val="#ppt_x"/>
                                          </p:val>
                                        </p:tav>
                                      </p:tavLst>
                                    </p:anim>
                                    <p:anim calcmode="lin" valueType="num">
                                      <p:cBhvr additive="base">
                                        <p:cTn id="4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blinds(horizontal)">
                                      <p:cBhvr>
                                        <p:cTn id="49" dur="500"/>
                                        <p:tgtEl>
                                          <p:spTgt spid="62"/>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53"/>
                                        </p:tgtEl>
                                        <p:attrNameLst>
                                          <p:attrName>style.visibility</p:attrName>
                                        </p:attrNameLst>
                                      </p:cBhvr>
                                      <p:to>
                                        <p:strVal val="visible"/>
                                      </p:to>
                                    </p:set>
                                    <p:anim calcmode="lin" valueType="num">
                                      <p:cBhvr additive="base">
                                        <p:cTn id="54" dur="500" fill="hold"/>
                                        <p:tgtEl>
                                          <p:spTgt spid="53"/>
                                        </p:tgtEl>
                                        <p:attrNameLst>
                                          <p:attrName>ppt_x</p:attrName>
                                        </p:attrNameLst>
                                      </p:cBhvr>
                                      <p:tavLst>
                                        <p:tav tm="0">
                                          <p:val>
                                            <p:strVal val="#ppt_x"/>
                                          </p:val>
                                        </p:tav>
                                        <p:tav tm="100000">
                                          <p:val>
                                            <p:strVal val="#ppt_x"/>
                                          </p:val>
                                        </p:tav>
                                      </p:tavLst>
                                    </p:anim>
                                    <p:anim calcmode="lin" valueType="num">
                                      <p:cBhvr additive="base">
                                        <p:cTn id="55"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9"/>
                                        </p:tgtEl>
                                        <p:attrNameLst>
                                          <p:attrName>style.visibility</p:attrName>
                                        </p:attrNameLst>
                                      </p:cBhvr>
                                      <p:to>
                                        <p:strVal val="visible"/>
                                      </p:to>
                                    </p:set>
                                    <p:anim calcmode="lin" valueType="num">
                                      <p:cBhvr additive="base">
                                        <p:cTn id="60" dur="500" fill="hold"/>
                                        <p:tgtEl>
                                          <p:spTgt spid="39"/>
                                        </p:tgtEl>
                                        <p:attrNameLst>
                                          <p:attrName>ppt_x</p:attrName>
                                        </p:attrNameLst>
                                      </p:cBhvr>
                                      <p:tavLst>
                                        <p:tav tm="0">
                                          <p:val>
                                            <p:strVal val="#ppt_x"/>
                                          </p:val>
                                        </p:tav>
                                        <p:tav tm="100000">
                                          <p:val>
                                            <p:strVal val="#ppt_x"/>
                                          </p:val>
                                        </p:tav>
                                      </p:tavLst>
                                    </p:anim>
                                    <p:anim calcmode="lin" valueType="num">
                                      <p:cBhvr additive="base">
                                        <p:cTn id="6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50"/>
                                        </p:tgtEl>
                                        <p:attrNameLst>
                                          <p:attrName>style.visibility</p:attrName>
                                        </p:attrNameLst>
                                      </p:cBhvr>
                                      <p:to>
                                        <p:strVal val="visible"/>
                                      </p:to>
                                    </p:set>
                                    <p:anim calcmode="lin" valueType="num">
                                      <p:cBhvr additive="base">
                                        <p:cTn id="66" dur="500" fill="hold"/>
                                        <p:tgtEl>
                                          <p:spTgt spid="50"/>
                                        </p:tgtEl>
                                        <p:attrNameLst>
                                          <p:attrName>ppt_x</p:attrName>
                                        </p:attrNameLst>
                                      </p:cBhvr>
                                      <p:tavLst>
                                        <p:tav tm="0">
                                          <p:val>
                                            <p:strVal val="#ppt_x"/>
                                          </p:val>
                                        </p:tav>
                                        <p:tav tm="100000">
                                          <p:val>
                                            <p:strVal val="#ppt_x"/>
                                          </p:val>
                                        </p:tav>
                                      </p:tavLst>
                                    </p:anim>
                                    <p:anim calcmode="lin" valueType="num">
                                      <p:cBhvr additive="base">
                                        <p:cTn id="67"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59"/>
                                        </p:tgtEl>
                                        <p:attrNameLst>
                                          <p:attrName>style.visibility</p:attrName>
                                        </p:attrNameLst>
                                      </p:cBhvr>
                                      <p:to>
                                        <p:strVal val="visible"/>
                                      </p:to>
                                    </p:set>
                                    <p:anim calcmode="lin" valueType="num">
                                      <p:cBhvr additive="base">
                                        <p:cTn id="72" dur="500" fill="hold"/>
                                        <p:tgtEl>
                                          <p:spTgt spid="59"/>
                                        </p:tgtEl>
                                        <p:attrNameLst>
                                          <p:attrName>ppt_x</p:attrName>
                                        </p:attrNameLst>
                                      </p:cBhvr>
                                      <p:tavLst>
                                        <p:tav tm="0">
                                          <p:val>
                                            <p:strVal val="#ppt_x"/>
                                          </p:val>
                                        </p:tav>
                                        <p:tav tm="100000">
                                          <p:val>
                                            <p:strVal val="#ppt_x"/>
                                          </p:val>
                                        </p:tav>
                                      </p:tavLst>
                                    </p:anim>
                                    <p:anim calcmode="lin" valueType="num">
                                      <p:cBhvr additive="base">
                                        <p:cTn id="73"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43"/>
                                        </p:tgtEl>
                                        <p:attrNameLst>
                                          <p:attrName>style.visibility</p:attrName>
                                        </p:attrNameLst>
                                      </p:cBhvr>
                                      <p:to>
                                        <p:strVal val="visible"/>
                                      </p:to>
                                    </p:set>
                                    <p:anim calcmode="lin" valueType="num">
                                      <p:cBhvr additive="base">
                                        <p:cTn id="78" dur="500" fill="hold"/>
                                        <p:tgtEl>
                                          <p:spTgt spid="43"/>
                                        </p:tgtEl>
                                        <p:attrNameLst>
                                          <p:attrName>ppt_x</p:attrName>
                                        </p:attrNameLst>
                                      </p:cBhvr>
                                      <p:tavLst>
                                        <p:tav tm="0">
                                          <p:val>
                                            <p:strVal val="#ppt_x"/>
                                          </p:val>
                                        </p:tav>
                                        <p:tav tm="100000">
                                          <p:val>
                                            <p:strVal val="#ppt_x"/>
                                          </p:val>
                                        </p:tav>
                                      </p:tavLst>
                                    </p:anim>
                                    <p:anim calcmode="lin" valueType="num">
                                      <p:cBhvr additive="base">
                                        <p:cTn id="79"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45"/>
                                        </p:tgtEl>
                                        <p:attrNameLst>
                                          <p:attrName>style.visibility</p:attrName>
                                        </p:attrNameLst>
                                      </p:cBhvr>
                                      <p:to>
                                        <p:strVal val="visible"/>
                                      </p:to>
                                    </p:set>
                                    <p:anim calcmode="lin" valueType="num">
                                      <p:cBhvr additive="base">
                                        <p:cTn id="84" dur="500" fill="hold"/>
                                        <p:tgtEl>
                                          <p:spTgt spid="45"/>
                                        </p:tgtEl>
                                        <p:attrNameLst>
                                          <p:attrName>ppt_x</p:attrName>
                                        </p:attrNameLst>
                                      </p:cBhvr>
                                      <p:tavLst>
                                        <p:tav tm="0">
                                          <p:val>
                                            <p:strVal val="#ppt_x"/>
                                          </p:val>
                                        </p:tav>
                                        <p:tav tm="100000">
                                          <p:val>
                                            <p:strVal val="#ppt_x"/>
                                          </p:val>
                                        </p:tav>
                                      </p:tavLst>
                                    </p:anim>
                                    <p:anim calcmode="lin" valueType="num">
                                      <p:cBhvr additive="base">
                                        <p:cTn id="8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blinds(horizontal)">
                                      <p:cBhvr>
                                        <p:cTn id="96" dur="500"/>
                                        <p:tgtEl>
                                          <p:spTgt spid="31"/>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55"/>
                                        </p:tgtEl>
                                        <p:attrNameLst>
                                          <p:attrName>style.visibility</p:attrName>
                                        </p:attrNameLst>
                                      </p:cBhvr>
                                      <p:to>
                                        <p:strVal val="visible"/>
                                      </p:to>
                                    </p:set>
                                    <p:anim calcmode="lin" valueType="num">
                                      <p:cBhvr additive="base">
                                        <p:cTn id="101" dur="500" fill="hold"/>
                                        <p:tgtEl>
                                          <p:spTgt spid="55"/>
                                        </p:tgtEl>
                                        <p:attrNameLst>
                                          <p:attrName>ppt_x</p:attrName>
                                        </p:attrNameLst>
                                      </p:cBhvr>
                                      <p:tavLst>
                                        <p:tav tm="0">
                                          <p:val>
                                            <p:strVal val="#ppt_x"/>
                                          </p:val>
                                        </p:tav>
                                        <p:tav tm="100000">
                                          <p:val>
                                            <p:strVal val="#ppt_x"/>
                                          </p:val>
                                        </p:tav>
                                      </p:tavLst>
                                    </p:anim>
                                    <p:anim calcmode="lin" valueType="num">
                                      <p:cBhvr additive="base">
                                        <p:cTn id="10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500" fill="hold"/>
                                        <p:tgtEl>
                                          <p:spTgt spid="32"/>
                                        </p:tgtEl>
                                        <p:attrNameLst>
                                          <p:attrName>ppt_x</p:attrName>
                                        </p:attrNameLst>
                                      </p:cBhvr>
                                      <p:tavLst>
                                        <p:tav tm="0">
                                          <p:val>
                                            <p:strVal val="#ppt_x"/>
                                          </p:val>
                                        </p:tav>
                                        <p:tav tm="100000">
                                          <p:val>
                                            <p:strVal val="#ppt_x"/>
                                          </p:val>
                                        </p:tav>
                                      </p:tavLst>
                                    </p:anim>
                                    <p:anim calcmode="lin" valueType="num">
                                      <p:cBhvr additive="base">
                                        <p:cTn id="10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40"/>
                                        </p:tgtEl>
                                        <p:attrNameLst>
                                          <p:attrName>style.visibility</p:attrName>
                                        </p:attrNameLst>
                                      </p:cBhvr>
                                      <p:to>
                                        <p:strVal val="visible"/>
                                      </p:to>
                                    </p:set>
                                    <p:anim calcmode="lin" valueType="num">
                                      <p:cBhvr additive="base">
                                        <p:cTn id="113" dur="500" fill="hold"/>
                                        <p:tgtEl>
                                          <p:spTgt spid="40"/>
                                        </p:tgtEl>
                                        <p:attrNameLst>
                                          <p:attrName>ppt_x</p:attrName>
                                        </p:attrNameLst>
                                      </p:cBhvr>
                                      <p:tavLst>
                                        <p:tav tm="0">
                                          <p:val>
                                            <p:strVal val="#ppt_x"/>
                                          </p:val>
                                        </p:tav>
                                        <p:tav tm="100000">
                                          <p:val>
                                            <p:strVal val="#ppt_x"/>
                                          </p:val>
                                        </p:tav>
                                      </p:tavLst>
                                    </p:anim>
                                    <p:anim calcmode="lin" valueType="num">
                                      <p:cBhvr additive="base">
                                        <p:cTn id="1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 calcmode="lin" valueType="num">
                                      <p:cBhvr additive="base">
                                        <p:cTn id="119" dur="500" fill="hold"/>
                                        <p:tgtEl>
                                          <p:spTgt spid="38"/>
                                        </p:tgtEl>
                                        <p:attrNameLst>
                                          <p:attrName>ppt_x</p:attrName>
                                        </p:attrNameLst>
                                      </p:cBhvr>
                                      <p:tavLst>
                                        <p:tav tm="0">
                                          <p:val>
                                            <p:strVal val="#ppt_x"/>
                                          </p:val>
                                        </p:tav>
                                        <p:tav tm="100000">
                                          <p:val>
                                            <p:strVal val="#ppt_x"/>
                                          </p:val>
                                        </p:tav>
                                      </p:tavLst>
                                    </p:anim>
                                    <p:anim calcmode="lin" valueType="num">
                                      <p:cBhvr additive="base">
                                        <p:cTn id="1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42"/>
                                        </p:tgtEl>
                                        <p:attrNameLst>
                                          <p:attrName>style.visibility</p:attrName>
                                        </p:attrNameLst>
                                      </p:cBhvr>
                                      <p:to>
                                        <p:strVal val="visible"/>
                                      </p:to>
                                    </p:set>
                                    <p:anim calcmode="lin" valueType="num">
                                      <p:cBhvr additive="base">
                                        <p:cTn id="125" dur="500" fill="hold"/>
                                        <p:tgtEl>
                                          <p:spTgt spid="42"/>
                                        </p:tgtEl>
                                        <p:attrNameLst>
                                          <p:attrName>ppt_x</p:attrName>
                                        </p:attrNameLst>
                                      </p:cBhvr>
                                      <p:tavLst>
                                        <p:tav tm="0">
                                          <p:val>
                                            <p:strVal val="#ppt_x"/>
                                          </p:val>
                                        </p:tav>
                                        <p:tav tm="100000">
                                          <p:val>
                                            <p:strVal val="#ppt_x"/>
                                          </p:val>
                                        </p:tav>
                                      </p:tavLst>
                                    </p:anim>
                                    <p:anim calcmode="lin" valueType="num">
                                      <p:cBhvr additive="base">
                                        <p:cTn id="12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1" grpId="0" animBg="1"/>
      <p:bldP spid="50" grpId="0"/>
      <p:bldP spid="57" grpId="0"/>
      <p:bldP spid="58" grpId="0"/>
      <p:bldP spid="59" grpId="0"/>
      <p:bldP spid="61" grpId="0"/>
      <p:bldP spid="62" grpId="0" animBg="1"/>
      <p:bldP spid="40" grpId="0" animBg="1"/>
      <p:bldP spid="54" grpId="0"/>
      <p:bldP spid="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ector reto 9"/>
          <p:cNvCxnSpPr/>
          <p:nvPr/>
        </p:nvCxnSpPr>
        <p:spPr bwMode="auto">
          <a:xfrm rot="5400000" flipH="1" flipV="1">
            <a:off x="3286116" y="4000504"/>
            <a:ext cx="71438" cy="71438"/>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Conector de seta reta 12"/>
          <p:cNvCxnSpPr/>
          <p:nvPr/>
        </p:nvCxnSpPr>
        <p:spPr bwMode="auto">
          <a:xfrm rot="16200000" flipH="1">
            <a:off x="3607587" y="3107529"/>
            <a:ext cx="2571768" cy="71438"/>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Conector de seta reta 15"/>
          <p:cNvCxnSpPr/>
          <p:nvPr/>
        </p:nvCxnSpPr>
        <p:spPr bwMode="auto">
          <a:xfrm>
            <a:off x="7000892" y="4572008"/>
            <a:ext cx="914400" cy="914400"/>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CaixaDeTexto 17"/>
          <p:cNvSpPr txBox="1">
            <a:spLocks noChangeArrowheads="1"/>
          </p:cNvSpPr>
          <p:nvPr/>
        </p:nvSpPr>
        <p:spPr bwMode="auto">
          <a:xfrm>
            <a:off x="642911" y="928670"/>
            <a:ext cx="4643470" cy="58477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just" eaLnBrk="1" hangingPunct="1"/>
            <a:r>
              <a:rPr lang="pt-BR" sz="3200" dirty="0" smtClean="0"/>
              <a:t>Equilíbrio de Mercado</a:t>
            </a:r>
            <a:endParaRPr lang="pt-BR" sz="3200" dirty="0"/>
          </a:p>
        </p:txBody>
      </p:sp>
      <p:sp>
        <p:nvSpPr>
          <p:cNvPr id="20" name="CaixaDeTexto 6"/>
          <p:cNvSpPr txBox="1">
            <a:spLocks noChangeArrowheads="1"/>
          </p:cNvSpPr>
          <p:nvPr/>
        </p:nvSpPr>
        <p:spPr bwMode="auto">
          <a:xfrm>
            <a:off x="3571868" y="3786190"/>
            <a:ext cx="285752" cy="2564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eaLnBrk="1" hangingPunct="1"/>
            <a:r>
              <a:rPr lang="pt-BR" sz="1600" b="1" baseline="-25000" dirty="0">
                <a:solidFill>
                  <a:srgbClr val="002060"/>
                </a:solidFill>
              </a:rPr>
              <a:t>B</a:t>
            </a:r>
          </a:p>
        </p:txBody>
      </p:sp>
      <p:cxnSp>
        <p:nvCxnSpPr>
          <p:cNvPr id="17" name="Conector reto 16"/>
          <p:cNvCxnSpPr/>
          <p:nvPr/>
        </p:nvCxnSpPr>
        <p:spPr bwMode="auto">
          <a:xfrm rot="16200000" flipH="1">
            <a:off x="392877" y="4107661"/>
            <a:ext cx="2857520" cy="71438"/>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1" name="Conector reto 20"/>
          <p:cNvCxnSpPr/>
          <p:nvPr/>
        </p:nvCxnSpPr>
        <p:spPr bwMode="auto">
          <a:xfrm>
            <a:off x="1857356" y="5572140"/>
            <a:ext cx="3643338" cy="1588"/>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4" name="Conector reto 23"/>
          <p:cNvCxnSpPr/>
          <p:nvPr/>
        </p:nvCxnSpPr>
        <p:spPr bwMode="auto">
          <a:xfrm flipV="1">
            <a:off x="2786050" y="2786058"/>
            <a:ext cx="2214578" cy="1928826"/>
          </a:xfrm>
          <a:prstGeom prst="line">
            <a:avLst/>
          </a:prstGeom>
          <a:ln>
            <a:solidFill>
              <a:srgbClr val="FF0000"/>
            </a:solidFill>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Conector reto 25"/>
          <p:cNvCxnSpPr/>
          <p:nvPr/>
        </p:nvCxnSpPr>
        <p:spPr bwMode="auto">
          <a:xfrm>
            <a:off x="2571736" y="3000372"/>
            <a:ext cx="2286016" cy="1928826"/>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30" name="Conector reto 29"/>
          <p:cNvCxnSpPr/>
          <p:nvPr/>
        </p:nvCxnSpPr>
        <p:spPr bwMode="auto">
          <a:xfrm>
            <a:off x="1785918" y="3929066"/>
            <a:ext cx="1857388" cy="1"/>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36" name="Conector reto 35"/>
          <p:cNvCxnSpPr/>
          <p:nvPr/>
        </p:nvCxnSpPr>
        <p:spPr bwMode="auto">
          <a:xfrm rot="5400000">
            <a:off x="2894001" y="4749809"/>
            <a:ext cx="1643074" cy="1588"/>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39" name="Conector reto 38"/>
          <p:cNvCxnSpPr/>
          <p:nvPr/>
        </p:nvCxnSpPr>
        <p:spPr bwMode="auto">
          <a:xfrm>
            <a:off x="3143240" y="2643182"/>
            <a:ext cx="2214578" cy="1928826"/>
          </a:xfrm>
          <a:prstGeom prst="line">
            <a:avLst/>
          </a:prstGeom>
          <a:ln>
            <a:solidFill>
              <a:srgbClr val="FF0000"/>
            </a:solidFill>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43" name="Conector reto 42"/>
          <p:cNvCxnSpPr/>
          <p:nvPr/>
        </p:nvCxnSpPr>
        <p:spPr bwMode="auto">
          <a:xfrm>
            <a:off x="1857356" y="3429000"/>
            <a:ext cx="2214578" cy="56802"/>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5" name="Conector reto 44"/>
          <p:cNvCxnSpPr/>
          <p:nvPr/>
        </p:nvCxnSpPr>
        <p:spPr bwMode="auto">
          <a:xfrm rot="16200000" flipH="1">
            <a:off x="3143240" y="4500570"/>
            <a:ext cx="2071702" cy="71438"/>
          </a:xfrm>
          <a:prstGeom prst="line">
            <a:avLst/>
          </a:prstGeom>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8" name="CaixaDeTexto 5"/>
          <p:cNvSpPr txBox="1">
            <a:spLocks noChangeArrowheads="1"/>
          </p:cNvSpPr>
          <p:nvPr/>
        </p:nvSpPr>
        <p:spPr bwMode="auto">
          <a:xfrm>
            <a:off x="5429256" y="5572140"/>
            <a:ext cx="936625" cy="400050"/>
          </a:xfrm>
          <a:prstGeom prst="rect">
            <a:avLst/>
          </a:prstGeom>
          <a:noFill/>
          <a:ln w="9525">
            <a:noFill/>
            <a:miter lim="800000"/>
            <a:headEnd/>
            <a:tailEnd/>
          </a:ln>
        </p:spPr>
        <p:txBody>
          <a:bodyPr>
            <a:spAutoFit/>
          </a:bodyPr>
          <a:lstStyle/>
          <a:p>
            <a:pPr eaLnBrk="1" hangingPunct="1"/>
            <a:r>
              <a:rPr lang="pt-BR" sz="2000" b="1" dirty="0">
                <a:solidFill>
                  <a:srgbClr val="002060"/>
                </a:solidFill>
              </a:rPr>
              <a:t>QO</a:t>
            </a:r>
            <a:r>
              <a:rPr lang="pt-BR" sz="2000" b="1" baseline="-25000" dirty="0">
                <a:solidFill>
                  <a:srgbClr val="002060"/>
                </a:solidFill>
              </a:rPr>
              <a:t>X</a:t>
            </a:r>
            <a:endParaRPr lang="pt-BR" b="1" baseline="-25000" dirty="0">
              <a:solidFill>
                <a:srgbClr val="002060"/>
              </a:solidFill>
            </a:endParaRPr>
          </a:p>
        </p:txBody>
      </p:sp>
      <p:sp>
        <p:nvSpPr>
          <p:cNvPr id="49" name="CaixaDeTexto 6"/>
          <p:cNvSpPr txBox="1">
            <a:spLocks noChangeArrowheads="1"/>
          </p:cNvSpPr>
          <p:nvPr/>
        </p:nvSpPr>
        <p:spPr bwMode="auto">
          <a:xfrm>
            <a:off x="1071538" y="2428868"/>
            <a:ext cx="684213" cy="400050"/>
          </a:xfrm>
          <a:prstGeom prst="rect">
            <a:avLst/>
          </a:prstGeom>
          <a:noFill/>
          <a:ln w="9525">
            <a:noFill/>
            <a:miter lim="800000"/>
            <a:headEnd/>
            <a:tailEnd/>
          </a:ln>
        </p:spPr>
        <p:txBody>
          <a:bodyPr>
            <a:spAutoFit/>
          </a:bodyPr>
          <a:lstStyle/>
          <a:p>
            <a:pPr algn="ctr" eaLnBrk="1" hangingPunct="1"/>
            <a:r>
              <a:rPr lang="pt-BR" sz="2000" b="1" dirty="0">
                <a:solidFill>
                  <a:srgbClr val="002060"/>
                </a:solidFill>
              </a:rPr>
              <a:t>P</a:t>
            </a:r>
            <a:r>
              <a:rPr lang="pt-BR" sz="2000" b="1" baseline="-25000" dirty="0">
                <a:solidFill>
                  <a:srgbClr val="002060"/>
                </a:solidFill>
              </a:rPr>
              <a:t>X</a:t>
            </a:r>
            <a:endParaRPr lang="pt-BR" b="1" baseline="-25000" dirty="0">
              <a:solidFill>
                <a:srgbClr val="002060"/>
              </a:solidFill>
            </a:endParaRPr>
          </a:p>
        </p:txBody>
      </p:sp>
      <p:sp>
        <p:nvSpPr>
          <p:cNvPr id="50" name="CaixaDeTexto 6"/>
          <p:cNvSpPr txBox="1">
            <a:spLocks noChangeArrowheads="1"/>
          </p:cNvSpPr>
          <p:nvPr/>
        </p:nvSpPr>
        <p:spPr bwMode="auto">
          <a:xfrm>
            <a:off x="5143504" y="4357694"/>
            <a:ext cx="714380" cy="307777"/>
          </a:xfrm>
          <a:prstGeom prst="rect">
            <a:avLst/>
          </a:prstGeom>
          <a:noFill/>
          <a:ln w="9525">
            <a:noFill/>
            <a:miter lim="800000"/>
            <a:headEnd/>
            <a:tailEnd/>
          </a:ln>
        </p:spPr>
        <p:txBody>
          <a:bodyPr wrap="square">
            <a:spAutoFit/>
          </a:bodyPr>
          <a:lstStyle/>
          <a:p>
            <a:pPr algn="ctr" eaLnBrk="1" hangingPunct="1"/>
            <a:r>
              <a:rPr lang="pt-BR" sz="1400" b="1" dirty="0" smtClean="0">
                <a:solidFill>
                  <a:srgbClr val="002060"/>
                </a:solidFill>
              </a:rPr>
              <a:t>D0</a:t>
            </a:r>
            <a:endParaRPr lang="pt-BR" sz="1400" b="1" baseline="-25000" dirty="0">
              <a:solidFill>
                <a:srgbClr val="002060"/>
              </a:solidFill>
            </a:endParaRPr>
          </a:p>
        </p:txBody>
      </p:sp>
      <p:sp>
        <p:nvSpPr>
          <p:cNvPr id="51" name="CaixaDeTexto 6"/>
          <p:cNvSpPr txBox="1">
            <a:spLocks noChangeArrowheads="1"/>
          </p:cNvSpPr>
          <p:nvPr/>
        </p:nvSpPr>
        <p:spPr bwMode="auto">
          <a:xfrm>
            <a:off x="4714876" y="4857760"/>
            <a:ext cx="714380" cy="307777"/>
          </a:xfrm>
          <a:prstGeom prst="rect">
            <a:avLst/>
          </a:prstGeom>
          <a:noFill/>
          <a:ln w="9525">
            <a:noFill/>
            <a:miter lim="800000"/>
            <a:headEnd/>
            <a:tailEnd/>
          </a:ln>
        </p:spPr>
        <p:txBody>
          <a:bodyPr wrap="square">
            <a:spAutoFit/>
          </a:bodyPr>
          <a:lstStyle/>
          <a:p>
            <a:pPr algn="ctr" eaLnBrk="1" hangingPunct="1"/>
            <a:r>
              <a:rPr lang="pt-BR" sz="1400" b="1" dirty="0" smtClean="0">
                <a:solidFill>
                  <a:srgbClr val="002060"/>
                </a:solidFill>
              </a:rPr>
              <a:t>D</a:t>
            </a:r>
            <a:endParaRPr lang="pt-BR" sz="1400" b="1" baseline="-25000" dirty="0">
              <a:solidFill>
                <a:srgbClr val="002060"/>
              </a:solidFill>
            </a:endParaRPr>
          </a:p>
        </p:txBody>
      </p:sp>
      <p:cxnSp>
        <p:nvCxnSpPr>
          <p:cNvPr id="53" name="Conector de seta reta 52"/>
          <p:cNvCxnSpPr/>
          <p:nvPr/>
        </p:nvCxnSpPr>
        <p:spPr bwMode="auto">
          <a:xfrm rot="5400000">
            <a:off x="4714876" y="4357694"/>
            <a:ext cx="285752" cy="285752"/>
          </a:xfrm>
          <a:prstGeom prst="straightConnector1">
            <a:avLst/>
          </a:prstGeom>
          <a:ln>
            <a:tailEnd type="arrow"/>
          </a:ln>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4"/>
          </a:lnRef>
          <a:fillRef idx="0">
            <a:schemeClr val="accent4"/>
          </a:fillRef>
          <a:effectRef idx="1">
            <a:schemeClr val="accent4"/>
          </a:effectRef>
          <a:fontRef idx="minor">
            <a:schemeClr val="tx1"/>
          </a:fontRef>
        </p:style>
      </p:cxnSp>
      <p:sp>
        <p:nvSpPr>
          <p:cNvPr id="56" name="CaixaDeTexto 5"/>
          <p:cNvSpPr txBox="1">
            <a:spLocks noChangeArrowheads="1"/>
          </p:cNvSpPr>
          <p:nvPr/>
        </p:nvSpPr>
        <p:spPr bwMode="auto">
          <a:xfrm>
            <a:off x="4071934" y="5572140"/>
            <a:ext cx="936625" cy="400050"/>
          </a:xfrm>
          <a:prstGeom prst="rect">
            <a:avLst/>
          </a:prstGeom>
          <a:noFill/>
          <a:ln w="9525">
            <a:noFill/>
            <a:miter lim="800000"/>
            <a:headEnd/>
            <a:tailEnd/>
          </a:ln>
        </p:spPr>
        <p:txBody>
          <a:bodyPr>
            <a:spAutoFit/>
          </a:bodyPr>
          <a:lstStyle/>
          <a:p>
            <a:pPr eaLnBrk="1" hangingPunct="1"/>
            <a:r>
              <a:rPr lang="pt-BR" sz="2000" b="1" dirty="0" smtClean="0">
                <a:solidFill>
                  <a:srgbClr val="002060"/>
                </a:solidFill>
              </a:rPr>
              <a:t>Q0</a:t>
            </a:r>
            <a:endParaRPr lang="pt-BR" b="1" baseline="-25000" dirty="0">
              <a:solidFill>
                <a:srgbClr val="002060"/>
              </a:solidFill>
            </a:endParaRPr>
          </a:p>
        </p:txBody>
      </p:sp>
      <p:sp>
        <p:nvSpPr>
          <p:cNvPr id="57" name="CaixaDeTexto 5"/>
          <p:cNvSpPr txBox="1">
            <a:spLocks noChangeArrowheads="1"/>
          </p:cNvSpPr>
          <p:nvPr/>
        </p:nvSpPr>
        <p:spPr bwMode="auto">
          <a:xfrm>
            <a:off x="3286116" y="5572140"/>
            <a:ext cx="936625" cy="400050"/>
          </a:xfrm>
          <a:prstGeom prst="rect">
            <a:avLst/>
          </a:prstGeom>
          <a:noFill/>
          <a:ln w="9525">
            <a:noFill/>
            <a:miter lim="800000"/>
            <a:headEnd/>
            <a:tailEnd/>
          </a:ln>
        </p:spPr>
        <p:txBody>
          <a:bodyPr>
            <a:spAutoFit/>
          </a:bodyPr>
          <a:lstStyle/>
          <a:p>
            <a:pPr eaLnBrk="1" hangingPunct="1"/>
            <a:r>
              <a:rPr lang="pt-BR" sz="2000" b="1" dirty="0" smtClean="0">
                <a:solidFill>
                  <a:srgbClr val="002060"/>
                </a:solidFill>
              </a:rPr>
              <a:t>Q1</a:t>
            </a:r>
            <a:endParaRPr lang="pt-BR" b="1" baseline="-25000" dirty="0">
              <a:solidFill>
                <a:srgbClr val="002060"/>
              </a:solidFill>
            </a:endParaRPr>
          </a:p>
        </p:txBody>
      </p:sp>
      <p:sp>
        <p:nvSpPr>
          <p:cNvPr id="58" name="CaixaDeTexto 5"/>
          <p:cNvSpPr txBox="1">
            <a:spLocks noChangeArrowheads="1"/>
          </p:cNvSpPr>
          <p:nvPr/>
        </p:nvSpPr>
        <p:spPr bwMode="auto">
          <a:xfrm>
            <a:off x="1357290" y="3786190"/>
            <a:ext cx="642942" cy="400110"/>
          </a:xfrm>
          <a:prstGeom prst="rect">
            <a:avLst/>
          </a:prstGeom>
          <a:noFill/>
          <a:ln w="9525">
            <a:noFill/>
            <a:miter lim="800000"/>
            <a:headEnd/>
            <a:tailEnd/>
          </a:ln>
        </p:spPr>
        <p:txBody>
          <a:bodyPr wrap="square">
            <a:spAutoFit/>
          </a:bodyPr>
          <a:lstStyle/>
          <a:p>
            <a:pPr eaLnBrk="1" hangingPunct="1"/>
            <a:r>
              <a:rPr lang="pt-BR" sz="2000" b="1" dirty="0" smtClean="0">
                <a:solidFill>
                  <a:srgbClr val="002060"/>
                </a:solidFill>
              </a:rPr>
              <a:t>P1</a:t>
            </a:r>
            <a:endParaRPr lang="pt-BR" b="1" baseline="-25000" dirty="0">
              <a:solidFill>
                <a:srgbClr val="002060"/>
              </a:solidFill>
            </a:endParaRPr>
          </a:p>
        </p:txBody>
      </p:sp>
      <p:sp>
        <p:nvSpPr>
          <p:cNvPr id="59" name="CaixaDeTexto 5"/>
          <p:cNvSpPr txBox="1">
            <a:spLocks noChangeArrowheads="1"/>
          </p:cNvSpPr>
          <p:nvPr/>
        </p:nvSpPr>
        <p:spPr bwMode="auto">
          <a:xfrm>
            <a:off x="1357290" y="3214686"/>
            <a:ext cx="571504" cy="400110"/>
          </a:xfrm>
          <a:prstGeom prst="rect">
            <a:avLst/>
          </a:prstGeom>
          <a:noFill/>
          <a:ln w="9525">
            <a:noFill/>
            <a:miter lim="800000"/>
            <a:headEnd/>
            <a:tailEnd/>
          </a:ln>
        </p:spPr>
        <p:txBody>
          <a:bodyPr wrap="square">
            <a:spAutoFit/>
          </a:bodyPr>
          <a:lstStyle/>
          <a:p>
            <a:pPr eaLnBrk="1" hangingPunct="1"/>
            <a:r>
              <a:rPr lang="pt-BR" sz="2000" b="1" dirty="0" smtClean="0">
                <a:solidFill>
                  <a:srgbClr val="002060"/>
                </a:solidFill>
              </a:rPr>
              <a:t>P0</a:t>
            </a:r>
            <a:endParaRPr lang="pt-BR" b="1" baseline="-25000" dirty="0">
              <a:solidFill>
                <a:srgbClr val="002060"/>
              </a:solidFill>
            </a:endParaRPr>
          </a:p>
        </p:txBody>
      </p:sp>
      <p:sp>
        <p:nvSpPr>
          <p:cNvPr id="61" name="CaixaDeTexto 6"/>
          <p:cNvSpPr txBox="1">
            <a:spLocks noChangeArrowheads="1"/>
          </p:cNvSpPr>
          <p:nvPr/>
        </p:nvSpPr>
        <p:spPr bwMode="auto">
          <a:xfrm>
            <a:off x="4857752" y="2500306"/>
            <a:ext cx="714380" cy="307777"/>
          </a:xfrm>
          <a:prstGeom prst="rect">
            <a:avLst/>
          </a:prstGeom>
          <a:noFill/>
          <a:ln w="9525">
            <a:noFill/>
            <a:miter lim="800000"/>
            <a:headEnd/>
            <a:tailEnd/>
          </a:ln>
        </p:spPr>
        <p:txBody>
          <a:bodyPr wrap="square">
            <a:spAutoFit/>
          </a:bodyPr>
          <a:lstStyle/>
          <a:p>
            <a:pPr algn="ctr" eaLnBrk="1" hangingPunct="1"/>
            <a:r>
              <a:rPr lang="pt-BR" sz="1400" b="1" dirty="0" smtClean="0">
                <a:solidFill>
                  <a:srgbClr val="002060"/>
                </a:solidFill>
              </a:rPr>
              <a:t>O</a:t>
            </a:r>
            <a:endParaRPr lang="pt-BR" sz="1400" b="1" baseline="-25000" dirty="0">
              <a:solidFill>
                <a:srgbClr val="002060"/>
              </a:solidFill>
            </a:endParaRPr>
          </a:p>
        </p:txBody>
      </p:sp>
      <p:sp>
        <p:nvSpPr>
          <p:cNvPr id="35" name="CaixaDeTexto 6"/>
          <p:cNvSpPr txBox="1">
            <a:spLocks noChangeArrowheads="1"/>
          </p:cNvSpPr>
          <p:nvPr/>
        </p:nvSpPr>
        <p:spPr bwMode="auto">
          <a:xfrm>
            <a:off x="4071934" y="3286124"/>
            <a:ext cx="285752" cy="2564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eaLnBrk="1" hangingPunct="1"/>
            <a:r>
              <a:rPr lang="pt-BR" sz="1600" b="1" baseline="-25000" dirty="0">
                <a:solidFill>
                  <a:srgbClr val="002060"/>
                </a:solidFill>
              </a:rPr>
              <a:t>A</a:t>
            </a:r>
          </a:p>
        </p:txBody>
      </p:sp>
      <p:sp>
        <p:nvSpPr>
          <p:cNvPr id="37" name="CaixaDeTexto 5"/>
          <p:cNvSpPr txBox="1">
            <a:spLocks noChangeArrowheads="1"/>
          </p:cNvSpPr>
          <p:nvPr/>
        </p:nvSpPr>
        <p:spPr bwMode="auto">
          <a:xfrm>
            <a:off x="6215074" y="2000240"/>
            <a:ext cx="2571768" cy="707886"/>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eaLnBrk="1" hangingPunct="1"/>
            <a:r>
              <a:rPr lang="pt-BR" sz="2000" b="1" dirty="0" smtClean="0">
                <a:solidFill>
                  <a:srgbClr val="002060"/>
                </a:solidFill>
              </a:rPr>
              <a:t>REDUÇÃO NA RENDA</a:t>
            </a:r>
            <a:endParaRPr lang="pt-BR" b="1" baseline="-25000" dirty="0">
              <a:solidFill>
                <a:srgbClr val="00206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fill="hold"/>
                                        <p:tgtEl>
                                          <p:spTgt spid="61"/>
                                        </p:tgtEl>
                                        <p:attrNameLst>
                                          <p:attrName>ppt_x</p:attrName>
                                        </p:attrNameLst>
                                      </p:cBhvr>
                                      <p:tavLst>
                                        <p:tav tm="0">
                                          <p:val>
                                            <p:strVal val="#ppt_x"/>
                                          </p:val>
                                        </p:tav>
                                        <p:tav tm="100000">
                                          <p:val>
                                            <p:strVal val="#ppt_x"/>
                                          </p:val>
                                        </p:tav>
                                      </p:tavLst>
                                    </p:anim>
                                    <p:anim calcmode="lin" valueType="num">
                                      <p:cBhvr additive="base">
                                        <p:cTn id="1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2000" fill="hold"/>
                                        <p:tgtEl>
                                          <p:spTgt spid="39"/>
                                        </p:tgtEl>
                                        <p:attrNameLst>
                                          <p:attrName>ppt_x</p:attrName>
                                        </p:attrNameLst>
                                      </p:cBhvr>
                                      <p:tavLst>
                                        <p:tav tm="0">
                                          <p:val>
                                            <p:strVal val="#ppt_x"/>
                                          </p:val>
                                        </p:tav>
                                        <p:tav tm="100000">
                                          <p:val>
                                            <p:strVal val="#ppt_x"/>
                                          </p:val>
                                        </p:tav>
                                      </p:tavLst>
                                    </p:anim>
                                    <p:anim calcmode="lin" valueType="num">
                                      <p:cBhvr additive="base">
                                        <p:cTn id="20" dur="20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additive="base">
                                        <p:cTn id="25" dur="500" fill="hold"/>
                                        <p:tgtEl>
                                          <p:spTgt spid="50"/>
                                        </p:tgtEl>
                                        <p:attrNameLst>
                                          <p:attrName>ppt_x</p:attrName>
                                        </p:attrNameLst>
                                      </p:cBhvr>
                                      <p:tavLst>
                                        <p:tav tm="0">
                                          <p:val>
                                            <p:strVal val="#ppt_x"/>
                                          </p:val>
                                        </p:tav>
                                        <p:tav tm="100000">
                                          <p:val>
                                            <p:strVal val="#ppt_x"/>
                                          </p:val>
                                        </p:tav>
                                      </p:tavLst>
                                    </p:anim>
                                    <p:anim calcmode="lin" valueType="num">
                                      <p:cBhvr additive="base">
                                        <p:cTn id="2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fill="hold"/>
                                        <p:tgtEl>
                                          <p:spTgt spid="59"/>
                                        </p:tgtEl>
                                        <p:attrNameLst>
                                          <p:attrName>ppt_x</p:attrName>
                                        </p:attrNameLst>
                                      </p:cBhvr>
                                      <p:tavLst>
                                        <p:tav tm="0">
                                          <p:val>
                                            <p:strVal val="#ppt_x"/>
                                          </p:val>
                                        </p:tav>
                                        <p:tav tm="100000">
                                          <p:val>
                                            <p:strVal val="#ppt_x"/>
                                          </p:val>
                                        </p:tav>
                                      </p:tavLst>
                                    </p:anim>
                                    <p:anim calcmode="lin" valueType="num">
                                      <p:cBhvr additive="base">
                                        <p:cTn id="3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fill="hold"/>
                                        <p:tgtEl>
                                          <p:spTgt spid="43"/>
                                        </p:tgtEl>
                                        <p:attrNameLst>
                                          <p:attrName>ppt_x</p:attrName>
                                        </p:attrNameLst>
                                      </p:cBhvr>
                                      <p:tavLst>
                                        <p:tav tm="0">
                                          <p:val>
                                            <p:strVal val="#ppt_x"/>
                                          </p:val>
                                        </p:tav>
                                        <p:tav tm="100000">
                                          <p:val>
                                            <p:strVal val="#ppt_x"/>
                                          </p:val>
                                        </p:tav>
                                      </p:tavLst>
                                    </p:anim>
                                    <p:anim calcmode="lin" valueType="num">
                                      <p:cBhvr additive="base">
                                        <p:cTn id="3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additive="base">
                                        <p:cTn id="49" dur="500" fill="hold"/>
                                        <p:tgtEl>
                                          <p:spTgt spid="45"/>
                                        </p:tgtEl>
                                        <p:attrNameLst>
                                          <p:attrName>ppt_x</p:attrName>
                                        </p:attrNameLst>
                                      </p:cBhvr>
                                      <p:tavLst>
                                        <p:tav tm="0">
                                          <p:val>
                                            <p:strVal val="#ppt_x"/>
                                          </p:val>
                                        </p:tav>
                                        <p:tav tm="100000">
                                          <p:val>
                                            <p:strVal val="#ppt_x"/>
                                          </p:val>
                                        </p:tav>
                                      </p:tavLst>
                                    </p:anim>
                                    <p:anim calcmode="lin" valueType="num">
                                      <p:cBhvr additive="base">
                                        <p:cTn id="5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6"/>
                                        </p:tgtEl>
                                        <p:attrNameLst>
                                          <p:attrName>style.visibility</p:attrName>
                                        </p:attrNameLst>
                                      </p:cBhvr>
                                      <p:to>
                                        <p:strVal val="visible"/>
                                      </p:to>
                                    </p:set>
                                    <p:anim calcmode="lin" valueType="num">
                                      <p:cBhvr additive="base">
                                        <p:cTn id="55" dur="500" fill="hold"/>
                                        <p:tgtEl>
                                          <p:spTgt spid="56"/>
                                        </p:tgtEl>
                                        <p:attrNameLst>
                                          <p:attrName>ppt_x</p:attrName>
                                        </p:attrNameLst>
                                      </p:cBhvr>
                                      <p:tavLst>
                                        <p:tav tm="0">
                                          <p:val>
                                            <p:strVal val="#ppt_x"/>
                                          </p:val>
                                        </p:tav>
                                        <p:tav tm="100000">
                                          <p:val>
                                            <p:strVal val="#ppt_x"/>
                                          </p:val>
                                        </p:tav>
                                      </p:tavLst>
                                    </p:anim>
                                    <p:anim calcmode="lin" valueType="num">
                                      <p:cBhvr additive="base">
                                        <p:cTn id="5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3"/>
                                        </p:tgtEl>
                                        <p:attrNameLst>
                                          <p:attrName>style.visibility</p:attrName>
                                        </p:attrNameLst>
                                      </p:cBhvr>
                                      <p:to>
                                        <p:strVal val="visible"/>
                                      </p:to>
                                    </p:set>
                                    <p:anim calcmode="lin" valueType="num">
                                      <p:cBhvr additive="base">
                                        <p:cTn id="61" dur="500" fill="hold"/>
                                        <p:tgtEl>
                                          <p:spTgt spid="53"/>
                                        </p:tgtEl>
                                        <p:attrNameLst>
                                          <p:attrName>ppt_x</p:attrName>
                                        </p:attrNameLst>
                                      </p:cBhvr>
                                      <p:tavLst>
                                        <p:tav tm="0">
                                          <p:val>
                                            <p:strVal val="#ppt_x"/>
                                          </p:val>
                                        </p:tav>
                                        <p:tav tm="100000">
                                          <p:val>
                                            <p:strVal val="#ppt_x"/>
                                          </p:val>
                                        </p:tav>
                                      </p:tavLst>
                                    </p:anim>
                                    <p:anim calcmode="lin" valueType="num">
                                      <p:cBhvr additive="base">
                                        <p:cTn id="6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additive="base">
                                        <p:cTn id="73" dur="500" fill="hold"/>
                                        <p:tgtEl>
                                          <p:spTgt spid="51"/>
                                        </p:tgtEl>
                                        <p:attrNameLst>
                                          <p:attrName>ppt_x</p:attrName>
                                        </p:attrNameLst>
                                      </p:cBhvr>
                                      <p:tavLst>
                                        <p:tav tm="0">
                                          <p:val>
                                            <p:strVal val="#ppt_x"/>
                                          </p:val>
                                        </p:tav>
                                        <p:tav tm="100000">
                                          <p:val>
                                            <p:strVal val="#ppt_x"/>
                                          </p:val>
                                        </p:tav>
                                      </p:tavLst>
                                    </p:anim>
                                    <p:anim calcmode="lin" valueType="num">
                                      <p:cBhvr additive="base">
                                        <p:cTn id="7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 calcmode="lin" valueType="num">
                                      <p:cBhvr additive="base">
                                        <p:cTn id="79" dur="500" fill="hold"/>
                                        <p:tgtEl>
                                          <p:spTgt spid="58"/>
                                        </p:tgtEl>
                                        <p:attrNameLst>
                                          <p:attrName>ppt_x</p:attrName>
                                        </p:attrNameLst>
                                      </p:cBhvr>
                                      <p:tavLst>
                                        <p:tav tm="0">
                                          <p:val>
                                            <p:strVal val="#ppt_x"/>
                                          </p:val>
                                        </p:tav>
                                        <p:tav tm="100000">
                                          <p:val>
                                            <p:strVal val="#ppt_x"/>
                                          </p:val>
                                        </p:tav>
                                      </p:tavLst>
                                    </p:anim>
                                    <p:anim calcmode="lin" valueType="num">
                                      <p:cBhvr additive="base">
                                        <p:cTn id="8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additive="base">
                                        <p:cTn id="85" dur="500" fill="hold"/>
                                        <p:tgtEl>
                                          <p:spTgt spid="30"/>
                                        </p:tgtEl>
                                        <p:attrNameLst>
                                          <p:attrName>ppt_x</p:attrName>
                                        </p:attrNameLst>
                                      </p:cBhvr>
                                      <p:tavLst>
                                        <p:tav tm="0">
                                          <p:val>
                                            <p:strVal val="#ppt_x"/>
                                          </p:val>
                                        </p:tav>
                                        <p:tav tm="100000">
                                          <p:val>
                                            <p:strVal val="#ppt_x"/>
                                          </p:val>
                                        </p:tav>
                                      </p:tavLst>
                                    </p:anim>
                                    <p:anim calcmode="lin" valueType="num">
                                      <p:cBhvr additive="base">
                                        <p:cTn id="8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6"/>
                                        </p:tgtEl>
                                        <p:attrNameLst>
                                          <p:attrName>style.visibility</p:attrName>
                                        </p:attrNameLst>
                                      </p:cBhvr>
                                      <p:to>
                                        <p:strVal val="visible"/>
                                      </p:to>
                                    </p:set>
                                    <p:anim calcmode="lin" valueType="num">
                                      <p:cBhvr additive="base">
                                        <p:cTn id="91" dur="500" fill="hold"/>
                                        <p:tgtEl>
                                          <p:spTgt spid="36"/>
                                        </p:tgtEl>
                                        <p:attrNameLst>
                                          <p:attrName>ppt_x</p:attrName>
                                        </p:attrNameLst>
                                      </p:cBhvr>
                                      <p:tavLst>
                                        <p:tav tm="0">
                                          <p:val>
                                            <p:strVal val="#ppt_x"/>
                                          </p:val>
                                        </p:tav>
                                        <p:tav tm="100000">
                                          <p:val>
                                            <p:strVal val="#ppt_x"/>
                                          </p:val>
                                        </p:tav>
                                      </p:tavLst>
                                    </p:anim>
                                    <p:anim calcmode="lin" valueType="num">
                                      <p:cBhvr additive="base">
                                        <p:cTn id="9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7"/>
                                        </p:tgtEl>
                                        <p:attrNameLst>
                                          <p:attrName>style.visibility</p:attrName>
                                        </p:attrNameLst>
                                      </p:cBhvr>
                                      <p:to>
                                        <p:strVal val="visible"/>
                                      </p:to>
                                    </p:set>
                                    <p:anim calcmode="lin" valueType="num">
                                      <p:cBhvr additive="base">
                                        <p:cTn id="97" dur="500" fill="hold"/>
                                        <p:tgtEl>
                                          <p:spTgt spid="57"/>
                                        </p:tgtEl>
                                        <p:attrNameLst>
                                          <p:attrName>ppt_x</p:attrName>
                                        </p:attrNameLst>
                                      </p:cBhvr>
                                      <p:tavLst>
                                        <p:tav tm="0">
                                          <p:val>
                                            <p:strVal val="#ppt_x"/>
                                          </p:val>
                                        </p:tav>
                                        <p:tav tm="100000">
                                          <p:val>
                                            <p:strVal val="#ppt_x"/>
                                          </p:val>
                                        </p:tav>
                                      </p:tavLst>
                                    </p:anim>
                                    <p:anim calcmode="lin" valueType="num">
                                      <p:cBhvr additive="base">
                                        <p:cTn id="9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0" grpId="0"/>
      <p:bldP spid="51" grpId="0"/>
      <p:bldP spid="56" grpId="0"/>
      <p:bldP spid="57" grpId="0"/>
      <p:bldP spid="58" grpId="0"/>
      <p:bldP spid="59" grpId="0"/>
      <p:bldP spid="61" grpId="0"/>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ítulo 3"/>
          <p:cNvSpPr>
            <a:spLocks noGrp="1"/>
          </p:cNvSpPr>
          <p:nvPr>
            <p:ph type="subTitle" idx="1"/>
          </p:nvPr>
        </p:nvSpPr>
        <p:spPr bwMode="auto">
          <a:xfrm>
            <a:off x="571500" y="1071563"/>
            <a:ext cx="8001000" cy="5286375"/>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l"/>
            <a:r>
              <a:rPr lang="pt-BR" sz="2400" smtClean="0"/>
              <a:t>Explique </a:t>
            </a:r>
            <a:r>
              <a:rPr lang="pt-BR" sz="2400" dirty="0" smtClean="0"/>
              <a:t>o que aconteceu com a curva de oferta  e demanda para o setor.</a:t>
            </a:r>
          </a:p>
          <a:p>
            <a:pPr marL="457200" indent="-457200" algn="l"/>
            <a:endParaRPr lang="pt-BR" sz="2400" dirty="0" smtClean="0"/>
          </a:p>
        </p:txBody>
      </p:sp>
      <p:pic>
        <p:nvPicPr>
          <p:cNvPr id="6147" name="Picture 2"/>
          <p:cNvPicPr>
            <a:picLocks noChangeAspect="1" noChangeArrowheads="1"/>
          </p:cNvPicPr>
          <p:nvPr/>
        </p:nvPicPr>
        <p:blipFill>
          <a:blip r:embed="rId3"/>
          <a:srcRect/>
          <a:stretch>
            <a:fillRect/>
          </a:stretch>
        </p:blipFill>
        <p:spPr bwMode="auto">
          <a:xfrm>
            <a:off x="857250" y="2357438"/>
            <a:ext cx="7419975" cy="285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ector reto 9"/>
          <p:cNvCxnSpPr/>
          <p:nvPr/>
        </p:nvCxnSpPr>
        <p:spPr bwMode="auto">
          <a:xfrm rot="5400000" flipH="1" flipV="1">
            <a:off x="3286116" y="4000504"/>
            <a:ext cx="71438" cy="71438"/>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Conector de seta reta 12"/>
          <p:cNvCxnSpPr/>
          <p:nvPr/>
        </p:nvCxnSpPr>
        <p:spPr bwMode="auto">
          <a:xfrm rot="16200000" flipH="1">
            <a:off x="3607587" y="3107529"/>
            <a:ext cx="2571768" cy="71438"/>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Conector de seta reta 15"/>
          <p:cNvCxnSpPr/>
          <p:nvPr/>
        </p:nvCxnSpPr>
        <p:spPr bwMode="auto">
          <a:xfrm>
            <a:off x="7000892" y="4572008"/>
            <a:ext cx="914400" cy="914400"/>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8" name="Título 1"/>
          <p:cNvSpPr>
            <a:spLocks noGrp="1"/>
          </p:cNvSpPr>
          <p:nvPr>
            <p:ph type="title"/>
          </p:nvPr>
        </p:nvSpPr>
        <p:spPr bwMode="auto">
          <a:xfrm>
            <a:off x="0" y="765175"/>
            <a:ext cx="9144000" cy="6092825"/>
          </a:xfrm>
          <a:noFill/>
          <a:ln>
            <a:miter lim="800000"/>
            <a:headEnd/>
            <a:tailEnd/>
          </a:ln>
        </p:spPr>
        <p:txBody>
          <a:bodyPr vert="horz" wrap="square" lIns="91440" tIns="45720" rIns="91440" bIns="45720" numCol="1" anchor="t" anchorCtr="0" compatLnSpc="1">
            <a:prstTxWarp prst="textNoShape">
              <a:avLst/>
            </a:prstTxWarp>
          </a:bodyPr>
          <a:lstStyle/>
          <a:p>
            <a:pPr algn="l"/>
            <a:r>
              <a:rPr lang="pt-BR" sz="1600" b="1" dirty="0" smtClean="0">
                <a:solidFill>
                  <a:schemeClr val="tx2"/>
                </a:solidFill>
                <a:latin typeface="+mn-lt"/>
                <a:ea typeface="+mj-ea"/>
                <a:cs typeface="+mj-cs"/>
              </a:rPr>
              <a:t>LISTA I - ECONOMIA </a:t>
            </a:r>
            <a:r>
              <a:rPr lang="pt-BR" sz="1600" dirty="0" smtClean="0">
                <a:solidFill>
                  <a:schemeClr val="tx2"/>
                </a:solidFill>
                <a:latin typeface="+mn-lt"/>
                <a:ea typeface="+mj-ea"/>
                <a:cs typeface="+mj-cs"/>
              </a:rPr>
              <a:t/>
            </a:r>
            <a:br>
              <a:rPr lang="pt-BR" sz="1600" dirty="0" smtClean="0">
                <a:solidFill>
                  <a:schemeClr val="tx2"/>
                </a:solidFill>
                <a:latin typeface="+mn-lt"/>
                <a:ea typeface="+mj-ea"/>
                <a:cs typeface="+mj-cs"/>
              </a:rPr>
            </a:br>
            <a:r>
              <a:rPr lang="pt-BR" sz="1600" b="1" dirty="0" smtClean="0">
                <a:solidFill>
                  <a:schemeClr val="tx2"/>
                </a:solidFill>
                <a:latin typeface="+mn-lt"/>
                <a:ea typeface="+mj-ea"/>
                <a:cs typeface="+mj-cs"/>
              </a:rPr>
              <a:t>CAP. 01 - INTRODUÇÃO À ECONOMIA</a:t>
            </a:r>
            <a:r>
              <a:rPr lang="pt-BR" sz="1600" dirty="0" smtClean="0">
                <a:solidFill>
                  <a:schemeClr val="tx2"/>
                </a:solidFill>
                <a:latin typeface="+mn-lt"/>
                <a:ea typeface="+mj-ea"/>
                <a:cs typeface="+mj-cs"/>
              </a:rPr>
              <a:t/>
            </a:r>
            <a:br>
              <a:rPr lang="pt-BR" sz="1600" dirty="0" smtClean="0">
                <a:solidFill>
                  <a:schemeClr val="tx2"/>
                </a:solidFill>
                <a:latin typeface="+mn-lt"/>
                <a:ea typeface="+mj-ea"/>
                <a:cs typeface="+mj-cs"/>
              </a:rPr>
            </a:br>
            <a:r>
              <a:rPr lang="pt-BR" sz="1600" b="1" dirty="0" smtClean="0">
                <a:solidFill>
                  <a:schemeClr val="tx2"/>
                </a:solidFill>
                <a:latin typeface="+mn-lt"/>
                <a:ea typeface="+mj-ea"/>
                <a:cs typeface="+mj-cs"/>
              </a:rPr>
              <a:t>CAP. 05- DEMANDA, OFERTA E EQUILÍBRIO DE MERCADO</a:t>
            </a:r>
            <a:r>
              <a:rPr lang="pt-BR" sz="1600" dirty="0" smtClean="0">
                <a:solidFill>
                  <a:schemeClr val="tx2"/>
                </a:solidFill>
                <a:latin typeface="+mn-lt"/>
                <a:ea typeface="+mj-ea"/>
                <a:cs typeface="+mj-cs"/>
              </a:rPr>
              <a:t/>
            </a:r>
            <a:br>
              <a:rPr lang="pt-BR" sz="1600" dirty="0" smtClean="0">
                <a:solidFill>
                  <a:schemeClr val="tx2"/>
                </a:solidFill>
                <a:latin typeface="+mn-lt"/>
                <a:ea typeface="+mj-ea"/>
                <a:cs typeface="+mj-cs"/>
              </a:rPr>
            </a:br>
            <a:r>
              <a:rPr lang="pt-BR" sz="1600" b="1" dirty="0" smtClean="0">
                <a:solidFill>
                  <a:schemeClr val="tx2"/>
                </a:solidFill>
                <a:latin typeface="+mn-lt"/>
                <a:ea typeface="+mj-ea"/>
                <a:cs typeface="+mj-cs"/>
              </a:rPr>
              <a:t>QUESTÕES:</a:t>
            </a:r>
            <a:r>
              <a:rPr lang="pt-BR" sz="1600" dirty="0" smtClean="0">
                <a:solidFill>
                  <a:schemeClr val="tx2"/>
                </a:solidFill>
                <a:latin typeface="+mn-lt"/>
                <a:ea typeface="+mj-ea"/>
                <a:cs typeface="+mj-cs"/>
              </a:rPr>
              <a:t/>
            </a:r>
            <a:br>
              <a:rPr lang="pt-BR" sz="1600" dirty="0" smtClean="0">
                <a:solidFill>
                  <a:schemeClr val="tx2"/>
                </a:solidFill>
                <a:latin typeface="+mn-lt"/>
                <a:ea typeface="+mj-ea"/>
                <a:cs typeface="+mj-cs"/>
              </a:rPr>
            </a:br>
            <a:r>
              <a:rPr lang="pt-BR" sz="1600" dirty="0" smtClean="0">
                <a:solidFill>
                  <a:schemeClr val="tx2"/>
                </a:solidFill>
                <a:latin typeface="+mn-lt"/>
                <a:ea typeface="+mj-ea"/>
                <a:cs typeface="+mj-cs"/>
              </a:rPr>
              <a:t>1. O problema fundamental com o qual a Economia se preocupa é:</a:t>
            </a:r>
            <a:br>
              <a:rPr lang="pt-BR" sz="1600" dirty="0" smtClean="0">
                <a:solidFill>
                  <a:schemeClr val="tx2"/>
                </a:solidFill>
                <a:latin typeface="+mn-lt"/>
                <a:ea typeface="+mj-ea"/>
                <a:cs typeface="+mj-cs"/>
              </a:rPr>
            </a:br>
            <a:r>
              <a:rPr lang="pt-BR" sz="1600" dirty="0" smtClean="0">
                <a:solidFill>
                  <a:schemeClr val="tx2"/>
                </a:solidFill>
                <a:latin typeface="+mn-lt"/>
                <a:ea typeface="+mj-ea"/>
                <a:cs typeface="+mj-cs"/>
              </a:rPr>
              <a:t>a) A pobreza.</a:t>
            </a:r>
            <a:br>
              <a:rPr lang="pt-BR" sz="1600" dirty="0" smtClean="0">
                <a:solidFill>
                  <a:schemeClr val="tx2"/>
                </a:solidFill>
                <a:latin typeface="+mn-lt"/>
                <a:ea typeface="+mj-ea"/>
                <a:cs typeface="+mj-cs"/>
              </a:rPr>
            </a:br>
            <a:r>
              <a:rPr lang="pt-BR" sz="1600" dirty="0" smtClean="0">
                <a:solidFill>
                  <a:schemeClr val="tx2"/>
                </a:solidFill>
                <a:latin typeface="+mn-lt"/>
                <a:ea typeface="+mj-ea"/>
                <a:cs typeface="+mj-cs"/>
              </a:rPr>
              <a:t>b) O controle dos bens produzidos.</a:t>
            </a:r>
            <a:br>
              <a:rPr lang="pt-BR" sz="1600" dirty="0" smtClean="0">
                <a:solidFill>
                  <a:schemeClr val="tx2"/>
                </a:solidFill>
                <a:latin typeface="+mn-lt"/>
                <a:ea typeface="+mj-ea"/>
                <a:cs typeface="+mj-cs"/>
              </a:rPr>
            </a:br>
            <a:r>
              <a:rPr lang="pt-BR" sz="1600" dirty="0" smtClean="0">
                <a:solidFill>
                  <a:schemeClr val="tx2"/>
                </a:solidFill>
                <a:latin typeface="+mn-lt"/>
                <a:ea typeface="+mj-ea"/>
                <a:cs typeface="+mj-cs"/>
              </a:rPr>
              <a:t>c) A escassez.</a:t>
            </a:r>
            <a:br>
              <a:rPr lang="pt-BR" sz="1600" dirty="0" smtClean="0">
                <a:solidFill>
                  <a:schemeClr val="tx2"/>
                </a:solidFill>
                <a:latin typeface="+mn-lt"/>
                <a:ea typeface="+mj-ea"/>
                <a:cs typeface="+mj-cs"/>
              </a:rPr>
            </a:br>
            <a:r>
              <a:rPr lang="pt-BR" sz="1600" dirty="0" smtClean="0">
                <a:solidFill>
                  <a:schemeClr val="tx2"/>
                </a:solidFill>
                <a:latin typeface="+mn-lt"/>
                <a:ea typeface="+mj-ea"/>
                <a:cs typeface="+mj-cs"/>
              </a:rPr>
              <a:t>d) A taxação daqueles que recebem toda e qualquer espécie de renda.</a:t>
            </a:r>
            <a:br>
              <a:rPr lang="pt-BR" sz="1600" dirty="0" smtClean="0">
                <a:solidFill>
                  <a:schemeClr val="tx2"/>
                </a:solidFill>
                <a:latin typeface="+mn-lt"/>
                <a:ea typeface="+mj-ea"/>
                <a:cs typeface="+mj-cs"/>
              </a:rPr>
            </a:br>
            <a:r>
              <a:rPr lang="pt-BR" sz="1600" dirty="0" smtClean="0">
                <a:solidFill>
                  <a:schemeClr val="tx2"/>
                </a:solidFill>
                <a:latin typeface="+mn-lt"/>
                <a:ea typeface="+mj-ea"/>
                <a:cs typeface="+mj-cs"/>
              </a:rPr>
              <a:t>e) A estrutura de mercado de uma economia.</a:t>
            </a:r>
            <a:br>
              <a:rPr lang="pt-BR" sz="1600" dirty="0" smtClean="0">
                <a:solidFill>
                  <a:schemeClr val="tx2"/>
                </a:solidFill>
                <a:latin typeface="+mn-lt"/>
                <a:ea typeface="+mj-ea"/>
                <a:cs typeface="+mj-cs"/>
              </a:rPr>
            </a:br>
            <a:r>
              <a:rPr lang="pt-BR" sz="1600" dirty="0" smtClean="0">
                <a:solidFill>
                  <a:schemeClr val="tx2"/>
                </a:solidFill>
                <a:latin typeface="+mn-lt"/>
                <a:ea typeface="+mj-ea"/>
                <a:cs typeface="+mj-cs"/>
              </a:rPr>
              <a:t/>
            </a:r>
            <a:br>
              <a:rPr lang="pt-BR" sz="1600" dirty="0" smtClean="0">
                <a:solidFill>
                  <a:schemeClr val="tx2"/>
                </a:solidFill>
                <a:latin typeface="+mn-lt"/>
                <a:ea typeface="+mj-ea"/>
                <a:cs typeface="+mj-cs"/>
              </a:rPr>
            </a:br>
            <a:r>
              <a:rPr lang="pt-BR" sz="1600" dirty="0" smtClean="0">
                <a:solidFill>
                  <a:schemeClr val="tx2"/>
                </a:solidFill>
                <a:latin typeface="+mn-lt"/>
                <a:ea typeface="+mj-ea"/>
                <a:cs typeface="+mj-cs"/>
              </a:rPr>
              <a:t>2. Os três problemas econômicos relativos a “o quê”, “como”, e “para quem” produzir existem:</a:t>
            </a:r>
            <a:br>
              <a:rPr lang="pt-BR" sz="1600" dirty="0" smtClean="0">
                <a:solidFill>
                  <a:schemeClr val="tx2"/>
                </a:solidFill>
                <a:latin typeface="+mn-lt"/>
                <a:ea typeface="+mj-ea"/>
                <a:cs typeface="+mj-cs"/>
              </a:rPr>
            </a:br>
            <a:r>
              <a:rPr lang="pt-BR" sz="1600" dirty="0" smtClean="0">
                <a:solidFill>
                  <a:schemeClr val="tx2"/>
                </a:solidFill>
                <a:latin typeface="+mn-lt"/>
                <a:ea typeface="+mj-ea"/>
                <a:cs typeface="+mj-cs"/>
              </a:rPr>
              <a:t>a) Apenas nas sociedades de planejamento centralizado.</a:t>
            </a:r>
            <a:br>
              <a:rPr lang="pt-BR" sz="1600" dirty="0" smtClean="0">
                <a:solidFill>
                  <a:schemeClr val="tx2"/>
                </a:solidFill>
                <a:latin typeface="+mn-lt"/>
                <a:ea typeface="+mj-ea"/>
                <a:cs typeface="+mj-cs"/>
              </a:rPr>
            </a:br>
            <a:r>
              <a:rPr lang="pt-BR" sz="1600" dirty="0" smtClean="0">
                <a:solidFill>
                  <a:schemeClr val="tx2"/>
                </a:solidFill>
                <a:latin typeface="+mn-lt"/>
                <a:ea typeface="+mj-ea"/>
                <a:cs typeface="+mj-cs"/>
              </a:rPr>
              <a:t>b) Apenas nas sociedades de “livre empresa” ou capitalistas, nas quais o problema da escolha é mais agudo.</a:t>
            </a:r>
            <a:br>
              <a:rPr lang="pt-BR" sz="1600" dirty="0" smtClean="0">
                <a:solidFill>
                  <a:schemeClr val="tx2"/>
                </a:solidFill>
                <a:latin typeface="+mn-lt"/>
                <a:ea typeface="+mj-ea"/>
                <a:cs typeface="+mj-cs"/>
              </a:rPr>
            </a:br>
            <a:r>
              <a:rPr lang="pt-BR" sz="1600" dirty="0" smtClean="0">
                <a:solidFill>
                  <a:schemeClr val="tx2"/>
                </a:solidFill>
                <a:latin typeface="+mn-lt"/>
                <a:ea typeface="+mj-ea"/>
                <a:cs typeface="+mj-cs"/>
              </a:rPr>
              <a:t>c) Em todas as sociedades, não importando seu grau de desenvolvimento ou sua forma de organização política.</a:t>
            </a:r>
            <a:br>
              <a:rPr lang="pt-BR" sz="1600" dirty="0" smtClean="0">
                <a:solidFill>
                  <a:schemeClr val="tx2"/>
                </a:solidFill>
                <a:latin typeface="+mn-lt"/>
                <a:ea typeface="+mj-ea"/>
                <a:cs typeface="+mj-cs"/>
              </a:rPr>
            </a:br>
            <a:r>
              <a:rPr lang="pt-BR" sz="1600" dirty="0" smtClean="0">
                <a:solidFill>
                  <a:schemeClr val="tx2"/>
                </a:solidFill>
                <a:latin typeface="+mn-lt"/>
                <a:ea typeface="+mj-ea"/>
                <a:cs typeface="+mj-cs"/>
              </a:rPr>
              <a:t>d) Apenas nas sociedades “subdesenvolvidas”, uma vez que desenvolvimento é, em grande parte, enfrentar esses três problemas.</a:t>
            </a:r>
            <a:br>
              <a:rPr lang="pt-BR" sz="1600" dirty="0" smtClean="0">
                <a:solidFill>
                  <a:schemeClr val="tx2"/>
                </a:solidFill>
                <a:latin typeface="+mn-lt"/>
                <a:ea typeface="+mj-ea"/>
                <a:cs typeface="+mj-cs"/>
              </a:rPr>
            </a:br>
            <a:r>
              <a:rPr lang="pt-BR" sz="1600" dirty="0" smtClean="0">
                <a:solidFill>
                  <a:schemeClr val="tx2"/>
                </a:solidFill>
                <a:latin typeface="+mn-lt"/>
                <a:ea typeface="+mj-ea"/>
                <a:cs typeface="+mj-cs"/>
              </a:rPr>
              <a:t>e) Todas as respostas anteriores estão corretas.</a:t>
            </a:r>
            <a:br>
              <a:rPr lang="pt-BR" sz="1600" dirty="0" smtClean="0">
                <a:solidFill>
                  <a:schemeClr val="tx2"/>
                </a:solidFill>
                <a:latin typeface="+mn-lt"/>
                <a:ea typeface="+mj-ea"/>
                <a:cs typeface="+mj-cs"/>
              </a:rPr>
            </a:br>
            <a:endParaRPr lang="pt-BR" sz="1600" dirty="0" smtClean="0">
              <a:solidFill>
                <a:srgbClr val="002060"/>
              </a:solidFill>
              <a:latin typeface="+mn-lt"/>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0062" y="5743752"/>
            <a:ext cx="8196263" cy="843821"/>
          </a:xfrm>
          <a:prstGeom prst="rect">
            <a:avLst/>
          </a:prstGeom>
        </p:spPr>
        <p:txBody>
          <a:bodyPr vert="horz" wrap="square" lIns="0" tIns="12700" rIns="0" bIns="0" rtlCol="0">
            <a:spAutoFit/>
          </a:bodyPr>
          <a:lstStyle/>
          <a:p>
            <a:pPr marL="12700" marR="5080">
              <a:lnSpc>
                <a:spcPct val="100000"/>
              </a:lnSpc>
              <a:spcBef>
                <a:spcPts val="100"/>
              </a:spcBef>
            </a:pPr>
            <a:r>
              <a:rPr sz="1800" u="heavy" spc="-5" dirty="0">
                <a:solidFill>
                  <a:srgbClr val="0000FF"/>
                </a:solidFill>
                <a:uFill>
                  <a:solidFill>
                    <a:srgbClr val="0000FF"/>
                  </a:solidFill>
                </a:uFill>
                <a:latin typeface="Arial MT"/>
                <a:cs typeface="Arial MT"/>
                <a:hlinkClick r:id="rId2"/>
              </a:rPr>
              <a:t>https://www.gazetadopovo.com.br/economia/nova-economia/big-data-pode-significar-precos-mais-altos-em- </a:t>
            </a:r>
            <a:r>
              <a:rPr sz="1800" spc="-490" dirty="0">
                <a:solidFill>
                  <a:srgbClr val="0000FF"/>
                </a:solidFill>
                <a:latin typeface="Arial MT"/>
                <a:cs typeface="Arial MT"/>
                <a:hlinkClick r:id="rId2"/>
              </a:rPr>
              <a:t> </a:t>
            </a:r>
            <a:r>
              <a:rPr sz="1800" u="heavy" spc="-5" dirty="0">
                <a:solidFill>
                  <a:srgbClr val="0000FF"/>
                </a:solidFill>
                <a:uFill>
                  <a:solidFill>
                    <a:srgbClr val="0000FF"/>
                  </a:solidFill>
                </a:uFill>
                <a:latin typeface="Arial MT"/>
                <a:cs typeface="Arial MT"/>
                <a:hlinkClick r:id="rId2"/>
              </a:rPr>
              <a:t>lojas-online-para-quem-pode-pagar-mais-aitu569wj0npnlibzh6nl7h1k/</a:t>
            </a:r>
            <a:endParaRPr sz="1800">
              <a:latin typeface="Arial MT"/>
              <a:cs typeface="Arial MT"/>
            </a:endParaRPr>
          </a:p>
        </p:txBody>
      </p:sp>
      <p:pic>
        <p:nvPicPr>
          <p:cNvPr id="3" name="object 3"/>
          <p:cNvPicPr/>
          <p:nvPr/>
        </p:nvPicPr>
        <p:blipFill>
          <a:blip r:embed="rId3" cstate="print"/>
          <a:stretch>
            <a:fillRect/>
          </a:stretch>
        </p:blipFill>
        <p:spPr>
          <a:xfrm>
            <a:off x="987552" y="1381315"/>
            <a:ext cx="6181182" cy="408984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2"/>
          <p:cNvPicPr>
            <a:picLocks noChangeAspect="1" noChangeArrowheads="1"/>
          </p:cNvPicPr>
          <p:nvPr/>
        </p:nvPicPr>
        <p:blipFill>
          <a:blip r:embed="rId2"/>
          <a:srcRect t="13889" r="15625" b="7407"/>
          <a:stretch>
            <a:fillRect/>
          </a:stretch>
        </p:blipFill>
        <p:spPr bwMode="auto">
          <a:xfrm>
            <a:off x="285720" y="857232"/>
            <a:ext cx="7715272" cy="4857760"/>
          </a:xfrm>
          <a:prstGeom prst="rect">
            <a:avLst/>
          </a:prstGeom>
          <a:noFill/>
          <a:ln w="9525">
            <a:noFill/>
            <a:miter lim="800000"/>
            <a:headEnd/>
            <a:tailEnd/>
          </a:ln>
          <a:effectLst/>
        </p:spPr>
      </p:pic>
      <p:sp>
        <p:nvSpPr>
          <p:cNvPr id="6" name="Retângulo 5"/>
          <p:cNvSpPr/>
          <p:nvPr/>
        </p:nvSpPr>
        <p:spPr>
          <a:xfrm>
            <a:off x="642910" y="5657671"/>
            <a:ext cx="7858180" cy="923330"/>
          </a:xfrm>
          <a:prstGeom prst="rect">
            <a:avLst/>
          </a:prstGeom>
        </p:spPr>
        <p:txBody>
          <a:bodyPr wrap="square">
            <a:spAutoFit/>
          </a:bodyPr>
          <a:lstStyle/>
          <a:p>
            <a:r>
              <a:rPr lang="pt-BR" dirty="0" smtClean="0">
                <a:hlinkClick r:id="rId3"/>
              </a:rPr>
              <a:t>https://www.uol.com.br/carros/noticias/redacao/2021/06/18/por-que-carros-estao-tao-caros-no-brasil-e-devem-ficar-ainda-mais.htm</a:t>
            </a:r>
            <a:endParaRPr lang="pt-BR" dirty="0" smtClean="0"/>
          </a:p>
          <a:p>
            <a:endParaRPr lang="pt-B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ector reto 9"/>
          <p:cNvCxnSpPr/>
          <p:nvPr/>
        </p:nvCxnSpPr>
        <p:spPr bwMode="auto">
          <a:xfrm rot="5400000" flipH="1" flipV="1">
            <a:off x="3286116" y="4000504"/>
            <a:ext cx="71438" cy="71438"/>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Conector de seta reta 12"/>
          <p:cNvCxnSpPr/>
          <p:nvPr/>
        </p:nvCxnSpPr>
        <p:spPr bwMode="auto">
          <a:xfrm rot="16200000" flipH="1">
            <a:off x="3607587" y="3107529"/>
            <a:ext cx="2571768" cy="71438"/>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Conector de seta reta 15"/>
          <p:cNvCxnSpPr/>
          <p:nvPr/>
        </p:nvCxnSpPr>
        <p:spPr bwMode="auto">
          <a:xfrm rot="16200000" flipH="1">
            <a:off x="7000892" y="4572008"/>
            <a:ext cx="914400" cy="914400"/>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1380" name="Rectangle 4"/>
          <p:cNvSpPr>
            <a:spLocks noGrp="1" noChangeArrowheads="1"/>
          </p:cNvSpPr>
          <p:nvPr>
            <p:ph type="title"/>
          </p:nvPr>
        </p:nvSpPr>
        <p:spPr bwMode="auto">
          <a:xfrm>
            <a:off x="0" y="765175"/>
            <a:ext cx="9144000" cy="5016758"/>
          </a:xfrm>
          <a:prstGeom prst="rect">
            <a:avLst/>
          </a:prstGeom>
          <a:noFill/>
          <a:ln w="9525" cap="flat" cmpd="sng" algn="ctr">
            <a:noFill/>
            <a:prstDash val="solid"/>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tx1"/>
                </a:solidFill>
                <a:effectLst/>
                <a:ea typeface="Times New Roman" pitchFamily="18" charset="0"/>
                <a:cs typeface="Arial" pitchFamily="34" charset="0"/>
              </a:rPr>
              <a:t>3. A “Curva de Possibilidades de Produção” é utilizada nos manuais de economia para ilustrar um dos problemas fundamentais do sistema econômico: por um lado, os recursos são limitados (escassez) e não podem satisfazer a todas as necessidades ou desejos; por outro, é necessário realizar escolhas. Essa curva, quando construída para dois bens, mostra:</a:t>
            </a:r>
            <a:endParaRPr kumimoji="0" lang="pt-BR"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tx1"/>
                </a:solidFill>
                <a:effectLst/>
                <a:ea typeface="Times New Roman" pitchFamily="18" charset="0"/>
                <a:cs typeface="Arial" pitchFamily="34" charset="0"/>
              </a:rPr>
              <a:t>a) Os desejos dos indivíduos perante a produção total desses dois bens.</a:t>
            </a:r>
            <a:endParaRPr kumimoji="0" lang="pt-BR"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tx1"/>
                </a:solidFill>
                <a:effectLst/>
                <a:ea typeface="Times New Roman" pitchFamily="18" charset="0"/>
                <a:cs typeface="Arial" pitchFamily="34" charset="0"/>
              </a:rPr>
              <a:t>b) A quantidade total produzida desses dois bens em função do emprego total da mão-de-obra.</a:t>
            </a:r>
            <a:endParaRPr kumimoji="0" lang="pt-BR"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tx1"/>
                </a:solidFill>
                <a:effectLst/>
                <a:ea typeface="Times New Roman" pitchFamily="18" charset="0"/>
                <a:cs typeface="Arial" pitchFamily="34" charset="0"/>
              </a:rPr>
              <a:t>c) A quantidade disponível desses dois bens em função das necessidades dos indivíduos dessa sociedade.</a:t>
            </a:r>
            <a:endParaRPr kumimoji="0" lang="pt-BR"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tx1"/>
                </a:solidFill>
                <a:effectLst/>
                <a:ea typeface="Times New Roman" pitchFamily="18" charset="0"/>
                <a:cs typeface="Arial" pitchFamily="34" charset="0"/>
              </a:rPr>
              <a:t>d) Quanto se pode produzir dos bens com as quantidades de trabalho, capital e terra existentes e com determinada tecnologia.</a:t>
            </a:r>
            <a:endParaRPr kumimoji="0" lang="pt-BR"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tx1"/>
                </a:solidFill>
                <a:effectLst/>
                <a:ea typeface="Times New Roman" pitchFamily="18" charset="0"/>
                <a:cs typeface="Arial" pitchFamily="34" charset="0"/>
              </a:rPr>
              <a:t>e) A impossibilidade de atender às necessidades dessa sociedade, visto que os recursos são escassos.</a:t>
            </a:r>
            <a:br>
              <a:rPr kumimoji="0" lang="pt-BR" sz="1600" b="0" i="0" u="none" strike="noStrike" cap="none" normalizeH="0" baseline="0" dirty="0" smtClean="0">
                <a:ln>
                  <a:noFill/>
                </a:ln>
                <a:solidFill>
                  <a:schemeClr val="tx1"/>
                </a:solidFill>
                <a:effectLst/>
                <a:ea typeface="Times New Roman" pitchFamily="18" charset="0"/>
                <a:cs typeface="Arial" pitchFamily="34" charset="0"/>
              </a:rPr>
            </a:br>
            <a:endParaRPr kumimoji="0" lang="pt-BR"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tx1"/>
                </a:solidFill>
                <a:effectLst/>
                <a:ea typeface="Times New Roman" pitchFamily="18" charset="0"/>
                <a:cs typeface="Arial" pitchFamily="34" charset="0"/>
              </a:rPr>
              <a:t>4. Em uma economia de mercado, os problemas do “o quê”, “quanto”, “como” e “para quem” deve ser produzido são resolvidos:</a:t>
            </a:r>
            <a:endParaRPr kumimoji="0" lang="pt-BR"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tx1"/>
                </a:solidFill>
                <a:effectLst/>
                <a:ea typeface="Times New Roman" pitchFamily="18" charset="0"/>
                <a:cs typeface="Arial" pitchFamily="34" charset="0"/>
              </a:rPr>
              <a:t>a) Pelos representantes do povo, eleitos por meio do voto.</a:t>
            </a:r>
            <a:endParaRPr kumimoji="0" lang="pt-BR"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tx1"/>
                </a:solidFill>
                <a:effectLst/>
                <a:ea typeface="Times New Roman" pitchFamily="18" charset="0"/>
                <a:cs typeface="Arial" pitchFamily="34" charset="0"/>
              </a:rPr>
              <a:t>b) Pelos preços dos serviços econômicos.</a:t>
            </a:r>
            <a:endParaRPr kumimoji="0" lang="pt-BR"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tx1"/>
                </a:solidFill>
                <a:effectLst/>
                <a:ea typeface="Times New Roman" pitchFamily="18" charset="0"/>
                <a:cs typeface="Arial" pitchFamily="34" charset="0"/>
              </a:rPr>
              <a:t>c) Pelo mecanismo de preços.</a:t>
            </a:r>
            <a:endParaRPr kumimoji="0" lang="pt-BR"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tx1"/>
                </a:solidFill>
                <a:effectLst/>
                <a:ea typeface="Times New Roman" pitchFamily="18" charset="0"/>
                <a:cs typeface="Arial" pitchFamily="34" charset="0"/>
              </a:rPr>
              <a:t>d) Pelos preços dos recursos econômicos.</a:t>
            </a:r>
            <a:endParaRPr kumimoji="0" lang="pt-BR"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tx1"/>
                </a:solidFill>
                <a:effectLst/>
                <a:ea typeface="Times New Roman" pitchFamily="18" charset="0"/>
                <a:cs typeface="Arial" pitchFamily="34" charset="0"/>
              </a:rPr>
              <a:t>e) Pela quantidade dos fatores produtivos.</a:t>
            </a:r>
            <a:endParaRPr kumimoji="0" lang="pt-BR" sz="1600" b="0" i="0" u="none" strike="noStrike" cap="none" normalizeH="0" baseline="0" dirty="0" smtClean="0">
              <a:ln>
                <a:noFill/>
              </a:ln>
              <a:solidFill>
                <a:schemeClr val="tx1"/>
              </a:solidFill>
              <a:effectLst/>
              <a:cs typeface="Arial"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ector reto 9"/>
          <p:cNvCxnSpPr/>
          <p:nvPr/>
        </p:nvCxnSpPr>
        <p:spPr bwMode="auto">
          <a:xfrm rot="5400000" flipH="1" flipV="1">
            <a:off x="3286116" y="4000504"/>
            <a:ext cx="71438" cy="71438"/>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Conector de seta reta 12"/>
          <p:cNvCxnSpPr/>
          <p:nvPr/>
        </p:nvCxnSpPr>
        <p:spPr bwMode="auto">
          <a:xfrm rot="16200000" flipH="1">
            <a:off x="3607587" y="3107529"/>
            <a:ext cx="2571768" cy="71438"/>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Conector de seta reta 15"/>
          <p:cNvCxnSpPr/>
          <p:nvPr/>
        </p:nvCxnSpPr>
        <p:spPr bwMode="auto">
          <a:xfrm rot="16200000" flipH="1">
            <a:off x="7000892" y="4572008"/>
            <a:ext cx="914400" cy="914400"/>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1380" name="Rectangle 4"/>
          <p:cNvSpPr>
            <a:spLocks noGrp="1" noChangeArrowheads="1"/>
          </p:cNvSpPr>
          <p:nvPr>
            <p:ph type="title"/>
          </p:nvPr>
        </p:nvSpPr>
        <p:spPr bwMode="auto">
          <a:xfrm>
            <a:off x="0" y="1571612"/>
            <a:ext cx="9144000" cy="2585323"/>
          </a:xfrm>
          <a:prstGeom prst="rect">
            <a:avLst/>
          </a:prstGeom>
          <a:noFill/>
          <a:ln w="9525" cap="flat" cmpd="sng" algn="ctr">
            <a:noFill/>
            <a:prstDash val="solid"/>
            <a:miter lim="800000"/>
            <a:headEnd/>
            <a:tailEnd/>
          </a:ln>
          <a:effectLst/>
        </p:spPr>
        <p:txBody>
          <a:bodyPr vert="horz" wrap="square" lIns="91440" tIns="45720" rIns="91440" bIns="45720" numCol="1" anchor="ctr" anchorCtr="0" compatLnSpc="1">
            <a:prstTxWarp prst="textNoShape">
              <a:avLst/>
            </a:prstTxWarp>
            <a:spAutoFit/>
          </a:bodyPr>
          <a:lstStyle/>
          <a:p>
            <a:pPr algn="l"/>
            <a:r>
              <a:rPr lang="pt-BR" sz="1800" dirty="0" smtClean="0">
                <a:solidFill>
                  <a:schemeClr val="tx2"/>
                </a:solidFill>
                <a:latin typeface="+mj-lt"/>
                <a:ea typeface="+mj-ea"/>
                <a:cs typeface="+mj-cs"/>
              </a:rPr>
              <a:t>6. Assinale os fatores mais importantes, que afetam as quantidades procuradas:</a:t>
            </a:r>
            <a:br>
              <a:rPr lang="pt-BR" sz="1800" dirty="0" smtClean="0">
                <a:solidFill>
                  <a:schemeClr val="tx2"/>
                </a:solidFill>
                <a:latin typeface="+mj-lt"/>
                <a:ea typeface="+mj-ea"/>
                <a:cs typeface="+mj-cs"/>
              </a:rPr>
            </a:br>
            <a:r>
              <a:rPr lang="pt-BR" sz="1800" dirty="0" smtClean="0">
                <a:solidFill>
                  <a:schemeClr val="tx2"/>
                </a:solidFill>
                <a:latin typeface="+mj-lt"/>
                <a:ea typeface="+mj-ea"/>
                <a:cs typeface="+mj-cs"/>
              </a:rPr>
              <a:t>a) Preço e durabilidade do bem.</a:t>
            </a:r>
            <a:br>
              <a:rPr lang="pt-BR" sz="1800" dirty="0" smtClean="0">
                <a:solidFill>
                  <a:schemeClr val="tx2"/>
                </a:solidFill>
                <a:latin typeface="+mj-lt"/>
                <a:ea typeface="+mj-ea"/>
                <a:cs typeface="+mj-cs"/>
              </a:rPr>
            </a:br>
            <a:r>
              <a:rPr lang="pt-BR" sz="1800" dirty="0" smtClean="0">
                <a:solidFill>
                  <a:schemeClr val="tx2"/>
                </a:solidFill>
                <a:latin typeface="+mj-lt"/>
                <a:ea typeface="+mj-ea"/>
                <a:cs typeface="+mj-cs"/>
              </a:rPr>
              <a:t>b) Preço do bem, renda do consumidor, custos de produção.</a:t>
            </a:r>
            <a:br>
              <a:rPr lang="pt-BR" sz="1800" dirty="0" smtClean="0">
                <a:solidFill>
                  <a:schemeClr val="tx2"/>
                </a:solidFill>
                <a:latin typeface="+mj-lt"/>
                <a:ea typeface="+mj-ea"/>
                <a:cs typeface="+mj-cs"/>
              </a:rPr>
            </a:br>
            <a:r>
              <a:rPr lang="pt-BR" sz="1800" dirty="0" smtClean="0">
                <a:solidFill>
                  <a:schemeClr val="tx2"/>
                </a:solidFill>
                <a:latin typeface="+mj-lt"/>
                <a:ea typeface="+mj-ea"/>
                <a:cs typeface="+mj-cs"/>
              </a:rPr>
              <a:t>c) Preço do bem, preços dos bens substitutos e complementares, renda e preferência do consumidor.</a:t>
            </a:r>
            <a:br>
              <a:rPr lang="pt-BR" sz="1800" dirty="0" smtClean="0">
                <a:solidFill>
                  <a:schemeClr val="tx2"/>
                </a:solidFill>
                <a:latin typeface="+mj-lt"/>
                <a:ea typeface="+mj-ea"/>
                <a:cs typeface="+mj-cs"/>
              </a:rPr>
            </a:br>
            <a:r>
              <a:rPr lang="pt-BR" sz="1800" dirty="0" smtClean="0">
                <a:solidFill>
                  <a:schemeClr val="tx2"/>
                </a:solidFill>
                <a:latin typeface="+mj-lt"/>
                <a:ea typeface="+mj-ea"/>
                <a:cs typeface="+mj-cs"/>
              </a:rPr>
              <a:t>d) Renda do consumidor, custos de produção.</a:t>
            </a:r>
            <a:br>
              <a:rPr lang="pt-BR" sz="1800" dirty="0" smtClean="0">
                <a:solidFill>
                  <a:schemeClr val="tx2"/>
                </a:solidFill>
                <a:latin typeface="+mj-lt"/>
                <a:ea typeface="+mj-ea"/>
                <a:cs typeface="+mj-cs"/>
              </a:rPr>
            </a:br>
            <a:r>
              <a:rPr lang="pt-BR" sz="1800" dirty="0" smtClean="0">
                <a:solidFill>
                  <a:schemeClr val="tx2"/>
                </a:solidFill>
                <a:latin typeface="+mj-lt"/>
                <a:ea typeface="+mj-ea"/>
                <a:cs typeface="+mj-cs"/>
              </a:rPr>
              <a:t>e) Preço do bem, preços dos bens substitutos e complementares, custos de produção, preferência dos consumidores.</a:t>
            </a:r>
            <a:br>
              <a:rPr lang="pt-BR" sz="1800" dirty="0" smtClean="0">
                <a:solidFill>
                  <a:schemeClr val="tx2"/>
                </a:solidFill>
                <a:latin typeface="+mj-lt"/>
                <a:ea typeface="+mj-ea"/>
                <a:cs typeface="+mj-cs"/>
              </a:rPr>
            </a:br>
            <a:endParaRPr kumimoji="0" lang="pt-BR" sz="1800" b="0" i="0" u="none" strike="noStrike" cap="none" normalizeH="0" baseline="0" dirty="0" smtClean="0">
              <a:ln>
                <a:noFill/>
              </a:ln>
              <a:solidFill>
                <a:schemeClr val="tx1"/>
              </a:solidFill>
              <a:effectLst/>
              <a:cs typeface="Arial"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ector reto 9"/>
          <p:cNvCxnSpPr/>
          <p:nvPr/>
        </p:nvCxnSpPr>
        <p:spPr bwMode="auto">
          <a:xfrm rot="5400000" flipH="1" flipV="1">
            <a:off x="3286116" y="4000504"/>
            <a:ext cx="71438" cy="71438"/>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Conector de seta reta 12"/>
          <p:cNvCxnSpPr/>
          <p:nvPr/>
        </p:nvCxnSpPr>
        <p:spPr bwMode="auto">
          <a:xfrm rot="16200000" flipH="1">
            <a:off x="3607587" y="3107529"/>
            <a:ext cx="2571768" cy="71438"/>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Conector de seta reta 15"/>
          <p:cNvCxnSpPr/>
          <p:nvPr/>
        </p:nvCxnSpPr>
        <p:spPr bwMode="auto">
          <a:xfrm rot="16200000" flipH="1">
            <a:off x="7000892" y="4572008"/>
            <a:ext cx="914400" cy="914400"/>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1380" name="Rectangle 4"/>
          <p:cNvSpPr>
            <a:spLocks noGrp="1" noChangeArrowheads="1"/>
          </p:cNvSpPr>
          <p:nvPr>
            <p:ph type="title"/>
          </p:nvPr>
        </p:nvSpPr>
        <p:spPr bwMode="auto">
          <a:xfrm>
            <a:off x="0" y="765174"/>
            <a:ext cx="9144000" cy="3046988"/>
          </a:xfrm>
          <a:prstGeom prst="rect">
            <a:avLst/>
          </a:prstGeom>
          <a:noFill/>
          <a:ln w="9525" cap="flat" cmpd="sng" algn="ctr">
            <a:noFill/>
            <a:prstDash val="solid"/>
            <a:miter lim="800000"/>
            <a:headEnd/>
            <a:tailEnd/>
          </a:ln>
          <a:effectLst/>
        </p:spPr>
        <p:txBody>
          <a:bodyPr vert="horz" wrap="square" lIns="91440" tIns="45720" rIns="91440" bIns="45720" numCol="1" anchor="ctr" anchorCtr="0" compatLnSpc="1">
            <a:prstTxWarp prst="textNoShape">
              <a:avLst/>
            </a:prstTxWarp>
            <a:spAutoFit/>
          </a:bodyPr>
          <a:lstStyle/>
          <a:p>
            <a:pPr algn="l"/>
            <a:r>
              <a:rPr lang="pt-BR" sz="1600" dirty="0" smtClean="0">
                <a:solidFill>
                  <a:schemeClr val="tx2"/>
                </a:solidFill>
                <a:latin typeface="+mj-lt"/>
                <a:ea typeface="+mj-ea"/>
                <a:cs typeface="+mj-cs"/>
              </a:rPr>
              <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  </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9.  Para fazer distinção entre oferta e quantidade ofertada, sabemos que:</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a) A oferta refere-se a alterações no preço do bem; e a quantidade ofertada, a alterações nas demais variáveis que afetam a oferta.</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b) A oferta refere-se a variações a longo prazo; e a quantidade ofertada, a mudança de curto prazo.</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c) A quantidade ofertada só varia em função de mudanças no preço do próprio bem, enquanto a oferta varia quando ocorrerem mudanças nas demais variáveis que afetam a oferta do bem.</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d) Não há diferença entre alterações na oferta e na quantidade ofertada.</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e) </a:t>
            </a:r>
            <a:r>
              <a:rPr lang="pt-BR" sz="1600" dirty="0" err="1" smtClean="0">
                <a:solidFill>
                  <a:schemeClr val="tx2"/>
                </a:solidFill>
                <a:latin typeface="+mj-lt"/>
                <a:ea typeface="+mj-ea"/>
                <a:cs typeface="+mj-cs"/>
              </a:rPr>
              <a:t>N.r.a.</a:t>
            </a:r>
            <a:r>
              <a:rPr lang="pt-BR" sz="1600" dirty="0" smtClean="0">
                <a:solidFill>
                  <a:schemeClr val="tx2"/>
                </a:solidFill>
                <a:latin typeface="+mj-lt"/>
                <a:ea typeface="+mj-ea"/>
                <a:cs typeface="+mj-cs"/>
              </a:rPr>
              <a:t/>
            </a:r>
            <a:br>
              <a:rPr lang="pt-BR" sz="1600" dirty="0" smtClean="0">
                <a:solidFill>
                  <a:schemeClr val="tx2"/>
                </a:solidFill>
                <a:latin typeface="+mj-lt"/>
                <a:ea typeface="+mj-ea"/>
                <a:cs typeface="+mj-cs"/>
              </a:rPr>
            </a:br>
            <a:endParaRPr kumimoji="0" lang="pt-BR" sz="1600" b="0" i="0" u="none" strike="noStrike" cap="none" normalizeH="0" baseline="0" dirty="0" smtClean="0">
              <a:ln>
                <a:noFill/>
              </a:ln>
              <a:solidFill>
                <a:schemeClr val="tx1"/>
              </a:solidFill>
              <a:effectLst/>
              <a:cs typeface="Arial"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p:cNvSpPr/>
          <p:nvPr/>
        </p:nvSpPr>
        <p:spPr>
          <a:xfrm>
            <a:off x="1849064" y="769356"/>
            <a:ext cx="3774495" cy="830997"/>
          </a:xfrm>
          <a:prstGeom prst="rect">
            <a:avLst/>
          </a:prstGeom>
        </p:spPr>
        <p:txBody>
          <a:bodyPr wrap="square">
            <a:spAutoFit/>
          </a:bodyPr>
          <a:lstStyle/>
          <a:p>
            <a:r>
              <a:rPr lang="pt-BR" sz="2400" dirty="0" smtClean="0"/>
              <a:t>Se relaciona com os consumidores</a:t>
            </a:r>
            <a:endParaRPr lang="pt-BR" sz="2400" dirty="0"/>
          </a:p>
        </p:txBody>
      </p:sp>
      <p:grpSp>
        <p:nvGrpSpPr>
          <p:cNvPr id="2" name="Agrupar 23"/>
          <p:cNvGrpSpPr/>
          <p:nvPr/>
        </p:nvGrpSpPr>
        <p:grpSpPr>
          <a:xfrm>
            <a:off x="267259" y="500042"/>
            <a:ext cx="1460823" cy="1292916"/>
            <a:chOff x="431074" y="4219303"/>
            <a:chExt cx="1947764" cy="1619794"/>
          </a:xfrm>
        </p:grpSpPr>
        <p:sp>
          <p:nvSpPr>
            <p:cNvPr id="25" name="Elipse 24"/>
            <p:cNvSpPr/>
            <p:nvPr/>
          </p:nvSpPr>
          <p:spPr>
            <a:xfrm>
              <a:off x="431074" y="4219303"/>
              <a:ext cx="1698172" cy="16197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p:cNvSpPr/>
            <p:nvPr/>
          </p:nvSpPr>
          <p:spPr>
            <a:xfrm>
              <a:off x="677090" y="4785304"/>
              <a:ext cx="1701748" cy="461665"/>
            </a:xfrm>
            <a:prstGeom prst="rect">
              <a:avLst/>
            </a:prstGeom>
          </p:spPr>
          <p:txBody>
            <a:bodyPr wrap="none">
              <a:spAutoFit/>
            </a:bodyPr>
            <a:lstStyle/>
            <a:p>
              <a:r>
                <a:rPr lang="pt-BR" sz="2400" b="1" dirty="0" smtClean="0"/>
                <a:t> O Que </a:t>
              </a:r>
              <a:endParaRPr lang="pt-BR" sz="2400" b="1" dirty="0"/>
            </a:p>
          </p:txBody>
        </p:sp>
      </p:grpSp>
      <p:grpSp>
        <p:nvGrpSpPr>
          <p:cNvPr id="3" name="Agrupar 29"/>
          <p:cNvGrpSpPr/>
          <p:nvPr/>
        </p:nvGrpSpPr>
        <p:grpSpPr>
          <a:xfrm>
            <a:off x="232746" y="2000239"/>
            <a:ext cx="1398849" cy="1432355"/>
            <a:chOff x="3206929" y="4219303"/>
            <a:chExt cx="1865131" cy="1619794"/>
          </a:xfrm>
        </p:grpSpPr>
        <p:sp>
          <p:nvSpPr>
            <p:cNvPr id="31" name="Elipse 30"/>
            <p:cNvSpPr/>
            <p:nvPr/>
          </p:nvSpPr>
          <p:spPr>
            <a:xfrm>
              <a:off x="3206929" y="4219303"/>
              <a:ext cx="1698172" cy="161979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3277561" y="4784809"/>
              <a:ext cx="1794499" cy="522079"/>
            </a:xfrm>
            <a:prstGeom prst="rect">
              <a:avLst/>
            </a:prstGeom>
          </p:spPr>
          <p:txBody>
            <a:bodyPr wrap="square">
              <a:spAutoFit/>
            </a:bodyPr>
            <a:lstStyle/>
            <a:p>
              <a:r>
                <a:rPr lang="pt-BR" sz="2400" b="1" dirty="0"/>
                <a:t>Quanto</a:t>
              </a:r>
            </a:p>
          </p:txBody>
        </p:sp>
      </p:grpSp>
      <p:sp>
        <p:nvSpPr>
          <p:cNvPr id="33" name="Retângulo 32"/>
          <p:cNvSpPr/>
          <p:nvPr/>
        </p:nvSpPr>
        <p:spPr>
          <a:xfrm>
            <a:off x="1849064" y="2391866"/>
            <a:ext cx="6826304" cy="830997"/>
          </a:xfrm>
          <a:prstGeom prst="rect">
            <a:avLst/>
          </a:prstGeom>
        </p:spPr>
        <p:txBody>
          <a:bodyPr wrap="square">
            <a:spAutoFit/>
          </a:bodyPr>
          <a:lstStyle/>
          <a:p>
            <a:r>
              <a:rPr lang="pt-BR" sz="2400" dirty="0" smtClean="0"/>
              <a:t>Se relaciona com a oferta e demanda do mercado</a:t>
            </a:r>
            <a:endParaRPr lang="pt-BR" sz="2400" dirty="0"/>
          </a:p>
        </p:txBody>
      </p:sp>
      <p:grpSp>
        <p:nvGrpSpPr>
          <p:cNvPr id="4" name="Agrupar 33"/>
          <p:cNvGrpSpPr/>
          <p:nvPr/>
        </p:nvGrpSpPr>
        <p:grpSpPr>
          <a:xfrm>
            <a:off x="232746" y="3714751"/>
            <a:ext cx="1345342" cy="1361075"/>
            <a:chOff x="6253839" y="4219303"/>
            <a:chExt cx="1793789" cy="1619794"/>
          </a:xfrm>
        </p:grpSpPr>
        <p:sp>
          <p:nvSpPr>
            <p:cNvPr id="35" name="Elipse 34"/>
            <p:cNvSpPr/>
            <p:nvPr/>
          </p:nvSpPr>
          <p:spPr>
            <a:xfrm>
              <a:off x="6253839" y="4219303"/>
              <a:ext cx="1698172" cy="1619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6638695" y="4798367"/>
              <a:ext cx="1408933" cy="461665"/>
            </a:xfrm>
            <a:prstGeom prst="rect">
              <a:avLst/>
            </a:prstGeom>
          </p:spPr>
          <p:txBody>
            <a:bodyPr wrap="none">
              <a:spAutoFit/>
            </a:bodyPr>
            <a:lstStyle/>
            <a:p>
              <a:r>
                <a:rPr lang="pt-BR" sz="2400" b="1" dirty="0"/>
                <a:t>Como</a:t>
              </a:r>
            </a:p>
          </p:txBody>
        </p:sp>
      </p:grpSp>
      <p:sp>
        <p:nvSpPr>
          <p:cNvPr id="37" name="Retângulo 36"/>
          <p:cNvSpPr/>
          <p:nvPr/>
        </p:nvSpPr>
        <p:spPr>
          <a:xfrm>
            <a:off x="1849065" y="3850431"/>
            <a:ext cx="6826304" cy="830997"/>
          </a:xfrm>
          <a:prstGeom prst="rect">
            <a:avLst/>
          </a:prstGeom>
        </p:spPr>
        <p:txBody>
          <a:bodyPr wrap="square">
            <a:spAutoFit/>
          </a:bodyPr>
          <a:lstStyle/>
          <a:p>
            <a:r>
              <a:rPr lang="pt-BR" sz="2400" dirty="0" smtClean="0"/>
              <a:t>Se relaciona com a tecnologia utilizada no processo produtivo das empresas</a:t>
            </a:r>
            <a:endParaRPr lang="pt-BR" sz="2400" dirty="0"/>
          </a:p>
        </p:txBody>
      </p:sp>
      <p:grpSp>
        <p:nvGrpSpPr>
          <p:cNvPr id="6" name="Agrupar 37"/>
          <p:cNvGrpSpPr/>
          <p:nvPr/>
        </p:nvGrpSpPr>
        <p:grpSpPr>
          <a:xfrm>
            <a:off x="232744" y="5286387"/>
            <a:ext cx="1553174" cy="1433577"/>
            <a:chOff x="9231086" y="4206240"/>
            <a:chExt cx="2309106" cy="1619794"/>
          </a:xfrm>
        </p:grpSpPr>
        <p:sp>
          <p:nvSpPr>
            <p:cNvPr id="39" name="Elipse 38"/>
            <p:cNvSpPr/>
            <p:nvPr/>
          </p:nvSpPr>
          <p:spPr>
            <a:xfrm>
              <a:off x="9231086" y="4206240"/>
              <a:ext cx="1698172" cy="161979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Retângulo 39"/>
            <p:cNvSpPr/>
            <p:nvPr/>
          </p:nvSpPr>
          <p:spPr>
            <a:xfrm>
              <a:off x="9253630" y="4785302"/>
              <a:ext cx="2286562" cy="938941"/>
            </a:xfrm>
            <a:prstGeom prst="rect">
              <a:avLst/>
            </a:prstGeom>
          </p:spPr>
          <p:txBody>
            <a:bodyPr wrap="square">
              <a:spAutoFit/>
            </a:bodyPr>
            <a:lstStyle/>
            <a:p>
              <a:r>
                <a:rPr lang="pt-BR" dirty="0" smtClean="0"/>
                <a:t> </a:t>
              </a:r>
              <a:r>
                <a:rPr lang="pt-BR" sz="2400" b="1" dirty="0"/>
                <a:t>Para Quem</a:t>
              </a:r>
            </a:p>
          </p:txBody>
        </p:sp>
      </p:grpSp>
      <p:sp>
        <p:nvSpPr>
          <p:cNvPr id="41" name="Retângulo 40"/>
          <p:cNvSpPr/>
          <p:nvPr/>
        </p:nvSpPr>
        <p:spPr>
          <a:xfrm>
            <a:off x="1849066" y="5597388"/>
            <a:ext cx="6826304" cy="830997"/>
          </a:xfrm>
          <a:prstGeom prst="rect">
            <a:avLst/>
          </a:prstGeom>
        </p:spPr>
        <p:txBody>
          <a:bodyPr wrap="square">
            <a:spAutoFit/>
          </a:bodyPr>
          <a:lstStyle/>
          <a:p>
            <a:r>
              <a:rPr lang="pt-BR" sz="2400" dirty="0" smtClean="0"/>
              <a:t>Se relaciona com o mercado alvo destinado e a distribuição.</a:t>
            </a:r>
            <a:endParaRPr lang="pt-BR" sz="2400" dirty="0"/>
          </a:p>
        </p:txBody>
      </p:sp>
    </p:spTree>
    <p:extLst>
      <p:ext uri="{BB962C8B-B14F-4D97-AF65-F5344CB8AC3E}">
        <p14:creationId xmlns:p14="http://schemas.microsoft.com/office/powerpoint/2010/main" xmlns="" val="38208063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ector reto 9"/>
          <p:cNvCxnSpPr/>
          <p:nvPr/>
        </p:nvCxnSpPr>
        <p:spPr bwMode="auto">
          <a:xfrm rot="5400000" flipH="1" flipV="1">
            <a:off x="3286116" y="4000504"/>
            <a:ext cx="71438" cy="71438"/>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Conector de seta reta 12"/>
          <p:cNvCxnSpPr/>
          <p:nvPr/>
        </p:nvCxnSpPr>
        <p:spPr bwMode="auto">
          <a:xfrm rot="16200000" flipH="1">
            <a:off x="3607587" y="3107529"/>
            <a:ext cx="2571768" cy="71438"/>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Conector de seta reta 15"/>
          <p:cNvCxnSpPr/>
          <p:nvPr/>
        </p:nvCxnSpPr>
        <p:spPr bwMode="auto">
          <a:xfrm rot="16200000" flipH="1">
            <a:off x="7000892" y="4572008"/>
            <a:ext cx="914400" cy="914400"/>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1380" name="Rectangle 4"/>
          <p:cNvSpPr>
            <a:spLocks noGrp="1" noChangeArrowheads="1"/>
          </p:cNvSpPr>
          <p:nvPr>
            <p:ph type="title"/>
          </p:nvPr>
        </p:nvSpPr>
        <p:spPr bwMode="auto">
          <a:xfrm>
            <a:off x="0" y="765174"/>
            <a:ext cx="9144000" cy="5262979"/>
          </a:xfrm>
          <a:prstGeom prst="rect">
            <a:avLst/>
          </a:prstGeom>
          <a:noFill/>
          <a:ln w="9525" cap="flat" cmpd="sng" algn="ctr">
            <a:noFill/>
            <a:prstDash val="solid"/>
            <a:miter lim="800000"/>
            <a:headEnd/>
            <a:tailEnd/>
          </a:ln>
          <a:effectLst/>
        </p:spPr>
        <p:txBody>
          <a:bodyPr vert="horz" wrap="square" lIns="91440" tIns="45720" rIns="91440" bIns="45720" numCol="1" anchor="ctr" anchorCtr="0" compatLnSpc="1">
            <a:prstTxWarp prst="textNoShape">
              <a:avLst/>
            </a:prstTxWarp>
            <a:spAutoFit/>
          </a:bodyPr>
          <a:lstStyle/>
          <a:p>
            <a:pPr algn="l"/>
            <a:r>
              <a:rPr lang="pt-BR" sz="1600" dirty="0" smtClean="0">
                <a:solidFill>
                  <a:schemeClr val="tx2"/>
                </a:solidFill>
                <a:latin typeface="+mj-lt"/>
                <a:ea typeface="+mj-ea"/>
                <a:cs typeface="+mj-cs"/>
              </a:rPr>
              <a:t>10. Assinale a alternativa correta, </a:t>
            </a:r>
            <a:r>
              <a:rPr lang="pt-BR" sz="1600" dirty="0" err="1" smtClean="0">
                <a:solidFill>
                  <a:schemeClr val="tx2"/>
                </a:solidFill>
                <a:latin typeface="+mj-lt"/>
                <a:ea typeface="+mj-ea"/>
                <a:cs typeface="+mj-cs"/>
              </a:rPr>
              <a:t>coeteris</a:t>
            </a:r>
            <a:r>
              <a:rPr lang="pt-BR" sz="1600" dirty="0" smtClean="0">
                <a:solidFill>
                  <a:schemeClr val="tx2"/>
                </a:solidFill>
                <a:latin typeface="+mj-lt"/>
                <a:ea typeface="+mj-ea"/>
                <a:cs typeface="+mj-cs"/>
              </a:rPr>
              <a:t> </a:t>
            </a:r>
            <a:r>
              <a:rPr lang="pt-BR" sz="1600" dirty="0" err="1" smtClean="0">
                <a:solidFill>
                  <a:schemeClr val="tx2"/>
                </a:solidFill>
                <a:latin typeface="+mj-lt"/>
                <a:ea typeface="+mj-ea"/>
                <a:cs typeface="+mj-cs"/>
              </a:rPr>
              <a:t>paribus</a:t>
            </a:r>
            <a:r>
              <a:rPr lang="pt-BR" sz="1600" dirty="0" smtClean="0">
                <a:solidFill>
                  <a:schemeClr val="tx2"/>
                </a:solidFill>
                <a:latin typeface="+mj-lt"/>
                <a:ea typeface="+mj-ea"/>
                <a:cs typeface="+mj-cs"/>
              </a:rPr>
              <a:t>:</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a) Um aumento da oferta diminui o preço e aumenta a quantidade demandada do bem.</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b) Uma diminuição da demanda aumenta o preço e diminui a quantidade ofertada e demandada do bem.</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c) Um aumento da demanda aumenta o preço e diminui a oferta do bem.</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d) Um aumento da demanda aumenta o preço, a quantidade demandada e a oferta do bem.</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e) Todas as respostas anteriores estão erradas.</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11. O aumento do poder aquisitivo, basicamente determinado pelo crescimento da renda disponível da coletividade, poderá provocar a expansão da procura de determinado produto. Evidentemente, o preço de equilíbrio:</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a) Deslocar-se-á da posição de equilíbrio inicial para um nível mais alto, se não houver possibilidade da expansão da oferta do produto.</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b) Cairá do ponto inicial para uma posição mais baixa, se a oferta do produto permanecer inalterada.</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c) Permanecerá inalterado, pois as variações de quantidades procuradas se realizam ao longo da curva inicialmente definida.</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d) Permanecerá inalterado, pois as variações de quantidades ofertadas se realizam ao longo da curva inicialmente definida.</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e) </a:t>
            </a:r>
            <a:r>
              <a:rPr lang="pt-BR" sz="1600" dirty="0" err="1" smtClean="0">
                <a:solidFill>
                  <a:schemeClr val="tx2"/>
                </a:solidFill>
                <a:latin typeface="+mj-lt"/>
                <a:ea typeface="+mj-ea"/>
                <a:cs typeface="+mj-cs"/>
              </a:rPr>
              <a:t>N.r.a.</a:t>
            </a:r>
            <a:r>
              <a:rPr lang="pt-BR" sz="1600" dirty="0" smtClean="0">
                <a:solidFill>
                  <a:schemeClr val="tx2"/>
                </a:solidFill>
                <a:latin typeface="+mj-lt"/>
                <a:ea typeface="+mj-ea"/>
                <a:cs typeface="+mj-cs"/>
              </a:rPr>
              <a:t/>
            </a:r>
            <a:br>
              <a:rPr lang="pt-BR" sz="1600" dirty="0" smtClean="0">
                <a:solidFill>
                  <a:schemeClr val="tx2"/>
                </a:solidFill>
                <a:latin typeface="+mj-lt"/>
                <a:ea typeface="+mj-ea"/>
                <a:cs typeface="+mj-cs"/>
              </a:rPr>
            </a:br>
            <a:endParaRPr kumimoji="0" lang="pt-BR" sz="1600" b="0" i="0" u="none" strike="noStrike" cap="none" normalizeH="0" baseline="0" dirty="0" smtClean="0">
              <a:ln>
                <a:noFill/>
              </a:ln>
              <a:solidFill>
                <a:schemeClr val="tx1"/>
              </a:solidFill>
              <a:effectLst/>
              <a:cs typeface="Arial"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ector reto 9"/>
          <p:cNvCxnSpPr/>
          <p:nvPr/>
        </p:nvCxnSpPr>
        <p:spPr bwMode="auto">
          <a:xfrm rot="5400000" flipH="1" flipV="1">
            <a:off x="3286116" y="4000504"/>
            <a:ext cx="71438" cy="71438"/>
          </a:xfrm>
          <a:prstGeom prst="line">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Conector de seta reta 12"/>
          <p:cNvCxnSpPr/>
          <p:nvPr/>
        </p:nvCxnSpPr>
        <p:spPr bwMode="auto">
          <a:xfrm rot="16200000" flipH="1">
            <a:off x="3607587" y="3107529"/>
            <a:ext cx="2571768" cy="71438"/>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Conector de seta reta 15"/>
          <p:cNvCxnSpPr/>
          <p:nvPr/>
        </p:nvCxnSpPr>
        <p:spPr bwMode="auto">
          <a:xfrm rot="16200000" flipH="1">
            <a:off x="7000892" y="4572008"/>
            <a:ext cx="914400" cy="914400"/>
          </a:xfrm>
          <a:prstGeom prst="straightConnector1">
            <a:avLst/>
          </a:prstGeom>
          <a:solidFill>
            <a:schemeClr val="accent1"/>
          </a:solidFill>
          <a:ln>
            <a:no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1380" name="Rectangle 4"/>
          <p:cNvSpPr>
            <a:spLocks noGrp="1" noChangeArrowheads="1"/>
          </p:cNvSpPr>
          <p:nvPr>
            <p:ph type="title"/>
          </p:nvPr>
        </p:nvSpPr>
        <p:spPr bwMode="auto">
          <a:xfrm>
            <a:off x="0" y="765174"/>
            <a:ext cx="9144000" cy="5509200"/>
          </a:xfrm>
          <a:prstGeom prst="rect">
            <a:avLst/>
          </a:prstGeom>
          <a:noFill/>
          <a:ln w="9525" cap="flat" cmpd="sng" algn="ctr">
            <a:noFill/>
            <a:prstDash val="solid"/>
            <a:miter lim="800000"/>
            <a:headEnd/>
            <a:tailEnd/>
          </a:ln>
          <a:effectLst/>
        </p:spPr>
        <p:txBody>
          <a:bodyPr vert="horz" wrap="square" lIns="91440" tIns="45720" rIns="91440" bIns="45720" numCol="1" anchor="ctr" anchorCtr="0" compatLnSpc="1">
            <a:prstTxWarp prst="textNoShape">
              <a:avLst/>
            </a:prstTxWarp>
            <a:spAutoFit/>
          </a:bodyPr>
          <a:lstStyle/>
          <a:p>
            <a:pPr algn="l"/>
            <a:r>
              <a:rPr lang="pt-BR" sz="1600" dirty="0" smtClean="0">
                <a:solidFill>
                  <a:schemeClr val="tx2"/>
                </a:solidFill>
                <a:latin typeface="+mj-lt"/>
                <a:ea typeface="+mj-ea"/>
                <a:cs typeface="+mj-cs"/>
              </a:rPr>
              <a:t>13. Assinale a alternativa errada:</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a) Os preços das mercadorias são determinados no mercado de bens e serviços.</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b) “Quanto’’ produzir é decidido no mercado de bens e serviços.</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c) “Para quem’’ produzir é decidido no mercado de fatores de produção.</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d) A questão de “como’’ produzir é decidida no âmbito das empresas.</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e) Todas as alternativas estão erradas.</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 </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14. O preço de equilíbrio para uma mercadoria é determinado:</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a) Pela demanda de mercado dessa mercadoria.</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b) Pela oferta de mercado dessa mercadoria.</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c) Pelo balanceamento das forças de demanda e oferta da mercadoria.</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d) Pelos custos de produção.</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e) </a:t>
            </a:r>
            <a:r>
              <a:rPr lang="pt-BR" sz="1600" dirty="0" err="1" smtClean="0">
                <a:solidFill>
                  <a:schemeClr val="tx2"/>
                </a:solidFill>
                <a:latin typeface="+mj-lt"/>
                <a:ea typeface="+mj-ea"/>
                <a:cs typeface="+mj-cs"/>
              </a:rPr>
              <a:t>N.r.a.</a:t>
            </a:r>
            <a:r>
              <a:rPr lang="pt-BR" sz="1600" dirty="0" smtClean="0">
                <a:solidFill>
                  <a:schemeClr val="tx2"/>
                </a:solidFill>
                <a:latin typeface="+mj-lt"/>
                <a:ea typeface="+mj-ea"/>
                <a:cs typeface="+mj-cs"/>
              </a:rPr>
              <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 </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15. Uma mercadoria que é demandada em quantidades maiores, quando a renda do consumidor cai, é um: </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a) Bem normal.</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b) Bem inferior.</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c) Bem complementar.</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d) Bem substituto.</a:t>
            </a:r>
            <a:br>
              <a:rPr lang="pt-BR" sz="1600" dirty="0" smtClean="0">
                <a:solidFill>
                  <a:schemeClr val="tx2"/>
                </a:solidFill>
                <a:latin typeface="+mj-lt"/>
                <a:ea typeface="+mj-ea"/>
                <a:cs typeface="+mj-cs"/>
              </a:rPr>
            </a:br>
            <a:r>
              <a:rPr lang="pt-BR" sz="1600" dirty="0" smtClean="0">
                <a:solidFill>
                  <a:schemeClr val="tx2"/>
                </a:solidFill>
                <a:latin typeface="+mj-lt"/>
                <a:ea typeface="+mj-ea"/>
                <a:cs typeface="+mj-cs"/>
              </a:rPr>
              <a:t>e) </a:t>
            </a:r>
            <a:r>
              <a:rPr lang="pt-BR" sz="1600" dirty="0" err="1" smtClean="0">
                <a:solidFill>
                  <a:schemeClr val="tx2"/>
                </a:solidFill>
                <a:latin typeface="+mj-lt"/>
                <a:ea typeface="+mj-ea"/>
                <a:cs typeface="+mj-cs"/>
              </a:rPr>
              <a:t>N.r.a.</a:t>
            </a:r>
            <a:r>
              <a:rPr lang="pt-BR" sz="1600" dirty="0" smtClean="0">
                <a:solidFill>
                  <a:schemeClr val="tx2"/>
                </a:solidFill>
                <a:latin typeface="+mj-lt"/>
                <a:ea typeface="+mj-ea"/>
                <a:cs typeface="+mj-cs"/>
              </a:rPr>
              <a:t/>
            </a:r>
            <a:br>
              <a:rPr lang="pt-BR" sz="1600" dirty="0" smtClean="0">
                <a:solidFill>
                  <a:schemeClr val="tx2"/>
                </a:solidFill>
                <a:latin typeface="+mj-lt"/>
                <a:ea typeface="+mj-ea"/>
                <a:cs typeface="+mj-cs"/>
              </a:rPr>
            </a:br>
            <a:endParaRPr kumimoji="0" lang="pt-BR" sz="1600" b="0" i="0" u="none" strike="noStrike" cap="none" normalizeH="0" baseline="0" dirty="0" smtClean="0">
              <a:ln>
                <a:noFill/>
              </a:ln>
              <a:solidFill>
                <a:schemeClr val="tx1"/>
              </a:solidFill>
              <a:effectLst/>
              <a:cs typeface="Arial"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bwMode="auto">
          <a:xfrm>
            <a:off x="500034" y="1142984"/>
            <a:ext cx="8351837" cy="663561"/>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BR" sz="2800" b="1" i="0" u="none" strike="noStrike" kern="0" cap="none" spc="0" normalizeH="0" baseline="0" noProof="0" dirty="0" smtClean="0">
                <a:ln>
                  <a:noFill/>
                </a:ln>
                <a:solidFill>
                  <a:srgbClr val="002060"/>
                </a:solidFill>
                <a:effectLst/>
                <a:uLnTx/>
                <a:uFillTx/>
                <a:latin typeface="+mj-lt"/>
                <a:ea typeface="+mj-ea"/>
                <a:cs typeface="+mj-cs"/>
              </a:rPr>
              <a:t>CURVA DE POSSIBILIDADE DE PRODUÇÃO</a:t>
            </a:r>
          </a:p>
        </p:txBody>
      </p:sp>
      <p:sp>
        <p:nvSpPr>
          <p:cNvPr id="8" name="Seta para a direita 7"/>
          <p:cNvSpPr/>
          <p:nvPr/>
        </p:nvSpPr>
        <p:spPr bwMode="auto">
          <a:xfrm>
            <a:off x="357158" y="1285860"/>
            <a:ext cx="428628" cy="285752"/>
          </a:xfrm>
          <a:prstGeom prst="rightArrow">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smtClean="0">
              <a:ln>
                <a:noFill/>
              </a:ln>
              <a:solidFill>
                <a:schemeClr val="tx1"/>
              </a:solidFill>
              <a:effectLst/>
              <a:latin typeface="Arial" charset="0"/>
            </a:endParaRPr>
          </a:p>
        </p:txBody>
      </p:sp>
      <p:pic>
        <p:nvPicPr>
          <p:cNvPr id="9" name="Imagem 7" descr="Curva de Possibilidade de Produção.png"/>
          <p:cNvPicPr>
            <a:picLocks noChangeAspect="1"/>
          </p:cNvPicPr>
          <p:nvPr/>
        </p:nvPicPr>
        <p:blipFill>
          <a:blip r:embed="rId3"/>
          <a:srcRect/>
          <a:stretch>
            <a:fillRect/>
          </a:stretch>
        </p:blipFill>
        <p:spPr bwMode="auto">
          <a:xfrm>
            <a:off x="1785918" y="2000240"/>
            <a:ext cx="6018213" cy="3381375"/>
          </a:xfrm>
          <a:prstGeom prst="rect">
            <a:avLst/>
          </a:prstGeom>
          <a:noFill/>
          <a:ln w="9525">
            <a:noFill/>
            <a:miter lim="800000"/>
            <a:headEnd/>
            <a:tailEnd/>
          </a:ln>
        </p:spPr>
      </p:pic>
      <p:sp>
        <p:nvSpPr>
          <p:cNvPr id="10" name="CaixaDeTexto 7"/>
          <p:cNvSpPr txBox="1">
            <a:spLocks noChangeArrowheads="1"/>
          </p:cNvSpPr>
          <p:nvPr/>
        </p:nvSpPr>
        <p:spPr bwMode="auto">
          <a:xfrm>
            <a:off x="571472" y="2000240"/>
            <a:ext cx="1285876" cy="369332"/>
          </a:xfrm>
          <a:prstGeom prst="rect">
            <a:avLst/>
          </a:prstGeom>
          <a:noFill/>
          <a:ln w="9525">
            <a:noFill/>
            <a:miter lim="800000"/>
            <a:headEnd/>
            <a:tailEnd/>
          </a:ln>
        </p:spPr>
        <p:txBody>
          <a:bodyPr wrap="square">
            <a:spAutoFit/>
          </a:bodyPr>
          <a:lstStyle/>
          <a:p>
            <a:pPr algn="ctr" eaLnBrk="1" hangingPunct="1"/>
            <a:r>
              <a:rPr lang="pt-BR" dirty="0" smtClean="0">
                <a:latin typeface="Corbel" pitchFamily="34" charset="0"/>
              </a:rPr>
              <a:t>Tecnologia</a:t>
            </a:r>
            <a:endParaRPr lang="pt-BR" dirty="0">
              <a:latin typeface="Corbel" pitchFamily="34" charset="0"/>
            </a:endParaRPr>
          </a:p>
        </p:txBody>
      </p:sp>
      <p:sp>
        <p:nvSpPr>
          <p:cNvPr id="11" name="CaixaDeTexto 5"/>
          <p:cNvSpPr txBox="1">
            <a:spLocks noChangeArrowheads="1"/>
          </p:cNvSpPr>
          <p:nvPr/>
        </p:nvSpPr>
        <p:spPr bwMode="auto">
          <a:xfrm>
            <a:off x="7643834" y="4714884"/>
            <a:ext cx="1143000" cy="646331"/>
          </a:xfrm>
          <a:prstGeom prst="rect">
            <a:avLst/>
          </a:prstGeom>
          <a:noFill/>
          <a:ln w="9525">
            <a:noFill/>
            <a:miter lim="800000"/>
            <a:headEnd/>
            <a:tailEnd/>
          </a:ln>
        </p:spPr>
        <p:txBody>
          <a:bodyPr>
            <a:spAutoFit/>
          </a:bodyPr>
          <a:lstStyle/>
          <a:p>
            <a:pPr algn="ctr" eaLnBrk="1" hangingPunct="1"/>
            <a:r>
              <a:rPr lang="pt-BR" dirty="0" smtClean="0">
                <a:latin typeface="Corbel" pitchFamily="34" charset="0"/>
              </a:rPr>
              <a:t>Matéria prima</a:t>
            </a:r>
            <a:endParaRPr lang="pt-BR" dirty="0">
              <a:latin typeface="Corbe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137160" y="1030289"/>
            <a:ext cx="8078178" cy="461665"/>
          </a:xfrm>
          <a:prstGeom prst="rect">
            <a:avLst/>
          </a:prstGeom>
        </p:spPr>
        <p:txBody>
          <a:bodyPr wrap="square">
            <a:spAutoFit/>
          </a:bodyPr>
          <a:lstStyle/>
          <a:p>
            <a:r>
              <a:rPr lang="pt-BR" sz="2400" dirty="0" smtClean="0"/>
              <a:t>Nos dias de hoje se consideram 5 fatores de produção:</a:t>
            </a:r>
            <a:endParaRPr lang="pt-BR" dirty="0" smtClean="0"/>
          </a:p>
        </p:txBody>
      </p:sp>
      <p:graphicFrame>
        <p:nvGraphicFramePr>
          <p:cNvPr id="12" name="Diagrama 11"/>
          <p:cNvGraphicFramePr/>
          <p:nvPr>
            <p:extLst>
              <p:ext uri="{D42A27DB-BD31-4B8C-83A1-F6EECF244321}">
                <p14:modId xmlns:p14="http://schemas.microsoft.com/office/powerpoint/2010/main" xmlns="" val="3082797504"/>
              </p:ext>
            </p:extLst>
          </p:nvPr>
        </p:nvGraphicFramePr>
        <p:xfrm>
          <a:off x="240574" y="2090058"/>
          <a:ext cx="8567057" cy="2846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581612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Oval 1026"/>
          <p:cNvSpPr>
            <a:spLocks noChangeArrowheads="1"/>
          </p:cNvSpPr>
          <p:nvPr/>
        </p:nvSpPr>
        <p:spPr bwMode="auto">
          <a:xfrm>
            <a:off x="3124200" y="1828800"/>
            <a:ext cx="2819400" cy="1219200"/>
          </a:xfrm>
          <a:prstGeom prst="ellipse">
            <a:avLst/>
          </a:prstGeom>
          <a:solidFill>
            <a:srgbClr val="00CCFF"/>
          </a:solidFill>
          <a:ln w="9525">
            <a:solidFill>
              <a:schemeClr val="tx1"/>
            </a:solidFill>
            <a:round/>
            <a:headEnd/>
            <a:tailEnd/>
          </a:ln>
        </p:spPr>
        <p:txBody>
          <a:bodyPr wrap="none" anchor="ctr"/>
          <a:lstStyle/>
          <a:p>
            <a:endParaRPr lang="pt-BR"/>
          </a:p>
        </p:txBody>
      </p:sp>
      <p:sp>
        <p:nvSpPr>
          <p:cNvPr id="40964" name="Text Box 1029"/>
          <p:cNvSpPr txBox="1">
            <a:spLocks noChangeArrowheads="1"/>
          </p:cNvSpPr>
          <p:nvPr/>
        </p:nvSpPr>
        <p:spPr bwMode="auto">
          <a:xfrm>
            <a:off x="228600" y="3835400"/>
            <a:ext cx="1223412" cy="369332"/>
          </a:xfrm>
          <a:prstGeom prst="rect">
            <a:avLst/>
          </a:prstGeom>
          <a:solidFill>
            <a:schemeClr val="accent1"/>
          </a:solidFill>
          <a:ln w="9525">
            <a:noFill/>
            <a:miter lim="800000"/>
            <a:headEnd/>
            <a:tailEnd/>
          </a:ln>
        </p:spPr>
        <p:txBody>
          <a:bodyPr wrap="none">
            <a:spAutoFit/>
          </a:bodyPr>
          <a:lstStyle/>
          <a:p>
            <a:r>
              <a:rPr lang="pt-BR" dirty="0">
                <a:solidFill>
                  <a:schemeClr val="tx1">
                    <a:lumMod val="95000"/>
                    <a:lumOff val="5000"/>
                  </a:schemeClr>
                </a:solidFill>
              </a:rPr>
              <a:t>Empresas</a:t>
            </a:r>
          </a:p>
        </p:txBody>
      </p:sp>
      <p:sp>
        <p:nvSpPr>
          <p:cNvPr id="40965" name="Text Box 1030"/>
          <p:cNvSpPr txBox="1">
            <a:spLocks noChangeArrowheads="1"/>
          </p:cNvSpPr>
          <p:nvPr/>
        </p:nvSpPr>
        <p:spPr bwMode="auto">
          <a:xfrm>
            <a:off x="7467600" y="3810000"/>
            <a:ext cx="1056700" cy="369332"/>
          </a:xfrm>
          <a:prstGeom prst="rect">
            <a:avLst/>
          </a:prstGeom>
          <a:solidFill>
            <a:schemeClr val="accent1"/>
          </a:solidFill>
          <a:ln w="9525">
            <a:noFill/>
            <a:miter lim="800000"/>
            <a:headEnd/>
            <a:tailEnd/>
          </a:ln>
        </p:spPr>
        <p:txBody>
          <a:bodyPr wrap="none">
            <a:spAutoFit/>
          </a:bodyPr>
          <a:lstStyle/>
          <a:p>
            <a:r>
              <a:rPr lang="pt-BR" dirty="0">
                <a:solidFill>
                  <a:schemeClr val="tx1">
                    <a:lumMod val="95000"/>
                    <a:lumOff val="5000"/>
                  </a:schemeClr>
                </a:solidFill>
              </a:rPr>
              <a:t>Famílias</a:t>
            </a:r>
          </a:p>
        </p:txBody>
      </p:sp>
      <p:sp>
        <p:nvSpPr>
          <p:cNvPr id="40966" name="Text Box 1031"/>
          <p:cNvSpPr txBox="1">
            <a:spLocks noChangeArrowheads="1"/>
          </p:cNvSpPr>
          <p:nvPr/>
        </p:nvSpPr>
        <p:spPr bwMode="auto">
          <a:xfrm>
            <a:off x="3338513" y="1905000"/>
            <a:ext cx="1851789" cy="646331"/>
          </a:xfrm>
          <a:prstGeom prst="rect">
            <a:avLst/>
          </a:prstGeom>
          <a:noFill/>
          <a:ln w="9525">
            <a:noFill/>
            <a:miter lim="800000"/>
            <a:headEnd/>
            <a:tailEnd/>
          </a:ln>
        </p:spPr>
        <p:txBody>
          <a:bodyPr wrap="none">
            <a:spAutoFit/>
          </a:bodyPr>
          <a:lstStyle/>
          <a:p>
            <a:pPr algn="ctr"/>
            <a:r>
              <a:rPr lang="pt-BR" dirty="0">
                <a:solidFill>
                  <a:schemeClr val="tx1">
                    <a:lumMod val="95000"/>
                    <a:lumOff val="5000"/>
                  </a:schemeClr>
                </a:solidFill>
              </a:rPr>
              <a:t>Mercado de </a:t>
            </a:r>
          </a:p>
          <a:p>
            <a:pPr algn="ctr"/>
            <a:r>
              <a:rPr lang="pt-BR" dirty="0">
                <a:solidFill>
                  <a:schemeClr val="tx1">
                    <a:lumMod val="95000"/>
                    <a:lumOff val="5000"/>
                  </a:schemeClr>
                </a:solidFill>
              </a:rPr>
              <a:t>Bens e Serviços</a:t>
            </a:r>
          </a:p>
        </p:txBody>
      </p:sp>
      <p:sp>
        <p:nvSpPr>
          <p:cNvPr id="40967" name="Oval 1032"/>
          <p:cNvSpPr>
            <a:spLocks noChangeArrowheads="1"/>
          </p:cNvSpPr>
          <p:nvPr/>
        </p:nvSpPr>
        <p:spPr bwMode="auto">
          <a:xfrm>
            <a:off x="3048000" y="5410200"/>
            <a:ext cx="3048000" cy="1371600"/>
          </a:xfrm>
          <a:prstGeom prst="ellipse">
            <a:avLst/>
          </a:prstGeom>
          <a:solidFill>
            <a:srgbClr val="00CCFF"/>
          </a:solidFill>
          <a:ln w="9525">
            <a:solidFill>
              <a:schemeClr val="tx1"/>
            </a:solidFill>
            <a:round/>
            <a:headEnd/>
            <a:tailEnd/>
          </a:ln>
        </p:spPr>
        <p:txBody>
          <a:bodyPr wrap="none" anchor="ctr"/>
          <a:lstStyle/>
          <a:p>
            <a:endParaRPr lang="pt-BR"/>
          </a:p>
        </p:txBody>
      </p:sp>
      <p:sp>
        <p:nvSpPr>
          <p:cNvPr id="40968" name="Text Box 1033"/>
          <p:cNvSpPr txBox="1">
            <a:spLocks noChangeArrowheads="1"/>
          </p:cNvSpPr>
          <p:nvPr/>
        </p:nvSpPr>
        <p:spPr bwMode="auto">
          <a:xfrm>
            <a:off x="3657600" y="5408613"/>
            <a:ext cx="1467068" cy="923330"/>
          </a:xfrm>
          <a:prstGeom prst="rect">
            <a:avLst/>
          </a:prstGeom>
          <a:noFill/>
          <a:ln w="9525">
            <a:noFill/>
            <a:miter lim="800000"/>
            <a:headEnd/>
            <a:tailEnd/>
          </a:ln>
        </p:spPr>
        <p:txBody>
          <a:bodyPr wrap="none">
            <a:spAutoFit/>
          </a:bodyPr>
          <a:lstStyle/>
          <a:p>
            <a:pPr algn="ctr"/>
            <a:r>
              <a:rPr lang="pt-BR" dirty="0">
                <a:solidFill>
                  <a:schemeClr val="tx1">
                    <a:lumMod val="95000"/>
                    <a:lumOff val="5000"/>
                  </a:schemeClr>
                </a:solidFill>
              </a:rPr>
              <a:t>Mercado de </a:t>
            </a:r>
          </a:p>
          <a:p>
            <a:pPr algn="ctr"/>
            <a:r>
              <a:rPr lang="pt-BR" dirty="0">
                <a:solidFill>
                  <a:schemeClr val="tx1">
                    <a:lumMod val="95000"/>
                    <a:lumOff val="5000"/>
                  </a:schemeClr>
                </a:solidFill>
              </a:rPr>
              <a:t>Fatores de </a:t>
            </a:r>
          </a:p>
          <a:p>
            <a:pPr algn="ctr"/>
            <a:r>
              <a:rPr lang="pt-BR" dirty="0">
                <a:solidFill>
                  <a:schemeClr val="tx1">
                    <a:lumMod val="95000"/>
                    <a:lumOff val="5000"/>
                  </a:schemeClr>
                </a:solidFill>
              </a:rPr>
              <a:t>Produção</a:t>
            </a:r>
          </a:p>
        </p:txBody>
      </p:sp>
      <p:sp>
        <p:nvSpPr>
          <p:cNvPr id="40969" name="Text Box 1055"/>
          <p:cNvSpPr txBox="1">
            <a:spLocks noChangeArrowheads="1"/>
          </p:cNvSpPr>
          <p:nvPr/>
        </p:nvSpPr>
        <p:spPr bwMode="auto">
          <a:xfrm>
            <a:off x="6411913" y="2041525"/>
            <a:ext cx="2103437" cy="701675"/>
          </a:xfrm>
          <a:prstGeom prst="rect">
            <a:avLst/>
          </a:prstGeom>
          <a:noFill/>
          <a:ln w="9525">
            <a:noFill/>
            <a:miter lim="800000"/>
            <a:headEnd/>
            <a:tailEnd/>
          </a:ln>
        </p:spPr>
        <p:txBody>
          <a:bodyPr wrap="none">
            <a:spAutoFit/>
          </a:bodyPr>
          <a:lstStyle/>
          <a:p>
            <a:pPr algn="ctr"/>
            <a:r>
              <a:rPr lang="pt-BR" sz="2000" b="1">
                <a:solidFill>
                  <a:schemeClr val="tx2"/>
                </a:solidFill>
              </a:rPr>
              <a:t>Demanda de bens</a:t>
            </a:r>
          </a:p>
          <a:p>
            <a:pPr algn="ctr"/>
            <a:r>
              <a:rPr lang="pt-BR" sz="2000" b="1">
                <a:solidFill>
                  <a:schemeClr val="tx2"/>
                </a:solidFill>
              </a:rPr>
              <a:t> e serviços</a:t>
            </a:r>
          </a:p>
        </p:txBody>
      </p:sp>
      <p:sp>
        <p:nvSpPr>
          <p:cNvPr id="40971" name="AutoShape 1063"/>
          <p:cNvSpPr>
            <a:spLocks noChangeArrowheads="1"/>
          </p:cNvSpPr>
          <p:nvPr/>
        </p:nvSpPr>
        <p:spPr bwMode="auto">
          <a:xfrm rot="3705994">
            <a:off x="2132807" y="2210593"/>
            <a:ext cx="304800" cy="1979613"/>
          </a:xfrm>
          <a:prstGeom prst="upArrow">
            <a:avLst>
              <a:gd name="adj1" fmla="val 50000"/>
              <a:gd name="adj2" fmla="val 162370"/>
            </a:avLst>
          </a:prstGeom>
          <a:solidFill>
            <a:schemeClr val="tx1"/>
          </a:solidFill>
          <a:ln w="9525">
            <a:solidFill>
              <a:schemeClr val="tx1"/>
            </a:solidFill>
            <a:miter lim="800000"/>
            <a:headEnd/>
            <a:tailEnd/>
          </a:ln>
        </p:spPr>
        <p:txBody>
          <a:bodyPr wrap="none" anchor="ctr"/>
          <a:lstStyle/>
          <a:p>
            <a:endParaRPr lang="pt-BR"/>
          </a:p>
        </p:txBody>
      </p:sp>
      <p:sp>
        <p:nvSpPr>
          <p:cNvPr id="40972" name="Text Box 1064"/>
          <p:cNvSpPr txBox="1">
            <a:spLocks noChangeArrowheads="1"/>
          </p:cNvSpPr>
          <p:nvPr/>
        </p:nvSpPr>
        <p:spPr bwMode="auto">
          <a:xfrm>
            <a:off x="793750" y="2057400"/>
            <a:ext cx="1776413" cy="701675"/>
          </a:xfrm>
          <a:prstGeom prst="rect">
            <a:avLst/>
          </a:prstGeom>
          <a:noFill/>
          <a:ln w="9525">
            <a:noFill/>
            <a:miter lim="800000"/>
            <a:headEnd/>
            <a:tailEnd/>
          </a:ln>
        </p:spPr>
        <p:txBody>
          <a:bodyPr wrap="none">
            <a:spAutoFit/>
          </a:bodyPr>
          <a:lstStyle/>
          <a:p>
            <a:pPr algn="ctr"/>
            <a:r>
              <a:rPr lang="pt-BR" sz="2000" b="1">
                <a:solidFill>
                  <a:schemeClr val="tx2"/>
                </a:solidFill>
              </a:rPr>
              <a:t>Oferta de bens</a:t>
            </a:r>
          </a:p>
          <a:p>
            <a:pPr algn="ctr"/>
            <a:r>
              <a:rPr lang="pt-BR" sz="2000" b="1">
                <a:solidFill>
                  <a:schemeClr val="tx2"/>
                </a:solidFill>
              </a:rPr>
              <a:t> e serviços</a:t>
            </a:r>
          </a:p>
        </p:txBody>
      </p:sp>
      <p:sp>
        <p:nvSpPr>
          <p:cNvPr id="40973" name="AutoShape 1067"/>
          <p:cNvSpPr>
            <a:spLocks noChangeArrowheads="1"/>
          </p:cNvSpPr>
          <p:nvPr/>
        </p:nvSpPr>
        <p:spPr bwMode="auto">
          <a:xfrm>
            <a:off x="5181600" y="4876800"/>
            <a:ext cx="304800" cy="457200"/>
          </a:xfrm>
          <a:prstGeom prst="downArrow">
            <a:avLst>
              <a:gd name="adj1" fmla="val 50000"/>
              <a:gd name="adj2" fmla="val 37500"/>
            </a:avLst>
          </a:prstGeom>
          <a:solidFill>
            <a:srgbClr val="00FF00"/>
          </a:solidFill>
          <a:ln w="9525">
            <a:solidFill>
              <a:schemeClr val="tx1"/>
            </a:solidFill>
            <a:miter lim="800000"/>
            <a:headEnd/>
            <a:tailEnd/>
          </a:ln>
        </p:spPr>
        <p:txBody>
          <a:bodyPr wrap="none" anchor="ctr"/>
          <a:lstStyle/>
          <a:p>
            <a:endParaRPr lang="pt-BR"/>
          </a:p>
        </p:txBody>
      </p:sp>
      <p:sp>
        <p:nvSpPr>
          <p:cNvPr id="40974" name="AutoShape 1068"/>
          <p:cNvSpPr>
            <a:spLocks noChangeArrowheads="1"/>
          </p:cNvSpPr>
          <p:nvPr/>
        </p:nvSpPr>
        <p:spPr bwMode="auto">
          <a:xfrm>
            <a:off x="3581400" y="3048000"/>
            <a:ext cx="304800" cy="457200"/>
          </a:xfrm>
          <a:prstGeom prst="upArrow">
            <a:avLst>
              <a:gd name="adj1" fmla="val 50000"/>
              <a:gd name="adj2" fmla="val 37500"/>
            </a:avLst>
          </a:prstGeom>
          <a:solidFill>
            <a:srgbClr val="00FF00"/>
          </a:solidFill>
          <a:ln w="9525">
            <a:solidFill>
              <a:schemeClr val="tx1"/>
            </a:solidFill>
            <a:miter lim="800000"/>
            <a:headEnd/>
            <a:tailEnd/>
          </a:ln>
        </p:spPr>
        <p:txBody>
          <a:bodyPr wrap="none" anchor="ctr"/>
          <a:lstStyle/>
          <a:p>
            <a:endParaRPr lang="pt-BR"/>
          </a:p>
        </p:txBody>
      </p:sp>
      <p:sp>
        <p:nvSpPr>
          <p:cNvPr id="40975" name="Text Box 1069"/>
          <p:cNvSpPr txBox="1">
            <a:spLocks noChangeArrowheads="1"/>
          </p:cNvSpPr>
          <p:nvPr/>
        </p:nvSpPr>
        <p:spPr bwMode="auto">
          <a:xfrm>
            <a:off x="4071934" y="3071810"/>
            <a:ext cx="2174875" cy="822325"/>
          </a:xfrm>
          <a:prstGeom prst="rect">
            <a:avLst/>
          </a:prstGeom>
          <a:noFill/>
          <a:ln w="9525">
            <a:noFill/>
            <a:miter lim="800000"/>
            <a:headEnd/>
            <a:tailEnd/>
          </a:ln>
        </p:spPr>
        <p:txBody>
          <a:bodyPr wrap="none">
            <a:spAutoFit/>
          </a:bodyPr>
          <a:lstStyle/>
          <a:p>
            <a:pPr algn="ctr"/>
            <a:r>
              <a:rPr lang="pt-BR" sz="2400" b="1" dirty="0"/>
              <a:t>O que e quanto</a:t>
            </a:r>
          </a:p>
          <a:p>
            <a:pPr algn="ctr"/>
            <a:r>
              <a:rPr lang="pt-BR" sz="2400" b="1" dirty="0"/>
              <a:t>produzir</a:t>
            </a:r>
            <a:endParaRPr lang="en-US" sz="2400" b="1" dirty="0"/>
          </a:p>
        </p:txBody>
      </p:sp>
      <p:sp>
        <p:nvSpPr>
          <p:cNvPr id="40976" name="Text Box 1070"/>
          <p:cNvSpPr txBox="1">
            <a:spLocks noChangeArrowheads="1"/>
          </p:cNvSpPr>
          <p:nvPr/>
        </p:nvSpPr>
        <p:spPr bwMode="auto">
          <a:xfrm>
            <a:off x="3795713" y="4419600"/>
            <a:ext cx="1690687" cy="822325"/>
          </a:xfrm>
          <a:prstGeom prst="rect">
            <a:avLst/>
          </a:prstGeom>
          <a:noFill/>
          <a:ln w="9525">
            <a:noFill/>
            <a:miter lim="800000"/>
            <a:headEnd/>
            <a:tailEnd/>
          </a:ln>
        </p:spPr>
        <p:txBody>
          <a:bodyPr wrap="none">
            <a:spAutoFit/>
          </a:bodyPr>
          <a:lstStyle/>
          <a:p>
            <a:r>
              <a:rPr lang="pt-BR" sz="2400" b="1"/>
              <a:t>Para quem </a:t>
            </a:r>
          </a:p>
          <a:p>
            <a:r>
              <a:rPr lang="pt-BR" sz="2400" b="1"/>
              <a:t>produzir</a:t>
            </a:r>
            <a:endParaRPr lang="en-US" sz="2400" b="1"/>
          </a:p>
        </p:txBody>
      </p:sp>
      <p:sp>
        <p:nvSpPr>
          <p:cNvPr id="40977" name="Text Box 1073"/>
          <p:cNvSpPr txBox="1">
            <a:spLocks noChangeArrowheads="1"/>
          </p:cNvSpPr>
          <p:nvPr/>
        </p:nvSpPr>
        <p:spPr bwMode="auto">
          <a:xfrm>
            <a:off x="2362200" y="3810000"/>
            <a:ext cx="1335088" cy="822325"/>
          </a:xfrm>
          <a:prstGeom prst="rect">
            <a:avLst/>
          </a:prstGeom>
          <a:noFill/>
          <a:ln w="9525">
            <a:noFill/>
            <a:miter lim="800000"/>
            <a:headEnd/>
            <a:tailEnd/>
          </a:ln>
        </p:spPr>
        <p:txBody>
          <a:bodyPr wrap="none">
            <a:spAutoFit/>
          </a:bodyPr>
          <a:lstStyle/>
          <a:p>
            <a:r>
              <a:rPr lang="pt-BR" sz="2400" b="1"/>
              <a:t>Como</a:t>
            </a:r>
          </a:p>
          <a:p>
            <a:r>
              <a:rPr lang="pt-BR" sz="2400" b="1"/>
              <a:t>produzir</a:t>
            </a:r>
            <a:endParaRPr lang="en-US" sz="2400" b="1"/>
          </a:p>
        </p:txBody>
      </p:sp>
      <p:sp>
        <p:nvSpPr>
          <p:cNvPr id="40978" name="AutoShape 1074"/>
          <p:cNvSpPr>
            <a:spLocks noChangeArrowheads="1"/>
          </p:cNvSpPr>
          <p:nvPr/>
        </p:nvSpPr>
        <p:spPr bwMode="auto">
          <a:xfrm>
            <a:off x="1905000" y="3962400"/>
            <a:ext cx="457200" cy="304800"/>
          </a:xfrm>
          <a:prstGeom prst="leftArrow">
            <a:avLst>
              <a:gd name="adj1" fmla="val 50000"/>
              <a:gd name="adj2" fmla="val 37500"/>
            </a:avLst>
          </a:prstGeom>
          <a:solidFill>
            <a:srgbClr val="00FF00"/>
          </a:solidFill>
          <a:ln w="9525">
            <a:solidFill>
              <a:schemeClr val="tx1"/>
            </a:solidFill>
            <a:miter lim="800000"/>
            <a:headEnd/>
            <a:tailEnd/>
          </a:ln>
        </p:spPr>
        <p:txBody>
          <a:bodyPr wrap="none" anchor="ctr"/>
          <a:lstStyle/>
          <a:p>
            <a:endParaRPr lang="pt-BR"/>
          </a:p>
        </p:txBody>
      </p:sp>
      <p:sp>
        <p:nvSpPr>
          <p:cNvPr id="40979" name="AutoShape 1075"/>
          <p:cNvSpPr>
            <a:spLocks noChangeArrowheads="1"/>
          </p:cNvSpPr>
          <p:nvPr/>
        </p:nvSpPr>
        <p:spPr bwMode="auto">
          <a:xfrm rot="7898586">
            <a:off x="2210594" y="4191794"/>
            <a:ext cx="304800" cy="1979612"/>
          </a:xfrm>
          <a:prstGeom prst="upArrow">
            <a:avLst>
              <a:gd name="adj1" fmla="val 50000"/>
              <a:gd name="adj2" fmla="val 162370"/>
            </a:avLst>
          </a:prstGeom>
          <a:solidFill>
            <a:schemeClr val="tx1"/>
          </a:solidFill>
          <a:ln w="9525">
            <a:solidFill>
              <a:schemeClr val="tx1"/>
            </a:solidFill>
            <a:miter lim="800000"/>
            <a:headEnd/>
            <a:tailEnd/>
          </a:ln>
        </p:spPr>
        <p:txBody>
          <a:bodyPr wrap="none" anchor="ctr"/>
          <a:lstStyle/>
          <a:p>
            <a:endParaRPr lang="pt-BR"/>
          </a:p>
        </p:txBody>
      </p:sp>
      <p:sp>
        <p:nvSpPr>
          <p:cNvPr id="40980" name="AutoShape 1076"/>
          <p:cNvSpPr>
            <a:spLocks noChangeArrowheads="1"/>
          </p:cNvSpPr>
          <p:nvPr/>
        </p:nvSpPr>
        <p:spPr bwMode="auto">
          <a:xfrm rot="-3528567">
            <a:off x="6742906" y="2094707"/>
            <a:ext cx="280987" cy="2082800"/>
          </a:xfrm>
          <a:prstGeom prst="upArrow">
            <a:avLst>
              <a:gd name="adj1" fmla="val 50000"/>
              <a:gd name="adj2" fmla="val 185311"/>
            </a:avLst>
          </a:prstGeom>
          <a:solidFill>
            <a:schemeClr val="tx1"/>
          </a:solidFill>
          <a:ln w="9525">
            <a:solidFill>
              <a:schemeClr val="tx1"/>
            </a:solidFill>
            <a:miter lim="800000"/>
            <a:headEnd/>
            <a:tailEnd/>
          </a:ln>
        </p:spPr>
        <p:txBody>
          <a:bodyPr wrap="none" anchor="ctr"/>
          <a:lstStyle/>
          <a:p>
            <a:endParaRPr lang="pt-BR"/>
          </a:p>
        </p:txBody>
      </p:sp>
      <p:sp>
        <p:nvSpPr>
          <p:cNvPr id="40981" name="AutoShape 1077"/>
          <p:cNvSpPr>
            <a:spLocks noChangeArrowheads="1"/>
          </p:cNvSpPr>
          <p:nvPr/>
        </p:nvSpPr>
        <p:spPr bwMode="auto">
          <a:xfrm rot="-7953670">
            <a:off x="6819106" y="4152107"/>
            <a:ext cx="280987" cy="2082800"/>
          </a:xfrm>
          <a:prstGeom prst="upArrow">
            <a:avLst>
              <a:gd name="adj1" fmla="val 50000"/>
              <a:gd name="adj2" fmla="val 185311"/>
            </a:avLst>
          </a:prstGeom>
          <a:solidFill>
            <a:schemeClr val="tx1"/>
          </a:solidFill>
          <a:ln w="9525">
            <a:solidFill>
              <a:schemeClr val="tx1"/>
            </a:solidFill>
            <a:miter lim="800000"/>
            <a:headEnd/>
            <a:tailEnd/>
          </a:ln>
        </p:spPr>
        <p:txBody>
          <a:bodyPr wrap="none" anchor="ctr"/>
          <a:lstStyle/>
          <a:p>
            <a:endParaRPr lang="pt-BR"/>
          </a:p>
        </p:txBody>
      </p:sp>
      <p:sp>
        <p:nvSpPr>
          <p:cNvPr id="40982" name="Text Box 1078"/>
          <p:cNvSpPr txBox="1">
            <a:spLocks noChangeArrowheads="1"/>
          </p:cNvSpPr>
          <p:nvPr/>
        </p:nvSpPr>
        <p:spPr bwMode="auto">
          <a:xfrm>
            <a:off x="7289800" y="4876800"/>
            <a:ext cx="1473200" cy="1311275"/>
          </a:xfrm>
          <a:prstGeom prst="rect">
            <a:avLst/>
          </a:prstGeom>
          <a:noFill/>
          <a:ln w="9525">
            <a:noFill/>
            <a:miter lim="800000"/>
            <a:headEnd/>
            <a:tailEnd/>
          </a:ln>
        </p:spPr>
        <p:txBody>
          <a:bodyPr wrap="none">
            <a:spAutoFit/>
          </a:bodyPr>
          <a:lstStyle/>
          <a:p>
            <a:r>
              <a:rPr lang="pt-BR" sz="2000" b="1">
                <a:solidFill>
                  <a:schemeClr val="tx2"/>
                </a:solidFill>
              </a:rPr>
              <a:t>Oferta de  </a:t>
            </a:r>
          </a:p>
          <a:p>
            <a:r>
              <a:rPr lang="pt-BR" sz="2000" b="1">
                <a:solidFill>
                  <a:schemeClr val="tx2"/>
                </a:solidFill>
              </a:rPr>
              <a:t>serviços dos</a:t>
            </a:r>
          </a:p>
          <a:p>
            <a:r>
              <a:rPr lang="pt-BR" sz="2000" b="1">
                <a:solidFill>
                  <a:schemeClr val="tx2"/>
                </a:solidFill>
              </a:rPr>
              <a:t>fatores de</a:t>
            </a:r>
          </a:p>
          <a:p>
            <a:r>
              <a:rPr lang="pt-BR" sz="2000" b="1">
                <a:solidFill>
                  <a:schemeClr val="tx2"/>
                </a:solidFill>
              </a:rPr>
              <a:t> produção</a:t>
            </a:r>
          </a:p>
        </p:txBody>
      </p:sp>
      <p:sp>
        <p:nvSpPr>
          <p:cNvPr id="40983" name="Text Box 1080"/>
          <p:cNvSpPr txBox="1">
            <a:spLocks noChangeArrowheads="1"/>
          </p:cNvSpPr>
          <p:nvPr/>
        </p:nvSpPr>
        <p:spPr bwMode="auto">
          <a:xfrm>
            <a:off x="152400" y="4572000"/>
            <a:ext cx="1673225" cy="1311275"/>
          </a:xfrm>
          <a:prstGeom prst="rect">
            <a:avLst/>
          </a:prstGeom>
          <a:noFill/>
          <a:ln w="9525">
            <a:noFill/>
            <a:miter lim="800000"/>
            <a:headEnd/>
            <a:tailEnd/>
          </a:ln>
        </p:spPr>
        <p:txBody>
          <a:bodyPr wrap="none">
            <a:spAutoFit/>
          </a:bodyPr>
          <a:lstStyle/>
          <a:p>
            <a:r>
              <a:rPr lang="pt-BR" sz="2000" b="1">
                <a:solidFill>
                  <a:schemeClr val="tx2"/>
                </a:solidFill>
              </a:rPr>
              <a:t>Demanda de  </a:t>
            </a:r>
          </a:p>
          <a:p>
            <a:r>
              <a:rPr lang="pt-BR" sz="2000" b="1">
                <a:solidFill>
                  <a:schemeClr val="tx2"/>
                </a:solidFill>
              </a:rPr>
              <a:t>serviços dos</a:t>
            </a:r>
          </a:p>
          <a:p>
            <a:r>
              <a:rPr lang="pt-BR" sz="2000" b="1">
                <a:solidFill>
                  <a:schemeClr val="tx2"/>
                </a:solidFill>
              </a:rPr>
              <a:t>fatores de</a:t>
            </a:r>
          </a:p>
          <a:p>
            <a:r>
              <a:rPr lang="pt-BR" sz="2000" b="1">
                <a:solidFill>
                  <a:schemeClr val="tx2"/>
                </a:solidFill>
              </a:rPr>
              <a:t> produção.</a:t>
            </a:r>
          </a:p>
        </p:txBody>
      </p:sp>
      <p:sp>
        <p:nvSpPr>
          <p:cNvPr id="40984" name="Text Box 1081"/>
          <p:cNvSpPr txBox="1">
            <a:spLocks noChangeArrowheads="1"/>
          </p:cNvSpPr>
          <p:nvPr/>
        </p:nvSpPr>
        <p:spPr bwMode="auto">
          <a:xfrm>
            <a:off x="228600" y="5791200"/>
            <a:ext cx="2925763" cy="822325"/>
          </a:xfrm>
          <a:prstGeom prst="rect">
            <a:avLst/>
          </a:prstGeom>
          <a:noFill/>
          <a:ln w="9525">
            <a:noFill/>
            <a:miter lim="800000"/>
            <a:headEnd/>
            <a:tailEnd/>
          </a:ln>
        </p:spPr>
        <p:txBody>
          <a:bodyPr wrap="none">
            <a:spAutoFit/>
          </a:bodyPr>
          <a:lstStyle/>
          <a:p>
            <a:r>
              <a:rPr lang="pt-BR" sz="2400" b="1"/>
              <a:t>(mão-de-obra, terra, </a:t>
            </a:r>
          </a:p>
          <a:p>
            <a:r>
              <a:rPr lang="pt-BR" sz="2400" b="1"/>
              <a:t>capital)</a:t>
            </a:r>
            <a:endParaRPr lang="en-US" sz="2400" b="1"/>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bwMode="auto">
          <a:xfrm>
            <a:off x="571472" y="1643050"/>
            <a:ext cx="8351837" cy="663561"/>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pt-BR" sz="2800" b="1" kern="0" dirty="0" smtClean="0">
                <a:solidFill>
                  <a:srgbClr val="002060"/>
                </a:solidFill>
                <a:latin typeface="+mj-lt"/>
                <a:ea typeface="+mj-ea"/>
                <a:cs typeface="+mj-cs"/>
              </a:rPr>
              <a:t>FLUXOS ECONÔMICOS EM UMA ECONOMIA DE MERCADO</a:t>
            </a:r>
            <a:endParaRPr kumimoji="0" lang="pt-BR" sz="2800" b="1" i="0" u="none" strike="noStrike" kern="0" cap="none" spc="0" normalizeH="0" baseline="0" noProof="0" dirty="0" smtClean="0">
              <a:ln>
                <a:noFill/>
              </a:ln>
              <a:solidFill>
                <a:srgbClr val="002060"/>
              </a:solidFill>
              <a:effectLst/>
              <a:uLnTx/>
              <a:uFillTx/>
              <a:latin typeface="+mj-lt"/>
              <a:ea typeface="+mj-ea"/>
              <a:cs typeface="+mj-cs"/>
            </a:endParaRPr>
          </a:p>
        </p:txBody>
      </p:sp>
      <p:sp>
        <p:nvSpPr>
          <p:cNvPr id="8" name="Seta para a direita 7"/>
          <p:cNvSpPr/>
          <p:nvPr/>
        </p:nvSpPr>
        <p:spPr bwMode="auto">
          <a:xfrm>
            <a:off x="500034" y="1785926"/>
            <a:ext cx="428628" cy="285752"/>
          </a:xfrm>
          <a:prstGeom prst="rightArrow">
            <a:avLst/>
          </a:pr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BR" sz="1800" b="0" i="0" u="none" strike="noStrike" cap="none" normalizeH="0" baseline="0" smtClean="0">
              <a:ln>
                <a:noFill/>
              </a:ln>
              <a:solidFill>
                <a:schemeClr val="tx1"/>
              </a:solidFill>
              <a:effectLst/>
              <a:latin typeface="Arial" charset="0"/>
            </a:endParaRPr>
          </a:p>
        </p:txBody>
      </p:sp>
      <p:sp>
        <p:nvSpPr>
          <p:cNvPr id="12" name="Espaço Reservado para Conteúdo 2"/>
          <p:cNvSpPr>
            <a:spLocks noGrp="1"/>
          </p:cNvSpPr>
          <p:nvPr>
            <p:ph idx="1"/>
          </p:nvPr>
        </p:nvSpPr>
        <p:spPr>
          <a:xfrm>
            <a:off x="500034" y="2786058"/>
            <a:ext cx="8229600" cy="3240088"/>
          </a:xfrm>
        </p:spPr>
        <p:txBody>
          <a:bodyPr/>
          <a:lstStyle/>
          <a:p>
            <a:pPr eaLnBrk="1" hangingPunct="1">
              <a:lnSpc>
                <a:spcPct val="150000"/>
              </a:lnSpc>
              <a:defRPr/>
            </a:pPr>
            <a:r>
              <a:rPr lang="pt-BR" dirty="0" smtClean="0">
                <a:effectLst>
                  <a:outerShdw blurRad="38100" dist="38100" dir="2700000" algn="tl">
                    <a:srgbClr val="000000">
                      <a:alpha val="43137"/>
                    </a:srgbClr>
                  </a:outerShdw>
                </a:effectLst>
              </a:rPr>
              <a:t>Agentes Econômicos</a:t>
            </a:r>
            <a:r>
              <a:rPr lang="pt-BR" dirty="0" smtClean="0"/>
              <a:t>:</a:t>
            </a:r>
          </a:p>
          <a:p>
            <a:pPr lvl="1" eaLnBrk="1" hangingPunct="1">
              <a:lnSpc>
                <a:spcPct val="150000"/>
              </a:lnSpc>
              <a:buFont typeface="Wingdings" pitchFamily="2" charset="2"/>
              <a:buChar char="§"/>
              <a:defRPr/>
            </a:pPr>
            <a:r>
              <a:rPr lang="pt-BR" dirty="0" smtClean="0"/>
              <a:t>Unidades produtivas ou empresas.</a:t>
            </a:r>
          </a:p>
          <a:p>
            <a:pPr lvl="1" eaLnBrk="1" hangingPunct="1">
              <a:lnSpc>
                <a:spcPct val="150000"/>
              </a:lnSpc>
              <a:buFont typeface="Wingdings" pitchFamily="2" charset="2"/>
              <a:buChar char="§"/>
              <a:defRPr/>
            </a:pPr>
            <a:r>
              <a:rPr lang="pt-BR" dirty="0" smtClean="0"/>
              <a:t>Unidades consumidoras ou proprietários dos fatores de produção (ou famílias).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ítulo 1"/>
          <p:cNvSpPr>
            <a:spLocks noGrp="1"/>
          </p:cNvSpPr>
          <p:nvPr>
            <p:ph type="title"/>
          </p:nvPr>
        </p:nvSpPr>
        <p:spPr bwMode="auto">
          <a:xfrm>
            <a:off x="684213" y="836613"/>
            <a:ext cx="4967287" cy="725487"/>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pt-BR" sz="3600" smtClean="0">
                <a:solidFill>
                  <a:srgbClr val="002060"/>
                </a:solidFill>
              </a:rPr>
              <a:t>Microeconomia</a:t>
            </a:r>
            <a:endParaRPr lang="pt-BR" smtClean="0">
              <a:solidFill>
                <a:srgbClr val="002060"/>
              </a:solidFill>
            </a:endParaRPr>
          </a:p>
        </p:txBody>
      </p:sp>
      <p:sp>
        <p:nvSpPr>
          <p:cNvPr id="13316" name="Retângulo 4"/>
          <p:cNvSpPr>
            <a:spLocks noChangeArrowheads="1"/>
          </p:cNvSpPr>
          <p:nvPr/>
        </p:nvSpPr>
        <p:spPr bwMode="auto">
          <a:xfrm>
            <a:off x="539750" y="4076700"/>
            <a:ext cx="8177213" cy="1878013"/>
          </a:xfrm>
          <a:prstGeom prst="rect">
            <a:avLst/>
          </a:prstGeom>
          <a:noFill/>
          <a:ln>
            <a:noFill/>
          </a:ln>
          <a:extLst/>
        </p:spPr>
        <p:txBody>
          <a:bodyPr>
            <a:spAutoFit/>
          </a:bodyPr>
          <a:lstStyle/>
          <a:p>
            <a:pPr marL="342900" indent="-342900" algn="just" eaLnBrk="1" hangingPunct="1">
              <a:buFont typeface="Wingdings" pitchFamily="2" charset="2"/>
              <a:buChar char="§"/>
              <a:defRPr/>
            </a:pPr>
            <a:r>
              <a:rPr lang="pt-BR" sz="2400" dirty="0">
                <a:latin typeface="+mn-lt"/>
              </a:rPr>
              <a:t>Trata do comportamento das unidades individuais (consumidores, trabalhadores, investidores, proprietários de terra e empresas) que participem no funcionamento da economia. </a:t>
            </a:r>
          </a:p>
          <a:p>
            <a:pPr algn="r" eaLnBrk="1" hangingPunct="1">
              <a:defRPr/>
            </a:pPr>
            <a:r>
              <a:rPr lang="pt-BR" sz="2000" dirty="0">
                <a:latin typeface="+mn-lt"/>
              </a:rPr>
              <a:t>(PINDYCK E RUBINFELD, 2005)</a:t>
            </a:r>
          </a:p>
        </p:txBody>
      </p:sp>
      <p:sp>
        <p:nvSpPr>
          <p:cNvPr id="13317" name="Retângulo 5"/>
          <p:cNvSpPr>
            <a:spLocks noChangeArrowheads="1"/>
          </p:cNvSpPr>
          <p:nvPr/>
        </p:nvSpPr>
        <p:spPr bwMode="auto">
          <a:xfrm>
            <a:off x="508000" y="1916113"/>
            <a:ext cx="8208963" cy="1200150"/>
          </a:xfrm>
          <a:prstGeom prst="rect">
            <a:avLst/>
          </a:prstGeom>
          <a:noFill/>
          <a:ln>
            <a:noFill/>
          </a:ln>
          <a:extLst/>
        </p:spPr>
        <p:txBody>
          <a:bodyPr>
            <a:spAutoFit/>
          </a:bodyPr>
          <a:lstStyle/>
          <a:p>
            <a:pPr marL="342900" indent="-342900" algn="just" eaLnBrk="1" hangingPunct="1">
              <a:buFont typeface="Wingdings" pitchFamily="2" charset="2"/>
              <a:buChar char="§"/>
              <a:defRPr/>
            </a:pPr>
            <a:r>
              <a:rPr lang="pt-BR" sz="2400" dirty="0">
                <a:latin typeface="+mn-lt"/>
              </a:rPr>
              <a:t>Estuda o funcionamento do mercado em que um produto ou grupo de produtos sejam transacionados. </a:t>
            </a:r>
          </a:p>
          <a:p>
            <a:pPr algn="r" eaLnBrk="1" hangingPunct="1">
              <a:defRPr/>
            </a:pPr>
            <a:r>
              <a:rPr lang="pt-BR" sz="2400" dirty="0">
                <a:latin typeface="+mn-lt"/>
              </a:rPr>
              <a:t>(</a:t>
            </a:r>
            <a:r>
              <a:rPr lang="pt-BR" sz="2000" dirty="0">
                <a:latin typeface="+mn-lt"/>
              </a:rPr>
              <a:t>VICECONTI E NEVES, 2005)</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ítulo 1"/>
          <p:cNvSpPr>
            <a:spLocks noGrp="1"/>
          </p:cNvSpPr>
          <p:nvPr>
            <p:ph type="title"/>
          </p:nvPr>
        </p:nvSpPr>
        <p:spPr bwMode="auto">
          <a:xfrm>
            <a:off x="393700" y="836613"/>
            <a:ext cx="7467600" cy="777875"/>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pt-BR" sz="3600" smtClean="0">
                <a:solidFill>
                  <a:srgbClr val="002060"/>
                </a:solidFill>
              </a:rPr>
              <a:t>Macroeconomia</a:t>
            </a:r>
            <a:endParaRPr lang="pt-BR" smtClean="0">
              <a:solidFill>
                <a:srgbClr val="002060"/>
              </a:solidFill>
            </a:endParaRPr>
          </a:p>
        </p:txBody>
      </p:sp>
      <p:sp>
        <p:nvSpPr>
          <p:cNvPr id="12291" name="Espaço Reservado para Conteúdo 2"/>
          <p:cNvSpPr>
            <a:spLocks noGrp="1"/>
          </p:cNvSpPr>
          <p:nvPr>
            <p:ph idx="1"/>
          </p:nvPr>
        </p:nvSpPr>
        <p:spPr>
          <a:xfrm>
            <a:off x="323850" y="1700213"/>
            <a:ext cx="8542338" cy="2592387"/>
          </a:xfrm>
        </p:spPr>
        <p:txBody>
          <a:bodyPr/>
          <a:lstStyle/>
          <a:p>
            <a:pPr marL="438150" indent="-319088" eaLnBrk="1" hangingPunct="1">
              <a:spcBef>
                <a:spcPts val="600"/>
              </a:spcBef>
              <a:buFont typeface="Wingdings 2" pitchFamily="18" charset="2"/>
              <a:buChar char=""/>
              <a:defRPr/>
            </a:pPr>
            <a:r>
              <a:rPr lang="pt-BR" sz="2400" dirty="0" smtClean="0"/>
              <a:t>Estuda o funcionamento de toda a economia.</a:t>
            </a:r>
          </a:p>
          <a:p>
            <a:pPr marL="438150" indent="-319088" eaLnBrk="1" hangingPunct="1">
              <a:spcBef>
                <a:spcPts val="600"/>
              </a:spcBef>
              <a:buFont typeface="Wingdings 2" pitchFamily="18" charset="2"/>
              <a:buChar char=""/>
              <a:defRPr/>
            </a:pPr>
            <a:r>
              <a:rPr lang="pt-BR" sz="2400" dirty="0" smtClean="0"/>
              <a:t>Procura identificar e medir as variáveis determinantes do:</a:t>
            </a:r>
          </a:p>
          <a:p>
            <a:pPr marL="862012" lvl="1" indent="-342900" eaLnBrk="1" hangingPunct="1">
              <a:spcBef>
                <a:spcPct val="0"/>
              </a:spcBef>
              <a:buFont typeface="Arial" pitchFamily="34" charset="0"/>
              <a:buChar char="•"/>
              <a:defRPr/>
            </a:pPr>
            <a:r>
              <a:rPr lang="pt-BR" sz="2400" dirty="0" smtClean="0"/>
              <a:t>volume da produção total;</a:t>
            </a:r>
          </a:p>
          <a:p>
            <a:pPr marL="862012" lvl="1" indent="-342900" eaLnBrk="1" hangingPunct="1">
              <a:spcBef>
                <a:spcPct val="0"/>
              </a:spcBef>
              <a:buFont typeface="Arial" pitchFamily="34" charset="0"/>
              <a:buChar char="•"/>
              <a:defRPr/>
            </a:pPr>
            <a:r>
              <a:rPr lang="pt-BR" sz="2400" dirty="0" smtClean="0"/>
              <a:t>nível de emprego;</a:t>
            </a:r>
          </a:p>
          <a:p>
            <a:pPr marL="862012" lvl="1" indent="-342900" eaLnBrk="1" hangingPunct="1">
              <a:spcBef>
                <a:spcPct val="0"/>
              </a:spcBef>
              <a:buFont typeface="Arial" pitchFamily="34" charset="0"/>
              <a:buChar char="•"/>
              <a:defRPr/>
            </a:pPr>
            <a:r>
              <a:rPr lang="pt-BR" sz="2400" dirty="0" smtClean="0"/>
              <a:t>nível geral de preços do sistema econômico e sua </a:t>
            </a:r>
            <a:r>
              <a:rPr lang="pt-BR" sz="2400" dirty="0"/>
              <a:t>inserção na economia mundial</a:t>
            </a:r>
            <a:r>
              <a:rPr lang="pt-BR" sz="2400" dirty="0" smtClean="0"/>
              <a:t>.</a:t>
            </a:r>
          </a:p>
          <a:p>
            <a:pPr marL="803275" lvl="1" indent="-319088" algn="r" eaLnBrk="1" hangingPunct="1">
              <a:spcBef>
                <a:spcPct val="0"/>
              </a:spcBef>
              <a:buFont typeface="Wingdings 2" pitchFamily="18" charset="2"/>
              <a:buNone/>
              <a:defRPr/>
            </a:pPr>
            <a:r>
              <a:rPr lang="pt-BR" sz="2000" dirty="0" smtClean="0"/>
              <a:t>					</a:t>
            </a:r>
          </a:p>
        </p:txBody>
      </p:sp>
      <p:sp>
        <p:nvSpPr>
          <p:cNvPr id="27652" name="Retângulo 2"/>
          <p:cNvSpPr>
            <a:spLocks noChangeArrowheads="1"/>
          </p:cNvSpPr>
          <p:nvPr/>
        </p:nvSpPr>
        <p:spPr bwMode="auto">
          <a:xfrm>
            <a:off x="374650" y="4535488"/>
            <a:ext cx="8301038" cy="1201737"/>
          </a:xfrm>
          <a:prstGeom prst="rect">
            <a:avLst/>
          </a:prstGeom>
          <a:noFill/>
          <a:ln w="9525">
            <a:noFill/>
            <a:miter lim="800000"/>
            <a:headEnd/>
            <a:tailEnd/>
          </a:ln>
        </p:spPr>
        <p:txBody>
          <a:bodyPr>
            <a:spAutoFit/>
          </a:bodyPr>
          <a:lstStyle/>
          <a:p>
            <a:pPr marL="438150" indent="-319088" eaLnBrk="1" hangingPunct="1">
              <a:buFont typeface="Wingdings 2" pitchFamily="18" charset="2"/>
              <a:buChar char=""/>
            </a:pPr>
            <a:r>
              <a:rPr lang="pt-BR" sz="2400"/>
              <a:t>Trata das </a:t>
            </a:r>
            <a:r>
              <a:rPr lang="pt-BR" sz="2400" b="1"/>
              <a:t>quantidades econômicas agregadas </a:t>
            </a:r>
            <a:r>
              <a:rPr lang="pt-BR" sz="2400"/>
              <a:t>(taxa de crescimento e nível do produto nacional, taxas de juros, desemprego e inflação). </a:t>
            </a:r>
          </a:p>
        </p:txBody>
      </p:sp>
      <p:sp>
        <p:nvSpPr>
          <p:cNvPr id="27653" name="Retângulo 3"/>
          <p:cNvSpPr>
            <a:spLocks noChangeArrowheads="1"/>
          </p:cNvSpPr>
          <p:nvPr/>
        </p:nvSpPr>
        <p:spPr bwMode="auto">
          <a:xfrm>
            <a:off x="5580063" y="5889625"/>
            <a:ext cx="3276600" cy="585788"/>
          </a:xfrm>
          <a:prstGeom prst="rect">
            <a:avLst/>
          </a:prstGeom>
          <a:noFill/>
          <a:ln w="9525">
            <a:noFill/>
            <a:miter lim="800000"/>
            <a:headEnd/>
            <a:tailEnd/>
          </a:ln>
        </p:spPr>
        <p:txBody>
          <a:bodyPr>
            <a:spAutoFit/>
          </a:bodyPr>
          <a:lstStyle/>
          <a:p>
            <a:pPr marL="0" lvl="1" indent="-71438" eaLnBrk="1" hangingPunct="1"/>
            <a:r>
              <a:rPr lang="pt-BR" sz="1600"/>
              <a:t>(VICECONTI e NEVES, 2005; PINDYCK e RUBINFELD, 2005)</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Modelo PPT UTFPR">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Median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pt-B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pt-BR" sz="1800" b="0" i="0" u="none" strike="noStrike" cap="none" normalizeH="0" baseline="0" smtClean="0">
            <a:ln>
              <a:noFill/>
            </a:ln>
            <a:solidFill>
              <a:schemeClr val="tx1"/>
            </a:solidFill>
            <a:effectLst/>
            <a:latin typeface="Arial"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Modelo PPT UTFPR</Template>
  <TotalTime>3011</TotalTime>
  <Words>936</Words>
  <Application>Microsoft Office PowerPoint</Application>
  <PresentationFormat>Apresentação na tela (4:3)</PresentationFormat>
  <Paragraphs>221</Paragraphs>
  <Slides>31</Slides>
  <Notes>20</Notes>
  <HiddenSlides>0</HiddenSlides>
  <MMClips>0</MMClips>
  <ScaleCrop>false</ScaleCrop>
  <HeadingPairs>
    <vt:vector size="4" baseType="variant">
      <vt:variant>
        <vt:lpstr>Tema</vt:lpstr>
      </vt:variant>
      <vt:variant>
        <vt:i4>1</vt:i4>
      </vt:variant>
      <vt:variant>
        <vt:lpstr>Títulos de slides</vt:lpstr>
      </vt:variant>
      <vt:variant>
        <vt:i4>31</vt:i4>
      </vt:variant>
    </vt:vector>
  </HeadingPairs>
  <TitlesOfParts>
    <vt:vector size="32" baseType="lpstr">
      <vt:lpstr>Modelo PPT UTFPR</vt:lpstr>
      <vt:lpstr>ECONOMIA</vt:lpstr>
      <vt:lpstr>Slide 2</vt:lpstr>
      <vt:lpstr>Slide 3</vt:lpstr>
      <vt:lpstr>Slide 4</vt:lpstr>
      <vt:lpstr>Slide 5</vt:lpstr>
      <vt:lpstr>Slide 6</vt:lpstr>
      <vt:lpstr>Slide 7</vt:lpstr>
      <vt:lpstr>Microeconomia</vt:lpstr>
      <vt:lpstr>Macroeconomia</vt:lpstr>
      <vt:lpstr>Slide 10</vt:lpstr>
      <vt:lpstr>Economia Internacional</vt:lpstr>
      <vt:lpstr>MICROECONOMIA</vt:lpstr>
      <vt:lpstr>Slide 13</vt:lpstr>
      <vt:lpstr>Curva de Demanda</vt:lpstr>
      <vt:lpstr>Slide 15</vt:lpstr>
      <vt:lpstr>Slide 16</vt:lpstr>
      <vt:lpstr>Análise da Oferta de Mercado</vt:lpstr>
      <vt:lpstr>Curva de Oferta</vt:lpstr>
      <vt:lpstr>Slide 19</vt:lpstr>
      <vt:lpstr>Slide 20</vt:lpstr>
      <vt:lpstr>Slide 21</vt:lpstr>
      <vt:lpstr>Slide 22</vt:lpstr>
      <vt:lpstr>Slide 23</vt:lpstr>
      <vt:lpstr>LISTA I - ECONOMIA  CAP. 01 - INTRODUÇÃO À ECONOMIA CAP. 05- DEMANDA, OFERTA E EQUILÍBRIO DE MERCADO QUESTÕES: 1. O problema fundamental com o qual a Economia se preocupa é: a) A pobreza. b) O controle dos bens produzidos. c) A escassez. d) A taxação daqueles que recebem toda e qualquer espécie de renda. e) A estrutura de mercado de uma economia.  2. Os três problemas econômicos relativos a “o quê”, “como”, e “para quem” produzir existem: a) Apenas nas sociedades de planejamento centralizado. b) Apenas nas sociedades de “livre empresa” ou capitalistas, nas quais o problema da escolha é mais agudo. c) Em todas as sociedades, não importando seu grau de desenvolvimento ou sua forma de organização política. d) Apenas nas sociedades “subdesenvolvidas”, uma vez que desenvolvimento é, em grande parte, enfrentar esses três problemas. e) Todas as respostas anteriores estão corretas. </vt:lpstr>
      <vt:lpstr>Slide 25</vt:lpstr>
      <vt:lpstr>Slide 26</vt:lpstr>
      <vt:lpstr>3. A “Curva de Possibilidades de Produção” é utilizada nos manuais de economia para ilustrar um dos problemas fundamentais do sistema econômico: por um lado, os recursos são limitados (escassez) e não podem satisfazer a todas as necessidades ou desejos; por outro, é necessário realizar escolhas. Essa curva, quando construída para dois bens, mostra: a) Os desejos dos indivíduos perante a produção total desses dois bens. b) A quantidade total produzida desses dois bens em função do emprego total da mão-de-obra. c) A quantidade disponível desses dois bens em função das necessidades dos indivíduos dessa sociedade. d) Quanto se pode produzir dos bens com as quantidades de trabalho, capital e terra existentes e com determinada tecnologia. e) A impossibilidade de atender às necessidades dessa sociedade, visto que os recursos são escassos.  4. Em uma economia de mercado, os problemas do “o quê”, “quanto”, “como” e “para quem” deve ser produzido são resolvidos: a) Pelos representantes do povo, eleitos por meio do voto. b) Pelos preços dos serviços econômicos. c) Pelo mecanismo de preços. d) Pelos preços dos recursos econômicos. e) Pela quantidade dos fatores produtivos.</vt:lpstr>
      <vt:lpstr>6. Assinale os fatores mais importantes, que afetam as quantidades procuradas: a) Preço e durabilidade do bem. b) Preço do bem, renda do consumidor, custos de produção. c) Preço do bem, preços dos bens substitutos e complementares, renda e preferência do consumidor. d) Renda do consumidor, custos de produção. e) Preço do bem, preços dos bens substitutos e complementares, custos de produção, preferência dos consumidores. </vt:lpstr>
      <vt:lpstr>    9.  Para fazer distinção entre oferta e quantidade ofertada, sabemos que: a) A oferta refere-se a alterações no preço do bem; e a quantidade ofertada, a alterações nas demais variáveis que afetam a oferta. b) A oferta refere-se a variações a longo prazo; e a quantidade ofertada, a mudança de curto prazo. c) A quantidade ofertada só varia em função de mudanças no preço do próprio bem, enquanto a oferta varia quando ocorrerem mudanças nas demais variáveis que afetam a oferta do bem. d) Não há diferença entre alterações na oferta e na quantidade ofertada. e) N.r.a. </vt:lpstr>
      <vt:lpstr>10. Assinale a alternativa correta, coeteris paribus: a) Um aumento da oferta diminui o preço e aumenta a quantidade demandada do bem. b) Uma diminuição da demanda aumenta o preço e diminui a quantidade ofertada e demandada do bem. c) Um aumento da demanda aumenta o preço e diminui a oferta do bem. d) Um aumento da demanda aumenta o preço, a quantidade demandada e a oferta do bem. e) Todas as respostas anteriores estão erradas.  11. O aumento do poder aquisitivo, basicamente determinado pelo crescimento da renda disponível da coletividade, poderá provocar a expansão da procura de determinado produto. Evidentemente, o preço de equilíbrio: a) Deslocar-se-á da posição de equilíbrio inicial para um nível mais alto, se não houver possibilidade da expansão da oferta do produto. b) Cairá do ponto inicial para uma posição mais baixa, se a oferta do produto permanecer inalterada. c) Permanecerá inalterado, pois as variações de quantidades procuradas se realizam ao longo da curva inicialmente definida. d) Permanecerá inalterado, pois as variações de quantidades ofertadas se realizam ao longo da curva inicialmente definida. e) N.r.a. </vt:lpstr>
      <vt:lpstr>13. Assinale a alternativa errada: a) Os preços das mercadorias são determinados no mercado de bens e serviços. b) “Quanto’’ produzir é decidido no mercado de bens e serviços. c) “Para quem’’ produzir é decidido no mercado de fatores de produção. d) A questão de “como’’ produzir é decidida no âmbito das empresas. e) Todas as alternativas estão erradas.   14. O preço de equilíbrio para uma mercadoria é determinado: a) Pela demanda de mercado dessa mercadoria. b) Pela oferta de mercado dessa mercadoria. c) Pelo balanceamento das forças de demanda e oferta da mercadoria. d) Pelos custos de produção. e) N.r.a.   15. Uma mercadoria que é demandada em quantidades maiores, quando a renda do consumidor cai, é um:  a) Bem normal. b) Bem inferior. c) Bem complementar. d) Bem substituto. e) N.r.a.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Sandra</dc:creator>
  <cp:lastModifiedBy>Diane Ostroski</cp:lastModifiedBy>
  <cp:revision>234</cp:revision>
  <dcterms:created xsi:type="dcterms:W3CDTF">2010-03-01T18:00:45Z</dcterms:created>
  <dcterms:modified xsi:type="dcterms:W3CDTF">2021-10-06T18:55:52Z</dcterms:modified>
</cp:coreProperties>
</file>