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ha8bLezFXN51YQD1GYiih833N0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E7D2B0-9A12-4584-904B-C213A8B83C29}">
  <a:tblStyle styleId="{B2E7D2B0-9A12-4584-904B-C213A8B83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b2ab3c4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b2ab3c4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b67e83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eb67e83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f7d360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3f7d360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b78e8c2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b78e8c2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ff94b0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3ff94b0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78e8c2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b78e8c2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2ab3c4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2ab3c4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b78e8c2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b78e8c2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b744b79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b744b79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b78e8c2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b78e8c2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b78e8c2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b78e8c2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b78e8c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b78e8c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b78e8c24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b78e8c24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78e8c2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78e8c2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b78e8c2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b78e8c2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b78e8c2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b78e8c2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b78e8c2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b78e8c2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b78e8c24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b78e8c2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b78e8c24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b78e8c24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78e8c2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78e8c2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ff94b0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3ff94b0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b78e8c24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b78e8c24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b78e8c24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b78e8c24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b78e8c24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b78e8c24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b78e8c2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b78e8c2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b78e8c2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b78e8c2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b78e8c24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b78e8c24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b2ab3c4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b2ab3c4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b78e8c24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b78e8c24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3f7d360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e3f7d360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ff94b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3ff94b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ff94b0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3ff94b0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416e45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416e4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ff94b0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3ff94b0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ff94b0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e3ff94b0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74150" y="4373850"/>
            <a:ext cx="855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0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8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25" name="Google Shape;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8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1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e3faad3261_1_25"/>
          <p:cNvSpPr txBox="1"/>
          <p:nvPr>
            <p:ph idx="1" type="body"/>
          </p:nvPr>
        </p:nvSpPr>
        <p:spPr>
          <a:xfrm>
            <a:off x="311700" y="180000"/>
            <a:ext cx="85206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g1e3faad3261_1_25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3" name="Google Shape;33;g1e3faad3261_1_25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g1e3faad3261_1_25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35" name="Google Shape;35;g1e3faad3261_1_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e3faad3261_1_25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13">
          <p15:clr>
            <a:srgbClr val="E46962"/>
          </p15:clr>
        </p15:guide>
        <p15:guide id="2" orient="horz" pos="272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3faad3261_1_14"/>
          <p:cNvSpPr txBox="1"/>
          <p:nvPr>
            <p:ph idx="1" type="body"/>
          </p:nvPr>
        </p:nvSpPr>
        <p:spPr>
          <a:xfrm>
            <a:off x="311700" y="180000"/>
            <a:ext cx="39999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1e3faad3261_1_14"/>
          <p:cNvSpPr txBox="1"/>
          <p:nvPr>
            <p:ph idx="2" type="body"/>
          </p:nvPr>
        </p:nvSpPr>
        <p:spPr>
          <a:xfrm>
            <a:off x="4832400" y="180000"/>
            <a:ext cx="39999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1e3faad3261_1_14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g1e3faad3261_1_14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1e3faad3261_1_14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43" name="Google Shape;43;g1e3faad3261_1_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e3faad3261_1_14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13">
          <p15:clr>
            <a:srgbClr val="E46962"/>
          </p15:clr>
        </p15:guide>
        <p15:guide id="2" orient="horz" pos="2721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8" name="Google Shape;48;p12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2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1152475"/>
            <a:ext cx="39999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832400" y="1152475"/>
            <a:ext cx="39999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7" name="Google Shape;57;p11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1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21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-13600" y="46506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3339462" y="47046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</a:rPr>
              <a:t>Orientador:</a:t>
            </a: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800"/>
              <a:t>Prof. Dr. Fabio Alexandre Spanhol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Coorientador: </a:t>
            </a:r>
            <a:r>
              <a:rPr lang="pt-BR" sz="800"/>
              <a:t>Prof. Dr. Márcio Paulo de Oliveira</a:t>
            </a:r>
            <a:endParaRPr sz="800"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3074" y="4758600"/>
            <a:ext cx="81352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11700" y="4758600"/>
            <a:ext cx="15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Aluno:</a:t>
            </a:r>
            <a:r>
              <a:rPr lang="pt-BR" sz="900">
                <a:solidFill>
                  <a:schemeClr val="dk1"/>
                </a:solidFill>
              </a:rPr>
              <a:t> André Luis Quiosi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>
          <p15:clr>
            <a:srgbClr val="E46962"/>
          </p15:clr>
        </p15:guide>
        <p15:guide id="4">
          <p15:clr>
            <a:srgbClr val="E46962"/>
          </p15:clr>
        </p15:guide>
        <p15:guide id="5" pos="5760">
          <p15:clr>
            <a:srgbClr val="E46962"/>
          </p15:clr>
        </p15:guide>
        <p15:guide id="6" orient="horz" pos="1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b2ab3c44f_0_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 de Graduação Superior</a:t>
            </a:r>
            <a:endParaRPr/>
          </a:p>
        </p:txBody>
      </p:sp>
      <p:sp>
        <p:nvSpPr>
          <p:cNvPr id="101" name="Google Shape;101;g1eb2ab3c44f_0_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em Sistemas para Internet</a:t>
            </a:r>
            <a:endParaRPr/>
          </a:p>
        </p:txBody>
      </p:sp>
      <p:sp>
        <p:nvSpPr>
          <p:cNvPr id="102" name="Google Shape;102;g1eb2ab3c44f_0_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67e83635_0_0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64" name="Google Shape;164;g1eb67e83635_0_0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Geoespaciais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</a:t>
            </a:r>
            <a:r>
              <a:rPr lang="pt-BR"/>
              <a:t>epresentam informações relacionadas a pontos ou regiões na superfície terrestre.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 coordenadas como Latitude e Longitude.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Através de softwares.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Mapas interativos.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Representações gráficas tridimensionais.</a:t>
            </a:r>
            <a:endParaRPr/>
          </a:p>
        </p:txBody>
      </p:sp>
      <p:sp>
        <p:nvSpPr>
          <p:cNvPr id="165" name="Google Shape;165;g1eb67e83635_0_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f7d360de_0_6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Materiais</a:t>
            </a:r>
            <a:endParaRPr sz="2520"/>
          </a:p>
        </p:txBody>
      </p:sp>
      <p:sp>
        <p:nvSpPr>
          <p:cNvPr id="171" name="Google Shape;171;g1e3f7d360de_0_61"/>
          <p:cNvSpPr txBox="1"/>
          <p:nvPr>
            <p:ph idx="1" type="body"/>
          </p:nvPr>
        </p:nvSpPr>
        <p:spPr>
          <a:xfrm>
            <a:off x="311700" y="131322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Arquivos padrão GRIB (Grided Binary)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Forma de grades regulares com estrutura hierárquica.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0 - </a:t>
            </a:r>
            <a:r>
              <a:rPr b="1" lang="pt-BR"/>
              <a:t>Seção de Cabeçalho</a:t>
            </a:r>
            <a:r>
              <a:rPr lang="pt-BR"/>
              <a:t> - Informações gerais;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1 - </a:t>
            </a:r>
            <a:r>
              <a:rPr b="1" lang="pt-BR"/>
              <a:t>Seção de Identificação</a:t>
            </a:r>
            <a:r>
              <a:rPr lang="pt-BR"/>
              <a:t> - Tipo de dados e grade espacial;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3 - </a:t>
            </a:r>
            <a:r>
              <a:rPr b="1" lang="pt-BR"/>
              <a:t>Seção de Grade - Detalhes da grade</a:t>
            </a:r>
            <a:r>
              <a:rPr lang="pt-BR"/>
              <a:t>: Latitude e Longitude;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7 - </a:t>
            </a:r>
            <a:r>
              <a:rPr b="1" lang="pt-BR"/>
              <a:t>Seção de Registros de Dados</a:t>
            </a:r>
            <a:r>
              <a:rPr lang="pt-BR"/>
              <a:t> - Contém os dados meteorológicos;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8 - </a:t>
            </a:r>
            <a:r>
              <a:rPr b="1" lang="pt-BR"/>
              <a:t>Seção de Fim de Arquivo</a:t>
            </a:r>
            <a:r>
              <a:rPr lang="pt-BR"/>
              <a:t> - Código de validação dos dados;</a:t>
            </a:r>
            <a:endParaRPr/>
          </a:p>
        </p:txBody>
      </p:sp>
      <p:sp>
        <p:nvSpPr>
          <p:cNvPr id="172" name="Google Shape;172;g1e3f7d360de_0_6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b78e8c24d_0_41"/>
          <p:cNvSpPr txBox="1"/>
          <p:nvPr>
            <p:ph idx="1" type="body"/>
          </p:nvPr>
        </p:nvSpPr>
        <p:spPr>
          <a:xfrm>
            <a:off x="274150" y="437385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eb78e8c24d_0_4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g1eb78e8c24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26" y="430899"/>
            <a:ext cx="3479325" cy="37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ff94b02d_0_5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Materiais</a:t>
            </a:r>
            <a:endParaRPr sz="2520"/>
          </a:p>
        </p:txBody>
      </p:sp>
      <p:sp>
        <p:nvSpPr>
          <p:cNvPr id="185" name="Google Shape;185;g1e3ff94b02d_0_56"/>
          <p:cNvSpPr txBox="1"/>
          <p:nvPr>
            <p:ph idx="1" type="body"/>
          </p:nvPr>
        </p:nvSpPr>
        <p:spPr>
          <a:xfrm>
            <a:off x="311700" y="1313225"/>
            <a:ext cx="8520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Estratificação espacial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Coordenadas geográficas do Paraná (55ºW, 48ºW, 27ºS, 22ºS).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Resolução de 0,5° x 0,5° com total de 165 pixel.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Pixel 94 - Cascavel e Toledo.</a:t>
            </a:r>
            <a:endParaRPr/>
          </a:p>
        </p:txBody>
      </p:sp>
      <p:sp>
        <p:nvSpPr>
          <p:cNvPr id="186" name="Google Shape;186;g1e3ff94b02d_0_5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b78e8c24d_0_34"/>
          <p:cNvSpPr txBox="1"/>
          <p:nvPr>
            <p:ph idx="1" type="body"/>
          </p:nvPr>
        </p:nvSpPr>
        <p:spPr>
          <a:xfrm>
            <a:off x="292950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do pixel na área de estudo</a:t>
            </a:r>
            <a:endParaRPr/>
          </a:p>
        </p:txBody>
      </p:sp>
      <p:sp>
        <p:nvSpPr>
          <p:cNvPr id="192" name="Google Shape;192;g1eb78e8c24d_0_34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3" name="Google Shape;193;g1eb78e8c24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75" y="223726"/>
            <a:ext cx="6463677" cy="40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b2ab3c44f_0_63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</a:t>
            </a:r>
            <a:endParaRPr/>
          </a:p>
        </p:txBody>
      </p:sp>
      <p:sp>
        <p:nvSpPr>
          <p:cNvPr id="199" name="Google Shape;199;g1eb2ab3c44f_0_63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Séries</a:t>
            </a:r>
            <a:r>
              <a:rPr lang="pt-BR"/>
              <a:t> Temporais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localizados no tempo.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240 horas (decêndio - 10 dias).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 2018 a 2022.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UTC 00:00 igual a 03:00 horário de Brasilia.</a:t>
            </a:r>
            <a:endParaRPr/>
          </a:p>
        </p:txBody>
      </p:sp>
      <p:sp>
        <p:nvSpPr>
          <p:cNvPr id="200" name="Google Shape;200;g1eb2ab3c44f_0_63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b78e8c24d_0_47"/>
          <p:cNvSpPr txBox="1"/>
          <p:nvPr>
            <p:ph idx="1" type="body"/>
          </p:nvPr>
        </p:nvSpPr>
        <p:spPr>
          <a:xfrm>
            <a:off x="292950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</a:t>
            </a:r>
            <a:r>
              <a:rPr lang="pt-BR"/>
              <a:t> Temporal</a:t>
            </a:r>
            <a:endParaRPr/>
          </a:p>
        </p:txBody>
      </p:sp>
      <p:sp>
        <p:nvSpPr>
          <p:cNvPr id="206" name="Google Shape;206;g1eb78e8c24d_0_47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7" name="Google Shape;207;g1eb78e8c24d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5" y="290075"/>
            <a:ext cx="7890050" cy="3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b744b792d_0_12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</a:t>
            </a:r>
            <a:endParaRPr/>
          </a:p>
        </p:txBody>
      </p:sp>
      <p:sp>
        <p:nvSpPr>
          <p:cNvPr id="213" name="Google Shape;213;g1eb744b792d_0_12"/>
          <p:cNvSpPr txBox="1"/>
          <p:nvPr>
            <p:ph idx="1" type="body"/>
          </p:nvPr>
        </p:nvSpPr>
        <p:spPr>
          <a:xfrm>
            <a:off x="311700" y="1152475"/>
            <a:ext cx="45207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Ferramentas usadas para processamento, tratamento, extração e visualização de dados: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Linguagem Python: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Extração com “ecmwfapi”;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Linguagem R: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Geoespacial “rgdal”, “maptools”, “rworldmap”, “rgeos”;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Análise “raster”;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Análise Wavelet “WaveletComp”;</a:t>
            </a:r>
            <a:endParaRPr sz="1800"/>
          </a:p>
        </p:txBody>
      </p:sp>
      <p:sp>
        <p:nvSpPr>
          <p:cNvPr id="214" name="Google Shape;214;g1eb744b792d_0_12"/>
          <p:cNvSpPr txBox="1"/>
          <p:nvPr>
            <p:ph idx="2" type="body"/>
          </p:nvPr>
        </p:nvSpPr>
        <p:spPr>
          <a:xfrm>
            <a:off x="4832400" y="1152475"/>
            <a:ext cx="3999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/>
          </a:p>
        </p:txBody>
      </p:sp>
      <p:sp>
        <p:nvSpPr>
          <p:cNvPr id="215" name="Google Shape;215;g1eb744b792d_0_1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6" name="Google Shape;216;g1eb744b79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48245"/>
            <a:ext cx="3999899" cy="309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Transformadas Wavelet - Importantes para análise de sinais.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Principais transformadas: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Haar(LEPIK; HEIN, 2014);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Daubechies(LINA; MAYRAND, 1995);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Coiflet(WEI, 1998):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de Morlet(MORLET et al., 1982);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500"/>
              <a:t>Materiais</a:t>
            </a:r>
            <a:endParaRPr b="1" sz="2500"/>
          </a:p>
        </p:txBody>
      </p:sp>
      <p:sp>
        <p:nvSpPr>
          <p:cNvPr id="223" name="Google Shape;223;p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78e8c24d_0_54"/>
          <p:cNvSpPr txBox="1"/>
          <p:nvPr>
            <p:ph idx="1" type="body"/>
          </p:nvPr>
        </p:nvSpPr>
        <p:spPr>
          <a:xfrm>
            <a:off x="292950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Transformadas Wavelet</a:t>
            </a:r>
            <a:endParaRPr/>
          </a:p>
        </p:txBody>
      </p:sp>
      <p:sp>
        <p:nvSpPr>
          <p:cNvPr id="229" name="Google Shape;229;g1eb78e8c24d_0_54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0" name="Google Shape;230;g1eb78e8c24d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76" y="458713"/>
            <a:ext cx="8223650" cy="37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311708" y="7445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pt-BR" sz="3500"/>
              <a:t>CARACTERIZAÇÃO E ANÁLISE DE SÉRIES TEMPORAIS A PARTIR DE WAVELETS PARA PREDIÇÃO DE PRECIPITAÇÃO</a:t>
            </a:r>
            <a:endParaRPr sz="3500"/>
          </a:p>
        </p:txBody>
      </p:sp>
      <p:sp>
        <p:nvSpPr>
          <p:cNvPr id="108" name="Google Shape;108;p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311700" y="3641000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BR" sz="1800">
                <a:solidFill>
                  <a:schemeClr val="dk1"/>
                </a:solidFill>
              </a:rPr>
              <a:t>Aluno: </a:t>
            </a:r>
            <a:r>
              <a:rPr lang="pt-BR" sz="1800">
                <a:solidFill>
                  <a:schemeClr val="dk1"/>
                </a:solidFill>
              </a:rPr>
              <a:t>André Luis Quiosi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Orientador:</a:t>
            </a:r>
            <a:r>
              <a:rPr lang="pt-BR" sz="1800">
                <a:solidFill>
                  <a:schemeClr val="dk1"/>
                </a:solidFill>
              </a:rPr>
              <a:t> Prof. Dr. Fabio Alexandre Spanhol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Coorientador:</a:t>
            </a:r>
            <a:r>
              <a:rPr lang="pt-BR" sz="1800">
                <a:solidFill>
                  <a:schemeClr val="dk1"/>
                </a:solidFill>
              </a:rPr>
              <a:t> Prof. Dr. Márcio Paulo de Oliveira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b78e8c24d_0_60"/>
          <p:cNvSpPr txBox="1"/>
          <p:nvPr>
            <p:ph idx="1" type="body"/>
          </p:nvPr>
        </p:nvSpPr>
        <p:spPr>
          <a:xfrm>
            <a:off x="274138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frequência</a:t>
            </a:r>
            <a:endParaRPr/>
          </a:p>
        </p:txBody>
      </p:sp>
      <p:sp>
        <p:nvSpPr>
          <p:cNvPr id="236" name="Google Shape;236;g1eb78e8c24d_0_6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Tiling-of-the-time-frequency-plane-for-the-wavelet-transform-WT-method-Narrow.png" id="237" name="Google Shape;237;g1eb78e8c24d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512" y="455688"/>
            <a:ext cx="5486974" cy="37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b78e8c24d_0_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243" name="Google Shape;243;g1eb78e8c24d_0_1"/>
          <p:cNvSpPr txBox="1"/>
          <p:nvPr>
            <p:ph idx="1" type="body"/>
          </p:nvPr>
        </p:nvSpPr>
        <p:spPr>
          <a:xfrm>
            <a:off x="311700" y="1152475"/>
            <a:ext cx="3999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resultado da função </a:t>
            </a:r>
            <a:r>
              <a:rPr b="1" lang="pt-BR"/>
              <a:t>analyze.wavelet()</a:t>
            </a:r>
            <a:r>
              <a:rPr lang="pt-BR"/>
              <a:t> permitem a </a:t>
            </a:r>
            <a:r>
              <a:rPr b="1" lang="pt-BR"/>
              <a:t>análise detalhada</a:t>
            </a:r>
            <a:r>
              <a:rPr lang="pt-BR"/>
              <a:t> da variável "Precipitacao" em diferentes escalas </a:t>
            </a:r>
            <a:r>
              <a:rPr b="1" lang="pt-BR"/>
              <a:t>temporais </a:t>
            </a:r>
            <a:r>
              <a:rPr lang="pt-BR"/>
              <a:t>e </a:t>
            </a:r>
            <a:r>
              <a:rPr b="1" lang="pt-BR"/>
              <a:t>frequências</a:t>
            </a:r>
            <a:r>
              <a:rPr lang="pt-BR"/>
              <a:t>, bem como a avaliação da </a:t>
            </a:r>
            <a:r>
              <a:rPr b="1" lang="pt-BR"/>
              <a:t>significância </a:t>
            </a:r>
            <a:r>
              <a:rPr lang="pt-BR"/>
              <a:t>estatística dos </a:t>
            </a:r>
            <a:r>
              <a:rPr b="1" lang="pt-BR"/>
              <a:t>padrões encontrados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b78e8c24d_0_1"/>
          <p:cNvSpPr txBox="1"/>
          <p:nvPr>
            <p:ph idx="2" type="body"/>
          </p:nvPr>
        </p:nvSpPr>
        <p:spPr>
          <a:xfrm>
            <a:off x="4832400" y="1152475"/>
            <a:ext cx="3999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eb78e8c24d_0_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g1eb78e8c24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0" y="1397900"/>
            <a:ext cx="38481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b78e8c24d_0_10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52" name="Google Shape;252;g1eb78e8c24d_0_101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entrada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Arquivos no formato GRIB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Contêm dados meteorológicos.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seguida, foram aplicadas as transformadas wavelets para extrair características relevantes desses dados.</a:t>
            </a:r>
            <a:endParaRPr/>
          </a:p>
        </p:txBody>
      </p:sp>
      <p:sp>
        <p:nvSpPr>
          <p:cNvPr id="253" name="Google Shape;253;g1eb78e8c24d_0_10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78e8c24d_0_66"/>
          <p:cNvSpPr txBox="1"/>
          <p:nvPr>
            <p:ph idx="1" type="body"/>
          </p:nvPr>
        </p:nvSpPr>
        <p:spPr>
          <a:xfrm>
            <a:off x="292950" y="4004100"/>
            <a:ext cx="85581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dos dados de previsão de precipitação localizados em coordenadas geográficas correspondentes ao estado do Paraná</a:t>
            </a:r>
            <a:endParaRPr/>
          </a:p>
        </p:txBody>
      </p:sp>
      <p:sp>
        <p:nvSpPr>
          <p:cNvPr id="259" name="Google Shape;259;g1eb78e8c24d_0_6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g1eb78e8c24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375" y="304800"/>
            <a:ext cx="4625254" cy="36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b78e8c24d_0_80"/>
          <p:cNvSpPr txBox="1"/>
          <p:nvPr>
            <p:ph idx="1" type="body"/>
          </p:nvPr>
        </p:nvSpPr>
        <p:spPr>
          <a:xfrm>
            <a:off x="292950" y="4004100"/>
            <a:ext cx="85581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Localização espacial dos dados da série temporal. Os círculos indicam os pixels em cada superfície de previsão que contém os dados da série temporal</a:t>
            </a:r>
            <a:endParaRPr/>
          </a:p>
        </p:txBody>
      </p:sp>
      <p:sp>
        <p:nvSpPr>
          <p:cNvPr id="266" name="Google Shape;266;g1eb78e8c24d_0_8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7" name="Google Shape;267;g1eb78e8c24d_0_80"/>
          <p:cNvPicPr preferRelativeResize="0"/>
          <p:nvPr/>
        </p:nvPicPr>
        <p:blipFill rotWithShape="1">
          <a:blip r:embed="rId3">
            <a:alphaModFix/>
          </a:blip>
          <a:srcRect b="0" l="7597" r="7707" t="0"/>
          <a:stretch/>
        </p:blipFill>
        <p:spPr>
          <a:xfrm>
            <a:off x="1053750" y="393600"/>
            <a:ext cx="7036503" cy="36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b78e8c24d_0_12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73" name="Google Shape;273;g1eb78e8c24d_0_12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Séries temporais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Essas séries consistem de </a:t>
            </a:r>
            <a:r>
              <a:rPr b="1" lang="pt-BR"/>
              <a:t>36 valores</a:t>
            </a:r>
            <a:r>
              <a:rPr lang="pt-BR"/>
              <a:t>, representando </a:t>
            </a:r>
            <a:r>
              <a:rPr b="1" lang="pt-BR"/>
              <a:t>três previsões decendiais </a:t>
            </a:r>
            <a:r>
              <a:rPr lang="pt-BR"/>
              <a:t>para cada mês do 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2018 teve cinco </a:t>
            </a:r>
            <a:r>
              <a:rPr b="1" lang="pt-BR"/>
              <a:t>picos de precipitação acumulada</a:t>
            </a:r>
            <a:r>
              <a:rPr lang="pt-BR"/>
              <a:t>, sendo 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11 de Janeiro, 11 de Maio, 01 de Junho, 20 de Setembro e 01 de Outubro.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outro lado, tivemos períodos de </a:t>
            </a:r>
            <a:r>
              <a:rPr b="1" lang="pt-BR"/>
              <a:t>baixo acúmulo de precipitação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11 de Abril, 20 de Abril, 01 de Maio, 01 de Julho, 11 de Julho, 11 de Agosto e 01 de Dezembro.</a:t>
            </a:r>
            <a:endParaRPr/>
          </a:p>
        </p:txBody>
      </p:sp>
      <p:sp>
        <p:nvSpPr>
          <p:cNvPr id="274" name="Google Shape;274;g1eb78e8c24d_0_1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b78e8c24d_0_88"/>
          <p:cNvSpPr txBox="1"/>
          <p:nvPr>
            <p:ph idx="1" type="body"/>
          </p:nvPr>
        </p:nvSpPr>
        <p:spPr>
          <a:xfrm>
            <a:off x="292950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 Temporal de previsão de precipitação decendial para Toledo e Cascavel - PR (pixel 94)</a:t>
            </a:r>
            <a:endParaRPr/>
          </a:p>
        </p:txBody>
      </p:sp>
      <p:sp>
        <p:nvSpPr>
          <p:cNvPr id="280" name="Google Shape;280;g1eb78e8c24d_0_88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1" name="Google Shape;281;g1eb78e8c24d_0_88"/>
          <p:cNvPicPr preferRelativeResize="0"/>
          <p:nvPr/>
        </p:nvPicPr>
        <p:blipFill rotWithShape="1">
          <a:blip r:embed="rId3">
            <a:alphaModFix/>
          </a:blip>
          <a:srcRect b="2685" l="0" r="0" t="3733"/>
          <a:stretch/>
        </p:blipFill>
        <p:spPr>
          <a:xfrm>
            <a:off x="641700" y="486363"/>
            <a:ext cx="7860600" cy="3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78e8c24d_0_109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87" name="Google Shape;287;g1eb78e8c24d_0_109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</a:t>
            </a:r>
            <a:r>
              <a:rPr lang="pt-BR"/>
              <a:t>ráficos do espectro de potência de wavelet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Distribuição de energia em </a:t>
            </a:r>
            <a:r>
              <a:rPr b="1" lang="pt-BR"/>
              <a:t>diferentes escalas</a:t>
            </a:r>
            <a:r>
              <a:rPr lang="pt-BR"/>
              <a:t> de tempo.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Diferentes componentes de frequência.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Eixo </a:t>
            </a:r>
            <a:r>
              <a:rPr b="1" lang="pt-BR"/>
              <a:t>horizontal </a:t>
            </a:r>
            <a:r>
              <a:rPr lang="pt-BR"/>
              <a:t>representa o </a:t>
            </a:r>
            <a:r>
              <a:rPr b="1" lang="pt-BR"/>
              <a:t>tempo </a:t>
            </a:r>
            <a:r>
              <a:rPr lang="pt-BR"/>
              <a:t>e o eixo </a:t>
            </a:r>
            <a:r>
              <a:rPr b="1" lang="pt-BR"/>
              <a:t>vertical </a:t>
            </a:r>
            <a:r>
              <a:rPr lang="pt-BR"/>
              <a:t>representa as diferentes </a:t>
            </a:r>
            <a:r>
              <a:rPr b="1" lang="pt-BR"/>
              <a:t>escalas de frequência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intensidade das </a:t>
            </a:r>
            <a:r>
              <a:rPr b="1" lang="pt-BR"/>
              <a:t>cores </a:t>
            </a:r>
            <a:r>
              <a:rPr lang="pt-BR"/>
              <a:t>indicam a intensidade da </a:t>
            </a:r>
            <a:r>
              <a:rPr b="1" lang="pt-BR"/>
              <a:t>variabilidade</a:t>
            </a:r>
            <a:r>
              <a:rPr lang="pt-BR"/>
              <a:t> em uma determinada </a:t>
            </a:r>
            <a:r>
              <a:rPr b="1" lang="pt-BR"/>
              <a:t>escala </a:t>
            </a:r>
            <a:r>
              <a:rPr lang="pt-BR"/>
              <a:t>de </a:t>
            </a:r>
            <a:r>
              <a:rPr b="1" lang="pt-BR"/>
              <a:t>tempo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Contornos </a:t>
            </a:r>
            <a:r>
              <a:rPr lang="pt-BR"/>
              <a:t>definidos por linhas </a:t>
            </a:r>
            <a:r>
              <a:rPr b="1" lang="pt-BR"/>
              <a:t>brancas </a:t>
            </a:r>
            <a:r>
              <a:rPr lang="pt-BR"/>
              <a:t>demarcam as regiões em que os </a:t>
            </a:r>
            <a:r>
              <a:rPr b="1" lang="pt-BR"/>
              <a:t>valores </a:t>
            </a:r>
            <a:r>
              <a:rPr lang="pt-BR"/>
              <a:t>de potência da transformada de wavelet são </a:t>
            </a:r>
            <a:r>
              <a:rPr b="1" lang="pt-BR"/>
              <a:t>estatisticamente significativos</a:t>
            </a:r>
            <a:r>
              <a:rPr lang="pt-BR"/>
              <a:t>.</a:t>
            </a:r>
            <a:endParaRPr/>
          </a:p>
        </p:txBody>
      </p:sp>
      <p:sp>
        <p:nvSpPr>
          <p:cNvPr id="288" name="Google Shape;288;g1eb78e8c24d_0_109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b78e8c24d_0_115"/>
          <p:cNvSpPr txBox="1"/>
          <p:nvPr>
            <p:ph idx="1" type="body"/>
          </p:nvPr>
        </p:nvSpPr>
        <p:spPr>
          <a:xfrm>
            <a:off x="246850" y="4004100"/>
            <a:ext cx="85581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Periodogramas das </a:t>
            </a:r>
            <a:r>
              <a:rPr lang="pt-BR"/>
              <a:t>séries</a:t>
            </a:r>
            <a:r>
              <a:rPr lang="pt-BR"/>
              <a:t> temporais de previsão de precipitação decendial para Toledo e Cascavel - PR (pixel 94), obtidos com a wavelet de Morlet</a:t>
            </a:r>
            <a:endParaRPr/>
          </a:p>
        </p:txBody>
      </p:sp>
      <p:sp>
        <p:nvSpPr>
          <p:cNvPr id="294" name="Google Shape;294;g1eb78e8c24d_0_115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5" name="Google Shape;295;g1eb78e8c24d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9360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b78e8c24d_0_12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g1eb78e8c24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93592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ff94b02d_0_7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5" name="Google Shape;115;g1e3ff94b02d_0_7"/>
          <p:cNvSpPr txBox="1"/>
          <p:nvPr>
            <p:ph idx="1" type="body"/>
          </p:nvPr>
        </p:nvSpPr>
        <p:spPr>
          <a:xfrm>
            <a:off x="311700" y="1313225"/>
            <a:ext cx="85206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</a:t>
            </a:r>
            <a:r>
              <a:rPr lang="pt-BR"/>
              <a:t> de previsão de precipitação</a:t>
            </a:r>
            <a:endParaRPr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Modelos climáticos - </a:t>
            </a:r>
            <a:r>
              <a:rPr lang="pt-BR"/>
              <a:t>The Interactive Grand Global Ensemble - TIGGE.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Séries temporais não estacionárias</a:t>
            </a:r>
            <a:endParaRPr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Dados climáticos.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Wavelet ou </a:t>
            </a:r>
            <a:r>
              <a:rPr lang="pt-BR"/>
              <a:t>Ondaletas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Estatística, processamento de imagens, hidrologia e geofísica (MORLET, 1982; BOLZAN, 2006; NORDEMANN, 1998; VETTERLI; HERLEY, 1992).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georreferenciados - Oeste do Paraná.</a:t>
            </a:r>
            <a:endParaRPr/>
          </a:p>
        </p:txBody>
      </p:sp>
      <p:sp>
        <p:nvSpPr>
          <p:cNvPr id="116" name="Google Shape;116;g1e3ff94b02d_0_7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b78e8c24d_0_22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7" name="Google Shape;307;g1eb78e8c24d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93592"/>
            <a:ext cx="7200000" cy="360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b78e8c24d_0_224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3" name="Google Shape;313;g1eb78e8c24d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93592"/>
            <a:ext cx="7200000" cy="360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b78e8c24d_0_228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9" name="Google Shape;319;g1eb78e8c24d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93592"/>
            <a:ext cx="7200000" cy="360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b78e8c24d_0_13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25" name="Google Shape;325;g1eb78e8c24d_0_136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</a:t>
            </a:r>
            <a:r>
              <a:rPr lang="pt-BR"/>
              <a:t>eríodos de </a:t>
            </a:r>
            <a:r>
              <a:rPr b="1" lang="pt-BR"/>
              <a:t>maior intensidade</a:t>
            </a:r>
            <a:r>
              <a:rPr lang="pt-BR"/>
              <a:t>, destacados em </a:t>
            </a:r>
            <a:r>
              <a:rPr b="1" lang="pt-BR"/>
              <a:t>vermelho</a:t>
            </a:r>
            <a:r>
              <a:rPr lang="pt-BR"/>
              <a:t>, </a:t>
            </a:r>
            <a:r>
              <a:rPr b="1" lang="pt-BR"/>
              <a:t>mudaram </a:t>
            </a:r>
            <a:r>
              <a:rPr lang="pt-BR"/>
              <a:t>de </a:t>
            </a:r>
            <a:r>
              <a:rPr b="1" lang="pt-BR"/>
              <a:t>posição </a:t>
            </a:r>
            <a:r>
              <a:rPr lang="pt-BR"/>
              <a:t>durante os cinco anos analisados.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exemplo, picos em </a:t>
            </a:r>
            <a:r>
              <a:rPr b="1" lang="pt-BR"/>
              <a:t>escalas mais longas</a:t>
            </a:r>
            <a:r>
              <a:rPr lang="pt-BR"/>
              <a:t> podem representar </a:t>
            </a:r>
            <a:r>
              <a:rPr b="1" lang="pt-BR"/>
              <a:t>padrões sazonais</a:t>
            </a:r>
            <a:r>
              <a:rPr lang="pt-BR"/>
              <a:t>, enquanto picos em escalas mais </a:t>
            </a:r>
            <a:r>
              <a:rPr b="1" lang="pt-BR"/>
              <a:t>curtas </a:t>
            </a:r>
            <a:r>
              <a:rPr lang="pt-BR"/>
              <a:t>podem </a:t>
            </a:r>
            <a:r>
              <a:rPr b="1" lang="pt-BR"/>
              <a:t>indicar variações </a:t>
            </a:r>
            <a:r>
              <a:rPr lang="pt-BR"/>
              <a:t>de curto prazo.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eb78e8c24d_0_136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b78e8c24d_0_152"/>
          <p:cNvSpPr txBox="1"/>
          <p:nvPr>
            <p:ph idx="1" type="body"/>
          </p:nvPr>
        </p:nvSpPr>
        <p:spPr>
          <a:xfrm>
            <a:off x="292950" y="4235100"/>
            <a:ext cx="8558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Tabela demonstrativa dos dados encontrados</a:t>
            </a:r>
            <a:endParaRPr/>
          </a:p>
        </p:txBody>
      </p:sp>
      <p:sp>
        <p:nvSpPr>
          <p:cNvPr id="332" name="Google Shape;332;g1eb78e8c24d_0_15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33" name="Google Shape;333;g1eb78e8c24d_0_152"/>
          <p:cNvGraphicFramePr/>
          <p:nvPr/>
        </p:nvGraphicFramePr>
        <p:xfrm>
          <a:off x="1696825" y="3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{B2E7D2B0-9A12-4584-904B-C213A8B83C29}</a:tableStyleId>
              </a:tblPr>
              <a:tblGrid>
                <a:gridCol w="1012925"/>
                <a:gridCol w="4857250"/>
              </a:tblGrid>
              <a:tr h="497450">
                <a:tc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Ano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Períodos com Nível de Significância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0">
                <a:tc rowSpan="3"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2018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11 de fevereiro a 01 de Junho</a:t>
                      </a:r>
                      <a:endParaRPr sz="15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20 de Abril a 01 de Maio</a:t>
                      </a:r>
                      <a:endParaRPr sz="15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 de Outubro a 20 de Novembro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0">
                <a:tc vMerge="1"/>
                <a:tc vMerge="1"/>
              </a:tr>
              <a:tr h="973050">
                <a:tc vMerge="1"/>
                <a:tc vMerge="1"/>
              </a:tr>
              <a:tr h="497450">
                <a:tc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2019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01 de Março a 01 de Maio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25">
                <a:tc rowSpan="2"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2020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 de Julho a 11 de Agosto</a:t>
                      </a:r>
                      <a:endParaRPr sz="1500"/>
                    </a:p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 a 11 de Agosto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300">
                <a:tc vMerge="1"/>
                <a:tc vMerge="1"/>
              </a:tr>
              <a:tr h="203750">
                <a:tc rowSpan="2"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2021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11 de Setembro a 11 de Novembro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00">
                <a:tc vMerge="1"/>
                <a:tc vMerge="1"/>
              </a:tr>
              <a:tr h="497450">
                <a:tc>
                  <a:txBody>
                    <a:bodyPr/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2022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pt-BR" sz="1500"/>
                        <a:t>01 de Agosto a 20 de Novembro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78e8c24d_0_159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39" name="Google Shape;339;g1eb78e8c24d_0_159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</a:t>
            </a:r>
            <a:r>
              <a:rPr lang="pt-BR"/>
              <a:t>elhor </a:t>
            </a:r>
            <a:r>
              <a:rPr b="1" lang="pt-BR"/>
              <a:t>compreensão </a:t>
            </a:r>
            <a:r>
              <a:rPr lang="pt-BR"/>
              <a:t>dos dados </a:t>
            </a:r>
            <a:r>
              <a:rPr b="1" lang="pt-BR"/>
              <a:t>meteorológicos </a:t>
            </a:r>
            <a:r>
              <a:rPr lang="pt-BR"/>
              <a:t>relacionados à </a:t>
            </a:r>
            <a:r>
              <a:rPr b="1" lang="pt-BR"/>
              <a:t>previsão </a:t>
            </a:r>
            <a:r>
              <a:rPr lang="pt-BR"/>
              <a:t>de </a:t>
            </a:r>
            <a:r>
              <a:rPr b="1" lang="pt-BR"/>
              <a:t>precipitação </a:t>
            </a:r>
            <a:r>
              <a:rPr lang="pt-BR"/>
              <a:t>pluviométrica.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Domínio suficiente da </a:t>
            </a:r>
            <a:r>
              <a:rPr b="1" lang="pt-BR"/>
              <a:t>linguagem e </a:t>
            </a:r>
            <a:r>
              <a:rPr b="1" lang="pt-BR"/>
              <a:t>bibliotecas</a:t>
            </a:r>
            <a:r>
              <a:rPr b="1" lang="pt-BR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Formato </a:t>
            </a:r>
            <a:r>
              <a:rPr lang="pt-BR"/>
              <a:t>usado pelo ECMWF.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</a:t>
            </a:r>
            <a:r>
              <a:rPr b="1" lang="pt-BR"/>
              <a:t>compreensão </a:t>
            </a:r>
            <a:r>
              <a:rPr lang="pt-BR"/>
              <a:t>dos </a:t>
            </a:r>
            <a:r>
              <a:rPr b="1" lang="pt-BR"/>
              <a:t>gráficos </a:t>
            </a:r>
            <a:r>
              <a:rPr lang="pt-BR"/>
              <a:t>do espectro de potência de wavelet.</a:t>
            </a:r>
            <a:endParaRPr/>
          </a:p>
        </p:txBody>
      </p:sp>
      <p:sp>
        <p:nvSpPr>
          <p:cNvPr id="340" name="Google Shape;340;g1eb78e8c24d_0_159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b2ab3c44f_0_70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46" name="Google Shape;346;g1eb2ab3c44f_0_70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éries temporais derivadas de modelos preditivos são </a:t>
            </a:r>
            <a:r>
              <a:rPr b="1" lang="pt-BR"/>
              <a:t>vitais </a:t>
            </a:r>
            <a:r>
              <a:rPr lang="pt-BR"/>
              <a:t>em vários </a:t>
            </a:r>
            <a:r>
              <a:rPr b="1" lang="pt-BR"/>
              <a:t>campos científicos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de </a:t>
            </a:r>
            <a:r>
              <a:rPr b="1" lang="pt-BR"/>
              <a:t>dados espaciais </a:t>
            </a:r>
            <a:r>
              <a:rPr lang="pt-BR"/>
              <a:t>ajuda a demonstrar a </a:t>
            </a:r>
            <a:r>
              <a:rPr b="1" lang="pt-BR"/>
              <a:t>distribuição </a:t>
            </a:r>
            <a:r>
              <a:rPr lang="pt-BR"/>
              <a:t>espacial dos </a:t>
            </a:r>
            <a:r>
              <a:rPr b="1" lang="pt-BR"/>
              <a:t>fenômenos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b="1" lang="pt-BR"/>
              <a:t>transformada </a:t>
            </a:r>
            <a:r>
              <a:rPr lang="pt-BR"/>
              <a:t>wavelet permite a </a:t>
            </a:r>
            <a:r>
              <a:rPr b="1" lang="pt-BR"/>
              <a:t>decomposição </a:t>
            </a:r>
            <a:r>
              <a:rPr lang="pt-BR"/>
              <a:t>de informações em diversas </a:t>
            </a:r>
            <a:r>
              <a:rPr b="1" lang="pt-BR"/>
              <a:t>escalas </a:t>
            </a:r>
            <a:r>
              <a:rPr lang="pt-BR"/>
              <a:t>e </a:t>
            </a:r>
            <a:r>
              <a:rPr b="1" lang="pt-BR"/>
              <a:t>frequências</a:t>
            </a:r>
            <a:r>
              <a:rPr lang="pt-BR"/>
              <a:t>, desvendando assim, </a:t>
            </a:r>
            <a:r>
              <a:rPr b="1" lang="pt-BR"/>
              <a:t>padrões </a:t>
            </a:r>
            <a:r>
              <a:rPr lang="pt-BR"/>
              <a:t>e </a:t>
            </a:r>
            <a:r>
              <a:rPr b="1" lang="pt-BR"/>
              <a:t>tendências </a:t>
            </a:r>
            <a:r>
              <a:rPr lang="pt-BR"/>
              <a:t>que </a:t>
            </a:r>
            <a:r>
              <a:rPr b="1" lang="pt-BR"/>
              <a:t>não </a:t>
            </a:r>
            <a:r>
              <a:rPr lang="pt-BR"/>
              <a:t>são imediatamente </a:t>
            </a:r>
            <a:r>
              <a:rPr b="1" lang="pt-BR"/>
              <a:t>aparentes</a:t>
            </a:r>
            <a:r>
              <a:rPr lang="pt-BR"/>
              <a:t>.</a:t>
            </a:r>
            <a:endParaRPr/>
          </a:p>
        </p:txBody>
      </p:sp>
      <p:sp>
        <p:nvSpPr>
          <p:cNvPr id="347" name="Google Shape;347;g1eb2ab3c44f_0_70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b78e8c24d_0_172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53" name="Google Shape;353;g1eb78e8c24d_0_172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</a:t>
            </a:r>
            <a:r>
              <a:rPr b="1" lang="pt-BR"/>
              <a:t>visualizações </a:t>
            </a:r>
            <a:r>
              <a:rPr lang="pt-BR"/>
              <a:t>gráficas fornecidas </a:t>
            </a:r>
            <a:r>
              <a:rPr b="1" lang="pt-BR"/>
              <a:t>propiciaram </a:t>
            </a:r>
            <a:r>
              <a:rPr lang="pt-BR"/>
              <a:t>uma compreensão aprofundada do </a:t>
            </a:r>
            <a:r>
              <a:rPr b="1" lang="pt-BR"/>
              <a:t>comportamento </a:t>
            </a:r>
            <a:r>
              <a:rPr lang="pt-BR"/>
              <a:t>das séries temporais.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Contribuem </a:t>
            </a:r>
            <a:r>
              <a:rPr lang="pt-BR"/>
              <a:t>significativamente para a identificação de alterações e </a:t>
            </a:r>
            <a:r>
              <a:rPr b="1" lang="pt-BR"/>
              <a:t>padrões emergentes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Complexidade </a:t>
            </a:r>
            <a:r>
              <a:rPr lang="pt-BR"/>
              <a:t>de dados pode tornar o processo </a:t>
            </a:r>
            <a:r>
              <a:rPr b="1" lang="pt-BR"/>
              <a:t>oneroso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Expansão </a:t>
            </a:r>
            <a:r>
              <a:rPr lang="pt-BR"/>
              <a:t>do uso da transformada </a:t>
            </a:r>
            <a:r>
              <a:rPr b="1" lang="pt-BR"/>
              <a:t>wavelet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Possibilidade </a:t>
            </a:r>
            <a:r>
              <a:rPr lang="pt-BR"/>
              <a:t>de expansão para </a:t>
            </a:r>
            <a:r>
              <a:rPr b="1" lang="pt-BR"/>
              <a:t>outras </a:t>
            </a:r>
            <a:r>
              <a:rPr b="1" lang="pt-BR"/>
              <a:t>variáveis</a:t>
            </a:r>
            <a:r>
              <a:rPr b="1" lang="pt-BR"/>
              <a:t> </a:t>
            </a:r>
            <a:r>
              <a:rPr lang="pt-BR"/>
              <a:t>climáticas.</a:t>
            </a:r>
            <a:endParaRPr/>
          </a:p>
        </p:txBody>
      </p:sp>
      <p:sp>
        <p:nvSpPr>
          <p:cNvPr id="354" name="Google Shape;354;g1eb78e8c24d_0_172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3f7d360de_0_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Obrigado!</a:t>
            </a:r>
            <a:endParaRPr b="1"/>
          </a:p>
        </p:txBody>
      </p:sp>
      <p:sp>
        <p:nvSpPr>
          <p:cNvPr id="360" name="Google Shape;360;g1e3f7d360de_0_57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3ff94b02d_0_15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22" name="Google Shape;122;g1e3ff94b02d_0_15"/>
          <p:cNvSpPr txBox="1"/>
          <p:nvPr>
            <p:ph idx="1" type="body"/>
          </p:nvPr>
        </p:nvSpPr>
        <p:spPr>
          <a:xfrm>
            <a:off x="311700" y="1313225"/>
            <a:ext cx="8520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Importância nas decisões socioeconômicas.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 de dados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European Centre for Medium-Range Weather Forecasts - ECMWF.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Visualização de dados - Mapas temáticos e gráficos.</a:t>
            </a:r>
            <a:endParaRPr/>
          </a:p>
        </p:txBody>
      </p:sp>
      <p:sp>
        <p:nvSpPr>
          <p:cNvPr id="123" name="Google Shape;123;g1e3ff94b02d_0_15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311700" y="56245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500"/>
              <a:t>Objetivos</a:t>
            </a:r>
            <a:endParaRPr sz="2500"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311700" y="1313225"/>
            <a:ext cx="85206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Coletar dados meteorológicos - ECMWF - Python.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e limpeza dos dados - R.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Representar séries temporais - Wavelets - R.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Visualizar e analisar os dados - Tabelas, gráficos e mapas temáticos - R.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Avaliar o método de transformada wavelet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melhor entendimento das informações contidas no método.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ff94b02d_0_29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36" name="Google Shape;136;g1e3ff94b02d_0_29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Mudanças climáticas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Relatório da ONU.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Padrões de temperatura e clima.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</a:t>
            </a:r>
            <a:r>
              <a:rPr lang="pt-BR"/>
              <a:t>tividades humanas.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 na agricultura, transporte, viagens.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Ferramentas clássicas menos eficientes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Desafio na análise de padrões naturais (MALHI; KAUR; KAUSHIK, 2021).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Agronegócio - Grandes cooperativas e poder econômico.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Rio Paraná - Produção de energia.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g1e3ff94b02d_0_29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b416e45fd_0_5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43" name="Google Shape;143;g1eb416e45fd_0_5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Este trabalho contribui para a </a:t>
            </a:r>
            <a:r>
              <a:rPr b="1" lang="pt-BR"/>
              <a:t>interdisciplinaridade </a:t>
            </a:r>
            <a:r>
              <a:rPr lang="pt-BR"/>
              <a:t>dos aspectos </a:t>
            </a:r>
            <a:r>
              <a:rPr b="1" lang="pt-BR"/>
              <a:t>socioeconômicos</a:t>
            </a:r>
            <a:r>
              <a:rPr lang="pt-BR"/>
              <a:t>, </a:t>
            </a:r>
            <a:r>
              <a:rPr b="1" lang="pt-BR"/>
              <a:t>desastres naturais</a:t>
            </a:r>
            <a:r>
              <a:rPr lang="pt-BR"/>
              <a:t>, análises matemáticas resolvidas por </a:t>
            </a:r>
            <a:r>
              <a:rPr b="1" lang="pt-BR"/>
              <a:t>métodos avançados</a:t>
            </a:r>
            <a:r>
              <a:rPr lang="pt-BR"/>
              <a:t> de programação dinâmica (</a:t>
            </a:r>
            <a:r>
              <a:rPr b="1" lang="pt-BR"/>
              <a:t>transformada de wavelet</a:t>
            </a:r>
            <a:r>
              <a:rPr lang="pt-BR"/>
              <a:t>), </a:t>
            </a:r>
            <a:r>
              <a:rPr b="1" lang="pt-BR"/>
              <a:t>engenharia hídrica</a:t>
            </a:r>
            <a:r>
              <a:rPr lang="pt-BR"/>
              <a:t>, pesquisa geofísica, </a:t>
            </a:r>
            <a:r>
              <a:rPr b="1" lang="pt-BR"/>
              <a:t>pesquisa ambiental</a:t>
            </a:r>
            <a:r>
              <a:rPr lang="pt-BR"/>
              <a:t>, agronomia, entre outros.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b416e45fd_0_5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ff94b02d_0_4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50" name="Google Shape;150;g1e3ff94b02d_0_41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Séries</a:t>
            </a:r>
            <a:r>
              <a:rPr lang="pt-BR"/>
              <a:t> Temporais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</a:t>
            </a:r>
            <a:r>
              <a:rPr lang="pt-BR"/>
              <a:t>onjuntos de dados </a:t>
            </a:r>
            <a:r>
              <a:rPr b="1" lang="pt-BR"/>
              <a:t>coletados</a:t>
            </a:r>
            <a:r>
              <a:rPr lang="pt-BR"/>
              <a:t>, </a:t>
            </a:r>
            <a:r>
              <a:rPr b="1" lang="pt-BR"/>
              <a:t>registrados</a:t>
            </a:r>
            <a:r>
              <a:rPr lang="pt-BR"/>
              <a:t> ou </a:t>
            </a:r>
            <a:r>
              <a:rPr b="1" lang="pt-BR"/>
              <a:t>observados</a:t>
            </a:r>
            <a:r>
              <a:rPr lang="pt-BR"/>
              <a:t> em intervalos regulares ao longo do </a:t>
            </a:r>
            <a:r>
              <a:rPr b="1" lang="pt-BR"/>
              <a:t>tempo</a:t>
            </a:r>
            <a:r>
              <a:rPr lang="pt-BR"/>
              <a:t>, organizados </a:t>
            </a:r>
            <a:r>
              <a:rPr b="1" lang="pt-BR"/>
              <a:t>cronologicamente</a:t>
            </a:r>
            <a:r>
              <a:rPr lang="pt-BR"/>
              <a:t>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Amplamente </a:t>
            </a:r>
            <a:r>
              <a:rPr b="1" lang="pt-BR"/>
              <a:t>aplicadas</a:t>
            </a:r>
            <a:r>
              <a:rPr lang="pt-BR"/>
              <a:t> em setores como </a:t>
            </a:r>
            <a:r>
              <a:rPr b="1" lang="pt-BR"/>
              <a:t>finanças</a:t>
            </a:r>
            <a:r>
              <a:rPr lang="pt-BR"/>
              <a:t>, </a:t>
            </a:r>
            <a:r>
              <a:rPr b="1" lang="pt-BR"/>
              <a:t>economia</a:t>
            </a:r>
            <a:r>
              <a:rPr lang="pt-BR"/>
              <a:t>, </a:t>
            </a:r>
            <a:r>
              <a:rPr b="1" lang="pt-BR"/>
              <a:t>meteorologia</a:t>
            </a:r>
            <a:r>
              <a:rPr lang="pt-BR"/>
              <a:t>, ciência ambiental e engenharia.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Observação de </a:t>
            </a:r>
            <a:r>
              <a:rPr b="1" lang="pt-BR"/>
              <a:t>tendências e padrões</a:t>
            </a:r>
            <a:r>
              <a:rPr lang="pt-BR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de Fourier 1930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Fundamental para compreensão da </a:t>
            </a:r>
            <a:r>
              <a:rPr b="1" lang="pt-BR"/>
              <a:t>análise</a:t>
            </a:r>
            <a:r>
              <a:rPr lang="pt-BR"/>
              <a:t> de frequência de </a:t>
            </a:r>
            <a:r>
              <a:rPr b="1" lang="pt-BR"/>
              <a:t>funções periódicas</a:t>
            </a:r>
            <a:r>
              <a:rPr lang="pt-BR"/>
              <a:t>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Decompor funções periódicas complexas em </a:t>
            </a:r>
            <a:r>
              <a:rPr b="1" lang="pt-BR"/>
              <a:t>componentes mais simples</a:t>
            </a:r>
            <a:r>
              <a:rPr lang="pt-BR"/>
              <a:t>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Deficiência </a:t>
            </a:r>
            <a:r>
              <a:rPr lang="pt-BR"/>
              <a:t>em representar </a:t>
            </a:r>
            <a:r>
              <a:rPr b="1" lang="pt-BR"/>
              <a:t>funções não periódicas</a:t>
            </a:r>
            <a:r>
              <a:rPr lang="pt-BR"/>
              <a:t> ou funções com descontinuidades.</a:t>
            </a:r>
            <a:endParaRPr/>
          </a:p>
        </p:txBody>
      </p:sp>
      <p:sp>
        <p:nvSpPr>
          <p:cNvPr id="151" name="Google Shape;151;g1e3ff94b02d_0_41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ff94b02d_0_48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57" name="Google Shape;157;g1e3ff94b02d_0_48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Transformada Wavelet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Wavelet Haar, Wavelet Daubechies, Wavelet Coiflet  e Wavelet de Morlet.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400"/>
              <a:t>Wavelet de Morlet</a:t>
            </a:r>
            <a:r>
              <a:rPr lang="pt-BR" sz="1400"/>
              <a:t> - usadas em aplicações que envolvem a análise de </a:t>
            </a:r>
            <a:r>
              <a:rPr b="1" lang="pt-BR" sz="1400"/>
              <a:t>sinais não estacionários</a:t>
            </a:r>
            <a:r>
              <a:rPr lang="pt-BR" sz="1400"/>
              <a:t>.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Meteorologia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Séries temporais não estacionárias - </a:t>
            </a:r>
            <a:r>
              <a:rPr b="1" lang="pt-BR"/>
              <a:t>Não</a:t>
            </a:r>
            <a:r>
              <a:rPr lang="pt-BR"/>
              <a:t> seguem uma </a:t>
            </a:r>
            <a:r>
              <a:rPr b="1" lang="pt-BR"/>
              <a:t>linearidade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Uso extensivo de wavelets: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Pode-se decompor o sinal em componentes de </a:t>
            </a:r>
            <a:r>
              <a:rPr b="1" lang="pt-BR"/>
              <a:t>diferentes escalas</a:t>
            </a:r>
            <a:r>
              <a:rPr lang="pt-BR"/>
              <a:t>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pt-BR"/>
              <a:t>Detalhes </a:t>
            </a:r>
            <a:r>
              <a:rPr lang="pt-BR"/>
              <a:t>em </a:t>
            </a:r>
            <a:r>
              <a:rPr b="1" lang="pt-BR"/>
              <a:t>diferentes níveis </a:t>
            </a:r>
            <a:r>
              <a:rPr lang="pt-BR"/>
              <a:t>de resolução.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Localização no </a:t>
            </a:r>
            <a:r>
              <a:rPr b="1" lang="pt-BR"/>
              <a:t>tempo e frequência</a:t>
            </a:r>
            <a:r>
              <a:rPr lang="pt-BR"/>
              <a:t>.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detecta </a:t>
            </a:r>
            <a:r>
              <a:rPr b="1" lang="pt-BR"/>
              <a:t>mudanças abruptas</a:t>
            </a:r>
            <a:r>
              <a:rPr lang="pt-BR"/>
              <a:t>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Compactas: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Representa sinais de </a:t>
            </a:r>
            <a:r>
              <a:rPr b="1" lang="pt-BR"/>
              <a:t>forma eficiente</a:t>
            </a:r>
            <a:r>
              <a:rPr lang="pt-BR"/>
              <a:t>, com poucos coeficientes significativos.</a:t>
            </a:r>
            <a:endParaRPr/>
          </a:p>
        </p:txBody>
      </p:sp>
      <p:sp>
        <p:nvSpPr>
          <p:cNvPr id="158" name="Google Shape;158;g1e3ff94b02d_0_48"/>
          <p:cNvSpPr txBox="1"/>
          <p:nvPr>
            <p:ph idx="12" type="sldNum"/>
          </p:nvPr>
        </p:nvSpPr>
        <p:spPr>
          <a:xfrm>
            <a:off x="86090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