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1"/>
  </p:notesMasterIdLst>
  <p:sldIdLst>
    <p:sldId id="257" r:id="rId2"/>
    <p:sldId id="670" r:id="rId3"/>
    <p:sldId id="538" r:id="rId4"/>
    <p:sldId id="259" r:id="rId5"/>
    <p:sldId id="669" r:id="rId6"/>
    <p:sldId id="655" r:id="rId7"/>
    <p:sldId id="657" r:id="rId8"/>
    <p:sldId id="260" r:id="rId9"/>
    <p:sldId id="661" r:id="rId10"/>
    <p:sldId id="660" r:id="rId11"/>
    <p:sldId id="662" r:id="rId12"/>
    <p:sldId id="663" r:id="rId13"/>
    <p:sldId id="664" r:id="rId14"/>
    <p:sldId id="665" r:id="rId15"/>
    <p:sldId id="666" r:id="rId16"/>
    <p:sldId id="267" r:id="rId17"/>
    <p:sldId id="668" r:id="rId18"/>
    <p:sldId id="279" r:id="rId19"/>
    <p:sldId id="667" r:id="rId20"/>
    <p:sldId id="280" r:id="rId21"/>
    <p:sldId id="471" r:id="rId22"/>
    <p:sldId id="536" r:id="rId23"/>
    <p:sldId id="472" r:id="rId24"/>
    <p:sldId id="477" r:id="rId25"/>
    <p:sldId id="474" r:id="rId26"/>
    <p:sldId id="479" r:id="rId27"/>
    <p:sldId id="484" r:id="rId28"/>
    <p:sldId id="488" r:id="rId29"/>
    <p:sldId id="571" r:id="rId30"/>
    <p:sldId id="489" r:id="rId31"/>
    <p:sldId id="490" r:id="rId32"/>
    <p:sldId id="493" r:id="rId33"/>
    <p:sldId id="494" r:id="rId34"/>
    <p:sldId id="487" r:id="rId35"/>
    <p:sldId id="485" r:id="rId36"/>
    <p:sldId id="486" r:id="rId37"/>
    <p:sldId id="551" r:id="rId38"/>
    <p:sldId id="482" r:id="rId39"/>
    <p:sldId id="552" r:id="rId40"/>
    <p:sldId id="542" r:id="rId41"/>
    <p:sldId id="553" r:id="rId42"/>
    <p:sldId id="546" r:id="rId43"/>
    <p:sldId id="547" r:id="rId44"/>
    <p:sldId id="548" r:id="rId45"/>
    <p:sldId id="549" r:id="rId46"/>
    <p:sldId id="545" r:id="rId47"/>
    <p:sldId id="550" r:id="rId48"/>
    <p:sldId id="544" r:id="rId49"/>
    <p:sldId id="499" r:id="rId50"/>
    <p:sldId id="500" r:id="rId51"/>
    <p:sldId id="501" r:id="rId52"/>
    <p:sldId id="554" r:id="rId53"/>
    <p:sldId id="502" r:id="rId54"/>
    <p:sldId id="555" r:id="rId55"/>
    <p:sldId id="504" r:id="rId56"/>
    <p:sldId id="556" r:id="rId57"/>
    <p:sldId id="558" r:id="rId58"/>
    <p:sldId id="557" r:id="rId59"/>
    <p:sldId id="503" r:id="rId60"/>
    <p:sldId id="559" r:id="rId61"/>
    <p:sldId id="560" r:id="rId62"/>
    <p:sldId id="506" r:id="rId63"/>
    <p:sldId id="505" r:id="rId64"/>
    <p:sldId id="561" r:id="rId65"/>
    <p:sldId id="565" r:id="rId66"/>
    <p:sldId id="567" r:id="rId67"/>
    <p:sldId id="507" r:id="rId68"/>
    <p:sldId id="566" r:id="rId69"/>
    <p:sldId id="568" r:id="rId70"/>
    <p:sldId id="569" r:id="rId71"/>
    <p:sldId id="512" r:id="rId72"/>
    <p:sldId id="510" r:id="rId73"/>
    <p:sldId id="271" r:id="rId74"/>
    <p:sldId id="562" r:id="rId75"/>
    <p:sldId id="514" r:id="rId76"/>
    <p:sldId id="513" r:id="rId77"/>
    <p:sldId id="511" r:id="rId78"/>
    <p:sldId id="563" r:id="rId79"/>
    <p:sldId id="515" r:id="rId80"/>
    <p:sldId id="516" r:id="rId81"/>
    <p:sldId id="564" r:id="rId82"/>
    <p:sldId id="410" r:id="rId83"/>
    <p:sldId id="270" r:id="rId84"/>
    <p:sldId id="572" r:id="rId85"/>
    <p:sldId id="573" r:id="rId86"/>
    <p:sldId id="574" r:id="rId87"/>
    <p:sldId id="455" r:id="rId88"/>
    <p:sldId id="575" r:id="rId89"/>
    <p:sldId id="576" r:id="rId90"/>
    <p:sldId id="577" r:id="rId91"/>
    <p:sldId id="578" r:id="rId92"/>
    <p:sldId id="579" r:id="rId93"/>
    <p:sldId id="580" r:id="rId94"/>
    <p:sldId id="581" r:id="rId95"/>
    <p:sldId id="311" r:id="rId96"/>
    <p:sldId id="312" r:id="rId97"/>
    <p:sldId id="313" r:id="rId98"/>
    <p:sldId id="582" r:id="rId99"/>
    <p:sldId id="314" r:id="rId100"/>
    <p:sldId id="583" r:id="rId101"/>
    <p:sldId id="465" r:id="rId102"/>
    <p:sldId id="584" r:id="rId103"/>
    <p:sldId id="470" r:id="rId104"/>
    <p:sldId id="585" r:id="rId105"/>
    <p:sldId id="315" r:id="rId106"/>
    <p:sldId id="294" r:id="rId107"/>
    <p:sldId id="277" r:id="rId108"/>
    <p:sldId id="586" r:id="rId109"/>
    <p:sldId id="475" r:id="rId110"/>
    <p:sldId id="278" r:id="rId111"/>
    <p:sldId id="476" r:id="rId112"/>
    <p:sldId id="587" r:id="rId113"/>
    <p:sldId id="478" r:id="rId114"/>
    <p:sldId id="588" r:id="rId115"/>
    <p:sldId id="589" r:id="rId116"/>
    <p:sldId id="480" r:id="rId117"/>
    <p:sldId id="481" r:id="rId118"/>
    <p:sldId id="590" r:id="rId119"/>
    <p:sldId id="483" r:id="rId120"/>
    <p:sldId id="284" r:id="rId121"/>
    <p:sldId id="591" r:id="rId122"/>
    <p:sldId id="592" r:id="rId123"/>
    <p:sldId id="593" r:id="rId124"/>
    <p:sldId id="594" r:id="rId125"/>
    <p:sldId id="595" r:id="rId126"/>
    <p:sldId id="596" r:id="rId127"/>
    <p:sldId id="597" r:id="rId128"/>
    <p:sldId id="641" r:id="rId129"/>
    <p:sldId id="642" r:id="rId130"/>
    <p:sldId id="643" r:id="rId131"/>
    <p:sldId id="644" r:id="rId132"/>
    <p:sldId id="645" r:id="rId133"/>
    <p:sldId id="646" r:id="rId134"/>
    <p:sldId id="647" r:id="rId135"/>
    <p:sldId id="648" r:id="rId136"/>
    <p:sldId id="649" r:id="rId137"/>
    <p:sldId id="650" r:id="rId138"/>
    <p:sldId id="651" r:id="rId139"/>
    <p:sldId id="570" r:id="rId1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935F1-28C6-450A-9F90-16B9BC5112F4}" v="2" dt="2019-10-22T16:38:5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s Reis" userId="9daf1f08f53c7d10" providerId="LiveId" clId="{379935F1-28C6-450A-9F90-16B9BC5112F4}"/>
    <pc:docChg chg="custSel modSld sldOrd">
      <pc:chgData name="André Luis Reis" userId="9daf1f08f53c7d10" providerId="LiveId" clId="{379935F1-28C6-450A-9F90-16B9BC5112F4}" dt="2019-10-22T16:44:07.837" v="370" actId="1076"/>
      <pc:docMkLst>
        <pc:docMk/>
      </pc:docMkLst>
      <pc:sldChg chg="modSp">
        <pc:chgData name="André Luis Reis" userId="9daf1f08f53c7d10" providerId="LiveId" clId="{379935F1-28C6-450A-9F90-16B9BC5112F4}" dt="2019-10-22T16:38:43.356" v="17" actId="27636"/>
        <pc:sldMkLst>
          <pc:docMk/>
          <pc:sldMk cId="1874676930" sldId="261"/>
        </pc:sldMkLst>
        <pc:spChg chg="mod">
          <ac:chgData name="André Luis Reis" userId="9daf1f08f53c7d10" providerId="LiveId" clId="{379935F1-28C6-450A-9F90-16B9BC5112F4}" dt="2019-10-22T16:38:43.356" v="17" actId="27636"/>
          <ac:spMkLst>
            <pc:docMk/>
            <pc:sldMk cId="1874676930" sldId="261"/>
            <ac:spMk id="17" creationId="{9A730C91-3DDF-4703-899D-C410D77B0C8B}"/>
          </ac:spMkLst>
        </pc:spChg>
        <pc:spChg chg="mod">
          <ac:chgData name="André Luis Reis" userId="9daf1f08f53c7d10" providerId="LiveId" clId="{379935F1-28C6-450A-9F90-16B9BC5112F4}" dt="2019-10-22T16:38:36.988" v="15" actId="1036"/>
          <ac:spMkLst>
            <pc:docMk/>
            <pc:sldMk cId="1874676930" sldId="261"/>
            <ac:spMk id="23" creationId="{B9D06992-B00A-4127-BBAE-1871EDEFCEF2}"/>
          </ac:spMkLst>
        </pc:spChg>
        <pc:spChg chg="mod">
          <ac:chgData name="André Luis Reis" userId="9daf1f08f53c7d10" providerId="LiveId" clId="{379935F1-28C6-450A-9F90-16B9BC5112F4}" dt="2019-10-22T16:37:59.981" v="6" actId="1036"/>
          <ac:spMkLst>
            <pc:docMk/>
            <pc:sldMk cId="1874676930" sldId="261"/>
            <ac:spMk id="24" creationId="{60701FB2-3288-442D-B25F-6308934D7C0A}"/>
          </ac:spMkLst>
        </pc:spChg>
      </pc:sldChg>
      <pc:sldChg chg="addSp modSp ord">
        <pc:chgData name="André Luis Reis" userId="9daf1f08f53c7d10" providerId="LiveId" clId="{379935F1-28C6-450A-9F90-16B9BC5112F4}" dt="2019-10-22T16:44:07.837" v="370" actId="1076"/>
        <pc:sldMkLst>
          <pc:docMk/>
          <pc:sldMk cId="2431515070" sldId="262"/>
        </pc:sldMkLst>
        <pc:spChg chg="mod">
          <ac:chgData name="André Luis Reis" userId="9daf1f08f53c7d10" providerId="LiveId" clId="{379935F1-28C6-450A-9F90-16B9BC5112F4}" dt="2019-10-22T16:44:07.837" v="370" actId="1076"/>
          <ac:spMkLst>
            <pc:docMk/>
            <pc:sldMk cId="2431515070" sldId="262"/>
            <ac:spMk id="3" creationId="{46B33A2D-4533-434C-8485-ABEE75F7C372}"/>
          </ac:spMkLst>
        </pc:spChg>
        <pc:spChg chg="mod">
          <ac:chgData name="André Luis Reis" userId="9daf1f08f53c7d10" providerId="LiveId" clId="{379935F1-28C6-450A-9F90-16B9BC5112F4}" dt="2019-10-22T16:43:46.117" v="368" actId="1035"/>
          <ac:spMkLst>
            <pc:docMk/>
            <pc:sldMk cId="2431515070" sldId="262"/>
            <ac:spMk id="5" creationId="{E8064526-CFDB-4C3E-B177-CD0432EE2329}"/>
          </ac:spMkLst>
        </pc:spChg>
        <pc:spChg chg="mod">
          <ac:chgData name="André Luis Reis" userId="9daf1f08f53c7d10" providerId="LiveId" clId="{379935F1-28C6-450A-9F90-16B9BC5112F4}" dt="2019-10-22T16:43:52.259" v="369" actId="14100"/>
          <ac:spMkLst>
            <pc:docMk/>
            <pc:sldMk cId="2431515070" sldId="262"/>
            <ac:spMk id="7" creationId="{B1E2A905-39AD-4EE1-87F6-5EE3D09CE36D}"/>
          </ac:spMkLst>
        </pc:spChg>
        <pc:spChg chg="add mod">
          <ac:chgData name="André Luis Reis" userId="9daf1f08f53c7d10" providerId="LiveId" clId="{379935F1-28C6-450A-9F90-16B9BC5112F4}" dt="2019-10-22T16:43:26.266" v="329" actId="1037"/>
          <ac:spMkLst>
            <pc:docMk/>
            <pc:sldMk cId="2431515070" sldId="262"/>
            <ac:spMk id="8" creationId="{DB559AFE-E69C-4A9C-9DE8-10B866B305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20538-C708-4C62-87D8-9FB39E91908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1745E-B447-4DB4-B941-5EFAE01C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2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19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1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26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33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539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7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1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2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782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873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239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518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51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22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388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37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707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362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90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226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153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348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24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07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206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427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684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9791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03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6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91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698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77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37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0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8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065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2D8F9-62A4-4184-A8C0-50E34AB2A19A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4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65454-6F15-4CA7-A98C-C2E5BC387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04C66-1535-4B90-A0D5-EDD2B342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397DD-E37A-4813-ABFB-B973C7A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25883-EC8D-4F46-8E4A-9F6D7FCE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C810E-0055-4963-B273-734218A2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F3775-C7CE-4DE0-A431-954AFE06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2FE386-2F6D-4E42-AE22-F9F6629E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37991-CBA0-43AC-B1E4-1C082DB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93221-F371-4425-9759-753C884D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3D138-C85D-46BB-B608-4FD4E487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5EB051-296D-4D1F-88D5-CF9409947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1B5473-1BE4-4C80-9BBF-392FE241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66F23-CE1C-4608-9912-8197FBC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507DB-E7AF-4C45-BB78-DE97DC7C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DFAC8-15E2-4B78-809A-3B48C9D4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CD8AC-1A63-440A-9F3B-EDBB6470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D85E3-07F7-4C94-B351-976A6303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46A1C-8D69-4273-A536-93872814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91CA4-1ED9-4FEF-BBB1-91B1F0C8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88246-89BF-4645-BD39-A17D7239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5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A9E11-D91F-47AF-B759-A39A8A10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B70FF-FC1A-4FAE-8360-404F9DA9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6A11E-9B06-49C9-8D4F-204B0139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FD833-0174-4291-AB62-A3B57EC8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2D9BA-7A97-4B84-8D9F-8C3616BA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2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3C5E-A487-40B1-8517-65BA9D2B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5C01A-A438-462C-B951-40F188B0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C46252-9531-4CEB-988C-A35C4050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32CA5-465C-458B-8D39-8FF0F65C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965A7-5A90-4320-8EA5-B102EBEB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F2A26E-405C-4EED-A123-20B88890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5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3918-3FBF-46AE-9BB1-B9231867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76D476-7848-4A8B-A882-47D71991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BFA36-C74B-4987-B359-769AC8A0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3FCC5B-FAC0-4A72-A6DC-8C356AB1B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08EAFC-FD68-46E4-80FD-9AB7B86FF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AF504D-980C-4D15-922F-C4EFB53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09BB71-3B4D-4353-9EBF-4C3020DD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3EE1F0-736C-4B76-B99E-F5102DED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7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EAE0-A076-48BA-9242-CA487CD0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4C8BAC-C3D9-4797-B59D-485F7E6B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D47D6-EF38-491A-89EF-600895BD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CD989-F00D-4A1F-BB58-288FF2C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4006D-60B4-4C4F-9C8B-9B7E140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373F00-A34F-4CA9-BB43-F414F3D1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B8E80B-3A1C-4584-83FD-AA0F1375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01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B725C-0B23-4659-A2AD-98B434AE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75199-4A49-4666-A1A8-F0873307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479E0F-2D94-4B8B-987A-90043427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1C2CB-22A9-460A-8069-384270A3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B7D68-51C3-4B7F-9BB5-6D40960F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49390-603A-4BF3-A269-391ABFE1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CD8D1-DF9D-4002-AE49-3EB398D2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3D23C1-DE14-48A0-AA89-3762278D6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383C2-FC86-46BB-84EC-D440CC080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614388-F49B-4CF4-8487-1C97B91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0B43BB-0AC5-446D-9DBF-18B7C00C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29484A-0677-482B-9FA0-D9700704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F4475F-3ACF-462F-A88F-6878F50D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5F09A-977B-4705-972D-2618AE72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7C957-8B06-451D-821B-AE676BCD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DAA-ADA0-4126-B456-6AE20423E922}" type="datetimeFigureOut">
              <a:rPr lang="pt-BR" smtClean="0"/>
              <a:t>29/03/2021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8548F-FA9F-4AB0-83EB-6C013610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3EA55-8A31-48D3-B49D-F708AC337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E756-73F7-492C-B37D-411A0FE0A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70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4" Type="http://schemas.openxmlformats.org/officeDocument/2006/relationships/image" Target="../media/image22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4" Type="http://schemas.openxmlformats.org/officeDocument/2006/relationships/image" Target="../media/image22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4" Type="http://schemas.openxmlformats.org/officeDocument/2006/relationships/image" Target="../media/image22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4" Type="http://schemas.openxmlformats.org/officeDocument/2006/relationships/image" Target="../media/image22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93" y="2032791"/>
            <a:ext cx="11595652" cy="1843196"/>
          </a:xfrm>
        </p:spPr>
        <p:txBody>
          <a:bodyPr>
            <a:normAutofit/>
          </a:bodyPr>
          <a:lstStyle/>
          <a:p>
            <a:r>
              <a:rPr lang="pt-BR" sz="4000" b="1" dirty="0"/>
              <a:t>Revisão Gravimetria e </a:t>
            </a:r>
            <a:r>
              <a:rPr lang="pt-BR" sz="4000" b="1" dirty="0" err="1"/>
              <a:t>Magnetometria</a:t>
            </a:r>
            <a:endParaRPr lang="pt-BR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BFEED-BD94-4F86-856A-2AA59DB91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722" y="4119406"/>
            <a:ext cx="9144000" cy="590134"/>
          </a:xfrm>
        </p:spPr>
        <p:txBody>
          <a:bodyPr>
            <a:normAutofit/>
          </a:bodyPr>
          <a:lstStyle/>
          <a:p>
            <a:r>
              <a:rPr lang="pt-BR" sz="2000" i="1" dirty="0"/>
              <a:t>Prof. André Luis Albuquerque dos Reis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3587ED-A495-4F42-8D80-2F12BED7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147453"/>
            <a:ext cx="2130083" cy="2345627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F0C92CF-13A2-46B1-9463-C604301DC201}"/>
              </a:ext>
            </a:extLst>
          </p:cNvPr>
          <p:cNvSpPr txBox="1">
            <a:spLocks/>
          </p:cNvSpPr>
          <p:nvPr/>
        </p:nvSpPr>
        <p:spPr>
          <a:xfrm>
            <a:off x="1535722" y="6427297"/>
            <a:ext cx="9144000" cy="590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Rio de Janeiro 2021</a:t>
            </a:r>
          </a:p>
        </p:txBody>
      </p:sp>
    </p:spTree>
    <p:extLst>
      <p:ext uri="{BB962C8B-B14F-4D97-AF65-F5344CB8AC3E}">
        <p14:creationId xmlns:p14="http://schemas.microsoft.com/office/powerpoint/2010/main" val="148663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667691-9452-4B80-B86D-64A9884443C9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F9D322-6F79-4B8C-918F-A6BEC000F74D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797FD13C-2113-4BB7-B2CF-1CCBE7A25614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2551764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1C17ED-8375-4F76-9C9F-B2963BA37EAA}"/>
              </a:ext>
            </a:extLst>
          </p:cNvPr>
          <p:cNvSpPr txBox="1"/>
          <p:nvPr/>
        </p:nvSpPr>
        <p:spPr>
          <a:xfrm>
            <a:off x="8996809" y="5007139"/>
            <a:ext cx="16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Posição (m)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25B00C6-9A16-4A95-9C86-56E28FEA1A4B}"/>
              </a:ext>
            </a:extLst>
          </p:cNvPr>
          <p:cNvSpPr/>
          <p:nvPr/>
        </p:nvSpPr>
        <p:spPr>
          <a:xfrm>
            <a:off x="8003072" y="2364831"/>
            <a:ext cx="3323772" cy="87086"/>
          </a:xfrm>
          <a:custGeom>
            <a:avLst/>
            <a:gdLst>
              <a:gd name="connsiteX0" fmla="*/ 0 w 3323772"/>
              <a:gd name="connsiteY0" fmla="*/ 58057 h 87086"/>
              <a:gd name="connsiteX1" fmla="*/ 870858 w 3323772"/>
              <a:gd name="connsiteY1" fmla="*/ 29028 h 87086"/>
              <a:gd name="connsiteX2" fmla="*/ 957943 w 3323772"/>
              <a:gd name="connsiteY2" fmla="*/ 14514 h 87086"/>
              <a:gd name="connsiteX3" fmla="*/ 1016000 w 3323772"/>
              <a:gd name="connsiteY3" fmla="*/ 0 h 87086"/>
              <a:gd name="connsiteX4" fmla="*/ 1161143 w 3323772"/>
              <a:gd name="connsiteY4" fmla="*/ 14514 h 87086"/>
              <a:gd name="connsiteX5" fmla="*/ 1248229 w 3323772"/>
              <a:gd name="connsiteY5" fmla="*/ 29028 h 87086"/>
              <a:gd name="connsiteX6" fmla="*/ 1727200 w 3323772"/>
              <a:gd name="connsiteY6" fmla="*/ 43543 h 87086"/>
              <a:gd name="connsiteX7" fmla="*/ 2307772 w 3323772"/>
              <a:gd name="connsiteY7" fmla="*/ 72571 h 87086"/>
              <a:gd name="connsiteX8" fmla="*/ 2583543 w 3323772"/>
              <a:gd name="connsiteY8" fmla="*/ 87086 h 87086"/>
              <a:gd name="connsiteX9" fmla="*/ 3033486 w 3323772"/>
              <a:gd name="connsiteY9" fmla="*/ 58057 h 87086"/>
              <a:gd name="connsiteX10" fmla="*/ 3323772 w 3323772"/>
              <a:gd name="connsiteY10" fmla="*/ 43543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3772" h="87086">
                <a:moveTo>
                  <a:pt x="0" y="58057"/>
                </a:moveTo>
                <a:cubicBezTo>
                  <a:pt x="452958" y="49346"/>
                  <a:pt x="557886" y="73739"/>
                  <a:pt x="870858" y="29028"/>
                </a:cubicBezTo>
                <a:cubicBezTo>
                  <a:pt x="899991" y="24866"/>
                  <a:pt x="929086" y="20285"/>
                  <a:pt x="957943" y="14514"/>
                </a:cubicBezTo>
                <a:cubicBezTo>
                  <a:pt x="977504" y="10602"/>
                  <a:pt x="996648" y="4838"/>
                  <a:pt x="1016000" y="0"/>
                </a:cubicBezTo>
                <a:cubicBezTo>
                  <a:pt x="1064381" y="4838"/>
                  <a:pt x="1112896" y="8483"/>
                  <a:pt x="1161143" y="14514"/>
                </a:cubicBezTo>
                <a:cubicBezTo>
                  <a:pt x="1190345" y="18164"/>
                  <a:pt x="1218839" y="27521"/>
                  <a:pt x="1248229" y="29028"/>
                </a:cubicBezTo>
                <a:cubicBezTo>
                  <a:pt x="1407750" y="37209"/>
                  <a:pt x="1567543" y="38705"/>
                  <a:pt x="1727200" y="43543"/>
                </a:cubicBezTo>
                <a:cubicBezTo>
                  <a:pt x="1995516" y="81873"/>
                  <a:pt x="1754494" y="51291"/>
                  <a:pt x="2307772" y="72571"/>
                </a:cubicBezTo>
                <a:cubicBezTo>
                  <a:pt x="2399755" y="76109"/>
                  <a:pt x="2491619" y="82248"/>
                  <a:pt x="2583543" y="87086"/>
                </a:cubicBezTo>
                <a:cubicBezTo>
                  <a:pt x="2844900" y="54415"/>
                  <a:pt x="2561542" y="86659"/>
                  <a:pt x="3033486" y="58057"/>
                </a:cubicBezTo>
                <a:cubicBezTo>
                  <a:pt x="3352404" y="38729"/>
                  <a:pt x="3004996" y="43543"/>
                  <a:pt x="3323772" y="43543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B25DC10-F111-466D-AFEE-5696929C62C8}"/>
              </a:ext>
            </a:extLst>
          </p:cNvPr>
          <p:cNvSpPr/>
          <p:nvPr/>
        </p:nvSpPr>
        <p:spPr>
          <a:xfrm>
            <a:off x="60455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56EEC4-8980-40F4-A3BA-DE80F8E3D6C0}"/>
              </a:ext>
            </a:extLst>
          </p:cNvPr>
          <p:cNvSpPr/>
          <p:nvPr/>
        </p:nvSpPr>
        <p:spPr>
          <a:xfrm>
            <a:off x="1443905" y="206032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3AD1027-7BD5-45EF-83BD-6B174A9FB638}"/>
              </a:ext>
            </a:extLst>
          </p:cNvPr>
          <p:cNvSpPr/>
          <p:nvPr/>
        </p:nvSpPr>
        <p:spPr>
          <a:xfrm>
            <a:off x="2275056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82AB24E-A1E3-4F19-8E4D-48F3B5ADBB46}"/>
              </a:ext>
            </a:extLst>
          </p:cNvPr>
          <p:cNvSpPr/>
          <p:nvPr/>
        </p:nvSpPr>
        <p:spPr>
          <a:xfrm>
            <a:off x="3411194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468E0F-0E94-45FB-9067-AEB216FA2D27}"/>
              </a:ext>
            </a:extLst>
          </p:cNvPr>
          <p:cNvSpPr/>
          <p:nvPr/>
        </p:nvSpPr>
        <p:spPr>
          <a:xfrm>
            <a:off x="438933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F79B466-EFE2-41D5-94BF-23D997625EF4}"/>
              </a:ext>
            </a:extLst>
          </p:cNvPr>
          <p:cNvSpPr/>
          <p:nvPr/>
        </p:nvSpPr>
        <p:spPr>
          <a:xfrm>
            <a:off x="8037104" y="2271961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991417E-BBD5-47DE-B45B-86D4C72E9C08}"/>
              </a:ext>
            </a:extLst>
          </p:cNvPr>
          <p:cNvSpPr/>
          <p:nvPr/>
        </p:nvSpPr>
        <p:spPr>
          <a:xfrm>
            <a:off x="8524997" y="262251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719B0B2-50E0-4614-BAD6-34BDEAE4B123}"/>
              </a:ext>
            </a:extLst>
          </p:cNvPr>
          <p:cNvSpPr/>
          <p:nvPr/>
        </p:nvSpPr>
        <p:spPr>
          <a:xfrm>
            <a:off x="9473215" y="1065009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CC46F21-DF54-4323-A8A9-FC16F170399F}"/>
              </a:ext>
            </a:extLst>
          </p:cNvPr>
          <p:cNvSpPr/>
          <p:nvPr/>
        </p:nvSpPr>
        <p:spPr>
          <a:xfrm>
            <a:off x="10547400" y="3121784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DC03F24-EEF2-4C1A-8016-DF295C122084}"/>
              </a:ext>
            </a:extLst>
          </p:cNvPr>
          <p:cNvSpPr/>
          <p:nvPr/>
        </p:nvSpPr>
        <p:spPr>
          <a:xfrm>
            <a:off x="10948411" y="2315504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9EE4F0-1D32-4D66-893C-1C631E53E8F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E07888A-FD69-42E4-8D40-CA05EB25800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7C63FA-153C-49C2-92E8-CD9CDEDC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550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1C17ED-8375-4F76-9C9F-B2963BA37EAA}"/>
              </a:ext>
            </a:extLst>
          </p:cNvPr>
          <p:cNvSpPr txBox="1"/>
          <p:nvPr/>
        </p:nvSpPr>
        <p:spPr>
          <a:xfrm>
            <a:off x="8996809" y="5007139"/>
            <a:ext cx="16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Posição (m)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25B00C6-9A16-4A95-9C86-56E28FEA1A4B}"/>
              </a:ext>
            </a:extLst>
          </p:cNvPr>
          <p:cNvSpPr/>
          <p:nvPr/>
        </p:nvSpPr>
        <p:spPr>
          <a:xfrm>
            <a:off x="8003072" y="2364831"/>
            <a:ext cx="3323772" cy="87086"/>
          </a:xfrm>
          <a:custGeom>
            <a:avLst/>
            <a:gdLst>
              <a:gd name="connsiteX0" fmla="*/ 0 w 3323772"/>
              <a:gd name="connsiteY0" fmla="*/ 58057 h 87086"/>
              <a:gd name="connsiteX1" fmla="*/ 870858 w 3323772"/>
              <a:gd name="connsiteY1" fmla="*/ 29028 h 87086"/>
              <a:gd name="connsiteX2" fmla="*/ 957943 w 3323772"/>
              <a:gd name="connsiteY2" fmla="*/ 14514 h 87086"/>
              <a:gd name="connsiteX3" fmla="*/ 1016000 w 3323772"/>
              <a:gd name="connsiteY3" fmla="*/ 0 h 87086"/>
              <a:gd name="connsiteX4" fmla="*/ 1161143 w 3323772"/>
              <a:gd name="connsiteY4" fmla="*/ 14514 h 87086"/>
              <a:gd name="connsiteX5" fmla="*/ 1248229 w 3323772"/>
              <a:gd name="connsiteY5" fmla="*/ 29028 h 87086"/>
              <a:gd name="connsiteX6" fmla="*/ 1727200 w 3323772"/>
              <a:gd name="connsiteY6" fmla="*/ 43543 h 87086"/>
              <a:gd name="connsiteX7" fmla="*/ 2307772 w 3323772"/>
              <a:gd name="connsiteY7" fmla="*/ 72571 h 87086"/>
              <a:gd name="connsiteX8" fmla="*/ 2583543 w 3323772"/>
              <a:gd name="connsiteY8" fmla="*/ 87086 h 87086"/>
              <a:gd name="connsiteX9" fmla="*/ 3033486 w 3323772"/>
              <a:gd name="connsiteY9" fmla="*/ 58057 h 87086"/>
              <a:gd name="connsiteX10" fmla="*/ 3323772 w 3323772"/>
              <a:gd name="connsiteY10" fmla="*/ 43543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3772" h="87086">
                <a:moveTo>
                  <a:pt x="0" y="58057"/>
                </a:moveTo>
                <a:cubicBezTo>
                  <a:pt x="452958" y="49346"/>
                  <a:pt x="557886" y="73739"/>
                  <a:pt x="870858" y="29028"/>
                </a:cubicBezTo>
                <a:cubicBezTo>
                  <a:pt x="899991" y="24866"/>
                  <a:pt x="929086" y="20285"/>
                  <a:pt x="957943" y="14514"/>
                </a:cubicBezTo>
                <a:cubicBezTo>
                  <a:pt x="977504" y="10602"/>
                  <a:pt x="996648" y="4838"/>
                  <a:pt x="1016000" y="0"/>
                </a:cubicBezTo>
                <a:cubicBezTo>
                  <a:pt x="1064381" y="4838"/>
                  <a:pt x="1112896" y="8483"/>
                  <a:pt x="1161143" y="14514"/>
                </a:cubicBezTo>
                <a:cubicBezTo>
                  <a:pt x="1190345" y="18164"/>
                  <a:pt x="1218839" y="27521"/>
                  <a:pt x="1248229" y="29028"/>
                </a:cubicBezTo>
                <a:cubicBezTo>
                  <a:pt x="1407750" y="37209"/>
                  <a:pt x="1567543" y="38705"/>
                  <a:pt x="1727200" y="43543"/>
                </a:cubicBezTo>
                <a:cubicBezTo>
                  <a:pt x="1995516" y="81873"/>
                  <a:pt x="1754494" y="51291"/>
                  <a:pt x="2307772" y="72571"/>
                </a:cubicBezTo>
                <a:cubicBezTo>
                  <a:pt x="2399755" y="76109"/>
                  <a:pt x="2491619" y="82248"/>
                  <a:pt x="2583543" y="87086"/>
                </a:cubicBezTo>
                <a:cubicBezTo>
                  <a:pt x="2844900" y="54415"/>
                  <a:pt x="2561542" y="86659"/>
                  <a:pt x="3033486" y="58057"/>
                </a:cubicBezTo>
                <a:cubicBezTo>
                  <a:pt x="3352404" y="38729"/>
                  <a:pt x="3004996" y="43543"/>
                  <a:pt x="3323772" y="43543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B25DC10-F111-466D-AFEE-5696929C62C8}"/>
              </a:ext>
            </a:extLst>
          </p:cNvPr>
          <p:cNvSpPr/>
          <p:nvPr/>
        </p:nvSpPr>
        <p:spPr>
          <a:xfrm>
            <a:off x="60455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56EEC4-8980-40F4-A3BA-DE80F8E3D6C0}"/>
              </a:ext>
            </a:extLst>
          </p:cNvPr>
          <p:cNvSpPr/>
          <p:nvPr/>
        </p:nvSpPr>
        <p:spPr>
          <a:xfrm>
            <a:off x="1443905" y="206032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3AD1027-7BD5-45EF-83BD-6B174A9FB638}"/>
              </a:ext>
            </a:extLst>
          </p:cNvPr>
          <p:cNvSpPr/>
          <p:nvPr/>
        </p:nvSpPr>
        <p:spPr>
          <a:xfrm>
            <a:off x="2275056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82AB24E-A1E3-4F19-8E4D-48F3B5ADBB46}"/>
              </a:ext>
            </a:extLst>
          </p:cNvPr>
          <p:cNvSpPr/>
          <p:nvPr/>
        </p:nvSpPr>
        <p:spPr>
          <a:xfrm>
            <a:off x="3411194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468E0F-0E94-45FB-9067-AEB216FA2D27}"/>
              </a:ext>
            </a:extLst>
          </p:cNvPr>
          <p:cNvSpPr/>
          <p:nvPr/>
        </p:nvSpPr>
        <p:spPr>
          <a:xfrm>
            <a:off x="438933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6CD87BC-F4FD-4260-8AF7-24960D91D501}"/>
              </a:ext>
            </a:extLst>
          </p:cNvPr>
          <p:cNvSpPr/>
          <p:nvPr/>
        </p:nvSpPr>
        <p:spPr>
          <a:xfrm>
            <a:off x="8207488" y="1201422"/>
            <a:ext cx="2916068" cy="2068769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F79B466-EFE2-41D5-94BF-23D997625EF4}"/>
              </a:ext>
            </a:extLst>
          </p:cNvPr>
          <p:cNvSpPr/>
          <p:nvPr/>
        </p:nvSpPr>
        <p:spPr>
          <a:xfrm>
            <a:off x="8037104" y="2271961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991417E-BBD5-47DE-B45B-86D4C72E9C08}"/>
              </a:ext>
            </a:extLst>
          </p:cNvPr>
          <p:cNvSpPr/>
          <p:nvPr/>
        </p:nvSpPr>
        <p:spPr>
          <a:xfrm>
            <a:off x="8524997" y="262251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719B0B2-50E0-4614-BAD6-34BDEAE4B123}"/>
              </a:ext>
            </a:extLst>
          </p:cNvPr>
          <p:cNvSpPr/>
          <p:nvPr/>
        </p:nvSpPr>
        <p:spPr>
          <a:xfrm>
            <a:off x="9473215" y="1065009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CC46F21-DF54-4323-A8A9-FC16F170399F}"/>
              </a:ext>
            </a:extLst>
          </p:cNvPr>
          <p:cNvSpPr/>
          <p:nvPr/>
        </p:nvSpPr>
        <p:spPr>
          <a:xfrm>
            <a:off x="10547400" y="3121784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DC03F24-EEF2-4C1A-8016-DF295C122084}"/>
              </a:ext>
            </a:extLst>
          </p:cNvPr>
          <p:cNvSpPr/>
          <p:nvPr/>
        </p:nvSpPr>
        <p:spPr>
          <a:xfrm>
            <a:off x="10948411" y="2315504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9EE4F0-1D32-4D66-893C-1C631E53E8F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E296FC-8772-4738-A379-C8C03F4EE428}"/>
              </a:ext>
            </a:extLst>
          </p:cNvPr>
          <p:cNvSpPr txBox="1"/>
          <p:nvPr/>
        </p:nvSpPr>
        <p:spPr>
          <a:xfrm>
            <a:off x="5563472" y="5750119"/>
            <a:ext cx="6503619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Total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sz="2400" b="1" dirty="0"/>
              <a:t>Campo principal </a:t>
            </a:r>
            <a:r>
              <a:rPr lang="pt-BR" sz="2400" dirty="0"/>
              <a:t>+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</a:t>
            </a:r>
            <a:r>
              <a:rPr lang="pt-BR" sz="2400" b="1" dirty="0" err="1">
                <a:solidFill>
                  <a:schemeClr val="accent1">
                    <a:lumMod val="75000"/>
                  </a:schemeClr>
                </a:solidFill>
              </a:rPr>
              <a:t>crustal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E07888A-FD69-42E4-8D40-CA05EB25800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5D15B1-6FFE-4542-96C6-74726A6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26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1C17ED-8375-4F76-9C9F-B2963BA37EAA}"/>
              </a:ext>
            </a:extLst>
          </p:cNvPr>
          <p:cNvSpPr txBox="1"/>
          <p:nvPr/>
        </p:nvSpPr>
        <p:spPr>
          <a:xfrm>
            <a:off x="8996809" y="5007139"/>
            <a:ext cx="16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Posição (m)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25B00C6-9A16-4A95-9C86-56E28FEA1A4B}"/>
              </a:ext>
            </a:extLst>
          </p:cNvPr>
          <p:cNvSpPr/>
          <p:nvPr/>
        </p:nvSpPr>
        <p:spPr>
          <a:xfrm>
            <a:off x="8003072" y="2364831"/>
            <a:ext cx="3323772" cy="87086"/>
          </a:xfrm>
          <a:custGeom>
            <a:avLst/>
            <a:gdLst>
              <a:gd name="connsiteX0" fmla="*/ 0 w 3323772"/>
              <a:gd name="connsiteY0" fmla="*/ 58057 h 87086"/>
              <a:gd name="connsiteX1" fmla="*/ 870858 w 3323772"/>
              <a:gd name="connsiteY1" fmla="*/ 29028 h 87086"/>
              <a:gd name="connsiteX2" fmla="*/ 957943 w 3323772"/>
              <a:gd name="connsiteY2" fmla="*/ 14514 h 87086"/>
              <a:gd name="connsiteX3" fmla="*/ 1016000 w 3323772"/>
              <a:gd name="connsiteY3" fmla="*/ 0 h 87086"/>
              <a:gd name="connsiteX4" fmla="*/ 1161143 w 3323772"/>
              <a:gd name="connsiteY4" fmla="*/ 14514 h 87086"/>
              <a:gd name="connsiteX5" fmla="*/ 1248229 w 3323772"/>
              <a:gd name="connsiteY5" fmla="*/ 29028 h 87086"/>
              <a:gd name="connsiteX6" fmla="*/ 1727200 w 3323772"/>
              <a:gd name="connsiteY6" fmla="*/ 43543 h 87086"/>
              <a:gd name="connsiteX7" fmla="*/ 2307772 w 3323772"/>
              <a:gd name="connsiteY7" fmla="*/ 72571 h 87086"/>
              <a:gd name="connsiteX8" fmla="*/ 2583543 w 3323772"/>
              <a:gd name="connsiteY8" fmla="*/ 87086 h 87086"/>
              <a:gd name="connsiteX9" fmla="*/ 3033486 w 3323772"/>
              <a:gd name="connsiteY9" fmla="*/ 58057 h 87086"/>
              <a:gd name="connsiteX10" fmla="*/ 3323772 w 3323772"/>
              <a:gd name="connsiteY10" fmla="*/ 43543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3772" h="87086">
                <a:moveTo>
                  <a:pt x="0" y="58057"/>
                </a:moveTo>
                <a:cubicBezTo>
                  <a:pt x="452958" y="49346"/>
                  <a:pt x="557886" y="73739"/>
                  <a:pt x="870858" y="29028"/>
                </a:cubicBezTo>
                <a:cubicBezTo>
                  <a:pt x="899991" y="24866"/>
                  <a:pt x="929086" y="20285"/>
                  <a:pt x="957943" y="14514"/>
                </a:cubicBezTo>
                <a:cubicBezTo>
                  <a:pt x="977504" y="10602"/>
                  <a:pt x="996648" y="4838"/>
                  <a:pt x="1016000" y="0"/>
                </a:cubicBezTo>
                <a:cubicBezTo>
                  <a:pt x="1064381" y="4838"/>
                  <a:pt x="1112896" y="8483"/>
                  <a:pt x="1161143" y="14514"/>
                </a:cubicBezTo>
                <a:cubicBezTo>
                  <a:pt x="1190345" y="18164"/>
                  <a:pt x="1218839" y="27521"/>
                  <a:pt x="1248229" y="29028"/>
                </a:cubicBezTo>
                <a:cubicBezTo>
                  <a:pt x="1407750" y="37209"/>
                  <a:pt x="1567543" y="38705"/>
                  <a:pt x="1727200" y="43543"/>
                </a:cubicBezTo>
                <a:cubicBezTo>
                  <a:pt x="1995516" y="81873"/>
                  <a:pt x="1754494" y="51291"/>
                  <a:pt x="2307772" y="72571"/>
                </a:cubicBezTo>
                <a:cubicBezTo>
                  <a:pt x="2399755" y="76109"/>
                  <a:pt x="2491619" y="82248"/>
                  <a:pt x="2583543" y="87086"/>
                </a:cubicBezTo>
                <a:cubicBezTo>
                  <a:pt x="2844900" y="54415"/>
                  <a:pt x="2561542" y="86659"/>
                  <a:pt x="3033486" y="58057"/>
                </a:cubicBezTo>
                <a:cubicBezTo>
                  <a:pt x="3352404" y="38729"/>
                  <a:pt x="3004996" y="43543"/>
                  <a:pt x="3323772" y="43543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B25DC10-F111-466D-AFEE-5696929C62C8}"/>
              </a:ext>
            </a:extLst>
          </p:cNvPr>
          <p:cNvSpPr/>
          <p:nvPr/>
        </p:nvSpPr>
        <p:spPr>
          <a:xfrm>
            <a:off x="60455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56EEC4-8980-40F4-A3BA-DE80F8E3D6C0}"/>
              </a:ext>
            </a:extLst>
          </p:cNvPr>
          <p:cNvSpPr/>
          <p:nvPr/>
        </p:nvSpPr>
        <p:spPr>
          <a:xfrm>
            <a:off x="1443905" y="206032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3AD1027-7BD5-45EF-83BD-6B174A9FB638}"/>
              </a:ext>
            </a:extLst>
          </p:cNvPr>
          <p:cNvSpPr/>
          <p:nvPr/>
        </p:nvSpPr>
        <p:spPr>
          <a:xfrm>
            <a:off x="2275056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82AB24E-A1E3-4F19-8E4D-48F3B5ADBB46}"/>
              </a:ext>
            </a:extLst>
          </p:cNvPr>
          <p:cNvSpPr/>
          <p:nvPr/>
        </p:nvSpPr>
        <p:spPr>
          <a:xfrm>
            <a:off x="3411194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468E0F-0E94-45FB-9067-AEB216FA2D27}"/>
              </a:ext>
            </a:extLst>
          </p:cNvPr>
          <p:cNvSpPr/>
          <p:nvPr/>
        </p:nvSpPr>
        <p:spPr>
          <a:xfrm>
            <a:off x="438933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6CD87BC-F4FD-4260-8AF7-24960D91D501}"/>
              </a:ext>
            </a:extLst>
          </p:cNvPr>
          <p:cNvSpPr/>
          <p:nvPr/>
        </p:nvSpPr>
        <p:spPr>
          <a:xfrm>
            <a:off x="8207488" y="1201422"/>
            <a:ext cx="2916068" cy="2068769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F79B466-EFE2-41D5-94BF-23D997625EF4}"/>
              </a:ext>
            </a:extLst>
          </p:cNvPr>
          <p:cNvSpPr/>
          <p:nvPr/>
        </p:nvSpPr>
        <p:spPr>
          <a:xfrm>
            <a:off x="8037104" y="2271961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991417E-BBD5-47DE-B45B-86D4C72E9C08}"/>
              </a:ext>
            </a:extLst>
          </p:cNvPr>
          <p:cNvSpPr/>
          <p:nvPr/>
        </p:nvSpPr>
        <p:spPr>
          <a:xfrm>
            <a:off x="8524997" y="262251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719B0B2-50E0-4614-BAD6-34BDEAE4B123}"/>
              </a:ext>
            </a:extLst>
          </p:cNvPr>
          <p:cNvSpPr/>
          <p:nvPr/>
        </p:nvSpPr>
        <p:spPr>
          <a:xfrm>
            <a:off x="9473215" y="1065009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CC46F21-DF54-4323-A8A9-FC16F170399F}"/>
              </a:ext>
            </a:extLst>
          </p:cNvPr>
          <p:cNvSpPr/>
          <p:nvPr/>
        </p:nvSpPr>
        <p:spPr>
          <a:xfrm>
            <a:off x="10547400" y="3121784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DC03F24-EEF2-4C1A-8016-DF295C122084}"/>
              </a:ext>
            </a:extLst>
          </p:cNvPr>
          <p:cNvSpPr/>
          <p:nvPr/>
        </p:nvSpPr>
        <p:spPr>
          <a:xfrm>
            <a:off x="10948411" y="2315504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9EE4F0-1D32-4D66-893C-1C631E53E8F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E296FC-8772-4738-A379-C8C03F4EE428}"/>
              </a:ext>
            </a:extLst>
          </p:cNvPr>
          <p:cNvSpPr txBox="1"/>
          <p:nvPr/>
        </p:nvSpPr>
        <p:spPr>
          <a:xfrm>
            <a:off x="982063" y="5096901"/>
            <a:ext cx="48842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TFA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total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pt-BR" sz="2400" b="1" dirty="0"/>
              <a:t>Campo principal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E07888A-FD69-42E4-8D40-CA05EB25800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8C0A0A-4C0B-4123-8AE6-E44148CD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816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DE70CA-ED30-4EDD-88B0-AF653D671E4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B25DC10-F111-466D-AFEE-5696929C62C8}"/>
              </a:ext>
            </a:extLst>
          </p:cNvPr>
          <p:cNvSpPr/>
          <p:nvPr/>
        </p:nvSpPr>
        <p:spPr>
          <a:xfrm>
            <a:off x="60455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56EEC4-8980-40F4-A3BA-DE80F8E3D6C0}"/>
              </a:ext>
            </a:extLst>
          </p:cNvPr>
          <p:cNvSpPr/>
          <p:nvPr/>
        </p:nvSpPr>
        <p:spPr>
          <a:xfrm>
            <a:off x="1443905" y="206032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3AD1027-7BD5-45EF-83BD-6B174A9FB638}"/>
              </a:ext>
            </a:extLst>
          </p:cNvPr>
          <p:cNvSpPr/>
          <p:nvPr/>
        </p:nvSpPr>
        <p:spPr>
          <a:xfrm>
            <a:off x="2275056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82AB24E-A1E3-4F19-8E4D-48F3B5ADBB46}"/>
              </a:ext>
            </a:extLst>
          </p:cNvPr>
          <p:cNvSpPr/>
          <p:nvPr/>
        </p:nvSpPr>
        <p:spPr>
          <a:xfrm>
            <a:off x="3411194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468E0F-0E94-45FB-9067-AEB216FA2D27}"/>
              </a:ext>
            </a:extLst>
          </p:cNvPr>
          <p:cNvSpPr/>
          <p:nvPr/>
        </p:nvSpPr>
        <p:spPr>
          <a:xfrm>
            <a:off x="438933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6CD87BC-F4FD-4260-8AF7-24960D91D501}"/>
              </a:ext>
            </a:extLst>
          </p:cNvPr>
          <p:cNvSpPr/>
          <p:nvPr/>
        </p:nvSpPr>
        <p:spPr>
          <a:xfrm>
            <a:off x="8207488" y="3712395"/>
            <a:ext cx="2916068" cy="2068769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A1ECA0-A26C-4DE4-BAD8-EC63B134AF40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A1ECA0-A26C-4DE4-BAD8-EC63B134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2B61836-2F7D-43C4-822A-426260064A9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04A528-A3F8-4D8A-AA9A-225946709CA8}"/>
              </a:ext>
            </a:extLst>
          </p:cNvPr>
          <p:cNvSpPr txBox="1"/>
          <p:nvPr/>
        </p:nvSpPr>
        <p:spPr>
          <a:xfrm>
            <a:off x="982063" y="5096901"/>
            <a:ext cx="48842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TFA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total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pt-BR" sz="2400" b="1" dirty="0"/>
              <a:t>Campo principal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E6BE944-1E3D-4B45-9556-B021F335EE58}"/>
              </a:ext>
            </a:extLst>
          </p:cNvPr>
          <p:cNvSpPr txBox="1"/>
          <p:nvPr/>
        </p:nvSpPr>
        <p:spPr>
          <a:xfrm>
            <a:off x="1601376" y="5653899"/>
            <a:ext cx="390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Anomalia de campo total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2E98F2-7385-4E84-9BCB-0793438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43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DE70CA-ED30-4EDD-88B0-AF653D671E4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B25DC10-F111-466D-AFEE-5696929C62C8}"/>
              </a:ext>
            </a:extLst>
          </p:cNvPr>
          <p:cNvSpPr/>
          <p:nvPr/>
        </p:nvSpPr>
        <p:spPr>
          <a:xfrm>
            <a:off x="60455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56EEC4-8980-40F4-A3BA-DE80F8E3D6C0}"/>
              </a:ext>
            </a:extLst>
          </p:cNvPr>
          <p:cNvSpPr/>
          <p:nvPr/>
        </p:nvSpPr>
        <p:spPr>
          <a:xfrm>
            <a:off x="1443905" y="206032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3AD1027-7BD5-45EF-83BD-6B174A9FB638}"/>
              </a:ext>
            </a:extLst>
          </p:cNvPr>
          <p:cNvSpPr/>
          <p:nvPr/>
        </p:nvSpPr>
        <p:spPr>
          <a:xfrm>
            <a:off x="2275056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82AB24E-A1E3-4F19-8E4D-48F3B5ADBB46}"/>
              </a:ext>
            </a:extLst>
          </p:cNvPr>
          <p:cNvSpPr/>
          <p:nvPr/>
        </p:nvSpPr>
        <p:spPr>
          <a:xfrm>
            <a:off x="3411194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468E0F-0E94-45FB-9067-AEB216FA2D27}"/>
              </a:ext>
            </a:extLst>
          </p:cNvPr>
          <p:cNvSpPr/>
          <p:nvPr/>
        </p:nvSpPr>
        <p:spPr>
          <a:xfrm>
            <a:off x="438933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6CD87BC-F4FD-4260-8AF7-24960D91D501}"/>
              </a:ext>
            </a:extLst>
          </p:cNvPr>
          <p:cNvSpPr/>
          <p:nvPr/>
        </p:nvSpPr>
        <p:spPr>
          <a:xfrm>
            <a:off x="8207488" y="3712395"/>
            <a:ext cx="2916068" cy="2068769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8437D9C-BAD8-457C-BAAB-B3EF11ABB4B4}"/>
              </a:ext>
            </a:extLst>
          </p:cNvPr>
          <p:cNvSpPr txBox="1"/>
          <p:nvPr/>
        </p:nvSpPr>
        <p:spPr>
          <a:xfrm>
            <a:off x="8224409" y="1550441"/>
            <a:ext cx="317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Depende da direção de magnetização da fonte!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A1ECA0-A26C-4DE4-BAD8-EC63B134AF40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A1ECA0-A26C-4DE4-BAD8-EC63B134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2B61836-2F7D-43C4-822A-426260064A9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04A528-A3F8-4D8A-AA9A-225946709CA8}"/>
              </a:ext>
            </a:extLst>
          </p:cNvPr>
          <p:cNvSpPr txBox="1"/>
          <p:nvPr/>
        </p:nvSpPr>
        <p:spPr>
          <a:xfrm>
            <a:off x="982063" y="5096901"/>
            <a:ext cx="48842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TFA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total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pt-BR" sz="2400" b="1" dirty="0"/>
              <a:t>Campo principal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E6BE944-1E3D-4B45-9556-B021F335EE58}"/>
              </a:ext>
            </a:extLst>
          </p:cNvPr>
          <p:cNvSpPr txBox="1"/>
          <p:nvPr/>
        </p:nvSpPr>
        <p:spPr>
          <a:xfrm>
            <a:off x="1601376" y="5653899"/>
            <a:ext cx="390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Anomalia de campo total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5E0250-E5FB-4CA2-B964-63A85F20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4626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6DE70CA-ED30-4EDD-88B0-AF653D671E4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B25DC10-F111-466D-AFEE-5696929C62C8}"/>
              </a:ext>
            </a:extLst>
          </p:cNvPr>
          <p:cNvSpPr/>
          <p:nvPr/>
        </p:nvSpPr>
        <p:spPr>
          <a:xfrm>
            <a:off x="60455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A56EEC4-8980-40F4-A3BA-DE80F8E3D6C0}"/>
              </a:ext>
            </a:extLst>
          </p:cNvPr>
          <p:cNvSpPr/>
          <p:nvPr/>
        </p:nvSpPr>
        <p:spPr>
          <a:xfrm>
            <a:off x="1443905" y="2060327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3AD1027-7BD5-45EF-83BD-6B174A9FB638}"/>
              </a:ext>
            </a:extLst>
          </p:cNvPr>
          <p:cNvSpPr/>
          <p:nvPr/>
        </p:nvSpPr>
        <p:spPr>
          <a:xfrm>
            <a:off x="2275056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82AB24E-A1E3-4F19-8E4D-48F3B5ADBB46}"/>
              </a:ext>
            </a:extLst>
          </p:cNvPr>
          <p:cNvSpPr/>
          <p:nvPr/>
        </p:nvSpPr>
        <p:spPr>
          <a:xfrm>
            <a:off x="3411194" y="2064870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3468E0F-0E94-45FB-9067-AEB216FA2D27}"/>
              </a:ext>
            </a:extLst>
          </p:cNvPr>
          <p:cNvSpPr/>
          <p:nvPr/>
        </p:nvSpPr>
        <p:spPr>
          <a:xfrm>
            <a:off x="4389330" y="2030012"/>
            <a:ext cx="290285" cy="2728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6CD87BC-F4FD-4260-8AF7-24960D91D501}"/>
              </a:ext>
            </a:extLst>
          </p:cNvPr>
          <p:cNvSpPr/>
          <p:nvPr/>
        </p:nvSpPr>
        <p:spPr>
          <a:xfrm>
            <a:off x="8207488" y="3712395"/>
            <a:ext cx="2916068" cy="2068769"/>
          </a:xfrm>
          <a:custGeom>
            <a:avLst/>
            <a:gdLst>
              <a:gd name="connsiteX0" fmla="*/ 0 w 2525485"/>
              <a:gd name="connsiteY0" fmla="*/ 740229 h 1190171"/>
              <a:gd name="connsiteX1" fmla="*/ 72571 w 2525485"/>
              <a:gd name="connsiteY1" fmla="*/ 754743 h 1190171"/>
              <a:gd name="connsiteX2" fmla="*/ 159657 w 2525485"/>
              <a:gd name="connsiteY2" fmla="*/ 783771 h 1190171"/>
              <a:gd name="connsiteX3" fmla="*/ 246742 w 2525485"/>
              <a:gd name="connsiteY3" fmla="*/ 841829 h 1190171"/>
              <a:gd name="connsiteX4" fmla="*/ 333828 w 2525485"/>
              <a:gd name="connsiteY4" fmla="*/ 870857 h 1190171"/>
              <a:gd name="connsiteX5" fmla="*/ 377371 w 2525485"/>
              <a:gd name="connsiteY5" fmla="*/ 899886 h 1190171"/>
              <a:gd name="connsiteX6" fmla="*/ 537028 w 2525485"/>
              <a:gd name="connsiteY6" fmla="*/ 856343 h 1190171"/>
              <a:gd name="connsiteX7" fmla="*/ 638628 w 2525485"/>
              <a:gd name="connsiteY7" fmla="*/ 725714 h 1190171"/>
              <a:gd name="connsiteX8" fmla="*/ 682171 w 2525485"/>
              <a:gd name="connsiteY8" fmla="*/ 638629 h 1190171"/>
              <a:gd name="connsiteX9" fmla="*/ 696685 w 2525485"/>
              <a:gd name="connsiteY9" fmla="*/ 595086 h 1190171"/>
              <a:gd name="connsiteX10" fmla="*/ 740228 w 2525485"/>
              <a:gd name="connsiteY10" fmla="*/ 566057 h 1190171"/>
              <a:gd name="connsiteX11" fmla="*/ 812800 w 2525485"/>
              <a:gd name="connsiteY11" fmla="*/ 435429 h 1190171"/>
              <a:gd name="connsiteX12" fmla="*/ 841828 w 2525485"/>
              <a:gd name="connsiteY12" fmla="*/ 391886 h 1190171"/>
              <a:gd name="connsiteX13" fmla="*/ 870857 w 2525485"/>
              <a:gd name="connsiteY13" fmla="*/ 304800 h 1190171"/>
              <a:gd name="connsiteX14" fmla="*/ 885371 w 2525485"/>
              <a:gd name="connsiteY14" fmla="*/ 261257 h 1190171"/>
              <a:gd name="connsiteX15" fmla="*/ 943428 w 2525485"/>
              <a:gd name="connsiteY15" fmla="*/ 174171 h 1190171"/>
              <a:gd name="connsiteX16" fmla="*/ 1030514 w 2525485"/>
              <a:gd name="connsiteY16" fmla="*/ 116114 h 1190171"/>
              <a:gd name="connsiteX17" fmla="*/ 1103085 w 2525485"/>
              <a:gd name="connsiteY17" fmla="*/ 58057 h 1190171"/>
              <a:gd name="connsiteX18" fmla="*/ 1146628 w 2525485"/>
              <a:gd name="connsiteY18" fmla="*/ 29029 h 1190171"/>
              <a:gd name="connsiteX19" fmla="*/ 1233714 w 2525485"/>
              <a:gd name="connsiteY19" fmla="*/ 0 h 1190171"/>
              <a:gd name="connsiteX20" fmla="*/ 1378857 w 2525485"/>
              <a:gd name="connsiteY20" fmla="*/ 43543 h 1190171"/>
              <a:gd name="connsiteX21" fmla="*/ 1422400 w 2525485"/>
              <a:gd name="connsiteY21" fmla="*/ 72571 h 1190171"/>
              <a:gd name="connsiteX22" fmla="*/ 1451428 w 2525485"/>
              <a:gd name="connsiteY22" fmla="*/ 116114 h 1190171"/>
              <a:gd name="connsiteX23" fmla="*/ 1494971 w 2525485"/>
              <a:gd name="connsiteY23" fmla="*/ 130629 h 1190171"/>
              <a:gd name="connsiteX24" fmla="*/ 1509485 w 2525485"/>
              <a:gd name="connsiteY24" fmla="*/ 174171 h 1190171"/>
              <a:gd name="connsiteX25" fmla="*/ 1538514 w 2525485"/>
              <a:gd name="connsiteY25" fmla="*/ 217714 h 1190171"/>
              <a:gd name="connsiteX26" fmla="*/ 1582057 w 2525485"/>
              <a:gd name="connsiteY26" fmla="*/ 304800 h 1190171"/>
              <a:gd name="connsiteX27" fmla="*/ 1611085 w 2525485"/>
              <a:gd name="connsiteY27" fmla="*/ 391886 h 1190171"/>
              <a:gd name="connsiteX28" fmla="*/ 1625600 w 2525485"/>
              <a:gd name="connsiteY28" fmla="*/ 435429 h 1190171"/>
              <a:gd name="connsiteX29" fmla="*/ 1640114 w 2525485"/>
              <a:gd name="connsiteY29" fmla="*/ 493486 h 1190171"/>
              <a:gd name="connsiteX30" fmla="*/ 1669142 w 2525485"/>
              <a:gd name="connsiteY30" fmla="*/ 537029 h 1190171"/>
              <a:gd name="connsiteX31" fmla="*/ 1683657 w 2525485"/>
              <a:gd name="connsiteY31" fmla="*/ 580571 h 1190171"/>
              <a:gd name="connsiteX32" fmla="*/ 1712685 w 2525485"/>
              <a:gd name="connsiteY32" fmla="*/ 638629 h 1190171"/>
              <a:gd name="connsiteX33" fmla="*/ 1741714 w 2525485"/>
              <a:gd name="connsiteY33" fmla="*/ 725714 h 1190171"/>
              <a:gd name="connsiteX34" fmla="*/ 1770742 w 2525485"/>
              <a:gd name="connsiteY34" fmla="*/ 783771 h 1190171"/>
              <a:gd name="connsiteX35" fmla="*/ 1785257 w 2525485"/>
              <a:gd name="connsiteY35" fmla="*/ 827314 h 1190171"/>
              <a:gd name="connsiteX36" fmla="*/ 1828800 w 2525485"/>
              <a:gd name="connsiteY36" fmla="*/ 856343 h 1190171"/>
              <a:gd name="connsiteX37" fmla="*/ 1857828 w 2525485"/>
              <a:gd name="connsiteY37" fmla="*/ 943429 h 1190171"/>
              <a:gd name="connsiteX38" fmla="*/ 1959428 w 2525485"/>
              <a:gd name="connsiteY38" fmla="*/ 1074057 h 1190171"/>
              <a:gd name="connsiteX39" fmla="*/ 2002971 w 2525485"/>
              <a:gd name="connsiteY39" fmla="*/ 1103086 h 1190171"/>
              <a:gd name="connsiteX40" fmla="*/ 2032000 w 2525485"/>
              <a:gd name="connsiteY40" fmla="*/ 1146629 h 1190171"/>
              <a:gd name="connsiteX41" fmla="*/ 2162628 w 2525485"/>
              <a:gd name="connsiteY41" fmla="*/ 1190171 h 1190171"/>
              <a:gd name="connsiteX42" fmla="*/ 2264228 w 2525485"/>
              <a:gd name="connsiteY42" fmla="*/ 1088571 h 1190171"/>
              <a:gd name="connsiteX43" fmla="*/ 2365828 w 2525485"/>
              <a:gd name="connsiteY43" fmla="*/ 957943 h 1190171"/>
              <a:gd name="connsiteX44" fmla="*/ 2394857 w 2525485"/>
              <a:gd name="connsiteY44" fmla="*/ 914400 h 1190171"/>
              <a:gd name="connsiteX45" fmla="*/ 2438400 w 2525485"/>
              <a:gd name="connsiteY45" fmla="*/ 899886 h 1190171"/>
              <a:gd name="connsiteX46" fmla="*/ 2481942 w 2525485"/>
              <a:gd name="connsiteY46" fmla="*/ 870857 h 1190171"/>
              <a:gd name="connsiteX47" fmla="*/ 2525485 w 2525485"/>
              <a:gd name="connsiteY47" fmla="*/ 81280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525485" h="1190171">
                <a:moveTo>
                  <a:pt x="0" y="740229"/>
                </a:moveTo>
                <a:cubicBezTo>
                  <a:pt x="24190" y="745067"/>
                  <a:pt x="48771" y="748252"/>
                  <a:pt x="72571" y="754743"/>
                </a:cubicBezTo>
                <a:cubicBezTo>
                  <a:pt x="102092" y="762794"/>
                  <a:pt x="159657" y="783771"/>
                  <a:pt x="159657" y="783771"/>
                </a:cubicBezTo>
                <a:cubicBezTo>
                  <a:pt x="188685" y="803124"/>
                  <a:pt x="213644" y="830797"/>
                  <a:pt x="246742" y="841829"/>
                </a:cubicBezTo>
                <a:lnTo>
                  <a:pt x="333828" y="870857"/>
                </a:lnTo>
                <a:cubicBezTo>
                  <a:pt x="348342" y="880533"/>
                  <a:pt x="359999" y="898307"/>
                  <a:pt x="377371" y="899886"/>
                </a:cubicBezTo>
                <a:cubicBezTo>
                  <a:pt x="472767" y="908558"/>
                  <a:pt x="478036" y="895670"/>
                  <a:pt x="537028" y="856343"/>
                </a:cubicBezTo>
                <a:cubicBezTo>
                  <a:pt x="606471" y="752178"/>
                  <a:pt x="570415" y="793927"/>
                  <a:pt x="638628" y="725714"/>
                </a:cubicBezTo>
                <a:cubicBezTo>
                  <a:pt x="675109" y="616267"/>
                  <a:pt x="625898" y="751174"/>
                  <a:pt x="682171" y="638629"/>
                </a:cubicBezTo>
                <a:cubicBezTo>
                  <a:pt x="689013" y="624945"/>
                  <a:pt x="687128" y="607033"/>
                  <a:pt x="696685" y="595086"/>
                </a:cubicBezTo>
                <a:cubicBezTo>
                  <a:pt x="707582" y="581464"/>
                  <a:pt x="725714" y="575733"/>
                  <a:pt x="740228" y="566057"/>
                </a:cubicBezTo>
                <a:cubicBezTo>
                  <a:pt x="765775" y="489415"/>
                  <a:pt x="746254" y="535247"/>
                  <a:pt x="812800" y="435429"/>
                </a:cubicBezTo>
                <a:cubicBezTo>
                  <a:pt x="822476" y="420915"/>
                  <a:pt x="836312" y="408435"/>
                  <a:pt x="841828" y="391886"/>
                </a:cubicBezTo>
                <a:lnTo>
                  <a:pt x="870857" y="304800"/>
                </a:lnTo>
                <a:cubicBezTo>
                  <a:pt x="875695" y="290286"/>
                  <a:pt x="876884" y="273987"/>
                  <a:pt x="885371" y="261257"/>
                </a:cubicBezTo>
                <a:cubicBezTo>
                  <a:pt x="904723" y="232228"/>
                  <a:pt x="914399" y="193523"/>
                  <a:pt x="943428" y="174171"/>
                </a:cubicBezTo>
                <a:lnTo>
                  <a:pt x="1030514" y="116114"/>
                </a:lnTo>
                <a:cubicBezTo>
                  <a:pt x="1079447" y="42713"/>
                  <a:pt x="1032979" y="93109"/>
                  <a:pt x="1103085" y="58057"/>
                </a:cubicBezTo>
                <a:cubicBezTo>
                  <a:pt x="1118687" y="50256"/>
                  <a:pt x="1130688" y="36114"/>
                  <a:pt x="1146628" y="29029"/>
                </a:cubicBezTo>
                <a:cubicBezTo>
                  <a:pt x="1174590" y="16602"/>
                  <a:pt x="1233714" y="0"/>
                  <a:pt x="1233714" y="0"/>
                </a:cubicBezTo>
                <a:cubicBezTo>
                  <a:pt x="1266170" y="8114"/>
                  <a:pt x="1357652" y="29407"/>
                  <a:pt x="1378857" y="43543"/>
                </a:cubicBezTo>
                <a:lnTo>
                  <a:pt x="1422400" y="72571"/>
                </a:lnTo>
                <a:cubicBezTo>
                  <a:pt x="1432076" y="87085"/>
                  <a:pt x="1437807" y="105217"/>
                  <a:pt x="1451428" y="116114"/>
                </a:cubicBezTo>
                <a:cubicBezTo>
                  <a:pt x="1463375" y="125672"/>
                  <a:pt x="1484153" y="119811"/>
                  <a:pt x="1494971" y="130629"/>
                </a:cubicBezTo>
                <a:cubicBezTo>
                  <a:pt x="1505789" y="141447"/>
                  <a:pt x="1502643" y="160487"/>
                  <a:pt x="1509485" y="174171"/>
                </a:cubicBezTo>
                <a:cubicBezTo>
                  <a:pt x="1517286" y="189773"/>
                  <a:pt x="1528838" y="203200"/>
                  <a:pt x="1538514" y="217714"/>
                </a:cubicBezTo>
                <a:cubicBezTo>
                  <a:pt x="1591446" y="376514"/>
                  <a:pt x="1507027" y="135981"/>
                  <a:pt x="1582057" y="304800"/>
                </a:cubicBezTo>
                <a:cubicBezTo>
                  <a:pt x="1594484" y="332762"/>
                  <a:pt x="1601409" y="362857"/>
                  <a:pt x="1611085" y="391886"/>
                </a:cubicBezTo>
                <a:cubicBezTo>
                  <a:pt x="1615923" y="406400"/>
                  <a:pt x="1621889" y="420586"/>
                  <a:pt x="1625600" y="435429"/>
                </a:cubicBezTo>
                <a:cubicBezTo>
                  <a:pt x="1630438" y="454781"/>
                  <a:pt x="1632256" y="475151"/>
                  <a:pt x="1640114" y="493486"/>
                </a:cubicBezTo>
                <a:cubicBezTo>
                  <a:pt x="1646985" y="509520"/>
                  <a:pt x="1661341" y="521427"/>
                  <a:pt x="1669142" y="537029"/>
                </a:cubicBezTo>
                <a:cubicBezTo>
                  <a:pt x="1675984" y="550713"/>
                  <a:pt x="1677630" y="566509"/>
                  <a:pt x="1683657" y="580571"/>
                </a:cubicBezTo>
                <a:cubicBezTo>
                  <a:pt x="1692180" y="600458"/>
                  <a:pt x="1704649" y="618540"/>
                  <a:pt x="1712685" y="638629"/>
                </a:cubicBezTo>
                <a:cubicBezTo>
                  <a:pt x="1724049" y="667039"/>
                  <a:pt x="1728030" y="698346"/>
                  <a:pt x="1741714" y="725714"/>
                </a:cubicBezTo>
                <a:cubicBezTo>
                  <a:pt x="1751390" y="745066"/>
                  <a:pt x="1762219" y="763884"/>
                  <a:pt x="1770742" y="783771"/>
                </a:cubicBezTo>
                <a:cubicBezTo>
                  <a:pt x="1776769" y="797833"/>
                  <a:pt x="1775699" y="815367"/>
                  <a:pt x="1785257" y="827314"/>
                </a:cubicBezTo>
                <a:cubicBezTo>
                  <a:pt x="1796154" y="840936"/>
                  <a:pt x="1814286" y="846667"/>
                  <a:pt x="1828800" y="856343"/>
                </a:cubicBezTo>
                <a:cubicBezTo>
                  <a:pt x="1838476" y="885372"/>
                  <a:pt x="1840855" y="917969"/>
                  <a:pt x="1857828" y="943429"/>
                </a:cubicBezTo>
                <a:cubicBezTo>
                  <a:pt x="1898287" y="1004117"/>
                  <a:pt x="1908269" y="1031424"/>
                  <a:pt x="1959428" y="1074057"/>
                </a:cubicBezTo>
                <a:cubicBezTo>
                  <a:pt x="1972829" y="1085224"/>
                  <a:pt x="1988457" y="1093410"/>
                  <a:pt x="2002971" y="1103086"/>
                </a:cubicBezTo>
                <a:cubicBezTo>
                  <a:pt x="2012647" y="1117600"/>
                  <a:pt x="2018599" y="1135462"/>
                  <a:pt x="2032000" y="1146629"/>
                </a:cubicBezTo>
                <a:cubicBezTo>
                  <a:pt x="2069952" y="1178255"/>
                  <a:pt x="2116922" y="1181030"/>
                  <a:pt x="2162628" y="1190171"/>
                </a:cubicBezTo>
                <a:cubicBezTo>
                  <a:pt x="2261157" y="1157329"/>
                  <a:pt x="2147772" y="1205024"/>
                  <a:pt x="2264228" y="1088571"/>
                </a:cubicBezTo>
                <a:cubicBezTo>
                  <a:pt x="2332442" y="1020359"/>
                  <a:pt x="2296384" y="1062109"/>
                  <a:pt x="2365828" y="957943"/>
                </a:cubicBezTo>
                <a:cubicBezTo>
                  <a:pt x="2375504" y="943429"/>
                  <a:pt x="2378308" y="919916"/>
                  <a:pt x="2394857" y="914400"/>
                </a:cubicBezTo>
                <a:lnTo>
                  <a:pt x="2438400" y="899886"/>
                </a:lnTo>
                <a:cubicBezTo>
                  <a:pt x="2452914" y="890210"/>
                  <a:pt x="2471045" y="884478"/>
                  <a:pt x="2481942" y="870857"/>
                </a:cubicBezTo>
                <a:cubicBezTo>
                  <a:pt x="2541725" y="796128"/>
                  <a:pt x="2453183" y="848951"/>
                  <a:pt x="2525485" y="812800"/>
                </a:cubicBezTo>
              </a:path>
            </a:pathLst>
          </a:custGeom>
          <a:noFill/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8437D9C-BAD8-457C-BAAB-B3EF11ABB4B4}"/>
              </a:ext>
            </a:extLst>
          </p:cNvPr>
          <p:cNvSpPr txBox="1"/>
          <p:nvPr/>
        </p:nvSpPr>
        <p:spPr>
          <a:xfrm>
            <a:off x="8224409" y="1550441"/>
            <a:ext cx="317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Depende da direção de magnetização da fonte!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EE47881-92FB-4C52-B637-08AC1A2D1DA6}"/>
              </a:ext>
            </a:extLst>
          </p:cNvPr>
          <p:cNvSpPr txBox="1"/>
          <p:nvPr/>
        </p:nvSpPr>
        <p:spPr>
          <a:xfrm>
            <a:off x="5630199" y="5847762"/>
            <a:ext cx="572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importante para interpretação e processamento das anomalias magnéticas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A1ECA0-A26C-4DE4-BAD8-EC63B134AF40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A1ECA0-A26C-4DE4-BAD8-EC63B134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2B61836-2F7D-43C4-822A-426260064A9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004A528-A3F8-4D8A-AA9A-225946709CA8}"/>
              </a:ext>
            </a:extLst>
          </p:cNvPr>
          <p:cNvSpPr txBox="1"/>
          <p:nvPr/>
        </p:nvSpPr>
        <p:spPr>
          <a:xfrm>
            <a:off x="982063" y="5096901"/>
            <a:ext cx="48842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TFA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total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pt-BR" sz="2400" b="1" dirty="0"/>
              <a:t>Campo principal 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E6BE944-1E3D-4B45-9556-B021F335EE58}"/>
              </a:ext>
            </a:extLst>
          </p:cNvPr>
          <p:cNvSpPr txBox="1"/>
          <p:nvPr/>
        </p:nvSpPr>
        <p:spPr>
          <a:xfrm>
            <a:off x="1601376" y="5653899"/>
            <a:ext cx="390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Anomalia de campo total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DF32D0-0F96-4720-AC5B-E94F148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0763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ECA7A2-586C-4474-BAA1-A35696866A5B}"/>
              </a:ext>
            </a:extLst>
          </p:cNvPr>
          <p:cNvSpPr txBox="1"/>
          <p:nvPr/>
        </p:nvSpPr>
        <p:spPr>
          <a:xfrm>
            <a:off x="1619982" y="2367171"/>
            <a:ext cx="8952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Uma outra forma de estudarmos as propriedades magnéticas das rochas...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3FEE4A-1418-4A61-B9C6-836093C4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2756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695727-87BC-415B-9CED-72FBFF4035F7}"/>
              </a:ext>
            </a:extLst>
          </p:cNvPr>
          <p:cNvSpPr txBox="1"/>
          <p:nvPr/>
        </p:nvSpPr>
        <p:spPr>
          <a:xfrm>
            <a:off x="7901026" y="797655"/>
            <a:ext cx="3243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Tendo em vista as variações do campo ao longo dos anos...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2E2323-7241-4227-A036-01C3078BDF92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3F4B9D-6316-47AF-A9A7-3EF5CDEE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0241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8191736" y="2705725"/>
            <a:ext cx="353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Registro do</a:t>
            </a:r>
            <a:r>
              <a:rPr lang="pt-BR" sz="2200" b="1" dirty="0"/>
              <a:t> campo geomagnético no passado </a:t>
            </a:r>
            <a:r>
              <a:rPr lang="pt-BR" sz="2200" dirty="0"/>
              <a:t>ou</a:t>
            </a:r>
            <a:r>
              <a:rPr lang="pt-BR" sz="2200" b="1" dirty="0"/>
              <a:t> os componentes minerais </a:t>
            </a:r>
            <a:r>
              <a:rPr lang="pt-BR" sz="2200" dirty="0"/>
              <a:t>contidos nas rochas!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695727-87BC-415B-9CED-72FBFF4035F7}"/>
              </a:ext>
            </a:extLst>
          </p:cNvPr>
          <p:cNvSpPr txBox="1"/>
          <p:nvPr/>
        </p:nvSpPr>
        <p:spPr>
          <a:xfrm>
            <a:off x="7901026" y="797655"/>
            <a:ext cx="3243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Tendo em vista as variações do campo ao longo dos anos...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2E2323-7241-4227-A036-01C3078BDF92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A8023E-DEC9-441B-AE0F-EB94B4D8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944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8191736" y="2705725"/>
            <a:ext cx="3539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Registro do</a:t>
            </a:r>
            <a:r>
              <a:rPr lang="pt-BR" sz="2200" b="1" dirty="0"/>
              <a:t> campo geomagnético no passado </a:t>
            </a:r>
            <a:r>
              <a:rPr lang="pt-BR" sz="2200" dirty="0"/>
              <a:t>ou</a:t>
            </a:r>
            <a:r>
              <a:rPr lang="pt-BR" sz="2200" b="1" dirty="0"/>
              <a:t> os componentes minerais </a:t>
            </a:r>
            <a:r>
              <a:rPr lang="pt-BR" sz="2200" dirty="0"/>
              <a:t>contidos nas rochas!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695727-87BC-415B-9CED-72FBFF4035F7}"/>
              </a:ext>
            </a:extLst>
          </p:cNvPr>
          <p:cNvSpPr txBox="1"/>
          <p:nvPr/>
        </p:nvSpPr>
        <p:spPr>
          <a:xfrm>
            <a:off x="7901026" y="797655"/>
            <a:ext cx="3243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Tendo em vista as variações do campo ao longo dos anos...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2CCB64F-F31B-49AB-8D11-7BD707E09A85}"/>
              </a:ext>
            </a:extLst>
          </p:cNvPr>
          <p:cNvSpPr txBox="1"/>
          <p:nvPr/>
        </p:nvSpPr>
        <p:spPr>
          <a:xfrm>
            <a:off x="7712339" y="4952349"/>
            <a:ext cx="3243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Serve de base para o </a:t>
            </a:r>
            <a:r>
              <a:rPr lang="pt-BR" sz="2200" b="1" dirty="0" err="1"/>
              <a:t>paleomagnetismo</a:t>
            </a:r>
            <a:r>
              <a:rPr lang="pt-BR" sz="2200" dirty="0"/>
              <a:t> e o </a:t>
            </a:r>
            <a:r>
              <a:rPr lang="pt-BR" sz="2200" b="1" dirty="0"/>
              <a:t>magnetismo de rocha.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82E2323-7241-4227-A036-01C3078BDF92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C3E10B3-81C5-4A29-8CB6-4BF2630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4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20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20"/>
                <a:ext cx="56763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C027D5A-FB0F-4425-BF9B-8E85B1425CCB}"/>
              </a:ext>
            </a:extLst>
          </p:cNvPr>
          <p:cNvCxnSpPr>
            <a:cxnSpLocks/>
            <a:endCxn id="7" idx="7"/>
          </p:cNvCxnSpPr>
          <p:nvPr/>
        </p:nvCxnSpPr>
        <p:spPr>
          <a:xfrm flipV="1">
            <a:off x="1218383" y="4490728"/>
            <a:ext cx="561081" cy="829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97B4F9-6F29-48CA-9426-6F2DA80AE44A}"/>
              </a:ext>
            </a:extLst>
          </p:cNvPr>
          <p:cNvSpPr txBox="1"/>
          <p:nvPr/>
        </p:nvSpPr>
        <p:spPr>
          <a:xfrm>
            <a:off x="979229" y="4402716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82BBC1-3858-4066-8DEC-25B4F38DB860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82BBC1-3858-4066-8DEC-25B4F38DB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B535A8-A874-4906-A19B-FF08440D1AE3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m  </a:t>
            </a:r>
            <a:endParaRPr lang="pt-BR" sz="3200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9A792490-0E86-46DF-919A-815569F8F755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12223356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A099BC9-C80D-4FEF-806A-434FE9EF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7A8A52F-A9F7-41C1-9FEC-A520602ADC52}"/>
              </a:ext>
            </a:extLst>
          </p:cNvPr>
          <p:cNvCxnSpPr/>
          <p:nvPr/>
        </p:nvCxnSpPr>
        <p:spPr>
          <a:xfrm flipV="1">
            <a:off x="3955988" y="1727200"/>
            <a:ext cx="3323772" cy="1701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lindro 5">
            <a:extLst>
              <a:ext uri="{FF2B5EF4-FFF2-40B4-BE49-F238E27FC236}">
                <a16:creationId xmlns:a16="http://schemas.microsoft.com/office/drawing/2014/main" id="{26E50728-0032-4B68-9D4C-F0833EE7F3E6}"/>
              </a:ext>
            </a:extLst>
          </p:cNvPr>
          <p:cNvSpPr/>
          <p:nvPr/>
        </p:nvSpPr>
        <p:spPr>
          <a:xfrm>
            <a:off x="7445829" y="1226457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7CFCD2-CA17-4B10-9503-EA919AD06B01}"/>
              </a:ext>
            </a:extLst>
          </p:cNvPr>
          <p:cNvSpPr txBox="1"/>
          <p:nvPr/>
        </p:nvSpPr>
        <p:spPr>
          <a:xfrm>
            <a:off x="6979412" y="857125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AC7902D-A373-45C5-B450-67F8F69C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6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A099BC9-C80D-4FEF-806A-434FE9EF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7A8A52F-A9F7-41C1-9FEC-A520602ADC52}"/>
              </a:ext>
            </a:extLst>
          </p:cNvPr>
          <p:cNvCxnSpPr/>
          <p:nvPr/>
        </p:nvCxnSpPr>
        <p:spPr>
          <a:xfrm flipV="1">
            <a:off x="3955988" y="1727200"/>
            <a:ext cx="3323772" cy="1701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lindro 5">
            <a:extLst>
              <a:ext uri="{FF2B5EF4-FFF2-40B4-BE49-F238E27FC236}">
                <a16:creationId xmlns:a16="http://schemas.microsoft.com/office/drawing/2014/main" id="{26E50728-0032-4B68-9D4C-F0833EE7F3E6}"/>
              </a:ext>
            </a:extLst>
          </p:cNvPr>
          <p:cNvSpPr/>
          <p:nvPr/>
        </p:nvSpPr>
        <p:spPr>
          <a:xfrm>
            <a:off x="7445829" y="1226457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7CFCD2-CA17-4B10-9503-EA919AD06B01}"/>
              </a:ext>
            </a:extLst>
          </p:cNvPr>
          <p:cNvSpPr txBox="1"/>
          <p:nvPr/>
        </p:nvSpPr>
        <p:spPr>
          <a:xfrm>
            <a:off x="6979412" y="857125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4D776E-ED1B-4CEC-B5FA-F33DF9523F17}"/>
              </a:ext>
            </a:extLst>
          </p:cNvPr>
          <p:cNvSpPr txBox="1"/>
          <p:nvPr/>
        </p:nvSpPr>
        <p:spPr>
          <a:xfrm>
            <a:off x="6555053" y="2343965"/>
            <a:ext cx="2797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Esta amostra gera um campo magnético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005F66D-90A5-4A0C-861C-AEFD785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009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A099BC9-C80D-4FEF-806A-434FE9EF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7A8A52F-A9F7-41C1-9FEC-A520602ADC52}"/>
              </a:ext>
            </a:extLst>
          </p:cNvPr>
          <p:cNvCxnSpPr/>
          <p:nvPr/>
        </p:nvCxnSpPr>
        <p:spPr>
          <a:xfrm flipV="1">
            <a:off x="3955988" y="1727200"/>
            <a:ext cx="3323772" cy="1701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lindro 5">
            <a:extLst>
              <a:ext uri="{FF2B5EF4-FFF2-40B4-BE49-F238E27FC236}">
                <a16:creationId xmlns:a16="http://schemas.microsoft.com/office/drawing/2014/main" id="{26E50728-0032-4B68-9D4C-F0833EE7F3E6}"/>
              </a:ext>
            </a:extLst>
          </p:cNvPr>
          <p:cNvSpPr/>
          <p:nvPr/>
        </p:nvSpPr>
        <p:spPr>
          <a:xfrm>
            <a:off x="7445829" y="1226457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7CFCD2-CA17-4B10-9503-EA919AD06B01}"/>
              </a:ext>
            </a:extLst>
          </p:cNvPr>
          <p:cNvSpPr txBox="1"/>
          <p:nvPr/>
        </p:nvSpPr>
        <p:spPr>
          <a:xfrm>
            <a:off x="6979412" y="857125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4D776E-ED1B-4CEC-B5FA-F33DF9523F17}"/>
              </a:ext>
            </a:extLst>
          </p:cNvPr>
          <p:cNvSpPr txBox="1"/>
          <p:nvPr/>
        </p:nvSpPr>
        <p:spPr>
          <a:xfrm>
            <a:off x="6555053" y="2343965"/>
            <a:ext cx="2797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Esta amostra gera um campo magnético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105722-D6CC-4E9F-B0A5-9493787737D8}"/>
              </a:ext>
            </a:extLst>
          </p:cNvPr>
          <p:cNvSpPr txBox="1"/>
          <p:nvPr/>
        </p:nvSpPr>
        <p:spPr>
          <a:xfrm>
            <a:off x="7445829" y="3524773"/>
            <a:ext cx="3938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partir deste campo conseguimos </a:t>
            </a:r>
            <a:r>
              <a:rPr lang="pt-BR" sz="2200" b="1" dirty="0"/>
              <a:t>caracterizar magneticamente </a:t>
            </a:r>
            <a:r>
              <a:rPr lang="pt-BR" sz="2200" dirty="0"/>
              <a:t>esta rocha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A45F23C-EB3A-4234-BF9E-DE3D6E8A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0523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28535" y="6519446"/>
            <a:ext cx="178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1983)</a:t>
            </a:r>
            <a:endParaRPr lang="pt-BR" sz="1600" b="1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A099BC9-C80D-4FEF-806A-434FE9EF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7A8A52F-A9F7-41C1-9FEC-A520602ADC52}"/>
              </a:ext>
            </a:extLst>
          </p:cNvPr>
          <p:cNvCxnSpPr/>
          <p:nvPr/>
        </p:nvCxnSpPr>
        <p:spPr>
          <a:xfrm flipV="1">
            <a:off x="3955988" y="1727200"/>
            <a:ext cx="3323772" cy="17018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lindro 5">
            <a:extLst>
              <a:ext uri="{FF2B5EF4-FFF2-40B4-BE49-F238E27FC236}">
                <a16:creationId xmlns:a16="http://schemas.microsoft.com/office/drawing/2014/main" id="{26E50728-0032-4B68-9D4C-F0833EE7F3E6}"/>
              </a:ext>
            </a:extLst>
          </p:cNvPr>
          <p:cNvSpPr/>
          <p:nvPr/>
        </p:nvSpPr>
        <p:spPr>
          <a:xfrm>
            <a:off x="7445829" y="1226457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7CFCD2-CA17-4B10-9503-EA919AD06B01}"/>
              </a:ext>
            </a:extLst>
          </p:cNvPr>
          <p:cNvSpPr txBox="1"/>
          <p:nvPr/>
        </p:nvSpPr>
        <p:spPr>
          <a:xfrm>
            <a:off x="6979412" y="857125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94D776E-ED1B-4CEC-B5FA-F33DF9523F17}"/>
              </a:ext>
            </a:extLst>
          </p:cNvPr>
          <p:cNvSpPr txBox="1"/>
          <p:nvPr/>
        </p:nvSpPr>
        <p:spPr>
          <a:xfrm>
            <a:off x="6555053" y="2343965"/>
            <a:ext cx="2797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Esta amostra gera um campo magnético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105722-D6CC-4E9F-B0A5-9493787737D8}"/>
              </a:ext>
            </a:extLst>
          </p:cNvPr>
          <p:cNvSpPr txBox="1"/>
          <p:nvPr/>
        </p:nvSpPr>
        <p:spPr>
          <a:xfrm>
            <a:off x="7445829" y="3524773"/>
            <a:ext cx="3938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partir deste campo conseguimos </a:t>
            </a:r>
            <a:r>
              <a:rPr lang="pt-BR" sz="2200" b="1" dirty="0"/>
              <a:t>caracterizar magneticamente </a:t>
            </a:r>
            <a:r>
              <a:rPr lang="pt-BR" sz="2200" dirty="0"/>
              <a:t>esta rocha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24EA645-676C-4C8A-B5B3-DD05480C58FF}"/>
              </a:ext>
            </a:extLst>
          </p:cNvPr>
          <p:cNvSpPr txBox="1"/>
          <p:nvPr/>
        </p:nvSpPr>
        <p:spPr>
          <a:xfrm>
            <a:off x="5617874" y="5411722"/>
            <a:ext cx="4222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Quais técnicas são utilizadas?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053E62-E40B-49D7-BE27-93D1CBDE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4799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218224" y="6489950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1983; Weiss et al, 2007; Lima et al, 2014; Reis et al, 2016)</a:t>
            </a:r>
            <a:endParaRPr lang="pt-BR" sz="1600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F1DFDF2-C5AD-4911-AF62-93CCCC34832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11D6FA-8020-4DCD-9F87-B898E82A353D}"/>
              </a:ext>
            </a:extLst>
          </p:cNvPr>
          <p:cNvSpPr txBox="1"/>
          <p:nvPr/>
        </p:nvSpPr>
        <p:spPr>
          <a:xfrm>
            <a:off x="985991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Técnica </a:t>
            </a:r>
            <a:r>
              <a:rPr lang="pt-BR" sz="2400" b="1" dirty="0" err="1"/>
              <a:t>paleomagnética</a:t>
            </a:r>
            <a:r>
              <a:rPr lang="pt-BR" sz="2400" b="1" dirty="0"/>
              <a:t> padrão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C44ACC3E-1D27-4DBC-A4C2-2A841F37A5F4}"/>
              </a:ext>
            </a:extLst>
          </p:cNvPr>
          <p:cNvSpPr/>
          <p:nvPr/>
        </p:nvSpPr>
        <p:spPr>
          <a:xfrm>
            <a:off x="2699656" y="2489069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5925344-BF34-476E-915A-125FEE58B300}"/>
              </a:ext>
            </a:extLst>
          </p:cNvPr>
          <p:cNvSpPr/>
          <p:nvPr/>
        </p:nvSpPr>
        <p:spPr>
          <a:xfrm>
            <a:off x="2953656" y="2767633"/>
            <a:ext cx="304800" cy="63862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292DBCB-908A-40DD-A618-111757CD67D1}"/>
              </a:ext>
            </a:extLst>
          </p:cNvPr>
          <p:cNvSpPr/>
          <p:nvPr/>
        </p:nvSpPr>
        <p:spPr>
          <a:xfrm>
            <a:off x="3033486" y="2249715"/>
            <a:ext cx="812799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1F735620-96CD-4396-8AA6-861A466AAFC6}"/>
              </a:ext>
            </a:extLst>
          </p:cNvPr>
          <p:cNvSpPr/>
          <p:nvPr/>
        </p:nvSpPr>
        <p:spPr>
          <a:xfrm flipH="1">
            <a:off x="2358570" y="2249715"/>
            <a:ext cx="812801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68FA3A4-CE6E-4382-99E2-533DC66A7A73}"/>
              </a:ext>
            </a:extLst>
          </p:cNvPr>
          <p:cNvSpPr/>
          <p:nvPr/>
        </p:nvSpPr>
        <p:spPr>
          <a:xfrm>
            <a:off x="3106057" y="1258147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1262D31-14C3-40C0-B85F-EE0372335E49}"/>
              </a:ext>
            </a:extLst>
          </p:cNvPr>
          <p:cNvSpPr/>
          <p:nvPr/>
        </p:nvSpPr>
        <p:spPr>
          <a:xfrm flipH="1">
            <a:off x="1785256" y="1258146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C012B6-9224-4683-962A-C60A17A4D507}"/>
              </a:ext>
            </a:extLst>
          </p:cNvPr>
          <p:cNvSpPr/>
          <p:nvPr/>
        </p:nvSpPr>
        <p:spPr>
          <a:xfrm>
            <a:off x="653142" y="1514082"/>
            <a:ext cx="4905828" cy="674784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DB4444-1245-482E-A670-921924E8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876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218224" y="6489950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1983; Weiss et al, 2007; Lima et al, 2014; Reis et al, 2016)</a:t>
            </a:r>
            <a:endParaRPr lang="pt-BR" sz="1600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F1DFDF2-C5AD-4911-AF62-93CCCC34832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11D6FA-8020-4DCD-9F87-B898E82A353D}"/>
              </a:ext>
            </a:extLst>
          </p:cNvPr>
          <p:cNvSpPr txBox="1"/>
          <p:nvPr/>
        </p:nvSpPr>
        <p:spPr>
          <a:xfrm>
            <a:off x="985991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Técnica </a:t>
            </a:r>
            <a:r>
              <a:rPr lang="pt-BR" sz="2400" b="1" dirty="0" err="1"/>
              <a:t>paleomagnética</a:t>
            </a:r>
            <a:r>
              <a:rPr lang="pt-BR" sz="2400" b="1" dirty="0"/>
              <a:t> padrão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C44ACC3E-1D27-4DBC-A4C2-2A841F37A5F4}"/>
              </a:ext>
            </a:extLst>
          </p:cNvPr>
          <p:cNvSpPr/>
          <p:nvPr/>
        </p:nvSpPr>
        <p:spPr>
          <a:xfrm>
            <a:off x="2699656" y="2489069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5925344-BF34-476E-915A-125FEE58B300}"/>
              </a:ext>
            </a:extLst>
          </p:cNvPr>
          <p:cNvSpPr/>
          <p:nvPr/>
        </p:nvSpPr>
        <p:spPr>
          <a:xfrm>
            <a:off x="2953656" y="2767633"/>
            <a:ext cx="304800" cy="63862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292DBCB-908A-40DD-A618-111757CD67D1}"/>
              </a:ext>
            </a:extLst>
          </p:cNvPr>
          <p:cNvSpPr/>
          <p:nvPr/>
        </p:nvSpPr>
        <p:spPr>
          <a:xfrm>
            <a:off x="3033486" y="2249715"/>
            <a:ext cx="812799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1F735620-96CD-4396-8AA6-861A466AAFC6}"/>
              </a:ext>
            </a:extLst>
          </p:cNvPr>
          <p:cNvSpPr/>
          <p:nvPr/>
        </p:nvSpPr>
        <p:spPr>
          <a:xfrm flipH="1">
            <a:off x="2358570" y="2249715"/>
            <a:ext cx="812801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68FA3A4-CE6E-4382-99E2-533DC66A7A73}"/>
              </a:ext>
            </a:extLst>
          </p:cNvPr>
          <p:cNvSpPr/>
          <p:nvPr/>
        </p:nvSpPr>
        <p:spPr>
          <a:xfrm>
            <a:off x="3106057" y="1258147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1262D31-14C3-40C0-B85F-EE0372335E49}"/>
              </a:ext>
            </a:extLst>
          </p:cNvPr>
          <p:cNvSpPr/>
          <p:nvPr/>
        </p:nvSpPr>
        <p:spPr>
          <a:xfrm flipH="1">
            <a:off x="1785256" y="1258146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C012B6-9224-4683-962A-C60A17A4D507}"/>
              </a:ext>
            </a:extLst>
          </p:cNvPr>
          <p:cNvSpPr/>
          <p:nvPr/>
        </p:nvSpPr>
        <p:spPr>
          <a:xfrm>
            <a:off x="653142" y="1514082"/>
            <a:ext cx="4905828" cy="674784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CFCDFAC-3D87-4903-AC96-776E2D0AA507}"/>
              </a:ext>
            </a:extLst>
          </p:cNvPr>
          <p:cNvSpPr txBox="1"/>
          <p:nvPr/>
        </p:nvSpPr>
        <p:spPr>
          <a:xfrm>
            <a:off x="307447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Criogênico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1B9944-C09E-4BAA-9B6D-3C7AA8ECFD37}"/>
              </a:ext>
            </a:extLst>
          </p:cNvPr>
          <p:cNvSpPr txBox="1"/>
          <p:nvPr/>
        </p:nvSpPr>
        <p:spPr>
          <a:xfrm>
            <a:off x="3846285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Spinner</a:t>
            </a:r>
            <a:endParaRPr lang="pt-BR" sz="20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F5E1EF1-3211-4C04-B0D8-01049DF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5815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218224" y="6489950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1983; Weiss et al, 2007; Lima et al, 2014; Reis et al, 2016)</a:t>
            </a:r>
            <a:endParaRPr lang="pt-BR" sz="1600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F1DFDF2-C5AD-4911-AF62-93CCCC34832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11D6FA-8020-4DCD-9F87-B898E82A353D}"/>
              </a:ext>
            </a:extLst>
          </p:cNvPr>
          <p:cNvSpPr txBox="1"/>
          <p:nvPr/>
        </p:nvSpPr>
        <p:spPr>
          <a:xfrm>
            <a:off x="985991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Técnica </a:t>
            </a:r>
            <a:r>
              <a:rPr lang="pt-BR" sz="2400" b="1" dirty="0" err="1"/>
              <a:t>paleomagnética</a:t>
            </a:r>
            <a:r>
              <a:rPr lang="pt-BR" sz="2400" b="1" dirty="0"/>
              <a:t> padrão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C44ACC3E-1D27-4DBC-A4C2-2A841F37A5F4}"/>
              </a:ext>
            </a:extLst>
          </p:cNvPr>
          <p:cNvSpPr/>
          <p:nvPr/>
        </p:nvSpPr>
        <p:spPr>
          <a:xfrm>
            <a:off x="2699656" y="2489069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5925344-BF34-476E-915A-125FEE58B300}"/>
              </a:ext>
            </a:extLst>
          </p:cNvPr>
          <p:cNvSpPr/>
          <p:nvPr/>
        </p:nvSpPr>
        <p:spPr>
          <a:xfrm>
            <a:off x="2953656" y="2767633"/>
            <a:ext cx="304800" cy="63862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292DBCB-908A-40DD-A618-111757CD67D1}"/>
              </a:ext>
            </a:extLst>
          </p:cNvPr>
          <p:cNvSpPr/>
          <p:nvPr/>
        </p:nvSpPr>
        <p:spPr>
          <a:xfrm>
            <a:off x="3033486" y="2249715"/>
            <a:ext cx="812799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1F735620-96CD-4396-8AA6-861A466AAFC6}"/>
              </a:ext>
            </a:extLst>
          </p:cNvPr>
          <p:cNvSpPr/>
          <p:nvPr/>
        </p:nvSpPr>
        <p:spPr>
          <a:xfrm flipH="1">
            <a:off x="2358570" y="2249715"/>
            <a:ext cx="812801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68FA3A4-CE6E-4382-99E2-533DC66A7A73}"/>
              </a:ext>
            </a:extLst>
          </p:cNvPr>
          <p:cNvSpPr/>
          <p:nvPr/>
        </p:nvSpPr>
        <p:spPr>
          <a:xfrm>
            <a:off x="3106057" y="1258147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1262D31-14C3-40C0-B85F-EE0372335E49}"/>
              </a:ext>
            </a:extLst>
          </p:cNvPr>
          <p:cNvSpPr/>
          <p:nvPr/>
        </p:nvSpPr>
        <p:spPr>
          <a:xfrm flipH="1">
            <a:off x="1785256" y="1258146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C012B6-9224-4683-962A-C60A17A4D507}"/>
              </a:ext>
            </a:extLst>
          </p:cNvPr>
          <p:cNvSpPr/>
          <p:nvPr/>
        </p:nvSpPr>
        <p:spPr>
          <a:xfrm>
            <a:off x="653142" y="1514082"/>
            <a:ext cx="4905828" cy="674784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1EB6174-8754-40E9-9567-24769F29A006}"/>
              </a:ext>
            </a:extLst>
          </p:cNvPr>
          <p:cNvSpPr txBox="1"/>
          <p:nvPr/>
        </p:nvSpPr>
        <p:spPr>
          <a:xfrm>
            <a:off x="978732" y="4574532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Problemas com amostras de baixa intensidade de magnetização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472C09-E532-460B-872A-DFC80D04EADD}"/>
              </a:ext>
            </a:extLst>
          </p:cNvPr>
          <p:cNvSpPr txBox="1"/>
          <p:nvPr/>
        </p:nvSpPr>
        <p:spPr>
          <a:xfrm>
            <a:off x="985991" y="5329534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Variabilidade da magnetização ao longo das amostras de rocha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CFCDFAC-3D87-4903-AC96-776E2D0AA507}"/>
              </a:ext>
            </a:extLst>
          </p:cNvPr>
          <p:cNvSpPr txBox="1"/>
          <p:nvPr/>
        </p:nvSpPr>
        <p:spPr>
          <a:xfrm>
            <a:off x="307447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Criogênico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1B9944-C09E-4BAA-9B6D-3C7AA8ECFD37}"/>
              </a:ext>
            </a:extLst>
          </p:cNvPr>
          <p:cNvSpPr txBox="1"/>
          <p:nvPr/>
        </p:nvSpPr>
        <p:spPr>
          <a:xfrm>
            <a:off x="3846285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Spinner</a:t>
            </a:r>
            <a:endParaRPr lang="pt-BR" sz="20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366A1EC-778C-41A7-8D8A-FCCDD9BC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994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218224" y="6489950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1983; Weiss et al, 2007; Lima et al, 2014; Reis et al, 2016)</a:t>
            </a:r>
            <a:endParaRPr lang="pt-BR" sz="1600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F1DFDF2-C5AD-4911-AF62-93CCCC34832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11D6FA-8020-4DCD-9F87-B898E82A353D}"/>
              </a:ext>
            </a:extLst>
          </p:cNvPr>
          <p:cNvSpPr txBox="1"/>
          <p:nvPr/>
        </p:nvSpPr>
        <p:spPr>
          <a:xfrm>
            <a:off x="985991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Técnica </a:t>
            </a:r>
            <a:r>
              <a:rPr lang="pt-BR" sz="2400" b="1" dirty="0" err="1"/>
              <a:t>paleomagnética</a:t>
            </a:r>
            <a:r>
              <a:rPr lang="pt-BR" sz="2400" b="1" dirty="0"/>
              <a:t> padrão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C44ACC3E-1D27-4DBC-A4C2-2A841F37A5F4}"/>
              </a:ext>
            </a:extLst>
          </p:cNvPr>
          <p:cNvSpPr/>
          <p:nvPr/>
        </p:nvSpPr>
        <p:spPr>
          <a:xfrm>
            <a:off x="2699656" y="2489069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5925344-BF34-476E-915A-125FEE58B300}"/>
              </a:ext>
            </a:extLst>
          </p:cNvPr>
          <p:cNvSpPr/>
          <p:nvPr/>
        </p:nvSpPr>
        <p:spPr>
          <a:xfrm>
            <a:off x="2953656" y="2767633"/>
            <a:ext cx="304800" cy="63862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292DBCB-908A-40DD-A618-111757CD67D1}"/>
              </a:ext>
            </a:extLst>
          </p:cNvPr>
          <p:cNvSpPr/>
          <p:nvPr/>
        </p:nvSpPr>
        <p:spPr>
          <a:xfrm>
            <a:off x="3033486" y="2249715"/>
            <a:ext cx="812799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1F735620-96CD-4396-8AA6-861A466AAFC6}"/>
              </a:ext>
            </a:extLst>
          </p:cNvPr>
          <p:cNvSpPr/>
          <p:nvPr/>
        </p:nvSpPr>
        <p:spPr>
          <a:xfrm flipH="1">
            <a:off x="2358570" y="2249715"/>
            <a:ext cx="812801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68FA3A4-CE6E-4382-99E2-533DC66A7A73}"/>
              </a:ext>
            </a:extLst>
          </p:cNvPr>
          <p:cNvSpPr/>
          <p:nvPr/>
        </p:nvSpPr>
        <p:spPr>
          <a:xfrm>
            <a:off x="3106057" y="1258147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1262D31-14C3-40C0-B85F-EE0372335E49}"/>
              </a:ext>
            </a:extLst>
          </p:cNvPr>
          <p:cNvSpPr/>
          <p:nvPr/>
        </p:nvSpPr>
        <p:spPr>
          <a:xfrm flipH="1">
            <a:off x="1785256" y="1258146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C012B6-9224-4683-962A-C60A17A4D507}"/>
              </a:ext>
            </a:extLst>
          </p:cNvPr>
          <p:cNvSpPr/>
          <p:nvPr/>
        </p:nvSpPr>
        <p:spPr>
          <a:xfrm>
            <a:off x="653142" y="1514082"/>
            <a:ext cx="4905828" cy="674784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1EB6174-8754-40E9-9567-24769F29A006}"/>
              </a:ext>
            </a:extLst>
          </p:cNvPr>
          <p:cNvSpPr txBox="1"/>
          <p:nvPr/>
        </p:nvSpPr>
        <p:spPr>
          <a:xfrm>
            <a:off x="978732" y="4574532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Problemas com amostras de baixa intensidade de magnetização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472C09-E532-460B-872A-DFC80D04EADD}"/>
              </a:ext>
            </a:extLst>
          </p:cNvPr>
          <p:cNvSpPr txBox="1"/>
          <p:nvPr/>
        </p:nvSpPr>
        <p:spPr>
          <a:xfrm>
            <a:off x="985991" y="5329534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Variabilidade da magnetização ao longo das amostras de rocha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CFCDFAC-3D87-4903-AC96-776E2D0AA507}"/>
              </a:ext>
            </a:extLst>
          </p:cNvPr>
          <p:cNvSpPr txBox="1"/>
          <p:nvPr/>
        </p:nvSpPr>
        <p:spPr>
          <a:xfrm>
            <a:off x="307447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Criogênico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1B9944-C09E-4BAA-9B6D-3C7AA8ECFD37}"/>
              </a:ext>
            </a:extLst>
          </p:cNvPr>
          <p:cNvSpPr txBox="1"/>
          <p:nvPr/>
        </p:nvSpPr>
        <p:spPr>
          <a:xfrm>
            <a:off x="3846285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Spinner</a:t>
            </a:r>
            <a:endParaRPr lang="pt-BR" sz="2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B7F5AC-6BB1-4FFF-AA38-92590A12A41F}"/>
              </a:ext>
            </a:extLst>
          </p:cNvPr>
          <p:cNvSpPr txBox="1"/>
          <p:nvPr/>
        </p:nvSpPr>
        <p:spPr>
          <a:xfrm>
            <a:off x="6965880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Nova geração de instrumentos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9301C08D-DFDC-4E45-AA0B-11D53015EE03}"/>
              </a:ext>
            </a:extLst>
          </p:cNvPr>
          <p:cNvSpPr/>
          <p:nvPr/>
        </p:nvSpPr>
        <p:spPr>
          <a:xfrm>
            <a:off x="8164288" y="2767633"/>
            <a:ext cx="1843314" cy="904482"/>
          </a:xfrm>
          <a:prstGeom prst="cube">
            <a:avLst>
              <a:gd name="adj" fmla="val 8277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B9D32A73-D0EC-42D5-91ED-8A5EA64B56C4}"/>
              </a:ext>
            </a:extLst>
          </p:cNvPr>
          <p:cNvSpPr/>
          <p:nvPr/>
        </p:nvSpPr>
        <p:spPr>
          <a:xfrm>
            <a:off x="8002890" y="1843089"/>
            <a:ext cx="3203121" cy="1353748"/>
          </a:xfrm>
          <a:prstGeom prst="parallelogram">
            <a:avLst>
              <a:gd name="adj" fmla="val 99869"/>
            </a:avLst>
          </a:prstGeom>
          <a:solidFill>
            <a:schemeClr val="tx1">
              <a:lumMod val="85000"/>
              <a:lumOff val="15000"/>
              <a:alpha val="63000"/>
            </a:schemeClr>
          </a:solidFill>
          <a:ln>
            <a:solidFill>
              <a:schemeClr val="tx1">
                <a:lumMod val="95000"/>
                <a:lumOff val="5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67E6A8F-E963-4C48-9700-6299CADC9600}"/>
              </a:ext>
            </a:extLst>
          </p:cNvPr>
          <p:cNvSpPr/>
          <p:nvPr/>
        </p:nvSpPr>
        <p:spPr>
          <a:xfrm>
            <a:off x="8252460" y="296938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CA8C3D0-1B57-4210-B0A5-3F31973A4526}"/>
              </a:ext>
            </a:extLst>
          </p:cNvPr>
          <p:cNvSpPr/>
          <p:nvPr/>
        </p:nvSpPr>
        <p:spPr>
          <a:xfrm>
            <a:off x="8428262" y="277756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00E26C0-4793-441D-B41C-B6495B68CE18}"/>
              </a:ext>
            </a:extLst>
          </p:cNvPr>
          <p:cNvSpPr/>
          <p:nvPr/>
        </p:nvSpPr>
        <p:spPr>
          <a:xfrm>
            <a:off x="8603522" y="2603812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00B0145-C7BE-4D55-BA26-046BEA7502F0}"/>
              </a:ext>
            </a:extLst>
          </p:cNvPr>
          <p:cNvSpPr/>
          <p:nvPr/>
        </p:nvSpPr>
        <p:spPr>
          <a:xfrm>
            <a:off x="8778782" y="244168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3F6DD4C-5B0E-4B48-B270-85953EDD16D6}"/>
              </a:ext>
            </a:extLst>
          </p:cNvPr>
          <p:cNvSpPr/>
          <p:nvPr/>
        </p:nvSpPr>
        <p:spPr>
          <a:xfrm>
            <a:off x="8954042" y="225232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49C47CC-9302-49E9-B701-D828D0E5820F}"/>
              </a:ext>
            </a:extLst>
          </p:cNvPr>
          <p:cNvSpPr/>
          <p:nvPr/>
        </p:nvSpPr>
        <p:spPr>
          <a:xfrm>
            <a:off x="9129302" y="208829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7D5542A-2AB1-418A-AD23-54DF0ABF6482}"/>
              </a:ext>
            </a:extLst>
          </p:cNvPr>
          <p:cNvSpPr/>
          <p:nvPr/>
        </p:nvSpPr>
        <p:spPr>
          <a:xfrm>
            <a:off x="9304562" y="189893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B236A20-866B-405C-AD34-B1E3AACFD1E4}"/>
              </a:ext>
            </a:extLst>
          </p:cNvPr>
          <p:cNvSpPr/>
          <p:nvPr/>
        </p:nvSpPr>
        <p:spPr>
          <a:xfrm>
            <a:off x="8595367" y="296937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2B00FE9-1E22-4E46-BC8E-54AA833AB536}"/>
              </a:ext>
            </a:extLst>
          </p:cNvPr>
          <p:cNvSpPr/>
          <p:nvPr/>
        </p:nvSpPr>
        <p:spPr>
          <a:xfrm>
            <a:off x="8771169" y="277756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026D979-6BFF-4559-9E5C-076955954A74}"/>
              </a:ext>
            </a:extLst>
          </p:cNvPr>
          <p:cNvSpPr/>
          <p:nvPr/>
        </p:nvSpPr>
        <p:spPr>
          <a:xfrm>
            <a:off x="8946429" y="260381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F683D75-D829-4ECD-BE3E-9183E2EE2B74}"/>
              </a:ext>
            </a:extLst>
          </p:cNvPr>
          <p:cNvSpPr/>
          <p:nvPr/>
        </p:nvSpPr>
        <p:spPr>
          <a:xfrm>
            <a:off x="9121689" y="244168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FF34964-6FAB-4592-AC8E-8897ECADFF6D}"/>
              </a:ext>
            </a:extLst>
          </p:cNvPr>
          <p:cNvSpPr/>
          <p:nvPr/>
        </p:nvSpPr>
        <p:spPr>
          <a:xfrm>
            <a:off x="9296949" y="225231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5C2A47-C103-4C30-8236-E53BCAD37028}"/>
              </a:ext>
            </a:extLst>
          </p:cNvPr>
          <p:cNvSpPr/>
          <p:nvPr/>
        </p:nvSpPr>
        <p:spPr>
          <a:xfrm>
            <a:off x="9472209" y="208829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3791970-D475-4E90-B409-0738E15A4E48}"/>
              </a:ext>
            </a:extLst>
          </p:cNvPr>
          <p:cNvSpPr/>
          <p:nvPr/>
        </p:nvSpPr>
        <p:spPr>
          <a:xfrm>
            <a:off x="9647469" y="189892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738DD60-2850-46BC-96BD-544842633E35}"/>
              </a:ext>
            </a:extLst>
          </p:cNvPr>
          <p:cNvSpPr/>
          <p:nvPr/>
        </p:nvSpPr>
        <p:spPr>
          <a:xfrm>
            <a:off x="8947803" y="297889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DF19288-51C2-4F02-BB57-D1CDBE5CF619}"/>
              </a:ext>
            </a:extLst>
          </p:cNvPr>
          <p:cNvSpPr/>
          <p:nvPr/>
        </p:nvSpPr>
        <p:spPr>
          <a:xfrm>
            <a:off x="9123605" y="278707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AA21FC0-D2EA-4E78-AB42-135ADAFBA0FD}"/>
              </a:ext>
            </a:extLst>
          </p:cNvPr>
          <p:cNvSpPr/>
          <p:nvPr/>
        </p:nvSpPr>
        <p:spPr>
          <a:xfrm>
            <a:off x="9298865" y="2613328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5AF8219-574F-47DA-BD40-E72BD08E7A3D}"/>
              </a:ext>
            </a:extLst>
          </p:cNvPr>
          <p:cNvSpPr/>
          <p:nvPr/>
        </p:nvSpPr>
        <p:spPr>
          <a:xfrm>
            <a:off x="9474125" y="245120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248C695-607D-406E-BB20-B62FDFBE1667}"/>
              </a:ext>
            </a:extLst>
          </p:cNvPr>
          <p:cNvSpPr/>
          <p:nvPr/>
        </p:nvSpPr>
        <p:spPr>
          <a:xfrm>
            <a:off x="9649385" y="226183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7D8536C-C3E3-41F2-8E3F-485050161004}"/>
              </a:ext>
            </a:extLst>
          </p:cNvPr>
          <p:cNvSpPr/>
          <p:nvPr/>
        </p:nvSpPr>
        <p:spPr>
          <a:xfrm>
            <a:off x="9824645" y="209781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6F03685-1B9E-4796-84FC-C2685192DD4A}"/>
              </a:ext>
            </a:extLst>
          </p:cNvPr>
          <p:cNvSpPr/>
          <p:nvPr/>
        </p:nvSpPr>
        <p:spPr>
          <a:xfrm>
            <a:off x="9999905" y="190844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13E5A8D-DFE0-4591-8972-DE1F6F004803}"/>
              </a:ext>
            </a:extLst>
          </p:cNvPr>
          <p:cNvSpPr/>
          <p:nvPr/>
        </p:nvSpPr>
        <p:spPr>
          <a:xfrm>
            <a:off x="9304997" y="297889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B003DCC-F27D-4DF9-80EC-42381BCB41B0}"/>
              </a:ext>
            </a:extLst>
          </p:cNvPr>
          <p:cNvSpPr/>
          <p:nvPr/>
        </p:nvSpPr>
        <p:spPr>
          <a:xfrm>
            <a:off x="9480799" y="278707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3300B81-7FDB-4DC8-90F8-1E76D0AC4A92}"/>
              </a:ext>
            </a:extLst>
          </p:cNvPr>
          <p:cNvSpPr/>
          <p:nvPr/>
        </p:nvSpPr>
        <p:spPr>
          <a:xfrm>
            <a:off x="9656059" y="261332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8294613-015A-4FBA-9F23-FB868B32FBC1}"/>
              </a:ext>
            </a:extLst>
          </p:cNvPr>
          <p:cNvSpPr/>
          <p:nvPr/>
        </p:nvSpPr>
        <p:spPr>
          <a:xfrm>
            <a:off x="9831319" y="245120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19D18E5-1D5E-488F-B10F-F6505E5C0291}"/>
              </a:ext>
            </a:extLst>
          </p:cNvPr>
          <p:cNvSpPr/>
          <p:nvPr/>
        </p:nvSpPr>
        <p:spPr>
          <a:xfrm>
            <a:off x="10006579" y="226183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92EC90-6D33-4DDB-AB29-71D3C0E0E072}"/>
              </a:ext>
            </a:extLst>
          </p:cNvPr>
          <p:cNvSpPr/>
          <p:nvPr/>
        </p:nvSpPr>
        <p:spPr>
          <a:xfrm>
            <a:off x="10181839" y="209781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B47A6A2-1672-4256-8B56-173B5AF068D1}"/>
              </a:ext>
            </a:extLst>
          </p:cNvPr>
          <p:cNvSpPr/>
          <p:nvPr/>
        </p:nvSpPr>
        <p:spPr>
          <a:xfrm>
            <a:off x="10357099" y="190844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3565D98E-1304-4E36-9368-9390F2DEFD2F}"/>
              </a:ext>
            </a:extLst>
          </p:cNvPr>
          <p:cNvSpPr/>
          <p:nvPr/>
        </p:nvSpPr>
        <p:spPr>
          <a:xfrm>
            <a:off x="9671716" y="298365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3D6843F-7890-42E5-A7BF-E9E382AB0820}"/>
              </a:ext>
            </a:extLst>
          </p:cNvPr>
          <p:cNvSpPr/>
          <p:nvPr/>
        </p:nvSpPr>
        <p:spPr>
          <a:xfrm>
            <a:off x="9847518" y="2791832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6449898-488B-4A30-BEDE-602D7EEE3D61}"/>
              </a:ext>
            </a:extLst>
          </p:cNvPr>
          <p:cNvSpPr/>
          <p:nvPr/>
        </p:nvSpPr>
        <p:spPr>
          <a:xfrm>
            <a:off x="10022778" y="261808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46DB0B2B-B1AE-4FAA-84A5-1C87D2312F77}"/>
              </a:ext>
            </a:extLst>
          </p:cNvPr>
          <p:cNvSpPr/>
          <p:nvPr/>
        </p:nvSpPr>
        <p:spPr>
          <a:xfrm>
            <a:off x="10198038" y="245595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B6673C8-1AEB-43F8-B29D-135EBD63B6AB}"/>
              </a:ext>
            </a:extLst>
          </p:cNvPr>
          <p:cNvSpPr/>
          <p:nvPr/>
        </p:nvSpPr>
        <p:spPr>
          <a:xfrm>
            <a:off x="10373298" y="226659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4C14B39-123D-44EC-8C4F-E19CD1B88A20}"/>
              </a:ext>
            </a:extLst>
          </p:cNvPr>
          <p:cNvSpPr/>
          <p:nvPr/>
        </p:nvSpPr>
        <p:spPr>
          <a:xfrm>
            <a:off x="10548558" y="210256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C897EF4-811D-48FA-B4D1-9C01FA4CA291}"/>
              </a:ext>
            </a:extLst>
          </p:cNvPr>
          <p:cNvSpPr/>
          <p:nvPr/>
        </p:nvSpPr>
        <p:spPr>
          <a:xfrm>
            <a:off x="10723818" y="191320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5343CCB-12B7-4A89-9FCB-79935CA06E37}"/>
              </a:ext>
            </a:extLst>
          </p:cNvPr>
          <p:cNvSpPr txBox="1"/>
          <p:nvPr/>
        </p:nvSpPr>
        <p:spPr>
          <a:xfrm>
            <a:off x="8954042" y="1122070"/>
            <a:ext cx="268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Microscopia magnética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68F848A-9279-4C51-B04E-D7EAC897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98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218224" y="6489950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1983; Weiss et al, 2007; Lima et al, 2014; Reis et al, 2016)</a:t>
            </a:r>
            <a:endParaRPr lang="pt-BR" sz="1600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F1DFDF2-C5AD-4911-AF62-93CCCC34832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11D6FA-8020-4DCD-9F87-B898E82A353D}"/>
              </a:ext>
            </a:extLst>
          </p:cNvPr>
          <p:cNvSpPr txBox="1"/>
          <p:nvPr/>
        </p:nvSpPr>
        <p:spPr>
          <a:xfrm>
            <a:off x="985991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Técnica </a:t>
            </a:r>
            <a:r>
              <a:rPr lang="pt-BR" sz="2400" b="1" dirty="0" err="1"/>
              <a:t>paleomagnética</a:t>
            </a:r>
            <a:r>
              <a:rPr lang="pt-BR" sz="2400" b="1" dirty="0"/>
              <a:t> padrão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C44ACC3E-1D27-4DBC-A4C2-2A841F37A5F4}"/>
              </a:ext>
            </a:extLst>
          </p:cNvPr>
          <p:cNvSpPr/>
          <p:nvPr/>
        </p:nvSpPr>
        <p:spPr>
          <a:xfrm>
            <a:off x="2699656" y="2489069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5925344-BF34-476E-915A-125FEE58B300}"/>
              </a:ext>
            </a:extLst>
          </p:cNvPr>
          <p:cNvSpPr/>
          <p:nvPr/>
        </p:nvSpPr>
        <p:spPr>
          <a:xfrm>
            <a:off x="2953656" y="2767633"/>
            <a:ext cx="304800" cy="63862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292DBCB-908A-40DD-A618-111757CD67D1}"/>
              </a:ext>
            </a:extLst>
          </p:cNvPr>
          <p:cNvSpPr/>
          <p:nvPr/>
        </p:nvSpPr>
        <p:spPr>
          <a:xfrm>
            <a:off x="3033486" y="2249715"/>
            <a:ext cx="812799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1F735620-96CD-4396-8AA6-861A466AAFC6}"/>
              </a:ext>
            </a:extLst>
          </p:cNvPr>
          <p:cNvSpPr/>
          <p:nvPr/>
        </p:nvSpPr>
        <p:spPr>
          <a:xfrm flipH="1">
            <a:off x="2358570" y="2249715"/>
            <a:ext cx="812801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68FA3A4-CE6E-4382-99E2-533DC66A7A73}"/>
              </a:ext>
            </a:extLst>
          </p:cNvPr>
          <p:cNvSpPr/>
          <p:nvPr/>
        </p:nvSpPr>
        <p:spPr>
          <a:xfrm>
            <a:off x="3106057" y="1258147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1262D31-14C3-40C0-B85F-EE0372335E49}"/>
              </a:ext>
            </a:extLst>
          </p:cNvPr>
          <p:cNvSpPr/>
          <p:nvPr/>
        </p:nvSpPr>
        <p:spPr>
          <a:xfrm flipH="1">
            <a:off x="1785256" y="1258146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C012B6-9224-4683-962A-C60A17A4D507}"/>
              </a:ext>
            </a:extLst>
          </p:cNvPr>
          <p:cNvSpPr/>
          <p:nvPr/>
        </p:nvSpPr>
        <p:spPr>
          <a:xfrm>
            <a:off x="653142" y="1514082"/>
            <a:ext cx="4905828" cy="674784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1EB6174-8754-40E9-9567-24769F29A006}"/>
              </a:ext>
            </a:extLst>
          </p:cNvPr>
          <p:cNvSpPr txBox="1"/>
          <p:nvPr/>
        </p:nvSpPr>
        <p:spPr>
          <a:xfrm>
            <a:off x="978732" y="4574532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Problemas com amostras de baixa intensidade de magnetização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472C09-E532-460B-872A-DFC80D04EADD}"/>
              </a:ext>
            </a:extLst>
          </p:cNvPr>
          <p:cNvSpPr txBox="1"/>
          <p:nvPr/>
        </p:nvSpPr>
        <p:spPr>
          <a:xfrm>
            <a:off x="985991" y="5329534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Variabilidade da magnetização ao longo das amostras de rocha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CFCDFAC-3D87-4903-AC96-776E2D0AA507}"/>
              </a:ext>
            </a:extLst>
          </p:cNvPr>
          <p:cNvSpPr txBox="1"/>
          <p:nvPr/>
        </p:nvSpPr>
        <p:spPr>
          <a:xfrm>
            <a:off x="307447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Criogênico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1B9944-C09E-4BAA-9B6D-3C7AA8ECFD37}"/>
              </a:ext>
            </a:extLst>
          </p:cNvPr>
          <p:cNvSpPr txBox="1"/>
          <p:nvPr/>
        </p:nvSpPr>
        <p:spPr>
          <a:xfrm>
            <a:off x="3846285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Spinner</a:t>
            </a:r>
            <a:endParaRPr lang="pt-BR" sz="2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B7F5AC-6BB1-4FFF-AA38-92590A12A41F}"/>
              </a:ext>
            </a:extLst>
          </p:cNvPr>
          <p:cNvSpPr txBox="1"/>
          <p:nvPr/>
        </p:nvSpPr>
        <p:spPr>
          <a:xfrm>
            <a:off x="6965880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Nova geração de instrumentos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9301C08D-DFDC-4E45-AA0B-11D53015EE03}"/>
              </a:ext>
            </a:extLst>
          </p:cNvPr>
          <p:cNvSpPr/>
          <p:nvPr/>
        </p:nvSpPr>
        <p:spPr>
          <a:xfrm>
            <a:off x="8164288" y="2767633"/>
            <a:ext cx="1843314" cy="904482"/>
          </a:xfrm>
          <a:prstGeom prst="cube">
            <a:avLst>
              <a:gd name="adj" fmla="val 8277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B9D32A73-D0EC-42D5-91ED-8A5EA64B56C4}"/>
              </a:ext>
            </a:extLst>
          </p:cNvPr>
          <p:cNvSpPr/>
          <p:nvPr/>
        </p:nvSpPr>
        <p:spPr>
          <a:xfrm>
            <a:off x="8002890" y="1843089"/>
            <a:ext cx="3203121" cy="1353748"/>
          </a:xfrm>
          <a:prstGeom prst="parallelogram">
            <a:avLst>
              <a:gd name="adj" fmla="val 99869"/>
            </a:avLst>
          </a:prstGeom>
          <a:solidFill>
            <a:schemeClr val="tx1">
              <a:lumMod val="85000"/>
              <a:lumOff val="15000"/>
              <a:alpha val="63000"/>
            </a:schemeClr>
          </a:solidFill>
          <a:ln>
            <a:solidFill>
              <a:schemeClr val="tx1">
                <a:lumMod val="95000"/>
                <a:lumOff val="5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67E6A8F-E963-4C48-9700-6299CADC9600}"/>
              </a:ext>
            </a:extLst>
          </p:cNvPr>
          <p:cNvSpPr/>
          <p:nvPr/>
        </p:nvSpPr>
        <p:spPr>
          <a:xfrm>
            <a:off x="8252460" y="296938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CA8C3D0-1B57-4210-B0A5-3F31973A4526}"/>
              </a:ext>
            </a:extLst>
          </p:cNvPr>
          <p:cNvSpPr/>
          <p:nvPr/>
        </p:nvSpPr>
        <p:spPr>
          <a:xfrm>
            <a:off x="8428262" y="277756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00E26C0-4793-441D-B41C-B6495B68CE18}"/>
              </a:ext>
            </a:extLst>
          </p:cNvPr>
          <p:cNvSpPr/>
          <p:nvPr/>
        </p:nvSpPr>
        <p:spPr>
          <a:xfrm>
            <a:off x="8603522" y="2603812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00B0145-C7BE-4D55-BA26-046BEA7502F0}"/>
              </a:ext>
            </a:extLst>
          </p:cNvPr>
          <p:cNvSpPr/>
          <p:nvPr/>
        </p:nvSpPr>
        <p:spPr>
          <a:xfrm>
            <a:off x="8778782" y="244168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3F6DD4C-5B0E-4B48-B270-85953EDD16D6}"/>
              </a:ext>
            </a:extLst>
          </p:cNvPr>
          <p:cNvSpPr/>
          <p:nvPr/>
        </p:nvSpPr>
        <p:spPr>
          <a:xfrm>
            <a:off x="8954042" y="225232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49C47CC-9302-49E9-B701-D828D0E5820F}"/>
              </a:ext>
            </a:extLst>
          </p:cNvPr>
          <p:cNvSpPr/>
          <p:nvPr/>
        </p:nvSpPr>
        <p:spPr>
          <a:xfrm>
            <a:off x="9129302" y="208829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7D5542A-2AB1-418A-AD23-54DF0ABF6482}"/>
              </a:ext>
            </a:extLst>
          </p:cNvPr>
          <p:cNvSpPr/>
          <p:nvPr/>
        </p:nvSpPr>
        <p:spPr>
          <a:xfrm>
            <a:off x="9304562" y="189893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B236A20-866B-405C-AD34-B1E3AACFD1E4}"/>
              </a:ext>
            </a:extLst>
          </p:cNvPr>
          <p:cNvSpPr/>
          <p:nvPr/>
        </p:nvSpPr>
        <p:spPr>
          <a:xfrm>
            <a:off x="8595367" y="296937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2B00FE9-1E22-4E46-BC8E-54AA833AB536}"/>
              </a:ext>
            </a:extLst>
          </p:cNvPr>
          <p:cNvSpPr/>
          <p:nvPr/>
        </p:nvSpPr>
        <p:spPr>
          <a:xfrm>
            <a:off x="8771169" y="277756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026D979-6BFF-4559-9E5C-076955954A74}"/>
              </a:ext>
            </a:extLst>
          </p:cNvPr>
          <p:cNvSpPr/>
          <p:nvPr/>
        </p:nvSpPr>
        <p:spPr>
          <a:xfrm>
            <a:off x="8946429" y="260381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F683D75-D829-4ECD-BE3E-9183E2EE2B74}"/>
              </a:ext>
            </a:extLst>
          </p:cNvPr>
          <p:cNvSpPr/>
          <p:nvPr/>
        </p:nvSpPr>
        <p:spPr>
          <a:xfrm>
            <a:off x="9121689" y="244168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FF34964-6FAB-4592-AC8E-8897ECADFF6D}"/>
              </a:ext>
            </a:extLst>
          </p:cNvPr>
          <p:cNvSpPr/>
          <p:nvPr/>
        </p:nvSpPr>
        <p:spPr>
          <a:xfrm>
            <a:off x="9296949" y="225231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5C2A47-C103-4C30-8236-E53BCAD37028}"/>
              </a:ext>
            </a:extLst>
          </p:cNvPr>
          <p:cNvSpPr/>
          <p:nvPr/>
        </p:nvSpPr>
        <p:spPr>
          <a:xfrm>
            <a:off x="9472209" y="208829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3791970-D475-4E90-B409-0738E15A4E48}"/>
              </a:ext>
            </a:extLst>
          </p:cNvPr>
          <p:cNvSpPr/>
          <p:nvPr/>
        </p:nvSpPr>
        <p:spPr>
          <a:xfrm>
            <a:off x="9647469" y="189892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738DD60-2850-46BC-96BD-544842633E35}"/>
              </a:ext>
            </a:extLst>
          </p:cNvPr>
          <p:cNvSpPr/>
          <p:nvPr/>
        </p:nvSpPr>
        <p:spPr>
          <a:xfrm>
            <a:off x="8947803" y="297889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DF19288-51C2-4F02-BB57-D1CDBE5CF619}"/>
              </a:ext>
            </a:extLst>
          </p:cNvPr>
          <p:cNvSpPr/>
          <p:nvPr/>
        </p:nvSpPr>
        <p:spPr>
          <a:xfrm>
            <a:off x="9123605" y="278707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AA21FC0-D2EA-4E78-AB42-135ADAFBA0FD}"/>
              </a:ext>
            </a:extLst>
          </p:cNvPr>
          <p:cNvSpPr/>
          <p:nvPr/>
        </p:nvSpPr>
        <p:spPr>
          <a:xfrm>
            <a:off x="9298865" y="2613328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5AF8219-574F-47DA-BD40-E72BD08E7A3D}"/>
              </a:ext>
            </a:extLst>
          </p:cNvPr>
          <p:cNvSpPr/>
          <p:nvPr/>
        </p:nvSpPr>
        <p:spPr>
          <a:xfrm>
            <a:off x="9474125" y="245120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248C695-607D-406E-BB20-B62FDFBE1667}"/>
              </a:ext>
            </a:extLst>
          </p:cNvPr>
          <p:cNvSpPr/>
          <p:nvPr/>
        </p:nvSpPr>
        <p:spPr>
          <a:xfrm>
            <a:off x="9649385" y="226183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7D8536C-C3E3-41F2-8E3F-485050161004}"/>
              </a:ext>
            </a:extLst>
          </p:cNvPr>
          <p:cNvSpPr/>
          <p:nvPr/>
        </p:nvSpPr>
        <p:spPr>
          <a:xfrm>
            <a:off x="9824645" y="209781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6F03685-1B9E-4796-84FC-C2685192DD4A}"/>
              </a:ext>
            </a:extLst>
          </p:cNvPr>
          <p:cNvSpPr/>
          <p:nvPr/>
        </p:nvSpPr>
        <p:spPr>
          <a:xfrm>
            <a:off x="9999905" y="190844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13E5A8D-DFE0-4591-8972-DE1F6F004803}"/>
              </a:ext>
            </a:extLst>
          </p:cNvPr>
          <p:cNvSpPr/>
          <p:nvPr/>
        </p:nvSpPr>
        <p:spPr>
          <a:xfrm>
            <a:off x="9304997" y="297889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B003DCC-F27D-4DF9-80EC-42381BCB41B0}"/>
              </a:ext>
            </a:extLst>
          </p:cNvPr>
          <p:cNvSpPr/>
          <p:nvPr/>
        </p:nvSpPr>
        <p:spPr>
          <a:xfrm>
            <a:off x="9480799" y="278707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3300B81-7FDB-4DC8-90F8-1E76D0AC4A92}"/>
              </a:ext>
            </a:extLst>
          </p:cNvPr>
          <p:cNvSpPr/>
          <p:nvPr/>
        </p:nvSpPr>
        <p:spPr>
          <a:xfrm>
            <a:off x="9656059" y="261332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8294613-015A-4FBA-9F23-FB868B32FBC1}"/>
              </a:ext>
            </a:extLst>
          </p:cNvPr>
          <p:cNvSpPr/>
          <p:nvPr/>
        </p:nvSpPr>
        <p:spPr>
          <a:xfrm>
            <a:off x="9831319" y="245120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19D18E5-1D5E-488F-B10F-F6505E5C0291}"/>
              </a:ext>
            </a:extLst>
          </p:cNvPr>
          <p:cNvSpPr/>
          <p:nvPr/>
        </p:nvSpPr>
        <p:spPr>
          <a:xfrm>
            <a:off x="10006579" y="226183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92EC90-6D33-4DDB-AB29-71D3C0E0E072}"/>
              </a:ext>
            </a:extLst>
          </p:cNvPr>
          <p:cNvSpPr/>
          <p:nvPr/>
        </p:nvSpPr>
        <p:spPr>
          <a:xfrm>
            <a:off x="10181839" y="209781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B47A6A2-1672-4256-8B56-173B5AF068D1}"/>
              </a:ext>
            </a:extLst>
          </p:cNvPr>
          <p:cNvSpPr/>
          <p:nvPr/>
        </p:nvSpPr>
        <p:spPr>
          <a:xfrm>
            <a:off x="10357099" y="190844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3565D98E-1304-4E36-9368-9390F2DEFD2F}"/>
              </a:ext>
            </a:extLst>
          </p:cNvPr>
          <p:cNvSpPr/>
          <p:nvPr/>
        </p:nvSpPr>
        <p:spPr>
          <a:xfrm>
            <a:off x="9671716" y="298365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3D6843F-7890-42E5-A7BF-E9E382AB0820}"/>
              </a:ext>
            </a:extLst>
          </p:cNvPr>
          <p:cNvSpPr/>
          <p:nvPr/>
        </p:nvSpPr>
        <p:spPr>
          <a:xfrm>
            <a:off x="9847518" y="2791832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6449898-488B-4A30-BEDE-602D7EEE3D61}"/>
              </a:ext>
            </a:extLst>
          </p:cNvPr>
          <p:cNvSpPr/>
          <p:nvPr/>
        </p:nvSpPr>
        <p:spPr>
          <a:xfrm>
            <a:off x="10022778" y="261808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46DB0B2B-B1AE-4FAA-84A5-1C87D2312F77}"/>
              </a:ext>
            </a:extLst>
          </p:cNvPr>
          <p:cNvSpPr/>
          <p:nvPr/>
        </p:nvSpPr>
        <p:spPr>
          <a:xfrm>
            <a:off x="10198038" y="245595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B6673C8-1AEB-43F8-B29D-135EBD63B6AB}"/>
              </a:ext>
            </a:extLst>
          </p:cNvPr>
          <p:cNvSpPr/>
          <p:nvPr/>
        </p:nvSpPr>
        <p:spPr>
          <a:xfrm>
            <a:off x="10373298" y="226659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4C14B39-123D-44EC-8C4F-E19CD1B88A20}"/>
              </a:ext>
            </a:extLst>
          </p:cNvPr>
          <p:cNvSpPr/>
          <p:nvPr/>
        </p:nvSpPr>
        <p:spPr>
          <a:xfrm>
            <a:off x="10548558" y="210256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C897EF4-811D-48FA-B4D1-9C01FA4CA291}"/>
              </a:ext>
            </a:extLst>
          </p:cNvPr>
          <p:cNvSpPr/>
          <p:nvPr/>
        </p:nvSpPr>
        <p:spPr>
          <a:xfrm>
            <a:off x="10723818" y="191320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5343CCB-12B7-4A89-9FCB-79935CA06E37}"/>
              </a:ext>
            </a:extLst>
          </p:cNvPr>
          <p:cNvSpPr txBox="1"/>
          <p:nvPr/>
        </p:nvSpPr>
        <p:spPr>
          <a:xfrm>
            <a:off x="8954042" y="1122070"/>
            <a:ext cx="268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Microscopia magnética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DCA09AC-9857-4D7B-BDF1-EE050EA76AD0}"/>
              </a:ext>
            </a:extLst>
          </p:cNvPr>
          <p:cNvSpPr txBox="1"/>
          <p:nvPr/>
        </p:nvSpPr>
        <p:spPr>
          <a:xfrm>
            <a:off x="6215485" y="1468654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SQUID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BEF9940-78A5-4592-AB6C-3A269A193290}"/>
              </a:ext>
            </a:extLst>
          </p:cNvPr>
          <p:cNvSpPr txBox="1"/>
          <p:nvPr/>
        </p:nvSpPr>
        <p:spPr>
          <a:xfrm>
            <a:off x="6181739" y="1910185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MTJ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02E2406-9043-4DB9-8455-943076339830}"/>
              </a:ext>
            </a:extLst>
          </p:cNvPr>
          <p:cNvSpPr txBox="1"/>
          <p:nvPr/>
        </p:nvSpPr>
        <p:spPr>
          <a:xfrm>
            <a:off x="6214111" y="2351716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Efeito Hall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064004C-EA88-4ACD-A61F-2EB233957F16}"/>
              </a:ext>
            </a:extLst>
          </p:cNvPr>
          <p:cNvSpPr txBox="1"/>
          <p:nvPr/>
        </p:nvSpPr>
        <p:spPr>
          <a:xfrm>
            <a:off x="6218605" y="2778458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GMR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EC05315-BE3C-4A0C-B07F-870A455B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1696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218224" y="6489950"/>
            <a:ext cx="619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Collinson</a:t>
            </a:r>
            <a:r>
              <a:rPr lang="pt-BR" sz="1600" dirty="0"/>
              <a:t>, 1983; Weiss et al, 2007; Lima et al, 2014; Reis et al, 2016)</a:t>
            </a:r>
            <a:endParaRPr lang="pt-BR" sz="1600" b="1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F1DFDF2-C5AD-4911-AF62-93CCCC34832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11D6FA-8020-4DCD-9F87-B898E82A353D}"/>
              </a:ext>
            </a:extLst>
          </p:cNvPr>
          <p:cNvSpPr txBox="1"/>
          <p:nvPr/>
        </p:nvSpPr>
        <p:spPr>
          <a:xfrm>
            <a:off x="985991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Técnica </a:t>
            </a:r>
            <a:r>
              <a:rPr lang="pt-BR" sz="2400" b="1" dirty="0" err="1"/>
              <a:t>paleomagnética</a:t>
            </a:r>
            <a:r>
              <a:rPr lang="pt-BR" sz="2400" b="1" dirty="0"/>
              <a:t> padrão</a:t>
            </a:r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C44ACC3E-1D27-4DBC-A4C2-2A841F37A5F4}"/>
              </a:ext>
            </a:extLst>
          </p:cNvPr>
          <p:cNvSpPr/>
          <p:nvPr/>
        </p:nvSpPr>
        <p:spPr>
          <a:xfrm>
            <a:off x="2699656" y="2489069"/>
            <a:ext cx="812800" cy="100148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5925344-BF34-476E-915A-125FEE58B300}"/>
              </a:ext>
            </a:extLst>
          </p:cNvPr>
          <p:cNvSpPr/>
          <p:nvPr/>
        </p:nvSpPr>
        <p:spPr>
          <a:xfrm>
            <a:off x="2953656" y="2767633"/>
            <a:ext cx="304800" cy="638629"/>
          </a:xfrm>
          <a:prstGeom prst="up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292DBCB-908A-40DD-A618-111757CD67D1}"/>
              </a:ext>
            </a:extLst>
          </p:cNvPr>
          <p:cNvSpPr/>
          <p:nvPr/>
        </p:nvSpPr>
        <p:spPr>
          <a:xfrm>
            <a:off x="3033486" y="2249715"/>
            <a:ext cx="812799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1F735620-96CD-4396-8AA6-861A466AAFC6}"/>
              </a:ext>
            </a:extLst>
          </p:cNvPr>
          <p:cNvSpPr/>
          <p:nvPr/>
        </p:nvSpPr>
        <p:spPr>
          <a:xfrm flipH="1">
            <a:off x="2358570" y="2249715"/>
            <a:ext cx="812801" cy="1422400"/>
          </a:xfrm>
          <a:prstGeom prst="arc">
            <a:avLst>
              <a:gd name="adj1" fmla="val 13721371"/>
              <a:gd name="adj2" fmla="val 7011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68FA3A4-CE6E-4382-99E2-533DC66A7A73}"/>
              </a:ext>
            </a:extLst>
          </p:cNvPr>
          <p:cNvSpPr/>
          <p:nvPr/>
        </p:nvSpPr>
        <p:spPr>
          <a:xfrm>
            <a:off x="3106057" y="1258147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1262D31-14C3-40C0-B85F-EE0372335E49}"/>
              </a:ext>
            </a:extLst>
          </p:cNvPr>
          <p:cNvSpPr/>
          <p:nvPr/>
        </p:nvSpPr>
        <p:spPr>
          <a:xfrm flipH="1">
            <a:off x="1785256" y="1258146"/>
            <a:ext cx="1313542" cy="3018971"/>
          </a:xfrm>
          <a:prstGeom prst="arc">
            <a:avLst>
              <a:gd name="adj1" fmla="val 11938447"/>
              <a:gd name="adj2" fmla="val 7735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C012B6-9224-4683-962A-C60A17A4D507}"/>
              </a:ext>
            </a:extLst>
          </p:cNvPr>
          <p:cNvSpPr/>
          <p:nvPr/>
        </p:nvSpPr>
        <p:spPr>
          <a:xfrm>
            <a:off x="653142" y="1514082"/>
            <a:ext cx="4905828" cy="674784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1EB6174-8754-40E9-9567-24769F29A006}"/>
              </a:ext>
            </a:extLst>
          </p:cNvPr>
          <p:cNvSpPr txBox="1"/>
          <p:nvPr/>
        </p:nvSpPr>
        <p:spPr>
          <a:xfrm>
            <a:off x="978732" y="4574532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Problemas com amostras de baixa intensidade de magnetização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3472C09-E532-460B-872A-DFC80D04EADD}"/>
              </a:ext>
            </a:extLst>
          </p:cNvPr>
          <p:cNvSpPr txBox="1"/>
          <p:nvPr/>
        </p:nvSpPr>
        <p:spPr>
          <a:xfrm>
            <a:off x="985991" y="5329534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Variabilidade da magnetização ao longo das amostras de rocha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CFCDFAC-3D87-4903-AC96-776E2D0AA507}"/>
              </a:ext>
            </a:extLst>
          </p:cNvPr>
          <p:cNvSpPr txBox="1"/>
          <p:nvPr/>
        </p:nvSpPr>
        <p:spPr>
          <a:xfrm>
            <a:off x="307447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Criogênico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1B9944-C09E-4BAA-9B6D-3C7AA8ECFD37}"/>
              </a:ext>
            </a:extLst>
          </p:cNvPr>
          <p:cNvSpPr txBox="1"/>
          <p:nvPr/>
        </p:nvSpPr>
        <p:spPr>
          <a:xfrm>
            <a:off x="3846285" y="963972"/>
            <a:ext cx="182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/>
              <a:t>Spinner</a:t>
            </a:r>
            <a:endParaRPr lang="pt-BR" sz="2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B7F5AC-6BB1-4FFF-AA38-92590A12A41F}"/>
              </a:ext>
            </a:extLst>
          </p:cNvPr>
          <p:cNvSpPr txBox="1"/>
          <p:nvPr/>
        </p:nvSpPr>
        <p:spPr>
          <a:xfrm>
            <a:off x="6965880" y="0"/>
            <a:ext cx="424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Nova geração de instrumentos</a:t>
            </a:r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9301C08D-DFDC-4E45-AA0B-11D53015EE03}"/>
              </a:ext>
            </a:extLst>
          </p:cNvPr>
          <p:cNvSpPr/>
          <p:nvPr/>
        </p:nvSpPr>
        <p:spPr>
          <a:xfrm>
            <a:off x="8164288" y="2767633"/>
            <a:ext cx="1843314" cy="904482"/>
          </a:xfrm>
          <a:prstGeom prst="cube">
            <a:avLst>
              <a:gd name="adj" fmla="val 8277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>
            <a:extLst>
              <a:ext uri="{FF2B5EF4-FFF2-40B4-BE49-F238E27FC236}">
                <a16:creationId xmlns:a16="http://schemas.microsoft.com/office/drawing/2014/main" id="{B9D32A73-D0EC-42D5-91ED-8A5EA64B56C4}"/>
              </a:ext>
            </a:extLst>
          </p:cNvPr>
          <p:cNvSpPr/>
          <p:nvPr/>
        </p:nvSpPr>
        <p:spPr>
          <a:xfrm>
            <a:off x="8002890" y="1843089"/>
            <a:ext cx="3203121" cy="1353748"/>
          </a:xfrm>
          <a:prstGeom prst="parallelogram">
            <a:avLst>
              <a:gd name="adj" fmla="val 99869"/>
            </a:avLst>
          </a:prstGeom>
          <a:solidFill>
            <a:schemeClr val="tx1">
              <a:lumMod val="85000"/>
              <a:lumOff val="15000"/>
              <a:alpha val="63000"/>
            </a:schemeClr>
          </a:solidFill>
          <a:ln>
            <a:solidFill>
              <a:schemeClr val="tx1">
                <a:lumMod val="95000"/>
                <a:lumOff val="5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467E6A8F-E963-4C48-9700-6299CADC9600}"/>
              </a:ext>
            </a:extLst>
          </p:cNvPr>
          <p:cNvSpPr/>
          <p:nvPr/>
        </p:nvSpPr>
        <p:spPr>
          <a:xfrm>
            <a:off x="8252460" y="296938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CA8C3D0-1B57-4210-B0A5-3F31973A4526}"/>
              </a:ext>
            </a:extLst>
          </p:cNvPr>
          <p:cNvSpPr/>
          <p:nvPr/>
        </p:nvSpPr>
        <p:spPr>
          <a:xfrm>
            <a:off x="8428262" y="277756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00E26C0-4793-441D-B41C-B6495B68CE18}"/>
              </a:ext>
            </a:extLst>
          </p:cNvPr>
          <p:cNvSpPr/>
          <p:nvPr/>
        </p:nvSpPr>
        <p:spPr>
          <a:xfrm>
            <a:off x="8603522" y="2603812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00B0145-C7BE-4D55-BA26-046BEA7502F0}"/>
              </a:ext>
            </a:extLst>
          </p:cNvPr>
          <p:cNvSpPr/>
          <p:nvPr/>
        </p:nvSpPr>
        <p:spPr>
          <a:xfrm>
            <a:off x="8778782" y="244168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3F6DD4C-5B0E-4B48-B270-85953EDD16D6}"/>
              </a:ext>
            </a:extLst>
          </p:cNvPr>
          <p:cNvSpPr/>
          <p:nvPr/>
        </p:nvSpPr>
        <p:spPr>
          <a:xfrm>
            <a:off x="8954042" y="225232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49C47CC-9302-49E9-B701-D828D0E5820F}"/>
              </a:ext>
            </a:extLst>
          </p:cNvPr>
          <p:cNvSpPr/>
          <p:nvPr/>
        </p:nvSpPr>
        <p:spPr>
          <a:xfrm>
            <a:off x="9129302" y="208829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7D5542A-2AB1-418A-AD23-54DF0ABF6482}"/>
              </a:ext>
            </a:extLst>
          </p:cNvPr>
          <p:cNvSpPr/>
          <p:nvPr/>
        </p:nvSpPr>
        <p:spPr>
          <a:xfrm>
            <a:off x="9304562" y="189893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B236A20-866B-405C-AD34-B1E3AACFD1E4}"/>
              </a:ext>
            </a:extLst>
          </p:cNvPr>
          <p:cNvSpPr/>
          <p:nvPr/>
        </p:nvSpPr>
        <p:spPr>
          <a:xfrm>
            <a:off x="8595367" y="296937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2B00FE9-1E22-4E46-BC8E-54AA833AB536}"/>
              </a:ext>
            </a:extLst>
          </p:cNvPr>
          <p:cNvSpPr/>
          <p:nvPr/>
        </p:nvSpPr>
        <p:spPr>
          <a:xfrm>
            <a:off x="8771169" y="277756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026D979-6BFF-4559-9E5C-076955954A74}"/>
              </a:ext>
            </a:extLst>
          </p:cNvPr>
          <p:cNvSpPr/>
          <p:nvPr/>
        </p:nvSpPr>
        <p:spPr>
          <a:xfrm>
            <a:off x="8946429" y="260381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F683D75-D829-4ECD-BE3E-9183E2EE2B74}"/>
              </a:ext>
            </a:extLst>
          </p:cNvPr>
          <p:cNvSpPr/>
          <p:nvPr/>
        </p:nvSpPr>
        <p:spPr>
          <a:xfrm>
            <a:off x="9121689" y="244168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FF34964-6FAB-4592-AC8E-8897ECADFF6D}"/>
              </a:ext>
            </a:extLst>
          </p:cNvPr>
          <p:cNvSpPr/>
          <p:nvPr/>
        </p:nvSpPr>
        <p:spPr>
          <a:xfrm>
            <a:off x="9296949" y="225231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05C2A47-C103-4C30-8236-E53BCAD37028}"/>
              </a:ext>
            </a:extLst>
          </p:cNvPr>
          <p:cNvSpPr/>
          <p:nvPr/>
        </p:nvSpPr>
        <p:spPr>
          <a:xfrm>
            <a:off x="9472209" y="208829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3791970-D475-4E90-B409-0738E15A4E48}"/>
              </a:ext>
            </a:extLst>
          </p:cNvPr>
          <p:cNvSpPr/>
          <p:nvPr/>
        </p:nvSpPr>
        <p:spPr>
          <a:xfrm>
            <a:off x="9647469" y="189892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738DD60-2850-46BC-96BD-544842633E35}"/>
              </a:ext>
            </a:extLst>
          </p:cNvPr>
          <p:cNvSpPr/>
          <p:nvPr/>
        </p:nvSpPr>
        <p:spPr>
          <a:xfrm>
            <a:off x="8947803" y="297889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DF19288-51C2-4F02-BB57-D1CDBE5CF619}"/>
              </a:ext>
            </a:extLst>
          </p:cNvPr>
          <p:cNvSpPr/>
          <p:nvPr/>
        </p:nvSpPr>
        <p:spPr>
          <a:xfrm>
            <a:off x="9123605" y="2787079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0AA21FC0-D2EA-4E78-AB42-135ADAFBA0FD}"/>
              </a:ext>
            </a:extLst>
          </p:cNvPr>
          <p:cNvSpPr/>
          <p:nvPr/>
        </p:nvSpPr>
        <p:spPr>
          <a:xfrm>
            <a:off x="9298865" y="2613328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5AF8219-574F-47DA-BD40-E72BD08E7A3D}"/>
              </a:ext>
            </a:extLst>
          </p:cNvPr>
          <p:cNvSpPr/>
          <p:nvPr/>
        </p:nvSpPr>
        <p:spPr>
          <a:xfrm>
            <a:off x="9474125" y="245120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248C695-607D-406E-BB20-B62FDFBE1667}"/>
              </a:ext>
            </a:extLst>
          </p:cNvPr>
          <p:cNvSpPr/>
          <p:nvPr/>
        </p:nvSpPr>
        <p:spPr>
          <a:xfrm>
            <a:off x="9649385" y="226183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7D8536C-C3E3-41F2-8E3F-485050161004}"/>
              </a:ext>
            </a:extLst>
          </p:cNvPr>
          <p:cNvSpPr/>
          <p:nvPr/>
        </p:nvSpPr>
        <p:spPr>
          <a:xfrm>
            <a:off x="9824645" y="2097813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6F03685-1B9E-4796-84FC-C2685192DD4A}"/>
              </a:ext>
            </a:extLst>
          </p:cNvPr>
          <p:cNvSpPr/>
          <p:nvPr/>
        </p:nvSpPr>
        <p:spPr>
          <a:xfrm>
            <a:off x="9999905" y="190844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13E5A8D-DFE0-4591-8972-DE1F6F004803}"/>
              </a:ext>
            </a:extLst>
          </p:cNvPr>
          <p:cNvSpPr/>
          <p:nvPr/>
        </p:nvSpPr>
        <p:spPr>
          <a:xfrm>
            <a:off x="9304997" y="297889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B003DCC-F27D-4DF9-80EC-42381BCB41B0}"/>
              </a:ext>
            </a:extLst>
          </p:cNvPr>
          <p:cNvSpPr/>
          <p:nvPr/>
        </p:nvSpPr>
        <p:spPr>
          <a:xfrm>
            <a:off x="9480799" y="2787077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3300B81-7FDB-4DC8-90F8-1E76D0AC4A92}"/>
              </a:ext>
            </a:extLst>
          </p:cNvPr>
          <p:cNvSpPr/>
          <p:nvPr/>
        </p:nvSpPr>
        <p:spPr>
          <a:xfrm>
            <a:off x="9656059" y="261332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8294613-015A-4FBA-9F23-FB868B32FBC1}"/>
              </a:ext>
            </a:extLst>
          </p:cNvPr>
          <p:cNvSpPr/>
          <p:nvPr/>
        </p:nvSpPr>
        <p:spPr>
          <a:xfrm>
            <a:off x="9831319" y="245120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19D18E5-1D5E-488F-B10F-F6505E5C0291}"/>
              </a:ext>
            </a:extLst>
          </p:cNvPr>
          <p:cNvSpPr/>
          <p:nvPr/>
        </p:nvSpPr>
        <p:spPr>
          <a:xfrm>
            <a:off x="10006579" y="226183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C92EC90-6D33-4DDB-AB29-71D3C0E0E072}"/>
              </a:ext>
            </a:extLst>
          </p:cNvPr>
          <p:cNvSpPr/>
          <p:nvPr/>
        </p:nvSpPr>
        <p:spPr>
          <a:xfrm>
            <a:off x="10181839" y="209781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B47A6A2-1672-4256-8B56-173B5AF068D1}"/>
              </a:ext>
            </a:extLst>
          </p:cNvPr>
          <p:cNvSpPr/>
          <p:nvPr/>
        </p:nvSpPr>
        <p:spPr>
          <a:xfrm>
            <a:off x="10357099" y="1908445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3565D98E-1304-4E36-9368-9390F2DEFD2F}"/>
              </a:ext>
            </a:extLst>
          </p:cNvPr>
          <p:cNvSpPr/>
          <p:nvPr/>
        </p:nvSpPr>
        <p:spPr>
          <a:xfrm>
            <a:off x="9671716" y="298365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3D6843F-7890-42E5-A7BF-E9E382AB0820}"/>
              </a:ext>
            </a:extLst>
          </p:cNvPr>
          <p:cNvSpPr/>
          <p:nvPr/>
        </p:nvSpPr>
        <p:spPr>
          <a:xfrm>
            <a:off x="9847518" y="2791832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6449898-488B-4A30-BEDE-602D7EEE3D61}"/>
              </a:ext>
            </a:extLst>
          </p:cNvPr>
          <p:cNvSpPr/>
          <p:nvPr/>
        </p:nvSpPr>
        <p:spPr>
          <a:xfrm>
            <a:off x="10022778" y="2618081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46DB0B2B-B1AE-4FAA-84A5-1C87D2312F77}"/>
              </a:ext>
            </a:extLst>
          </p:cNvPr>
          <p:cNvSpPr/>
          <p:nvPr/>
        </p:nvSpPr>
        <p:spPr>
          <a:xfrm>
            <a:off x="10198038" y="245595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B6673C8-1AEB-43F8-B29D-135EBD63B6AB}"/>
              </a:ext>
            </a:extLst>
          </p:cNvPr>
          <p:cNvSpPr/>
          <p:nvPr/>
        </p:nvSpPr>
        <p:spPr>
          <a:xfrm>
            <a:off x="10373298" y="226659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4C14B39-123D-44EC-8C4F-E19CD1B88A20}"/>
              </a:ext>
            </a:extLst>
          </p:cNvPr>
          <p:cNvSpPr/>
          <p:nvPr/>
        </p:nvSpPr>
        <p:spPr>
          <a:xfrm>
            <a:off x="10548558" y="2102566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C897EF4-811D-48FA-B4D1-9C01FA4CA291}"/>
              </a:ext>
            </a:extLst>
          </p:cNvPr>
          <p:cNvSpPr/>
          <p:nvPr/>
        </p:nvSpPr>
        <p:spPr>
          <a:xfrm>
            <a:off x="10723818" y="1913200"/>
            <a:ext cx="175260" cy="189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5343CCB-12B7-4A89-9FCB-79935CA06E37}"/>
              </a:ext>
            </a:extLst>
          </p:cNvPr>
          <p:cNvSpPr txBox="1"/>
          <p:nvPr/>
        </p:nvSpPr>
        <p:spPr>
          <a:xfrm>
            <a:off x="8954042" y="1122070"/>
            <a:ext cx="268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Microscopia magnética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2268C20-6776-479C-BD04-1B97582CA32D}"/>
              </a:ext>
            </a:extLst>
          </p:cNvPr>
          <p:cNvSpPr txBox="1"/>
          <p:nvPr/>
        </p:nvSpPr>
        <p:spPr>
          <a:xfrm>
            <a:off x="7184496" y="4574532"/>
            <a:ext cx="4240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Maior sensibilidade e conseguem distinguir variações espaciais da magnetização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DEBC942-9576-46F9-A03B-0ACE9F271C12}"/>
              </a:ext>
            </a:extLst>
          </p:cNvPr>
          <p:cNvSpPr txBox="1"/>
          <p:nvPr/>
        </p:nvSpPr>
        <p:spPr>
          <a:xfrm>
            <a:off x="7184496" y="5657554"/>
            <a:ext cx="4240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Possibilidade de estudar regiões isoladas na amostra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DCA09AC-9857-4D7B-BDF1-EE050EA76AD0}"/>
              </a:ext>
            </a:extLst>
          </p:cNvPr>
          <p:cNvSpPr txBox="1"/>
          <p:nvPr/>
        </p:nvSpPr>
        <p:spPr>
          <a:xfrm>
            <a:off x="6215485" y="1468654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SQUID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BEF9940-78A5-4592-AB6C-3A269A193290}"/>
              </a:ext>
            </a:extLst>
          </p:cNvPr>
          <p:cNvSpPr txBox="1"/>
          <p:nvPr/>
        </p:nvSpPr>
        <p:spPr>
          <a:xfrm>
            <a:off x="6181739" y="1910185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MTJ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02E2406-9043-4DB9-8455-943076339830}"/>
              </a:ext>
            </a:extLst>
          </p:cNvPr>
          <p:cNvSpPr txBox="1"/>
          <p:nvPr/>
        </p:nvSpPr>
        <p:spPr>
          <a:xfrm>
            <a:off x="6214111" y="2351716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Efeito Hall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064004C-EA88-4ACD-A61F-2EB233957F16}"/>
              </a:ext>
            </a:extLst>
          </p:cNvPr>
          <p:cNvSpPr txBox="1"/>
          <p:nvPr/>
        </p:nvSpPr>
        <p:spPr>
          <a:xfrm>
            <a:off x="6218605" y="2778458"/>
            <a:ext cx="181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GMR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40F2FF-812D-4092-9422-D3EA822A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1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C96D520-6321-4865-B243-828BBB1047B0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m 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99566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ECA7A2-586C-4474-BAA1-A35696866A5B}"/>
              </a:ext>
            </a:extLst>
          </p:cNvPr>
          <p:cNvSpPr txBox="1"/>
          <p:nvPr/>
        </p:nvSpPr>
        <p:spPr>
          <a:xfrm>
            <a:off x="1619982" y="3044279"/>
            <a:ext cx="8952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Medidas de microscopia?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659F66C-E05A-48B3-B508-B3F345F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8215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9301C08D-DFDC-4E45-AA0B-11D53015EE03}"/>
              </a:ext>
            </a:extLst>
          </p:cNvPr>
          <p:cNvSpPr/>
          <p:nvPr/>
        </p:nvSpPr>
        <p:spPr>
          <a:xfrm>
            <a:off x="1510268" y="2767633"/>
            <a:ext cx="1843314" cy="904482"/>
          </a:xfrm>
          <a:prstGeom prst="cube">
            <a:avLst>
              <a:gd name="adj" fmla="val 8277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DF19288-51C2-4F02-BB57-D1CDBE5CF619}"/>
              </a:ext>
            </a:extLst>
          </p:cNvPr>
          <p:cNvSpPr/>
          <p:nvPr/>
        </p:nvSpPr>
        <p:spPr>
          <a:xfrm>
            <a:off x="2469585" y="2787079"/>
            <a:ext cx="175260" cy="1893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9CDFF0B-3776-48A4-83BB-A4BECF12A8EF}"/>
              </a:ext>
            </a:extLst>
          </p:cNvPr>
          <p:cNvCxnSpPr/>
          <p:nvPr/>
        </p:nvCxnSpPr>
        <p:spPr>
          <a:xfrm>
            <a:off x="2553231" y="3027245"/>
            <a:ext cx="0" cy="34353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248F42D-9A5A-4E34-9DD5-E2E96528574E}"/>
              </a:ext>
            </a:extLst>
          </p:cNvPr>
          <p:cNvSpPr txBox="1"/>
          <p:nvPr/>
        </p:nvSpPr>
        <p:spPr>
          <a:xfrm>
            <a:off x="1184582" y="3650618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9EDE6D8-1602-41E5-9467-57FF3A20B7F7}"/>
              </a:ext>
            </a:extLst>
          </p:cNvPr>
          <p:cNvSpPr txBox="1"/>
          <p:nvPr/>
        </p:nvSpPr>
        <p:spPr>
          <a:xfrm>
            <a:off x="2535615" y="3026745"/>
            <a:ext cx="25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867A8FCC-5786-4FBF-A16D-A1F31822E804}"/>
              </a:ext>
            </a:extLst>
          </p:cNvPr>
          <p:cNvCxnSpPr>
            <a:cxnSpLocks/>
          </p:cNvCxnSpPr>
          <p:nvPr/>
        </p:nvCxnSpPr>
        <p:spPr>
          <a:xfrm flipV="1">
            <a:off x="2788019" y="2538671"/>
            <a:ext cx="1512000" cy="660340"/>
          </a:xfrm>
          <a:prstGeom prst="curvedConnector3">
            <a:avLst>
              <a:gd name="adj1" fmla="val 2950"/>
            </a:avLst>
          </a:prstGeom>
          <a:ln w="190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FDE4192-5A78-4675-8008-431006D31233}"/>
              </a:ext>
            </a:extLst>
          </p:cNvPr>
          <p:cNvSpPr txBox="1"/>
          <p:nvPr/>
        </p:nvSpPr>
        <p:spPr>
          <a:xfrm>
            <a:off x="4263706" y="2325414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Distância sensor-amostra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93CB94-0004-4F73-9AAD-867F585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83518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9301C08D-DFDC-4E45-AA0B-11D53015EE03}"/>
              </a:ext>
            </a:extLst>
          </p:cNvPr>
          <p:cNvSpPr/>
          <p:nvPr/>
        </p:nvSpPr>
        <p:spPr>
          <a:xfrm>
            <a:off x="1510268" y="2767633"/>
            <a:ext cx="1843314" cy="904482"/>
          </a:xfrm>
          <a:prstGeom prst="cube">
            <a:avLst>
              <a:gd name="adj" fmla="val 8277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DF19288-51C2-4F02-BB57-D1CDBE5CF619}"/>
              </a:ext>
            </a:extLst>
          </p:cNvPr>
          <p:cNvSpPr/>
          <p:nvPr/>
        </p:nvSpPr>
        <p:spPr>
          <a:xfrm>
            <a:off x="2469585" y="2787079"/>
            <a:ext cx="175260" cy="1893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9CDFF0B-3776-48A4-83BB-A4BECF12A8EF}"/>
              </a:ext>
            </a:extLst>
          </p:cNvPr>
          <p:cNvCxnSpPr/>
          <p:nvPr/>
        </p:nvCxnSpPr>
        <p:spPr>
          <a:xfrm>
            <a:off x="2553231" y="3027245"/>
            <a:ext cx="0" cy="34353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248F42D-9A5A-4E34-9DD5-E2E96528574E}"/>
              </a:ext>
            </a:extLst>
          </p:cNvPr>
          <p:cNvSpPr txBox="1"/>
          <p:nvPr/>
        </p:nvSpPr>
        <p:spPr>
          <a:xfrm>
            <a:off x="1184582" y="3650618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9EDE6D8-1602-41E5-9467-57FF3A20B7F7}"/>
              </a:ext>
            </a:extLst>
          </p:cNvPr>
          <p:cNvSpPr txBox="1"/>
          <p:nvPr/>
        </p:nvSpPr>
        <p:spPr>
          <a:xfrm>
            <a:off x="2535615" y="3026745"/>
            <a:ext cx="25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867A8FCC-5786-4FBF-A16D-A1F31822E804}"/>
              </a:ext>
            </a:extLst>
          </p:cNvPr>
          <p:cNvCxnSpPr>
            <a:cxnSpLocks/>
          </p:cNvCxnSpPr>
          <p:nvPr/>
        </p:nvCxnSpPr>
        <p:spPr>
          <a:xfrm flipV="1">
            <a:off x="2788019" y="2538671"/>
            <a:ext cx="1512000" cy="660340"/>
          </a:xfrm>
          <a:prstGeom prst="curvedConnector3">
            <a:avLst>
              <a:gd name="adj1" fmla="val 2950"/>
            </a:avLst>
          </a:prstGeom>
          <a:ln w="190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FDE4192-5A78-4675-8008-431006D31233}"/>
              </a:ext>
            </a:extLst>
          </p:cNvPr>
          <p:cNvSpPr txBox="1"/>
          <p:nvPr/>
        </p:nvSpPr>
        <p:spPr>
          <a:xfrm>
            <a:off x="4263706" y="2325414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Distância sensor-amostra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601116-FE9A-42A2-B31D-5D774271602F}"/>
              </a:ext>
            </a:extLst>
          </p:cNvPr>
          <p:cNvSpPr txBox="1"/>
          <p:nvPr/>
        </p:nvSpPr>
        <p:spPr>
          <a:xfrm>
            <a:off x="795441" y="180493"/>
            <a:ext cx="495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Geralmente, medindo a componente vertical do campo magnético gerado pela amostra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1CBEEE-B37E-4882-B617-0116F7A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3728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30" name="Cubo 29">
            <a:extLst>
              <a:ext uri="{FF2B5EF4-FFF2-40B4-BE49-F238E27FC236}">
                <a16:creationId xmlns:a16="http://schemas.microsoft.com/office/drawing/2014/main" id="{9301C08D-DFDC-4E45-AA0B-11D53015EE03}"/>
              </a:ext>
            </a:extLst>
          </p:cNvPr>
          <p:cNvSpPr/>
          <p:nvPr/>
        </p:nvSpPr>
        <p:spPr>
          <a:xfrm>
            <a:off x="1510268" y="2767633"/>
            <a:ext cx="1843314" cy="904482"/>
          </a:xfrm>
          <a:prstGeom prst="cube">
            <a:avLst>
              <a:gd name="adj" fmla="val 82770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DF19288-51C2-4F02-BB57-D1CDBE5CF619}"/>
              </a:ext>
            </a:extLst>
          </p:cNvPr>
          <p:cNvSpPr/>
          <p:nvPr/>
        </p:nvSpPr>
        <p:spPr>
          <a:xfrm>
            <a:off x="2469585" y="2787079"/>
            <a:ext cx="175260" cy="1893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9CDFF0B-3776-48A4-83BB-A4BECF12A8EF}"/>
              </a:ext>
            </a:extLst>
          </p:cNvPr>
          <p:cNvCxnSpPr/>
          <p:nvPr/>
        </p:nvCxnSpPr>
        <p:spPr>
          <a:xfrm>
            <a:off x="2553231" y="3027245"/>
            <a:ext cx="0" cy="34353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248F42D-9A5A-4E34-9DD5-E2E96528574E}"/>
              </a:ext>
            </a:extLst>
          </p:cNvPr>
          <p:cNvSpPr txBox="1"/>
          <p:nvPr/>
        </p:nvSpPr>
        <p:spPr>
          <a:xfrm>
            <a:off x="1184582" y="3650618"/>
            <a:ext cx="19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Amostra de rocha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9EDE6D8-1602-41E5-9467-57FF3A20B7F7}"/>
              </a:ext>
            </a:extLst>
          </p:cNvPr>
          <p:cNvSpPr txBox="1"/>
          <p:nvPr/>
        </p:nvSpPr>
        <p:spPr>
          <a:xfrm>
            <a:off x="2535615" y="3026745"/>
            <a:ext cx="25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867A8FCC-5786-4FBF-A16D-A1F31822E804}"/>
              </a:ext>
            </a:extLst>
          </p:cNvPr>
          <p:cNvCxnSpPr>
            <a:cxnSpLocks/>
          </p:cNvCxnSpPr>
          <p:nvPr/>
        </p:nvCxnSpPr>
        <p:spPr>
          <a:xfrm flipV="1">
            <a:off x="2788019" y="2538671"/>
            <a:ext cx="1512000" cy="660340"/>
          </a:xfrm>
          <a:prstGeom prst="curvedConnector3">
            <a:avLst>
              <a:gd name="adj1" fmla="val 2950"/>
            </a:avLst>
          </a:prstGeom>
          <a:ln w="190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FDE4192-5A78-4675-8008-431006D31233}"/>
              </a:ext>
            </a:extLst>
          </p:cNvPr>
          <p:cNvSpPr txBox="1"/>
          <p:nvPr/>
        </p:nvSpPr>
        <p:spPr>
          <a:xfrm>
            <a:off x="4263706" y="2325414"/>
            <a:ext cx="361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Distância sensor-amostra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601116-FE9A-42A2-B31D-5D774271602F}"/>
              </a:ext>
            </a:extLst>
          </p:cNvPr>
          <p:cNvSpPr txBox="1"/>
          <p:nvPr/>
        </p:nvSpPr>
        <p:spPr>
          <a:xfrm>
            <a:off x="795441" y="180493"/>
            <a:ext cx="495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Geralmente, medindo a componente vertical do campo magnético gerado pela amostra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2C5F21-47E8-41D0-A634-D94023CB7670}"/>
              </a:ext>
            </a:extLst>
          </p:cNvPr>
          <p:cNvSpPr txBox="1"/>
          <p:nvPr/>
        </p:nvSpPr>
        <p:spPr>
          <a:xfrm>
            <a:off x="308896" y="4839042"/>
            <a:ext cx="4958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 praticidade, consideramos que as medidas são pontuais!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7C8741-6760-431B-80C0-CFC48DEC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1796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08ECD3-BF82-45F3-9FAF-9174B9F4D8F9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AF35E38-CE8D-4F77-B646-31A8F6F8B88B}"/>
              </a:ext>
            </a:extLst>
          </p:cNvPr>
          <p:cNvSpPr txBox="1"/>
          <p:nvPr/>
        </p:nvSpPr>
        <p:spPr>
          <a:xfrm>
            <a:off x="5394019" y="675604"/>
            <a:ext cx="4403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Portanto, medindo o campo em um plano...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2BB104-16CF-4B7C-A545-A5D3E1830F04}"/>
              </a:ext>
            </a:extLst>
          </p:cNvPr>
          <p:cNvSpPr txBox="1"/>
          <p:nvPr/>
        </p:nvSpPr>
        <p:spPr>
          <a:xfrm>
            <a:off x="3759749" y="1078565"/>
            <a:ext cx="138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Passo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A10D95-4F34-4771-BDF7-7F57FB9D6947}"/>
              </a:ext>
            </a:extLst>
          </p:cNvPr>
          <p:cNvGrpSpPr/>
          <p:nvPr/>
        </p:nvGrpSpPr>
        <p:grpSpPr>
          <a:xfrm>
            <a:off x="1184582" y="1378877"/>
            <a:ext cx="3060476" cy="2641073"/>
            <a:chOff x="1184582" y="1378877"/>
            <a:chExt cx="3060476" cy="2641073"/>
          </a:xfrm>
        </p:grpSpPr>
        <p:sp>
          <p:nvSpPr>
            <p:cNvPr id="30" name="Cubo 29">
              <a:extLst>
                <a:ext uri="{FF2B5EF4-FFF2-40B4-BE49-F238E27FC236}">
                  <a16:creationId xmlns:a16="http://schemas.microsoft.com/office/drawing/2014/main" id="{9301C08D-DFDC-4E45-AA0B-11D53015EE03}"/>
                </a:ext>
              </a:extLst>
            </p:cNvPr>
            <p:cNvSpPr/>
            <p:nvPr/>
          </p:nvSpPr>
          <p:spPr>
            <a:xfrm>
              <a:off x="1510268" y="2767633"/>
              <a:ext cx="1843314" cy="904482"/>
            </a:xfrm>
            <a:prstGeom prst="cube">
              <a:avLst>
                <a:gd name="adj" fmla="val 8277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67E6A8F-E963-4C48-9700-6299CADC9600}"/>
                </a:ext>
              </a:extLst>
            </p:cNvPr>
            <p:cNvSpPr/>
            <p:nvPr/>
          </p:nvSpPr>
          <p:spPr>
            <a:xfrm>
              <a:off x="1598440" y="29693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CA8C3D0-1B57-4210-B0A5-3F31973A4526}"/>
                </a:ext>
              </a:extLst>
            </p:cNvPr>
            <p:cNvSpPr/>
            <p:nvPr/>
          </p:nvSpPr>
          <p:spPr>
            <a:xfrm>
              <a:off x="1774242" y="277756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00E26C0-4793-441D-B41C-B6495B68CE18}"/>
                </a:ext>
              </a:extLst>
            </p:cNvPr>
            <p:cNvSpPr/>
            <p:nvPr/>
          </p:nvSpPr>
          <p:spPr>
            <a:xfrm>
              <a:off x="1949502" y="260381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00B0145-C7BE-4D55-BA26-046BEA7502F0}"/>
                </a:ext>
              </a:extLst>
            </p:cNvPr>
            <p:cNvSpPr/>
            <p:nvPr/>
          </p:nvSpPr>
          <p:spPr>
            <a:xfrm>
              <a:off x="2124762" y="244168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3F6DD4C-5B0E-4B48-B270-85953EDD16D6}"/>
                </a:ext>
              </a:extLst>
            </p:cNvPr>
            <p:cNvSpPr/>
            <p:nvPr/>
          </p:nvSpPr>
          <p:spPr>
            <a:xfrm>
              <a:off x="2300022" y="225232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49C47CC-9302-49E9-B701-D828D0E5820F}"/>
                </a:ext>
              </a:extLst>
            </p:cNvPr>
            <p:cNvSpPr/>
            <p:nvPr/>
          </p:nvSpPr>
          <p:spPr>
            <a:xfrm>
              <a:off x="2475282" y="20882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7D5542A-2AB1-418A-AD23-54DF0ABF6482}"/>
                </a:ext>
              </a:extLst>
            </p:cNvPr>
            <p:cNvSpPr/>
            <p:nvPr/>
          </p:nvSpPr>
          <p:spPr>
            <a:xfrm>
              <a:off x="2650542" y="189893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B236A20-866B-405C-AD34-B1E3AACFD1E4}"/>
                </a:ext>
              </a:extLst>
            </p:cNvPr>
            <p:cNvSpPr/>
            <p:nvPr/>
          </p:nvSpPr>
          <p:spPr>
            <a:xfrm>
              <a:off x="1941347" y="29693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2B00FE9-1E22-4E46-BC8E-54AA833AB536}"/>
                </a:ext>
              </a:extLst>
            </p:cNvPr>
            <p:cNvSpPr/>
            <p:nvPr/>
          </p:nvSpPr>
          <p:spPr>
            <a:xfrm>
              <a:off x="2117149" y="277756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026D979-6BFF-4559-9E5C-076955954A74}"/>
                </a:ext>
              </a:extLst>
            </p:cNvPr>
            <p:cNvSpPr/>
            <p:nvPr/>
          </p:nvSpPr>
          <p:spPr>
            <a:xfrm>
              <a:off x="2292409" y="260381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F683D75-D829-4ECD-BE3E-9183E2EE2B74}"/>
                </a:ext>
              </a:extLst>
            </p:cNvPr>
            <p:cNvSpPr/>
            <p:nvPr/>
          </p:nvSpPr>
          <p:spPr>
            <a:xfrm>
              <a:off x="2467669" y="244168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FF34964-6FAB-4592-AC8E-8897ECADFF6D}"/>
                </a:ext>
              </a:extLst>
            </p:cNvPr>
            <p:cNvSpPr/>
            <p:nvPr/>
          </p:nvSpPr>
          <p:spPr>
            <a:xfrm>
              <a:off x="2642929" y="225231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5C2A47-C103-4C30-8236-E53BCAD37028}"/>
                </a:ext>
              </a:extLst>
            </p:cNvPr>
            <p:cNvSpPr/>
            <p:nvPr/>
          </p:nvSpPr>
          <p:spPr>
            <a:xfrm>
              <a:off x="2818189" y="20882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3791970-D475-4E90-B409-0738E15A4E48}"/>
                </a:ext>
              </a:extLst>
            </p:cNvPr>
            <p:cNvSpPr/>
            <p:nvPr/>
          </p:nvSpPr>
          <p:spPr>
            <a:xfrm>
              <a:off x="2993449" y="189892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738DD60-2850-46BC-96BD-544842633E35}"/>
                </a:ext>
              </a:extLst>
            </p:cNvPr>
            <p:cNvSpPr/>
            <p:nvPr/>
          </p:nvSpPr>
          <p:spPr>
            <a:xfrm>
              <a:off x="2293783" y="29788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DF19288-51C2-4F02-BB57-D1CDBE5CF619}"/>
                </a:ext>
              </a:extLst>
            </p:cNvPr>
            <p:cNvSpPr/>
            <p:nvPr/>
          </p:nvSpPr>
          <p:spPr>
            <a:xfrm>
              <a:off x="2469585" y="27870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AA21FC0-D2EA-4E78-AB42-135ADAFBA0FD}"/>
                </a:ext>
              </a:extLst>
            </p:cNvPr>
            <p:cNvSpPr/>
            <p:nvPr/>
          </p:nvSpPr>
          <p:spPr>
            <a:xfrm>
              <a:off x="2644845" y="2613328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5AF8219-574F-47DA-BD40-E72BD08E7A3D}"/>
                </a:ext>
              </a:extLst>
            </p:cNvPr>
            <p:cNvSpPr/>
            <p:nvPr/>
          </p:nvSpPr>
          <p:spPr>
            <a:xfrm>
              <a:off x="2820105" y="245120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248C695-607D-406E-BB20-B62FDFBE1667}"/>
                </a:ext>
              </a:extLst>
            </p:cNvPr>
            <p:cNvSpPr/>
            <p:nvPr/>
          </p:nvSpPr>
          <p:spPr>
            <a:xfrm>
              <a:off x="2995365" y="226183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7D8536C-C3E3-41F2-8E3F-485050161004}"/>
                </a:ext>
              </a:extLst>
            </p:cNvPr>
            <p:cNvSpPr/>
            <p:nvPr/>
          </p:nvSpPr>
          <p:spPr>
            <a:xfrm>
              <a:off x="3170625" y="209781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6F03685-1B9E-4796-84FC-C2685192DD4A}"/>
                </a:ext>
              </a:extLst>
            </p:cNvPr>
            <p:cNvSpPr/>
            <p:nvPr/>
          </p:nvSpPr>
          <p:spPr>
            <a:xfrm>
              <a:off x="3345885" y="190844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D13E5A8D-DFE0-4591-8972-DE1F6F004803}"/>
                </a:ext>
              </a:extLst>
            </p:cNvPr>
            <p:cNvSpPr/>
            <p:nvPr/>
          </p:nvSpPr>
          <p:spPr>
            <a:xfrm>
              <a:off x="2650977" y="29788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B003DCC-F27D-4DF9-80EC-42381BCB41B0}"/>
                </a:ext>
              </a:extLst>
            </p:cNvPr>
            <p:cNvSpPr/>
            <p:nvPr/>
          </p:nvSpPr>
          <p:spPr>
            <a:xfrm>
              <a:off x="2826779" y="278707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3300B81-7FDB-4DC8-90F8-1E76D0AC4A92}"/>
                </a:ext>
              </a:extLst>
            </p:cNvPr>
            <p:cNvSpPr/>
            <p:nvPr/>
          </p:nvSpPr>
          <p:spPr>
            <a:xfrm>
              <a:off x="3002039" y="261332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98294613-015A-4FBA-9F23-FB868B32FBC1}"/>
                </a:ext>
              </a:extLst>
            </p:cNvPr>
            <p:cNvSpPr/>
            <p:nvPr/>
          </p:nvSpPr>
          <p:spPr>
            <a:xfrm>
              <a:off x="3177299" y="245120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19D18E5-1D5E-488F-B10F-F6505E5C0291}"/>
                </a:ext>
              </a:extLst>
            </p:cNvPr>
            <p:cNvSpPr/>
            <p:nvPr/>
          </p:nvSpPr>
          <p:spPr>
            <a:xfrm>
              <a:off x="3352559" y="226183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C92EC90-6D33-4DDB-AB29-71D3C0E0E072}"/>
                </a:ext>
              </a:extLst>
            </p:cNvPr>
            <p:cNvSpPr/>
            <p:nvPr/>
          </p:nvSpPr>
          <p:spPr>
            <a:xfrm>
              <a:off x="3527819" y="209781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EB47A6A2-1672-4256-8B56-173B5AF068D1}"/>
                </a:ext>
              </a:extLst>
            </p:cNvPr>
            <p:cNvSpPr/>
            <p:nvPr/>
          </p:nvSpPr>
          <p:spPr>
            <a:xfrm>
              <a:off x="3703079" y="190844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565D98E-1304-4E36-9368-9390F2DEFD2F}"/>
                </a:ext>
              </a:extLst>
            </p:cNvPr>
            <p:cNvSpPr/>
            <p:nvPr/>
          </p:nvSpPr>
          <p:spPr>
            <a:xfrm>
              <a:off x="3017696" y="298365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3D6843F-7890-42E5-A7BF-E9E382AB0820}"/>
                </a:ext>
              </a:extLst>
            </p:cNvPr>
            <p:cNvSpPr/>
            <p:nvPr/>
          </p:nvSpPr>
          <p:spPr>
            <a:xfrm>
              <a:off x="3193498" y="279183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6449898-488B-4A30-BEDE-602D7EEE3D61}"/>
                </a:ext>
              </a:extLst>
            </p:cNvPr>
            <p:cNvSpPr/>
            <p:nvPr/>
          </p:nvSpPr>
          <p:spPr>
            <a:xfrm>
              <a:off x="3368758" y="26180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6DB0B2B-B1AE-4FAA-84A5-1C87D2312F77}"/>
                </a:ext>
              </a:extLst>
            </p:cNvPr>
            <p:cNvSpPr/>
            <p:nvPr/>
          </p:nvSpPr>
          <p:spPr>
            <a:xfrm>
              <a:off x="3544018" y="245595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B6673C8-1AEB-43F8-B29D-135EBD63B6AB}"/>
                </a:ext>
              </a:extLst>
            </p:cNvPr>
            <p:cNvSpPr/>
            <p:nvPr/>
          </p:nvSpPr>
          <p:spPr>
            <a:xfrm>
              <a:off x="3719278" y="226659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4C14B39-123D-44EC-8C4F-E19CD1B88A20}"/>
                </a:ext>
              </a:extLst>
            </p:cNvPr>
            <p:cNvSpPr/>
            <p:nvPr/>
          </p:nvSpPr>
          <p:spPr>
            <a:xfrm>
              <a:off x="3894538" y="210256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C897EF4-811D-48FA-B4D1-9C01FA4CA291}"/>
                </a:ext>
              </a:extLst>
            </p:cNvPr>
            <p:cNvSpPr/>
            <p:nvPr/>
          </p:nvSpPr>
          <p:spPr>
            <a:xfrm>
              <a:off x="4069798" y="191320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4D9776B-C04F-4A26-9033-02766DAD9666}"/>
                </a:ext>
              </a:extLst>
            </p:cNvPr>
            <p:cNvSpPr txBox="1"/>
            <p:nvPr/>
          </p:nvSpPr>
          <p:spPr>
            <a:xfrm>
              <a:off x="1184582" y="3650618"/>
              <a:ext cx="194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Amostra de rocha</a:t>
              </a:r>
            </a:p>
          </p:txBody>
        </p: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1DA21A92-4515-4D22-AC8A-29F16F2AC7C7}"/>
                </a:ext>
              </a:extLst>
            </p:cNvPr>
            <p:cNvCxnSpPr/>
            <p:nvPr/>
          </p:nvCxnSpPr>
          <p:spPr>
            <a:xfrm>
              <a:off x="3081079" y="1836820"/>
              <a:ext cx="3753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9ED99BB4-B273-4D95-8A19-023E8F382759}"/>
                </a:ext>
              </a:extLst>
            </p:cNvPr>
            <p:cNvSpPr txBox="1"/>
            <p:nvPr/>
          </p:nvSpPr>
          <p:spPr>
            <a:xfrm>
              <a:off x="3049931" y="1378877"/>
              <a:ext cx="46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dx</a:t>
              </a:r>
              <a:endParaRPr lang="pt-BR" sz="2000" b="1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8B68B04-086C-43AE-9BB0-33CE26A3992E}"/>
                </a:ext>
              </a:extLst>
            </p:cNvPr>
            <p:cNvCxnSpPr>
              <a:stCxn id="75" idx="3"/>
            </p:cNvCxnSpPr>
            <p:nvPr/>
          </p:nvCxnSpPr>
          <p:spPr>
            <a:xfrm flipV="1">
              <a:off x="3510954" y="1378877"/>
              <a:ext cx="279755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6E4055-C75D-446F-8A81-37DBED9C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2676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08ECD3-BF82-45F3-9FAF-9174B9F4D8F9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AF35E38-CE8D-4F77-B646-31A8F6F8B88B}"/>
              </a:ext>
            </a:extLst>
          </p:cNvPr>
          <p:cNvSpPr txBox="1"/>
          <p:nvPr/>
        </p:nvSpPr>
        <p:spPr>
          <a:xfrm>
            <a:off x="5394019" y="675604"/>
            <a:ext cx="4403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Portanto, medindo o campo em um plano...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EFDBF4-0CF2-4BF7-8928-919476B50992}"/>
              </a:ext>
            </a:extLst>
          </p:cNvPr>
          <p:cNvSpPr txBox="1"/>
          <p:nvPr/>
        </p:nvSpPr>
        <p:spPr>
          <a:xfrm>
            <a:off x="6658707" y="1575115"/>
            <a:ext cx="440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teremos um conjunto de medidas do campo magnético acima da superfície da amostra.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2BB104-16CF-4B7C-A545-A5D3E1830F04}"/>
              </a:ext>
            </a:extLst>
          </p:cNvPr>
          <p:cNvSpPr txBox="1"/>
          <p:nvPr/>
        </p:nvSpPr>
        <p:spPr>
          <a:xfrm>
            <a:off x="3759749" y="1078565"/>
            <a:ext cx="138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Passo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A10D95-4F34-4771-BDF7-7F57FB9D6947}"/>
              </a:ext>
            </a:extLst>
          </p:cNvPr>
          <p:cNvGrpSpPr/>
          <p:nvPr/>
        </p:nvGrpSpPr>
        <p:grpSpPr>
          <a:xfrm>
            <a:off x="1184582" y="1378877"/>
            <a:ext cx="3060476" cy="2641073"/>
            <a:chOff x="1184582" y="1378877"/>
            <a:chExt cx="3060476" cy="2641073"/>
          </a:xfrm>
        </p:grpSpPr>
        <p:sp>
          <p:nvSpPr>
            <p:cNvPr id="30" name="Cubo 29">
              <a:extLst>
                <a:ext uri="{FF2B5EF4-FFF2-40B4-BE49-F238E27FC236}">
                  <a16:creationId xmlns:a16="http://schemas.microsoft.com/office/drawing/2014/main" id="{9301C08D-DFDC-4E45-AA0B-11D53015EE03}"/>
                </a:ext>
              </a:extLst>
            </p:cNvPr>
            <p:cNvSpPr/>
            <p:nvPr/>
          </p:nvSpPr>
          <p:spPr>
            <a:xfrm>
              <a:off x="1510268" y="2767633"/>
              <a:ext cx="1843314" cy="904482"/>
            </a:xfrm>
            <a:prstGeom prst="cube">
              <a:avLst>
                <a:gd name="adj" fmla="val 8277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67E6A8F-E963-4C48-9700-6299CADC9600}"/>
                </a:ext>
              </a:extLst>
            </p:cNvPr>
            <p:cNvSpPr/>
            <p:nvPr/>
          </p:nvSpPr>
          <p:spPr>
            <a:xfrm>
              <a:off x="1598440" y="29693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CA8C3D0-1B57-4210-B0A5-3F31973A4526}"/>
                </a:ext>
              </a:extLst>
            </p:cNvPr>
            <p:cNvSpPr/>
            <p:nvPr/>
          </p:nvSpPr>
          <p:spPr>
            <a:xfrm>
              <a:off x="1774242" y="277756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00E26C0-4793-441D-B41C-B6495B68CE18}"/>
                </a:ext>
              </a:extLst>
            </p:cNvPr>
            <p:cNvSpPr/>
            <p:nvPr/>
          </p:nvSpPr>
          <p:spPr>
            <a:xfrm>
              <a:off x="1949502" y="260381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00B0145-C7BE-4D55-BA26-046BEA7502F0}"/>
                </a:ext>
              </a:extLst>
            </p:cNvPr>
            <p:cNvSpPr/>
            <p:nvPr/>
          </p:nvSpPr>
          <p:spPr>
            <a:xfrm>
              <a:off x="2124762" y="244168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3F6DD4C-5B0E-4B48-B270-85953EDD16D6}"/>
                </a:ext>
              </a:extLst>
            </p:cNvPr>
            <p:cNvSpPr/>
            <p:nvPr/>
          </p:nvSpPr>
          <p:spPr>
            <a:xfrm>
              <a:off x="2300022" y="225232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49C47CC-9302-49E9-B701-D828D0E5820F}"/>
                </a:ext>
              </a:extLst>
            </p:cNvPr>
            <p:cNvSpPr/>
            <p:nvPr/>
          </p:nvSpPr>
          <p:spPr>
            <a:xfrm>
              <a:off x="2475282" y="20882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7D5542A-2AB1-418A-AD23-54DF0ABF6482}"/>
                </a:ext>
              </a:extLst>
            </p:cNvPr>
            <p:cNvSpPr/>
            <p:nvPr/>
          </p:nvSpPr>
          <p:spPr>
            <a:xfrm>
              <a:off x="2650542" y="189893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B236A20-866B-405C-AD34-B1E3AACFD1E4}"/>
                </a:ext>
              </a:extLst>
            </p:cNvPr>
            <p:cNvSpPr/>
            <p:nvPr/>
          </p:nvSpPr>
          <p:spPr>
            <a:xfrm>
              <a:off x="1941347" y="29693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2B00FE9-1E22-4E46-BC8E-54AA833AB536}"/>
                </a:ext>
              </a:extLst>
            </p:cNvPr>
            <p:cNvSpPr/>
            <p:nvPr/>
          </p:nvSpPr>
          <p:spPr>
            <a:xfrm>
              <a:off x="2117149" y="277756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026D979-6BFF-4559-9E5C-076955954A74}"/>
                </a:ext>
              </a:extLst>
            </p:cNvPr>
            <p:cNvSpPr/>
            <p:nvPr/>
          </p:nvSpPr>
          <p:spPr>
            <a:xfrm>
              <a:off x="2292409" y="260381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F683D75-D829-4ECD-BE3E-9183E2EE2B74}"/>
                </a:ext>
              </a:extLst>
            </p:cNvPr>
            <p:cNvSpPr/>
            <p:nvPr/>
          </p:nvSpPr>
          <p:spPr>
            <a:xfrm>
              <a:off x="2467669" y="244168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FF34964-6FAB-4592-AC8E-8897ECADFF6D}"/>
                </a:ext>
              </a:extLst>
            </p:cNvPr>
            <p:cNvSpPr/>
            <p:nvPr/>
          </p:nvSpPr>
          <p:spPr>
            <a:xfrm>
              <a:off x="2642929" y="225231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5C2A47-C103-4C30-8236-E53BCAD37028}"/>
                </a:ext>
              </a:extLst>
            </p:cNvPr>
            <p:cNvSpPr/>
            <p:nvPr/>
          </p:nvSpPr>
          <p:spPr>
            <a:xfrm>
              <a:off x="2818189" y="20882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3791970-D475-4E90-B409-0738E15A4E48}"/>
                </a:ext>
              </a:extLst>
            </p:cNvPr>
            <p:cNvSpPr/>
            <p:nvPr/>
          </p:nvSpPr>
          <p:spPr>
            <a:xfrm>
              <a:off x="2993449" y="189892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738DD60-2850-46BC-96BD-544842633E35}"/>
                </a:ext>
              </a:extLst>
            </p:cNvPr>
            <p:cNvSpPr/>
            <p:nvPr/>
          </p:nvSpPr>
          <p:spPr>
            <a:xfrm>
              <a:off x="2293783" y="29788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DF19288-51C2-4F02-BB57-D1CDBE5CF619}"/>
                </a:ext>
              </a:extLst>
            </p:cNvPr>
            <p:cNvSpPr/>
            <p:nvPr/>
          </p:nvSpPr>
          <p:spPr>
            <a:xfrm>
              <a:off x="2469585" y="27870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AA21FC0-D2EA-4E78-AB42-135ADAFBA0FD}"/>
                </a:ext>
              </a:extLst>
            </p:cNvPr>
            <p:cNvSpPr/>
            <p:nvPr/>
          </p:nvSpPr>
          <p:spPr>
            <a:xfrm>
              <a:off x="2644845" y="2613328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5AF8219-574F-47DA-BD40-E72BD08E7A3D}"/>
                </a:ext>
              </a:extLst>
            </p:cNvPr>
            <p:cNvSpPr/>
            <p:nvPr/>
          </p:nvSpPr>
          <p:spPr>
            <a:xfrm>
              <a:off x="2820105" y="245120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248C695-607D-406E-BB20-B62FDFBE1667}"/>
                </a:ext>
              </a:extLst>
            </p:cNvPr>
            <p:cNvSpPr/>
            <p:nvPr/>
          </p:nvSpPr>
          <p:spPr>
            <a:xfrm>
              <a:off x="2995365" y="226183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7D8536C-C3E3-41F2-8E3F-485050161004}"/>
                </a:ext>
              </a:extLst>
            </p:cNvPr>
            <p:cNvSpPr/>
            <p:nvPr/>
          </p:nvSpPr>
          <p:spPr>
            <a:xfrm>
              <a:off x="3170625" y="209781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6F03685-1B9E-4796-84FC-C2685192DD4A}"/>
                </a:ext>
              </a:extLst>
            </p:cNvPr>
            <p:cNvSpPr/>
            <p:nvPr/>
          </p:nvSpPr>
          <p:spPr>
            <a:xfrm>
              <a:off x="3345885" y="190844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D13E5A8D-DFE0-4591-8972-DE1F6F004803}"/>
                </a:ext>
              </a:extLst>
            </p:cNvPr>
            <p:cNvSpPr/>
            <p:nvPr/>
          </p:nvSpPr>
          <p:spPr>
            <a:xfrm>
              <a:off x="2650977" y="29788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B003DCC-F27D-4DF9-80EC-42381BCB41B0}"/>
                </a:ext>
              </a:extLst>
            </p:cNvPr>
            <p:cNvSpPr/>
            <p:nvPr/>
          </p:nvSpPr>
          <p:spPr>
            <a:xfrm>
              <a:off x="2826779" y="278707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3300B81-7FDB-4DC8-90F8-1E76D0AC4A92}"/>
                </a:ext>
              </a:extLst>
            </p:cNvPr>
            <p:cNvSpPr/>
            <p:nvPr/>
          </p:nvSpPr>
          <p:spPr>
            <a:xfrm>
              <a:off x="3002039" y="261332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98294613-015A-4FBA-9F23-FB868B32FBC1}"/>
                </a:ext>
              </a:extLst>
            </p:cNvPr>
            <p:cNvSpPr/>
            <p:nvPr/>
          </p:nvSpPr>
          <p:spPr>
            <a:xfrm>
              <a:off x="3177299" y="245120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19D18E5-1D5E-488F-B10F-F6505E5C0291}"/>
                </a:ext>
              </a:extLst>
            </p:cNvPr>
            <p:cNvSpPr/>
            <p:nvPr/>
          </p:nvSpPr>
          <p:spPr>
            <a:xfrm>
              <a:off x="3352559" y="226183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C92EC90-6D33-4DDB-AB29-71D3C0E0E072}"/>
                </a:ext>
              </a:extLst>
            </p:cNvPr>
            <p:cNvSpPr/>
            <p:nvPr/>
          </p:nvSpPr>
          <p:spPr>
            <a:xfrm>
              <a:off x="3527819" y="209781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EB47A6A2-1672-4256-8B56-173B5AF068D1}"/>
                </a:ext>
              </a:extLst>
            </p:cNvPr>
            <p:cNvSpPr/>
            <p:nvPr/>
          </p:nvSpPr>
          <p:spPr>
            <a:xfrm>
              <a:off x="3703079" y="190844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565D98E-1304-4E36-9368-9390F2DEFD2F}"/>
                </a:ext>
              </a:extLst>
            </p:cNvPr>
            <p:cNvSpPr/>
            <p:nvPr/>
          </p:nvSpPr>
          <p:spPr>
            <a:xfrm>
              <a:off x="3017696" y="298365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3D6843F-7890-42E5-A7BF-E9E382AB0820}"/>
                </a:ext>
              </a:extLst>
            </p:cNvPr>
            <p:cNvSpPr/>
            <p:nvPr/>
          </p:nvSpPr>
          <p:spPr>
            <a:xfrm>
              <a:off x="3193498" y="279183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6449898-488B-4A30-BEDE-602D7EEE3D61}"/>
                </a:ext>
              </a:extLst>
            </p:cNvPr>
            <p:cNvSpPr/>
            <p:nvPr/>
          </p:nvSpPr>
          <p:spPr>
            <a:xfrm>
              <a:off x="3368758" y="26180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6DB0B2B-B1AE-4FAA-84A5-1C87D2312F77}"/>
                </a:ext>
              </a:extLst>
            </p:cNvPr>
            <p:cNvSpPr/>
            <p:nvPr/>
          </p:nvSpPr>
          <p:spPr>
            <a:xfrm>
              <a:off x="3544018" y="245595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B6673C8-1AEB-43F8-B29D-135EBD63B6AB}"/>
                </a:ext>
              </a:extLst>
            </p:cNvPr>
            <p:cNvSpPr/>
            <p:nvPr/>
          </p:nvSpPr>
          <p:spPr>
            <a:xfrm>
              <a:off x="3719278" y="226659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4C14B39-123D-44EC-8C4F-E19CD1B88A20}"/>
                </a:ext>
              </a:extLst>
            </p:cNvPr>
            <p:cNvSpPr/>
            <p:nvPr/>
          </p:nvSpPr>
          <p:spPr>
            <a:xfrm>
              <a:off x="3894538" y="210256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C897EF4-811D-48FA-B4D1-9C01FA4CA291}"/>
                </a:ext>
              </a:extLst>
            </p:cNvPr>
            <p:cNvSpPr/>
            <p:nvPr/>
          </p:nvSpPr>
          <p:spPr>
            <a:xfrm>
              <a:off x="4069798" y="191320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4D9776B-C04F-4A26-9033-02766DAD9666}"/>
                </a:ext>
              </a:extLst>
            </p:cNvPr>
            <p:cNvSpPr txBox="1"/>
            <p:nvPr/>
          </p:nvSpPr>
          <p:spPr>
            <a:xfrm>
              <a:off x="1184582" y="3650618"/>
              <a:ext cx="194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Amostra de rocha</a:t>
              </a:r>
            </a:p>
          </p:txBody>
        </p: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1DA21A92-4515-4D22-AC8A-29F16F2AC7C7}"/>
                </a:ext>
              </a:extLst>
            </p:cNvPr>
            <p:cNvCxnSpPr/>
            <p:nvPr/>
          </p:nvCxnSpPr>
          <p:spPr>
            <a:xfrm>
              <a:off x="3081079" y="1836820"/>
              <a:ext cx="3753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9ED99BB4-B273-4D95-8A19-023E8F382759}"/>
                </a:ext>
              </a:extLst>
            </p:cNvPr>
            <p:cNvSpPr txBox="1"/>
            <p:nvPr/>
          </p:nvSpPr>
          <p:spPr>
            <a:xfrm>
              <a:off x="3049931" y="1378877"/>
              <a:ext cx="46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dx</a:t>
              </a:r>
              <a:endParaRPr lang="pt-BR" sz="2000" b="1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8B68B04-086C-43AE-9BB0-33CE26A3992E}"/>
                </a:ext>
              </a:extLst>
            </p:cNvPr>
            <p:cNvCxnSpPr>
              <a:stCxn id="75" idx="3"/>
            </p:cNvCxnSpPr>
            <p:nvPr/>
          </p:nvCxnSpPr>
          <p:spPr>
            <a:xfrm flipV="1">
              <a:off x="3510954" y="1378877"/>
              <a:ext cx="279755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F2D61-7349-43CB-B3BF-7D1DD93E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1271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08ECD3-BF82-45F3-9FAF-9174B9F4D8F9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AF35E38-CE8D-4F77-B646-31A8F6F8B88B}"/>
              </a:ext>
            </a:extLst>
          </p:cNvPr>
          <p:cNvSpPr txBox="1"/>
          <p:nvPr/>
        </p:nvSpPr>
        <p:spPr>
          <a:xfrm>
            <a:off x="5394019" y="675604"/>
            <a:ext cx="4403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Portanto, medindo o campo em um plano...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EFDBF4-0CF2-4BF7-8928-919476B50992}"/>
              </a:ext>
            </a:extLst>
          </p:cNvPr>
          <p:cNvSpPr txBox="1"/>
          <p:nvPr/>
        </p:nvSpPr>
        <p:spPr>
          <a:xfrm>
            <a:off x="6658707" y="1575115"/>
            <a:ext cx="440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teremos um conjunto de medidas do campo magnético acima da superfície da amostra.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2BB104-16CF-4B7C-A545-A5D3E1830F04}"/>
              </a:ext>
            </a:extLst>
          </p:cNvPr>
          <p:cNvSpPr txBox="1"/>
          <p:nvPr/>
        </p:nvSpPr>
        <p:spPr>
          <a:xfrm>
            <a:off x="3759749" y="1078565"/>
            <a:ext cx="138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Passo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A10D95-4F34-4771-BDF7-7F57FB9D6947}"/>
              </a:ext>
            </a:extLst>
          </p:cNvPr>
          <p:cNvGrpSpPr/>
          <p:nvPr/>
        </p:nvGrpSpPr>
        <p:grpSpPr>
          <a:xfrm>
            <a:off x="1184582" y="1378877"/>
            <a:ext cx="3060476" cy="2641073"/>
            <a:chOff x="1184582" y="1378877"/>
            <a:chExt cx="3060476" cy="2641073"/>
          </a:xfrm>
        </p:grpSpPr>
        <p:sp>
          <p:nvSpPr>
            <p:cNvPr id="30" name="Cubo 29">
              <a:extLst>
                <a:ext uri="{FF2B5EF4-FFF2-40B4-BE49-F238E27FC236}">
                  <a16:creationId xmlns:a16="http://schemas.microsoft.com/office/drawing/2014/main" id="{9301C08D-DFDC-4E45-AA0B-11D53015EE03}"/>
                </a:ext>
              </a:extLst>
            </p:cNvPr>
            <p:cNvSpPr/>
            <p:nvPr/>
          </p:nvSpPr>
          <p:spPr>
            <a:xfrm>
              <a:off x="1510268" y="2767633"/>
              <a:ext cx="1843314" cy="904482"/>
            </a:xfrm>
            <a:prstGeom prst="cube">
              <a:avLst>
                <a:gd name="adj" fmla="val 8277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67E6A8F-E963-4C48-9700-6299CADC9600}"/>
                </a:ext>
              </a:extLst>
            </p:cNvPr>
            <p:cNvSpPr/>
            <p:nvPr/>
          </p:nvSpPr>
          <p:spPr>
            <a:xfrm>
              <a:off x="1598440" y="29693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CA8C3D0-1B57-4210-B0A5-3F31973A4526}"/>
                </a:ext>
              </a:extLst>
            </p:cNvPr>
            <p:cNvSpPr/>
            <p:nvPr/>
          </p:nvSpPr>
          <p:spPr>
            <a:xfrm>
              <a:off x="1774242" y="277756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00E26C0-4793-441D-B41C-B6495B68CE18}"/>
                </a:ext>
              </a:extLst>
            </p:cNvPr>
            <p:cNvSpPr/>
            <p:nvPr/>
          </p:nvSpPr>
          <p:spPr>
            <a:xfrm>
              <a:off x="1949502" y="260381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00B0145-C7BE-4D55-BA26-046BEA7502F0}"/>
                </a:ext>
              </a:extLst>
            </p:cNvPr>
            <p:cNvSpPr/>
            <p:nvPr/>
          </p:nvSpPr>
          <p:spPr>
            <a:xfrm>
              <a:off x="2124762" y="244168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3F6DD4C-5B0E-4B48-B270-85953EDD16D6}"/>
                </a:ext>
              </a:extLst>
            </p:cNvPr>
            <p:cNvSpPr/>
            <p:nvPr/>
          </p:nvSpPr>
          <p:spPr>
            <a:xfrm>
              <a:off x="2300022" y="225232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49C47CC-9302-49E9-B701-D828D0E5820F}"/>
                </a:ext>
              </a:extLst>
            </p:cNvPr>
            <p:cNvSpPr/>
            <p:nvPr/>
          </p:nvSpPr>
          <p:spPr>
            <a:xfrm>
              <a:off x="2475282" y="20882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7D5542A-2AB1-418A-AD23-54DF0ABF6482}"/>
                </a:ext>
              </a:extLst>
            </p:cNvPr>
            <p:cNvSpPr/>
            <p:nvPr/>
          </p:nvSpPr>
          <p:spPr>
            <a:xfrm>
              <a:off x="2650542" y="189893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B236A20-866B-405C-AD34-B1E3AACFD1E4}"/>
                </a:ext>
              </a:extLst>
            </p:cNvPr>
            <p:cNvSpPr/>
            <p:nvPr/>
          </p:nvSpPr>
          <p:spPr>
            <a:xfrm>
              <a:off x="1941347" y="29693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2B00FE9-1E22-4E46-BC8E-54AA833AB536}"/>
                </a:ext>
              </a:extLst>
            </p:cNvPr>
            <p:cNvSpPr/>
            <p:nvPr/>
          </p:nvSpPr>
          <p:spPr>
            <a:xfrm>
              <a:off x="2117149" y="277756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026D979-6BFF-4559-9E5C-076955954A74}"/>
                </a:ext>
              </a:extLst>
            </p:cNvPr>
            <p:cNvSpPr/>
            <p:nvPr/>
          </p:nvSpPr>
          <p:spPr>
            <a:xfrm>
              <a:off x="2292409" y="260381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F683D75-D829-4ECD-BE3E-9183E2EE2B74}"/>
                </a:ext>
              </a:extLst>
            </p:cNvPr>
            <p:cNvSpPr/>
            <p:nvPr/>
          </p:nvSpPr>
          <p:spPr>
            <a:xfrm>
              <a:off x="2467669" y="244168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FF34964-6FAB-4592-AC8E-8897ECADFF6D}"/>
                </a:ext>
              </a:extLst>
            </p:cNvPr>
            <p:cNvSpPr/>
            <p:nvPr/>
          </p:nvSpPr>
          <p:spPr>
            <a:xfrm>
              <a:off x="2642929" y="225231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5C2A47-C103-4C30-8236-E53BCAD37028}"/>
                </a:ext>
              </a:extLst>
            </p:cNvPr>
            <p:cNvSpPr/>
            <p:nvPr/>
          </p:nvSpPr>
          <p:spPr>
            <a:xfrm>
              <a:off x="2818189" y="20882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3791970-D475-4E90-B409-0738E15A4E48}"/>
                </a:ext>
              </a:extLst>
            </p:cNvPr>
            <p:cNvSpPr/>
            <p:nvPr/>
          </p:nvSpPr>
          <p:spPr>
            <a:xfrm>
              <a:off x="2993449" y="189892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738DD60-2850-46BC-96BD-544842633E35}"/>
                </a:ext>
              </a:extLst>
            </p:cNvPr>
            <p:cNvSpPr/>
            <p:nvPr/>
          </p:nvSpPr>
          <p:spPr>
            <a:xfrm>
              <a:off x="2293783" y="29788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DF19288-51C2-4F02-BB57-D1CDBE5CF619}"/>
                </a:ext>
              </a:extLst>
            </p:cNvPr>
            <p:cNvSpPr/>
            <p:nvPr/>
          </p:nvSpPr>
          <p:spPr>
            <a:xfrm>
              <a:off x="2469585" y="27870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AA21FC0-D2EA-4E78-AB42-135ADAFBA0FD}"/>
                </a:ext>
              </a:extLst>
            </p:cNvPr>
            <p:cNvSpPr/>
            <p:nvPr/>
          </p:nvSpPr>
          <p:spPr>
            <a:xfrm>
              <a:off x="2644845" y="2613328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5AF8219-574F-47DA-BD40-E72BD08E7A3D}"/>
                </a:ext>
              </a:extLst>
            </p:cNvPr>
            <p:cNvSpPr/>
            <p:nvPr/>
          </p:nvSpPr>
          <p:spPr>
            <a:xfrm>
              <a:off x="2820105" y="245120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248C695-607D-406E-BB20-B62FDFBE1667}"/>
                </a:ext>
              </a:extLst>
            </p:cNvPr>
            <p:cNvSpPr/>
            <p:nvPr/>
          </p:nvSpPr>
          <p:spPr>
            <a:xfrm>
              <a:off x="2995365" y="226183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7D8536C-C3E3-41F2-8E3F-485050161004}"/>
                </a:ext>
              </a:extLst>
            </p:cNvPr>
            <p:cNvSpPr/>
            <p:nvPr/>
          </p:nvSpPr>
          <p:spPr>
            <a:xfrm>
              <a:off x="3170625" y="209781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6F03685-1B9E-4796-84FC-C2685192DD4A}"/>
                </a:ext>
              </a:extLst>
            </p:cNvPr>
            <p:cNvSpPr/>
            <p:nvPr/>
          </p:nvSpPr>
          <p:spPr>
            <a:xfrm>
              <a:off x="3345885" y="190844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D13E5A8D-DFE0-4591-8972-DE1F6F004803}"/>
                </a:ext>
              </a:extLst>
            </p:cNvPr>
            <p:cNvSpPr/>
            <p:nvPr/>
          </p:nvSpPr>
          <p:spPr>
            <a:xfrm>
              <a:off x="2650977" y="29788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B003DCC-F27D-4DF9-80EC-42381BCB41B0}"/>
                </a:ext>
              </a:extLst>
            </p:cNvPr>
            <p:cNvSpPr/>
            <p:nvPr/>
          </p:nvSpPr>
          <p:spPr>
            <a:xfrm>
              <a:off x="2826779" y="278707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3300B81-7FDB-4DC8-90F8-1E76D0AC4A92}"/>
                </a:ext>
              </a:extLst>
            </p:cNvPr>
            <p:cNvSpPr/>
            <p:nvPr/>
          </p:nvSpPr>
          <p:spPr>
            <a:xfrm>
              <a:off x="3002039" y="261332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98294613-015A-4FBA-9F23-FB868B32FBC1}"/>
                </a:ext>
              </a:extLst>
            </p:cNvPr>
            <p:cNvSpPr/>
            <p:nvPr/>
          </p:nvSpPr>
          <p:spPr>
            <a:xfrm>
              <a:off x="3177299" y="245120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19D18E5-1D5E-488F-B10F-F6505E5C0291}"/>
                </a:ext>
              </a:extLst>
            </p:cNvPr>
            <p:cNvSpPr/>
            <p:nvPr/>
          </p:nvSpPr>
          <p:spPr>
            <a:xfrm>
              <a:off x="3352559" y="226183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C92EC90-6D33-4DDB-AB29-71D3C0E0E072}"/>
                </a:ext>
              </a:extLst>
            </p:cNvPr>
            <p:cNvSpPr/>
            <p:nvPr/>
          </p:nvSpPr>
          <p:spPr>
            <a:xfrm>
              <a:off x="3527819" y="209781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EB47A6A2-1672-4256-8B56-173B5AF068D1}"/>
                </a:ext>
              </a:extLst>
            </p:cNvPr>
            <p:cNvSpPr/>
            <p:nvPr/>
          </p:nvSpPr>
          <p:spPr>
            <a:xfrm>
              <a:off x="3703079" y="190844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565D98E-1304-4E36-9368-9390F2DEFD2F}"/>
                </a:ext>
              </a:extLst>
            </p:cNvPr>
            <p:cNvSpPr/>
            <p:nvPr/>
          </p:nvSpPr>
          <p:spPr>
            <a:xfrm>
              <a:off x="3017696" y="298365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3D6843F-7890-42E5-A7BF-E9E382AB0820}"/>
                </a:ext>
              </a:extLst>
            </p:cNvPr>
            <p:cNvSpPr/>
            <p:nvPr/>
          </p:nvSpPr>
          <p:spPr>
            <a:xfrm>
              <a:off x="3193498" y="279183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6449898-488B-4A30-BEDE-602D7EEE3D61}"/>
                </a:ext>
              </a:extLst>
            </p:cNvPr>
            <p:cNvSpPr/>
            <p:nvPr/>
          </p:nvSpPr>
          <p:spPr>
            <a:xfrm>
              <a:off x="3368758" y="26180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6DB0B2B-B1AE-4FAA-84A5-1C87D2312F77}"/>
                </a:ext>
              </a:extLst>
            </p:cNvPr>
            <p:cNvSpPr/>
            <p:nvPr/>
          </p:nvSpPr>
          <p:spPr>
            <a:xfrm>
              <a:off x="3544018" y="245595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B6673C8-1AEB-43F8-B29D-135EBD63B6AB}"/>
                </a:ext>
              </a:extLst>
            </p:cNvPr>
            <p:cNvSpPr/>
            <p:nvPr/>
          </p:nvSpPr>
          <p:spPr>
            <a:xfrm>
              <a:off x="3719278" y="226659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4C14B39-123D-44EC-8C4F-E19CD1B88A20}"/>
                </a:ext>
              </a:extLst>
            </p:cNvPr>
            <p:cNvSpPr/>
            <p:nvPr/>
          </p:nvSpPr>
          <p:spPr>
            <a:xfrm>
              <a:off x="3894538" y="210256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C897EF4-811D-48FA-B4D1-9C01FA4CA291}"/>
                </a:ext>
              </a:extLst>
            </p:cNvPr>
            <p:cNvSpPr/>
            <p:nvPr/>
          </p:nvSpPr>
          <p:spPr>
            <a:xfrm>
              <a:off x="4069798" y="191320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4D9776B-C04F-4A26-9033-02766DAD9666}"/>
                </a:ext>
              </a:extLst>
            </p:cNvPr>
            <p:cNvSpPr txBox="1"/>
            <p:nvPr/>
          </p:nvSpPr>
          <p:spPr>
            <a:xfrm>
              <a:off x="1184582" y="3650618"/>
              <a:ext cx="194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Amostra de rocha</a:t>
              </a:r>
            </a:p>
          </p:txBody>
        </p: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1DA21A92-4515-4D22-AC8A-29F16F2AC7C7}"/>
                </a:ext>
              </a:extLst>
            </p:cNvPr>
            <p:cNvCxnSpPr/>
            <p:nvPr/>
          </p:nvCxnSpPr>
          <p:spPr>
            <a:xfrm>
              <a:off x="3081079" y="1836820"/>
              <a:ext cx="3753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9ED99BB4-B273-4D95-8A19-023E8F382759}"/>
                </a:ext>
              </a:extLst>
            </p:cNvPr>
            <p:cNvSpPr txBox="1"/>
            <p:nvPr/>
          </p:nvSpPr>
          <p:spPr>
            <a:xfrm>
              <a:off x="3049931" y="1378877"/>
              <a:ext cx="46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dx</a:t>
              </a:r>
              <a:endParaRPr lang="pt-BR" sz="2000" b="1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8B68B04-086C-43AE-9BB0-33CE26A3992E}"/>
                </a:ext>
              </a:extLst>
            </p:cNvPr>
            <p:cNvCxnSpPr>
              <a:stCxn id="75" idx="3"/>
            </p:cNvCxnSpPr>
            <p:nvPr/>
          </p:nvCxnSpPr>
          <p:spPr>
            <a:xfrm flipV="1">
              <a:off x="3510954" y="1378877"/>
              <a:ext cx="279755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DFD8A2D-0919-44A0-8368-54999121E24C}"/>
              </a:ext>
            </a:extLst>
          </p:cNvPr>
          <p:cNvSpPr txBox="1"/>
          <p:nvPr/>
        </p:nvSpPr>
        <p:spPr>
          <a:xfrm>
            <a:off x="5394018" y="2976443"/>
            <a:ext cx="440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Podemos conseguir informações sobre as propriedades magnéticas das rochas através do processamento destes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A37367-21B2-4857-8CB9-AB794DC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5983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08ECD3-BF82-45F3-9FAF-9174B9F4D8F9}"/>
              </a:ext>
            </a:extLst>
          </p:cNvPr>
          <p:cNvSpPr txBox="1"/>
          <p:nvPr/>
        </p:nvSpPr>
        <p:spPr>
          <a:xfrm>
            <a:off x="-101600" y="651944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(Lima e Weiss, 2016; Reis et al, 2016; de </a:t>
            </a:r>
            <a:r>
              <a:rPr lang="pt-BR" sz="1600" dirty="0" err="1"/>
              <a:t>Groot</a:t>
            </a:r>
            <a:r>
              <a:rPr lang="pt-BR" sz="1600" dirty="0"/>
              <a:t> et al, 2018)</a:t>
            </a:r>
            <a:endParaRPr lang="pt-BR" sz="1600" b="1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AF35E38-CE8D-4F77-B646-31A8F6F8B88B}"/>
              </a:ext>
            </a:extLst>
          </p:cNvPr>
          <p:cNvSpPr txBox="1"/>
          <p:nvPr/>
        </p:nvSpPr>
        <p:spPr>
          <a:xfrm>
            <a:off x="5394019" y="675604"/>
            <a:ext cx="4403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Portanto, medindo o campo em um plano...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7EFDBF4-0CF2-4BF7-8928-919476B50992}"/>
              </a:ext>
            </a:extLst>
          </p:cNvPr>
          <p:cNvSpPr txBox="1"/>
          <p:nvPr/>
        </p:nvSpPr>
        <p:spPr>
          <a:xfrm>
            <a:off x="6658707" y="1575115"/>
            <a:ext cx="440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teremos um conjunto de medidas do campo magnético acima da superfície da amostra.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2BB104-16CF-4B7C-A545-A5D3E1830F04}"/>
              </a:ext>
            </a:extLst>
          </p:cNvPr>
          <p:cNvSpPr txBox="1"/>
          <p:nvPr/>
        </p:nvSpPr>
        <p:spPr>
          <a:xfrm>
            <a:off x="3759749" y="1078565"/>
            <a:ext cx="138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Passo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A10D95-4F34-4771-BDF7-7F57FB9D6947}"/>
              </a:ext>
            </a:extLst>
          </p:cNvPr>
          <p:cNvGrpSpPr/>
          <p:nvPr/>
        </p:nvGrpSpPr>
        <p:grpSpPr>
          <a:xfrm>
            <a:off x="1184582" y="1378877"/>
            <a:ext cx="3060476" cy="2641073"/>
            <a:chOff x="1184582" y="1378877"/>
            <a:chExt cx="3060476" cy="2641073"/>
          </a:xfrm>
        </p:grpSpPr>
        <p:sp>
          <p:nvSpPr>
            <p:cNvPr id="30" name="Cubo 29">
              <a:extLst>
                <a:ext uri="{FF2B5EF4-FFF2-40B4-BE49-F238E27FC236}">
                  <a16:creationId xmlns:a16="http://schemas.microsoft.com/office/drawing/2014/main" id="{9301C08D-DFDC-4E45-AA0B-11D53015EE03}"/>
                </a:ext>
              </a:extLst>
            </p:cNvPr>
            <p:cNvSpPr/>
            <p:nvPr/>
          </p:nvSpPr>
          <p:spPr>
            <a:xfrm>
              <a:off x="1510268" y="2767633"/>
              <a:ext cx="1843314" cy="904482"/>
            </a:xfrm>
            <a:prstGeom prst="cube">
              <a:avLst>
                <a:gd name="adj" fmla="val 8277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67E6A8F-E963-4C48-9700-6299CADC9600}"/>
                </a:ext>
              </a:extLst>
            </p:cNvPr>
            <p:cNvSpPr/>
            <p:nvPr/>
          </p:nvSpPr>
          <p:spPr>
            <a:xfrm>
              <a:off x="1598440" y="29693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CA8C3D0-1B57-4210-B0A5-3F31973A4526}"/>
                </a:ext>
              </a:extLst>
            </p:cNvPr>
            <p:cNvSpPr/>
            <p:nvPr/>
          </p:nvSpPr>
          <p:spPr>
            <a:xfrm>
              <a:off x="1774242" y="277756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00E26C0-4793-441D-B41C-B6495B68CE18}"/>
                </a:ext>
              </a:extLst>
            </p:cNvPr>
            <p:cNvSpPr/>
            <p:nvPr/>
          </p:nvSpPr>
          <p:spPr>
            <a:xfrm>
              <a:off x="1949502" y="260381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00B0145-C7BE-4D55-BA26-046BEA7502F0}"/>
                </a:ext>
              </a:extLst>
            </p:cNvPr>
            <p:cNvSpPr/>
            <p:nvPr/>
          </p:nvSpPr>
          <p:spPr>
            <a:xfrm>
              <a:off x="2124762" y="244168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3F6DD4C-5B0E-4B48-B270-85953EDD16D6}"/>
                </a:ext>
              </a:extLst>
            </p:cNvPr>
            <p:cNvSpPr/>
            <p:nvPr/>
          </p:nvSpPr>
          <p:spPr>
            <a:xfrm>
              <a:off x="2300022" y="225232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49C47CC-9302-49E9-B701-D828D0E5820F}"/>
                </a:ext>
              </a:extLst>
            </p:cNvPr>
            <p:cNvSpPr/>
            <p:nvPr/>
          </p:nvSpPr>
          <p:spPr>
            <a:xfrm>
              <a:off x="2475282" y="20882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7D5542A-2AB1-418A-AD23-54DF0ABF6482}"/>
                </a:ext>
              </a:extLst>
            </p:cNvPr>
            <p:cNvSpPr/>
            <p:nvPr/>
          </p:nvSpPr>
          <p:spPr>
            <a:xfrm>
              <a:off x="2650542" y="189893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B236A20-866B-405C-AD34-B1E3AACFD1E4}"/>
                </a:ext>
              </a:extLst>
            </p:cNvPr>
            <p:cNvSpPr/>
            <p:nvPr/>
          </p:nvSpPr>
          <p:spPr>
            <a:xfrm>
              <a:off x="1941347" y="29693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A2B00FE9-1E22-4E46-BC8E-54AA833AB536}"/>
                </a:ext>
              </a:extLst>
            </p:cNvPr>
            <p:cNvSpPr/>
            <p:nvPr/>
          </p:nvSpPr>
          <p:spPr>
            <a:xfrm>
              <a:off x="2117149" y="277756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026D979-6BFF-4559-9E5C-076955954A74}"/>
                </a:ext>
              </a:extLst>
            </p:cNvPr>
            <p:cNvSpPr/>
            <p:nvPr/>
          </p:nvSpPr>
          <p:spPr>
            <a:xfrm>
              <a:off x="2292409" y="260381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F683D75-D829-4ECD-BE3E-9183E2EE2B74}"/>
                </a:ext>
              </a:extLst>
            </p:cNvPr>
            <p:cNvSpPr/>
            <p:nvPr/>
          </p:nvSpPr>
          <p:spPr>
            <a:xfrm>
              <a:off x="2467669" y="244168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FF34964-6FAB-4592-AC8E-8897ECADFF6D}"/>
                </a:ext>
              </a:extLst>
            </p:cNvPr>
            <p:cNvSpPr/>
            <p:nvPr/>
          </p:nvSpPr>
          <p:spPr>
            <a:xfrm>
              <a:off x="2642929" y="225231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5C2A47-C103-4C30-8236-E53BCAD37028}"/>
                </a:ext>
              </a:extLst>
            </p:cNvPr>
            <p:cNvSpPr/>
            <p:nvPr/>
          </p:nvSpPr>
          <p:spPr>
            <a:xfrm>
              <a:off x="2818189" y="20882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3791970-D475-4E90-B409-0738E15A4E48}"/>
                </a:ext>
              </a:extLst>
            </p:cNvPr>
            <p:cNvSpPr/>
            <p:nvPr/>
          </p:nvSpPr>
          <p:spPr>
            <a:xfrm>
              <a:off x="2993449" y="189892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738DD60-2850-46BC-96BD-544842633E35}"/>
                </a:ext>
              </a:extLst>
            </p:cNvPr>
            <p:cNvSpPr/>
            <p:nvPr/>
          </p:nvSpPr>
          <p:spPr>
            <a:xfrm>
              <a:off x="2293783" y="297889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DF19288-51C2-4F02-BB57-D1CDBE5CF619}"/>
                </a:ext>
              </a:extLst>
            </p:cNvPr>
            <p:cNvSpPr/>
            <p:nvPr/>
          </p:nvSpPr>
          <p:spPr>
            <a:xfrm>
              <a:off x="2469585" y="2787079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AA21FC0-D2EA-4E78-AB42-135ADAFBA0FD}"/>
                </a:ext>
              </a:extLst>
            </p:cNvPr>
            <p:cNvSpPr/>
            <p:nvPr/>
          </p:nvSpPr>
          <p:spPr>
            <a:xfrm>
              <a:off x="2644845" y="2613328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5AF8219-574F-47DA-BD40-E72BD08E7A3D}"/>
                </a:ext>
              </a:extLst>
            </p:cNvPr>
            <p:cNvSpPr/>
            <p:nvPr/>
          </p:nvSpPr>
          <p:spPr>
            <a:xfrm>
              <a:off x="2820105" y="245120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A248C695-607D-406E-BB20-B62FDFBE1667}"/>
                </a:ext>
              </a:extLst>
            </p:cNvPr>
            <p:cNvSpPr/>
            <p:nvPr/>
          </p:nvSpPr>
          <p:spPr>
            <a:xfrm>
              <a:off x="2995365" y="226183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7D8536C-C3E3-41F2-8E3F-485050161004}"/>
                </a:ext>
              </a:extLst>
            </p:cNvPr>
            <p:cNvSpPr/>
            <p:nvPr/>
          </p:nvSpPr>
          <p:spPr>
            <a:xfrm>
              <a:off x="3170625" y="2097813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56F03685-1B9E-4796-84FC-C2685192DD4A}"/>
                </a:ext>
              </a:extLst>
            </p:cNvPr>
            <p:cNvSpPr/>
            <p:nvPr/>
          </p:nvSpPr>
          <p:spPr>
            <a:xfrm>
              <a:off x="3345885" y="190844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D13E5A8D-DFE0-4591-8972-DE1F6F004803}"/>
                </a:ext>
              </a:extLst>
            </p:cNvPr>
            <p:cNvSpPr/>
            <p:nvPr/>
          </p:nvSpPr>
          <p:spPr>
            <a:xfrm>
              <a:off x="2650977" y="297889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B003DCC-F27D-4DF9-80EC-42381BCB41B0}"/>
                </a:ext>
              </a:extLst>
            </p:cNvPr>
            <p:cNvSpPr/>
            <p:nvPr/>
          </p:nvSpPr>
          <p:spPr>
            <a:xfrm>
              <a:off x="2826779" y="2787077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3300B81-7FDB-4DC8-90F8-1E76D0AC4A92}"/>
                </a:ext>
              </a:extLst>
            </p:cNvPr>
            <p:cNvSpPr/>
            <p:nvPr/>
          </p:nvSpPr>
          <p:spPr>
            <a:xfrm>
              <a:off x="3002039" y="261332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98294613-015A-4FBA-9F23-FB868B32FBC1}"/>
                </a:ext>
              </a:extLst>
            </p:cNvPr>
            <p:cNvSpPr/>
            <p:nvPr/>
          </p:nvSpPr>
          <p:spPr>
            <a:xfrm>
              <a:off x="3177299" y="245120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619D18E5-1D5E-488F-B10F-F6505E5C0291}"/>
                </a:ext>
              </a:extLst>
            </p:cNvPr>
            <p:cNvSpPr/>
            <p:nvPr/>
          </p:nvSpPr>
          <p:spPr>
            <a:xfrm>
              <a:off x="3352559" y="226183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C92EC90-6D33-4DDB-AB29-71D3C0E0E072}"/>
                </a:ext>
              </a:extLst>
            </p:cNvPr>
            <p:cNvSpPr/>
            <p:nvPr/>
          </p:nvSpPr>
          <p:spPr>
            <a:xfrm>
              <a:off x="3527819" y="209781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EB47A6A2-1672-4256-8B56-173B5AF068D1}"/>
                </a:ext>
              </a:extLst>
            </p:cNvPr>
            <p:cNvSpPr/>
            <p:nvPr/>
          </p:nvSpPr>
          <p:spPr>
            <a:xfrm>
              <a:off x="3703079" y="1908445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3565D98E-1304-4E36-9368-9390F2DEFD2F}"/>
                </a:ext>
              </a:extLst>
            </p:cNvPr>
            <p:cNvSpPr/>
            <p:nvPr/>
          </p:nvSpPr>
          <p:spPr>
            <a:xfrm>
              <a:off x="3017696" y="298365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83D6843F-7890-42E5-A7BF-E9E382AB0820}"/>
                </a:ext>
              </a:extLst>
            </p:cNvPr>
            <p:cNvSpPr/>
            <p:nvPr/>
          </p:nvSpPr>
          <p:spPr>
            <a:xfrm>
              <a:off x="3193498" y="2791832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86449898-488B-4A30-BEDE-602D7EEE3D61}"/>
                </a:ext>
              </a:extLst>
            </p:cNvPr>
            <p:cNvSpPr/>
            <p:nvPr/>
          </p:nvSpPr>
          <p:spPr>
            <a:xfrm>
              <a:off x="3368758" y="2618081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46DB0B2B-B1AE-4FAA-84A5-1C87D2312F77}"/>
                </a:ext>
              </a:extLst>
            </p:cNvPr>
            <p:cNvSpPr/>
            <p:nvPr/>
          </p:nvSpPr>
          <p:spPr>
            <a:xfrm>
              <a:off x="3544018" y="245595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B6673C8-1AEB-43F8-B29D-135EBD63B6AB}"/>
                </a:ext>
              </a:extLst>
            </p:cNvPr>
            <p:cNvSpPr/>
            <p:nvPr/>
          </p:nvSpPr>
          <p:spPr>
            <a:xfrm>
              <a:off x="3719278" y="226659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4C14B39-123D-44EC-8C4F-E19CD1B88A20}"/>
                </a:ext>
              </a:extLst>
            </p:cNvPr>
            <p:cNvSpPr/>
            <p:nvPr/>
          </p:nvSpPr>
          <p:spPr>
            <a:xfrm>
              <a:off x="3894538" y="2102566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C897EF4-811D-48FA-B4D1-9C01FA4CA291}"/>
                </a:ext>
              </a:extLst>
            </p:cNvPr>
            <p:cNvSpPr/>
            <p:nvPr/>
          </p:nvSpPr>
          <p:spPr>
            <a:xfrm>
              <a:off x="4069798" y="1913200"/>
              <a:ext cx="175260" cy="1893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4D9776B-C04F-4A26-9033-02766DAD9666}"/>
                </a:ext>
              </a:extLst>
            </p:cNvPr>
            <p:cNvSpPr txBox="1"/>
            <p:nvPr/>
          </p:nvSpPr>
          <p:spPr>
            <a:xfrm>
              <a:off x="1184582" y="3650618"/>
              <a:ext cx="194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Amostra de rocha</a:t>
              </a:r>
            </a:p>
          </p:txBody>
        </p: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1DA21A92-4515-4D22-AC8A-29F16F2AC7C7}"/>
                </a:ext>
              </a:extLst>
            </p:cNvPr>
            <p:cNvCxnSpPr/>
            <p:nvPr/>
          </p:nvCxnSpPr>
          <p:spPr>
            <a:xfrm>
              <a:off x="3081079" y="1836820"/>
              <a:ext cx="3753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9ED99BB4-B273-4D95-8A19-023E8F382759}"/>
                </a:ext>
              </a:extLst>
            </p:cNvPr>
            <p:cNvSpPr txBox="1"/>
            <p:nvPr/>
          </p:nvSpPr>
          <p:spPr>
            <a:xfrm>
              <a:off x="3049931" y="1378877"/>
              <a:ext cx="461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 err="1"/>
                <a:t>dx</a:t>
              </a:r>
              <a:endParaRPr lang="pt-BR" sz="2000" b="1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8B68B04-086C-43AE-9BB0-33CE26A3992E}"/>
                </a:ext>
              </a:extLst>
            </p:cNvPr>
            <p:cNvCxnSpPr>
              <a:stCxn id="75" idx="3"/>
            </p:cNvCxnSpPr>
            <p:nvPr/>
          </p:nvCxnSpPr>
          <p:spPr>
            <a:xfrm flipV="1">
              <a:off x="3510954" y="1378877"/>
              <a:ext cx="279755" cy="200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DFD8A2D-0919-44A0-8368-54999121E24C}"/>
              </a:ext>
            </a:extLst>
          </p:cNvPr>
          <p:cNvSpPr txBox="1"/>
          <p:nvPr/>
        </p:nvSpPr>
        <p:spPr>
          <a:xfrm>
            <a:off x="5394018" y="2976443"/>
            <a:ext cx="4403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Podemos conseguir informações sobre as propriedades magnéticas das rochas através do processamento destes dados.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B59D916-72DB-4B76-ACE3-1ADB41FE215C}"/>
              </a:ext>
            </a:extLst>
          </p:cNvPr>
          <p:cNvSpPr txBox="1"/>
          <p:nvPr/>
        </p:nvSpPr>
        <p:spPr>
          <a:xfrm>
            <a:off x="6658706" y="4815616"/>
            <a:ext cx="4403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Conseguimos calcular as componentes do vetor magnético  e a sua amplitude!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F73A922-CB95-46B8-895E-EB1D10AAD421}"/>
              </a:ext>
            </a:extLst>
          </p:cNvPr>
          <p:cNvCxnSpPr>
            <a:cxnSpLocks/>
          </p:cNvCxnSpPr>
          <p:nvPr/>
        </p:nvCxnSpPr>
        <p:spPr>
          <a:xfrm>
            <a:off x="3362069" y="4993084"/>
            <a:ext cx="0" cy="137673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4704A5C-D1B4-402D-AEA9-FB2846E8F96C}"/>
              </a:ext>
            </a:extLst>
          </p:cNvPr>
          <p:cNvCxnSpPr>
            <a:cxnSpLocks/>
          </p:cNvCxnSpPr>
          <p:nvPr/>
        </p:nvCxnSpPr>
        <p:spPr>
          <a:xfrm flipV="1">
            <a:off x="3368758" y="4979326"/>
            <a:ext cx="1528264" cy="1957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42ED9C42-0EE2-4F17-8236-E1D41FA32441}"/>
              </a:ext>
            </a:extLst>
          </p:cNvPr>
          <p:cNvCxnSpPr>
            <a:cxnSpLocks/>
          </p:cNvCxnSpPr>
          <p:nvPr/>
        </p:nvCxnSpPr>
        <p:spPr>
          <a:xfrm flipV="1">
            <a:off x="3350390" y="3991929"/>
            <a:ext cx="906993" cy="10050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ACE52F1-3BDA-4A7D-AF19-BFA81A203F7C}"/>
              </a:ext>
            </a:extLst>
          </p:cNvPr>
          <p:cNvSpPr txBox="1"/>
          <p:nvPr/>
        </p:nvSpPr>
        <p:spPr>
          <a:xfrm>
            <a:off x="3907999" y="37918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5FB5F39-2301-450A-981A-2F2BB2842846}"/>
              </a:ext>
            </a:extLst>
          </p:cNvPr>
          <p:cNvSpPr txBox="1"/>
          <p:nvPr/>
        </p:nvSpPr>
        <p:spPr>
          <a:xfrm>
            <a:off x="4721526" y="49756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5B989F6A-4A5C-4D0F-AEF4-7F559F6EB426}"/>
              </a:ext>
            </a:extLst>
          </p:cNvPr>
          <p:cNvSpPr txBox="1"/>
          <p:nvPr/>
        </p:nvSpPr>
        <p:spPr>
          <a:xfrm>
            <a:off x="3076521" y="60753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25182BE3-B29D-43A9-A27B-003948D20605}"/>
              </a:ext>
            </a:extLst>
          </p:cNvPr>
          <p:cNvSpPr/>
          <p:nvPr/>
        </p:nvSpPr>
        <p:spPr>
          <a:xfrm>
            <a:off x="2704194" y="26730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92219A20-A612-42FB-8AB8-D24FD5E4A465}"/>
                  </a:ext>
                </a:extLst>
              </p:cNvPr>
              <p:cNvSpPr txBox="1"/>
              <p:nvPr/>
            </p:nvSpPr>
            <p:spPr>
              <a:xfrm>
                <a:off x="2803782" y="2441794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92219A20-A612-42FB-8AB8-D24FD5E4A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82" y="2441794"/>
                <a:ext cx="299697" cy="276999"/>
              </a:xfrm>
              <a:prstGeom prst="rect">
                <a:avLst/>
              </a:prstGeom>
              <a:blipFill>
                <a:blip r:embed="rId3"/>
                <a:stretch>
                  <a:fillRect l="-18367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9FBE4A98-6A41-42EA-800E-D6014CFE6100}"/>
              </a:ext>
            </a:extLst>
          </p:cNvPr>
          <p:cNvCxnSpPr>
            <a:cxnSpLocks/>
          </p:cNvCxnSpPr>
          <p:nvPr/>
        </p:nvCxnSpPr>
        <p:spPr>
          <a:xfrm>
            <a:off x="3358033" y="5003688"/>
            <a:ext cx="1212048" cy="5477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662BB9B3-C45F-49D8-8FD9-5E5E4176CC5D}"/>
              </a:ext>
            </a:extLst>
          </p:cNvPr>
          <p:cNvSpPr txBox="1"/>
          <p:nvPr/>
        </p:nvSpPr>
        <p:spPr>
          <a:xfrm>
            <a:off x="3794338" y="53195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6265C2-017B-4228-B636-6E247AE3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834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blipFill>
                <a:blip r:embed="rId2"/>
                <a:stretch>
                  <a:fillRect l="-6098" t="-1961" r="-9146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8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9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87D3270-DBE1-4A76-9BEC-FA21E2B4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881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blipFill>
                <a:blip r:embed="rId2"/>
                <a:stretch>
                  <a:fillRect l="-6098" t="-1961" r="-9146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4889900" y="1090540"/>
                <a:ext cx="3106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l-G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1090540"/>
                <a:ext cx="3106620" cy="369332"/>
              </a:xfrm>
              <a:prstGeom prst="rect">
                <a:avLst/>
              </a:prstGeom>
              <a:blipFill>
                <a:blip r:embed="rId4"/>
                <a:stretch>
                  <a:fillRect l="-1765" r="-3137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9443836C-04FB-401C-B197-DA08C631D9EA}"/>
              </a:ext>
            </a:extLst>
          </p:cNvPr>
          <p:cNvSpPr txBox="1"/>
          <p:nvPr/>
        </p:nvSpPr>
        <p:spPr>
          <a:xfrm>
            <a:off x="4572000" y="1633388"/>
            <a:ext cx="123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8EFA9DB-6D11-4FD6-B6F9-812EDE251FBE}"/>
                  </a:ext>
                </a:extLst>
              </p:cNvPr>
              <p:cNvSpPr txBox="1"/>
              <p:nvPr/>
            </p:nvSpPr>
            <p:spPr>
              <a:xfrm>
                <a:off x="4889900" y="2162715"/>
                <a:ext cx="5622135" cy="560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  <m:nary>
                      <m:naryPr>
                        <m:chr m:val="∭"/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</m:sub>
                      <m:sup/>
                      <m:e>
                        <m:r>
                          <a:rPr lang="pt-BR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m:rPr>
                            <m:nor/>
                          </m:rP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r</m:t>
                            </m:r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</m:den>
                        </m:f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m:rPr>
                            <m:brk m:alnAt="24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′</m:t>
                        </m:r>
                      </m:e>
                    </m:nary>
                  </m:oMath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8EFA9DB-6D11-4FD6-B6F9-812EDE25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2162715"/>
                <a:ext cx="5622135" cy="560025"/>
              </a:xfrm>
              <a:prstGeom prst="rect">
                <a:avLst/>
              </a:prstGeom>
              <a:blipFill>
                <a:blip r:embed="rId5"/>
                <a:stretch>
                  <a:fillRect b="-16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C30C7F-CBF8-4D72-864F-DC2B26B4C731}"/>
              </a:ext>
            </a:extLst>
          </p:cNvPr>
          <p:cNvSpPr txBox="1"/>
          <p:nvPr/>
        </p:nvSpPr>
        <p:spPr>
          <a:xfrm>
            <a:off x="4572000" y="2845455"/>
            <a:ext cx="67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 é o potencial magnético escalar.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8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9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64648B-F2C7-472B-BFCE-E19D14F68623}"/>
              </a:ext>
            </a:extLst>
          </p:cNvPr>
          <p:cNvSpPr txBox="1"/>
          <p:nvPr/>
        </p:nvSpPr>
        <p:spPr>
          <a:xfrm>
            <a:off x="4572000" y="107292"/>
            <a:ext cx="725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gerado por uma fonte arbitrária, em regiões livres de correntes, é dado por 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543DA45-7F12-4416-A8C8-753C4DC3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1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DB1FE33-C431-423B-B285-AEB96E5711FD}"/>
              </a:ext>
            </a:extLst>
          </p:cNvPr>
          <p:cNvCxnSpPr>
            <a:cxnSpLocks/>
          </p:cNvCxnSpPr>
          <p:nvPr/>
        </p:nvCxnSpPr>
        <p:spPr>
          <a:xfrm flipV="1">
            <a:off x="5689385" y="2857157"/>
            <a:ext cx="561081" cy="82959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9CFE618-755F-4E1D-8ECD-8555FBAF8F97}"/>
              </a:ext>
            </a:extLst>
          </p:cNvPr>
          <p:cNvCxnSpPr>
            <a:cxnSpLocks/>
          </p:cNvCxnSpPr>
          <p:nvPr/>
        </p:nvCxnSpPr>
        <p:spPr>
          <a:xfrm flipV="1">
            <a:off x="8295425" y="2399957"/>
            <a:ext cx="561081" cy="82959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8EE358-EC34-4C43-B2F2-0DFC5A40431C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m 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060974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blipFill>
                <a:blip r:embed="rId2"/>
                <a:stretch>
                  <a:fillRect l="-6098" t="-1961" r="-9146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4889900" y="1090540"/>
                <a:ext cx="3106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l-G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1090540"/>
                <a:ext cx="3106620" cy="369332"/>
              </a:xfrm>
              <a:prstGeom prst="rect">
                <a:avLst/>
              </a:prstGeom>
              <a:blipFill>
                <a:blip r:embed="rId4"/>
                <a:stretch>
                  <a:fillRect l="-1765" r="-3137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9443836C-04FB-401C-B197-DA08C631D9EA}"/>
              </a:ext>
            </a:extLst>
          </p:cNvPr>
          <p:cNvSpPr txBox="1"/>
          <p:nvPr/>
        </p:nvSpPr>
        <p:spPr>
          <a:xfrm>
            <a:off x="4572000" y="1633388"/>
            <a:ext cx="123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8EFA9DB-6D11-4FD6-B6F9-812EDE251FBE}"/>
                  </a:ext>
                </a:extLst>
              </p:cNvPr>
              <p:cNvSpPr txBox="1"/>
              <p:nvPr/>
            </p:nvSpPr>
            <p:spPr>
              <a:xfrm>
                <a:off x="4889900" y="2162715"/>
                <a:ext cx="5622135" cy="560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  <m:nary>
                      <m:naryPr>
                        <m:chr m:val="∭"/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</m:sub>
                      <m:sup/>
                      <m:e>
                        <m:r>
                          <a:rPr lang="pt-BR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m:rPr>
                            <m:nor/>
                          </m:rP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r</m:t>
                            </m:r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</m:den>
                        </m:f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m:rPr>
                            <m:brk m:alnAt="24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′</m:t>
                        </m:r>
                      </m:e>
                    </m:nary>
                  </m:oMath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8EFA9DB-6D11-4FD6-B6F9-812EDE25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2162715"/>
                <a:ext cx="5622135" cy="560025"/>
              </a:xfrm>
              <a:prstGeom prst="rect">
                <a:avLst/>
              </a:prstGeom>
              <a:blipFill>
                <a:blip r:embed="rId5"/>
                <a:stretch>
                  <a:fillRect b="-16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C30C7F-CBF8-4D72-864F-DC2B26B4C731}"/>
              </a:ext>
            </a:extLst>
          </p:cNvPr>
          <p:cNvSpPr txBox="1"/>
          <p:nvPr/>
        </p:nvSpPr>
        <p:spPr>
          <a:xfrm>
            <a:off x="4572000" y="2845455"/>
            <a:ext cx="67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 é o potencial magnético escalar.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F2E2C1F-81BD-4854-82DC-B16DCFF042D2}"/>
                  </a:ext>
                </a:extLst>
              </p:cNvPr>
              <p:cNvSpPr txBox="1"/>
              <p:nvPr/>
            </p:nvSpPr>
            <p:spPr>
              <a:xfrm>
                <a:off x="4889900" y="3440748"/>
                <a:ext cx="3566027" cy="602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pt-B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F2E2C1F-81BD-4854-82DC-B16DCFF0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3440748"/>
                <a:ext cx="3566027" cy="602409"/>
              </a:xfrm>
              <a:prstGeom prst="rect">
                <a:avLst/>
              </a:prstGeom>
              <a:blipFill>
                <a:blip r:embed="rId6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0F47F2B-52C9-4A38-A9A6-D03221469DD4}"/>
                  </a:ext>
                </a:extLst>
              </p:cNvPr>
              <p:cNvSpPr txBox="1"/>
              <p:nvPr/>
            </p:nvSpPr>
            <p:spPr>
              <a:xfrm>
                <a:off x="4889900" y="4196400"/>
                <a:ext cx="3976923" cy="1190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0F47F2B-52C9-4A38-A9A6-D03221469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4196400"/>
                <a:ext cx="3976923" cy="11900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8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9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0A044E7A-780C-4611-A673-22FBA56477D7}"/>
              </a:ext>
            </a:extLst>
          </p:cNvPr>
          <p:cNvSpPr txBox="1"/>
          <p:nvPr/>
        </p:nvSpPr>
        <p:spPr>
          <a:xfrm>
            <a:off x="8451989" y="3517110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Função escalar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4FFC6CB-28B7-46BF-B336-C1A3A0844CB3}"/>
              </a:ext>
            </a:extLst>
          </p:cNvPr>
          <p:cNvSpPr txBox="1"/>
          <p:nvPr/>
        </p:nvSpPr>
        <p:spPr>
          <a:xfrm>
            <a:off x="8900043" y="4547891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Vetor magnetização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2C0E82-4226-487C-9B79-A0154F620843}"/>
              </a:ext>
            </a:extLst>
          </p:cNvPr>
          <p:cNvSpPr txBox="1"/>
          <p:nvPr/>
        </p:nvSpPr>
        <p:spPr>
          <a:xfrm>
            <a:off x="4572000" y="107292"/>
            <a:ext cx="725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gerado por uma fonte arbitrária, em regiões livres de correntes, é dado por 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6FDC386-8394-45D5-90E9-6F84A2BA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1340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blipFill>
                <a:blip r:embed="rId2"/>
                <a:stretch>
                  <a:fillRect l="-6098" t="-1961" r="-9146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4889900" y="1090540"/>
                <a:ext cx="3106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d>
                        <m:dPr>
                          <m:ctrlP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el-G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1090540"/>
                <a:ext cx="3106620" cy="369332"/>
              </a:xfrm>
              <a:prstGeom prst="rect">
                <a:avLst/>
              </a:prstGeom>
              <a:blipFill>
                <a:blip r:embed="rId4"/>
                <a:stretch>
                  <a:fillRect l="-1765" r="-3137" b="-3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9443836C-04FB-401C-B197-DA08C631D9EA}"/>
              </a:ext>
            </a:extLst>
          </p:cNvPr>
          <p:cNvSpPr txBox="1"/>
          <p:nvPr/>
        </p:nvSpPr>
        <p:spPr>
          <a:xfrm>
            <a:off x="4572000" y="1633388"/>
            <a:ext cx="1239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que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8EFA9DB-6D11-4FD6-B6F9-812EDE251FBE}"/>
                  </a:ext>
                </a:extLst>
              </p:cNvPr>
              <p:cNvSpPr txBox="1"/>
              <p:nvPr/>
            </p:nvSpPr>
            <p:spPr>
              <a:xfrm>
                <a:off x="4889900" y="2162715"/>
                <a:ext cx="5622135" cy="560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</m:sSub>
                    <m:nary>
                      <m:naryPr>
                        <m:chr m:val="∭"/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</m:sub>
                      <m:sup/>
                      <m:e>
                        <m:r>
                          <a:rPr lang="pt-BR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m:rPr>
                            <m:nor/>
                          </m:rPr>
                          <a:rPr lang="pt-B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r</m:t>
                            </m:r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</m:den>
                        </m:f>
                        <m:r>
                          <a:rPr lang="pt-B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m:rPr>
                            <m:brk m:alnAt="24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′</m:t>
                        </m:r>
                      </m:e>
                    </m:nary>
                  </m:oMath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8EFA9DB-6D11-4FD6-B6F9-812EDE25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2162715"/>
                <a:ext cx="5622135" cy="560025"/>
              </a:xfrm>
              <a:prstGeom prst="rect">
                <a:avLst/>
              </a:prstGeom>
              <a:blipFill>
                <a:blip r:embed="rId5"/>
                <a:stretch>
                  <a:fillRect b="-163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C30C7F-CBF8-4D72-864F-DC2B26B4C731}"/>
              </a:ext>
            </a:extLst>
          </p:cNvPr>
          <p:cNvSpPr txBox="1"/>
          <p:nvPr/>
        </p:nvSpPr>
        <p:spPr>
          <a:xfrm>
            <a:off x="4572000" y="2845455"/>
            <a:ext cx="673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que é o potencial magnético escalar.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F2E2C1F-81BD-4854-82DC-B16DCFF042D2}"/>
                  </a:ext>
                </a:extLst>
              </p:cNvPr>
              <p:cNvSpPr txBox="1"/>
              <p:nvPr/>
            </p:nvSpPr>
            <p:spPr>
              <a:xfrm>
                <a:off x="4889900" y="3440748"/>
                <a:ext cx="3566027" cy="6024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pt-B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pt-BR" sz="3200" dirty="0"/>
                  <a:t> 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F2E2C1F-81BD-4854-82DC-B16DCFF0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3440748"/>
                <a:ext cx="3566027" cy="602409"/>
              </a:xfrm>
              <a:prstGeom prst="rect">
                <a:avLst/>
              </a:prstGeom>
              <a:blipFill>
                <a:blip r:embed="rId6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0F47F2B-52C9-4A38-A9A6-D03221469DD4}"/>
                  </a:ext>
                </a:extLst>
              </p:cNvPr>
              <p:cNvSpPr txBox="1"/>
              <p:nvPr/>
            </p:nvSpPr>
            <p:spPr>
              <a:xfrm>
                <a:off x="4889900" y="4196400"/>
                <a:ext cx="3976923" cy="1190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0F47F2B-52C9-4A38-A9A6-D03221469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900" y="4196400"/>
                <a:ext cx="3976923" cy="11900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8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9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0A044E7A-780C-4611-A673-22FBA56477D7}"/>
              </a:ext>
            </a:extLst>
          </p:cNvPr>
          <p:cNvSpPr txBox="1"/>
          <p:nvPr/>
        </p:nvSpPr>
        <p:spPr>
          <a:xfrm>
            <a:off x="8451989" y="3517110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Função escalar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4FFC6CB-28B7-46BF-B336-C1A3A0844CB3}"/>
              </a:ext>
            </a:extLst>
          </p:cNvPr>
          <p:cNvSpPr txBox="1"/>
          <p:nvPr/>
        </p:nvSpPr>
        <p:spPr>
          <a:xfrm>
            <a:off x="8900043" y="4547891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Vetor magnetização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896E8F7-00CF-4058-BFB7-CCE0E30FB182}"/>
                  </a:ext>
                </a:extLst>
              </p:cNvPr>
              <p:cNvSpPr txBox="1"/>
              <p:nvPr/>
            </p:nvSpPr>
            <p:spPr>
              <a:xfrm>
                <a:off x="2885943" y="5698512"/>
                <a:ext cx="6420113" cy="560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nary>
                      <m:naryPr>
                        <m:chr m:val="∭"/>
                        <m:limLoc m:val="undOvr"/>
                        <m:ctrlPr>
                          <a:rPr lang="pt-BR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</m:sub>
                      <m:sup/>
                      <m:e>
                        <m:r>
                          <a:rPr lang="pt-BR" sz="24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pt-BR" sz="24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t-BR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pt-BR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m:rPr>
                            <m:nor/>
                          </m:rPr>
                          <a:rPr lang="pt-BR" sz="2400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pt-BR" sz="2400" i="1" dirty="0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2400" b="0" i="0" dirty="0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r</m:t>
                            </m:r>
                            <m:r>
                              <a:rPr lang="pt-BR" sz="2400" b="0" i="1" dirty="0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′</m:t>
                            </m:r>
                          </m:den>
                        </m:f>
                        <m:r>
                          <a:rPr lang="pt-BR" sz="2400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m:rPr>
                            <m:brk m:alnAt="24"/>
                          </m:rPr>
                          <a:rPr lang="el-GR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𝜐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′</m:t>
                        </m:r>
                      </m:e>
                    </m:nary>
                  </m:oMath>
                </a14:m>
                <a:endParaRPr lang="pt-BR" sz="2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896E8F7-00CF-4058-BFB7-CCE0E30F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943" y="5698512"/>
                <a:ext cx="6420113" cy="560025"/>
              </a:xfrm>
              <a:prstGeom prst="rect">
                <a:avLst/>
              </a:prstGeom>
              <a:blipFill>
                <a:blip r:embed="rId10"/>
                <a:stretch>
                  <a:fillRect b="-18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14C9D0-2026-4B4A-8D09-E8B4A13A4D6E}"/>
              </a:ext>
            </a:extLst>
          </p:cNvPr>
          <p:cNvSpPr txBox="1"/>
          <p:nvPr/>
        </p:nvSpPr>
        <p:spPr>
          <a:xfrm>
            <a:off x="3667377" y="6242722"/>
            <a:ext cx="48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Componentes do campo magnético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8E9DB92-7C9F-4C26-8542-55F9679727DB}"/>
              </a:ext>
            </a:extLst>
          </p:cNvPr>
          <p:cNvSpPr txBox="1"/>
          <p:nvPr/>
        </p:nvSpPr>
        <p:spPr>
          <a:xfrm>
            <a:off x="4572000" y="107292"/>
            <a:ext cx="725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gerado por uma fonte arbitrária, em regiões livres de correntes, é dado por 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D7BED2A-4ABD-428D-AD0F-9F932586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248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blipFill>
                <a:blip r:embed="rId2"/>
                <a:stretch>
                  <a:fillRect l="-6098" t="-1961" r="-9146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C260F-D4E5-4861-9E18-7C2B3565D166}"/>
              </a:ext>
            </a:extLst>
          </p:cNvPr>
          <p:cNvSpPr txBox="1"/>
          <p:nvPr/>
        </p:nvSpPr>
        <p:spPr>
          <a:xfrm>
            <a:off x="5389711" y="1035287"/>
            <a:ext cx="562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é governado por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BD06F80-1D0C-4319-9F48-0725352C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31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002454" cy="307777"/>
              </a:xfrm>
              <a:prstGeom prst="rect">
                <a:avLst/>
              </a:prstGeom>
              <a:blipFill>
                <a:blip r:embed="rId2"/>
                <a:stretch>
                  <a:fillRect l="-6098" t="-1961" r="-9146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4209558" y="2608499"/>
                <a:ext cx="798244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d>
                      <m:dPr>
                        <m:ctrlPr>
                          <a:rPr lang="pt-B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pt-B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0 </a:t>
                </a:r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58" y="2608499"/>
                <a:ext cx="7982442" cy="398507"/>
              </a:xfrm>
              <a:prstGeom prst="rect">
                <a:avLst/>
              </a:prstGeom>
              <a:blipFill>
                <a:blip r:embed="rId4"/>
                <a:stretch>
                  <a:fillRect l="-1375" t="-23077" r="-382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0F47F2B-52C9-4A38-A9A6-D03221469DD4}"/>
                  </a:ext>
                </a:extLst>
              </p:cNvPr>
              <p:cNvSpPr txBox="1"/>
              <p:nvPr/>
            </p:nvSpPr>
            <p:spPr>
              <a:xfrm>
                <a:off x="4209558" y="3914887"/>
                <a:ext cx="6667403" cy="1212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pt-B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d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d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d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dirty="0"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pt-B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0F47F2B-52C9-4A38-A9A6-D03221469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58" y="3914887"/>
                <a:ext cx="6667403" cy="1212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14C9D0-2026-4B4A-8D09-E8B4A13A4D6E}"/>
              </a:ext>
            </a:extLst>
          </p:cNvPr>
          <p:cNvSpPr txBox="1"/>
          <p:nvPr/>
        </p:nvSpPr>
        <p:spPr>
          <a:xfrm>
            <a:off x="5771212" y="5194615"/>
            <a:ext cx="48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Lei de Ampère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DE84FF4-AAAE-4F3E-9B99-7D57270D7D17}"/>
              </a:ext>
            </a:extLst>
          </p:cNvPr>
          <p:cNvSpPr txBox="1"/>
          <p:nvPr/>
        </p:nvSpPr>
        <p:spPr>
          <a:xfrm>
            <a:off x="5772156" y="3154963"/>
            <a:ext cx="48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Lei de Gauss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142CF25-DF24-4D0B-91D1-E5A89ACCD9E2}"/>
              </a:ext>
            </a:extLst>
          </p:cNvPr>
          <p:cNvSpPr txBox="1"/>
          <p:nvPr/>
        </p:nvSpPr>
        <p:spPr>
          <a:xfrm>
            <a:off x="5389711" y="1035287"/>
            <a:ext cx="562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campo magnético é governado por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E3CBDE2-2045-43BC-8007-69104C13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7692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blipFill>
                <a:blip r:embed="rId2"/>
                <a:stretch>
                  <a:fillRect l="-4233" t="-1961" r="-687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C260F-D4E5-4861-9E18-7C2B3565D166}"/>
              </a:ext>
            </a:extLst>
          </p:cNvPr>
          <p:cNvSpPr txBox="1"/>
          <p:nvPr/>
        </p:nvSpPr>
        <p:spPr>
          <a:xfrm>
            <a:off x="5389711" y="418348"/>
            <a:ext cx="562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outra quantidade amplamente utilizada em geofísica aplicada é a </a:t>
            </a:r>
            <a:r>
              <a:rPr lang="pt-BR" sz="2400" b="1" dirty="0"/>
              <a:t>anomalia de campo total</a:t>
            </a:r>
            <a:r>
              <a:rPr lang="pt-BR" sz="2400" dirty="0"/>
              <a:t>. </a:t>
            </a:r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/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blipFill>
                <a:blip r:embed="rId8"/>
                <a:stretch>
                  <a:fillRect l="-4242" t="-21569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9FCE600-BEC8-4621-BDBD-C1E9855D7F9E}"/>
              </a:ext>
            </a:extLst>
          </p:cNvPr>
          <p:cNvCxnSpPr>
            <a:cxnSpLocks/>
          </p:cNvCxnSpPr>
          <p:nvPr/>
        </p:nvCxnSpPr>
        <p:spPr>
          <a:xfrm flipH="1" flipV="1">
            <a:off x="3072332" y="11196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FD2282-6720-4400-9959-3230B46C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09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blipFill>
                <a:blip r:embed="rId2"/>
                <a:stretch>
                  <a:fillRect l="-4233" t="-1961" r="-687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C260F-D4E5-4861-9E18-7C2B3565D166}"/>
              </a:ext>
            </a:extLst>
          </p:cNvPr>
          <p:cNvSpPr txBox="1"/>
          <p:nvPr/>
        </p:nvSpPr>
        <p:spPr>
          <a:xfrm>
            <a:off x="5389711" y="418348"/>
            <a:ext cx="562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outra quantidade amplamente utilizada em geofísica aplicada é a </a:t>
            </a:r>
            <a:r>
              <a:rPr lang="pt-BR" sz="2400" b="1" dirty="0"/>
              <a:t>anomalia de campo total</a:t>
            </a:r>
            <a:r>
              <a:rPr lang="pt-BR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blipFill>
                <a:blip r:embed="rId4"/>
                <a:stretch>
                  <a:fillRect t="-1475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/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blipFill>
                <a:blip r:embed="rId8"/>
                <a:stretch>
                  <a:fillRect l="-4242" t="-21569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9FCE600-BEC8-4621-BDBD-C1E9855D7F9E}"/>
              </a:ext>
            </a:extLst>
          </p:cNvPr>
          <p:cNvCxnSpPr>
            <a:cxnSpLocks/>
          </p:cNvCxnSpPr>
          <p:nvPr/>
        </p:nvCxnSpPr>
        <p:spPr>
          <a:xfrm flipH="1" flipV="1">
            <a:off x="3072332" y="11196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0C54AD-3D8A-4D11-B27E-130072FF1FBF}"/>
              </a:ext>
            </a:extLst>
          </p:cNvPr>
          <p:cNvSpPr txBox="1"/>
          <p:nvPr/>
        </p:nvSpPr>
        <p:spPr>
          <a:xfrm>
            <a:off x="5389710" y="1880007"/>
            <a:ext cx="562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Matematicamente, é representada pela expressão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445AF2-6ADC-4B83-9AE2-F8F52B3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4180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blipFill>
                <a:blip r:embed="rId2"/>
                <a:stretch>
                  <a:fillRect l="-4233" t="-1961" r="-687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C260F-D4E5-4861-9E18-7C2B3565D166}"/>
              </a:ext>
            </a:extLst>
          </p:cNvPr>
          <p:cNvSpPr txBox="1"/>
          <p:nvPr/>
        </p:nvSpPr>
        <p:spPr>
          <a:xfrm>
            <a:off x="5389711" y="418348"/>
            <a:ext cx="562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outra quantidade amplamente utilizada em geofísica aplicada é a </a:t>
            </a:r>
            <a:r>
              <a:rPr lang="pt-BR" sz="2400" b="1" dirty="0"/>
              <a:t>anomalia de campo total</a:t>
            </a:r>
            <a:r>
              <a:rPr lang="pt-BR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blipFill>
                <a:blip r:embed="rId4"/>
                <a:stretch>
                  <a:fillRect t="-1475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/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blipFill>
                <a:blip r:embed="rId8"/>
                <a:stretch>
                  <a:fillRect l="-4242" t="-21569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9FCE600-BEC8-4621-BDBD-C1E9855D7F9E}"/>
              </a:ext>
            </a:extLst>
          </p:cNvPr>
          <p:cNvCxnSpPr>
            <a:cxnSpLocks/>
          </p:cNvCxnSpPr>
          <p:nvPr/>
        </p:nvCxnSpPr>
        <p:spPr>
          <a:xfrm flipH="1" flipV="1">
            <a:off x="3072332" y="11196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0C54AD-3D8A-4D11-B27E-130072FF1FBF}"/>
              </a:ext>
            </a:extLst>
          </p:cNvPr>
          <p:cNvSpPr txBox="1"/>
          <p:nvPr/>
        </p:nvSpPr>
        <p:spPr>
          <a:xfrm>
            <a:off x="5389710" y="1880007"/>
            <a:ext cx="562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Matematicamente, é representada pela expressão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B85D83-7F87-4F8A-AEC3-41CACBBD1CEB}"/>
              </a:ext>
            </a:extLst>
          </p:cNvPr>
          <p:cNvSpPr/>
          <p:nvPr/>
        </p:nvSpPr>
        <p:spPr>
          <a:xfrm>
            <a:off x="7807569" y="2893208"/>
            <a:ext cx="1237957" cy="8309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B07E46-4D4E-42BF-9CDB-E5B013C69DDB}"/>
              </a:ext>
            </a:extLst>
          </p:cNvPr>
          <p:cNvSpPr txBox="1"/>
          <p:nvPr/>
        </p:nvSpPr>
        <p:spPr>
          <a:xfrm>
            <a:off x="6001903" y="3782489"/>
            <a:ext cx="485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Vetor unitário na direção do campo principal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5F6682-3246-47E7-A821-2106F4F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8129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blipFill>
                <a:blip r:embed="rId2"/>
                <a:stretch>
                  <a:fillRect l="-4233" t="-1961" r="-687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C260F-D4E5-4861-9E18-7C2B3565D166}"/>
              </a:ext>
            </a:extLst>
          </p:cNvPr>
          <p:cNvSpPr txBox="1"/>
          <p:nvPr/>
        </p:nvSpPr>
        <p:spPr>
          <a:xfrm>
            <a:off x="5389711" y="418348"/>
            <a:ext cx="562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outra quantidade amplamente utilizada em geofísica aplicada é a </a:t>
            </a:r>
            <a:r>
              <a:rPr lang="pt-BR" sz="2400" b="1" dirty="0"/>
              <a:t>anomalia de campo total</a:t>
            </a:r>
            <a:r>
              <a:rPr lang="pt-BR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blipFill>
                <a:blip r:embed="rId4"/>
                <a:stretch>
                  <a:fillRect t="-1475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/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blipFill>
                <a:blip r:embed="rId8"/>
                <a:stretch>
                  <a:fillRect l="-4242" t="-21569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9FCE600-BEC8-4621-BDBD-C1E9855D7F9E}"/>
              </a:ext>
            </a:extLst>
          </p:cNvPr>
          <p:cNvCxnSpPr>
            <a:cxnSpLocks/>
          </p:cNvCxnSpPr>
          <p:nvPr/>
        </p:nvCxnSpPr>
        <p:spPr>
          <a:xfrm flipH="1" flipV="1">
            <a:off x="3072332" y="11196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0C54AD-3D8A-4D11-B27E-130072FF1FBF}"/>
              </a:ext>
            </a:extLst>
          </p:cNvPr>
          <p:cNvSpPr txBox="1"/>
          <p:nvPr/>
        </p:nvSpPr>
        <p:spPr>
          <a:xfrm>
            <a:off x="5389710" y="1880007"/>
            <a:ext cx="562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Matematicamente, é representada pela expressão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B85D83-7F87-4F8A-AEC3-41CACBBD1CEB}"/>
              </a:ext>
            </a:extLst>
          </p:cNvPr>
          <p:cNvSpPr/>
          <p:nvPr/>
        </p:nvSpPr>
        <p:spPr>
          <a:xfrm>
            <a:off x="9026769" y="2831248"/>
            <a:ext cx="1237957" cy="83099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B07E46-4D4E-42BF-9CDB-E5B013C69DDB}"/>
              </a:ext>
            </a:extLst>
          </p:cNvPr>
          <p:cNvSpPr txBox="1"/>
          <p:nvPr/>
        </p:nvSpPr>
        <p:spPr>
          <a:xfrm>
            <a:off x="6001903" y="3782489"/>
            <a:ext cx="4857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Campo magnético gerado pela fonte geológica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985467-CDF9-4FA1-9DDE-360DCAB2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52989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1924E65-29CD-4BB8-B2CD-AE4C546B1FD1}"/>
              </a:ext>
            </a:extLst>
          </p:cNvPr>
          <p:cNvCxnSpPr/>
          <p:nvPr/>
        </p:nvCxnSpPr>
        <p:spPr>
          <a:xfrm>
            <a:off x="369109" y="2893656"/>
            <a:ext cx="0" cy="27009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EC64C03-32B6-470A-ADFF-BAF6710DDD0C}"/>
              </a:ext>
            </a:extLst>
          </p:cNvPr>
          <p:cNvCxnSpPr>
            <a:cxnSpLocks/>
          </p:cNvCxnSpPr>
          <p:nvPr/>
        </p:nvCxnSpPr>
        <p:spPr>
          <a:xfrm>
            <a:off x="369109" y="2893656"/>
            <a:ext cx="308316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D135AA6-36EB-4205-8884-4A40A352753C}"/>
              </a:ext>
            </a:extLst>
          </p:cNvPr>
          <p:cNvCxnSpPr>
            <a:cxnSpLocks/>
          </p:cNvCxnSpPr>
          <p:nvPr/>
        </p:nvCxnSpPr>
        <p:spPr>
          <a:xfrm flipV="1">
            <a:off x="369108" y="1183869"/>
            <a:ext cx="1682765" cy="17097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5F536-F853-4A6F-9BF2-C3B95D088F87}"/>
              </a:ext>
            </a:extLst>
          </p:cNvPr>
          <p:cNvSpPr txBox="1"/>
          <p:nvPr/>
        </p:nvSpPr>
        <p:spPr>
          <a:xfrm>
            <a:off x="1676852" y="87509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13BD34-23E5-4423-93A0-22A32C362597}"/>
              </a:ext>
            </a:extLst>
          </p:cNvPr>
          <p:cNvSpPr txBox="1"/>
          <p:nvPr/>
        </p:nvSpPr>
        <p:spPr>
          <a:xfrm>
            <a:off x="3270394" y="28932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6BF9FB-BBC3-49D1-92F3-4ED00A0A03CE}"/>
              </a:ext>
            </a:extLst>
          </p:cNvPr>
          <p:cNvSpPr txBox="1"/>
          <p:nvPr/>
        </p:nvSpPr>
        <p:spPr>
          <a:xfrm>
            <a:off x="46257" y="5239154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5B35E83-B5D8-4521-86F6-8AF7C3BC4105}"/>
              </a:ext>
            </a:extLst>
          </p:cNvPr>
          <p:cNvSpPr/>
          <p:nvPr/>
        </p:nvSpPr>
        <p:spPr>
          <a:xfrm>
            <a:off x="763003" y="3681797"/>
            <a:ext cx="2507390" cy="1557357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93BE61D-53FD-4167-93AF-447DDBF5315D}"/>
              </a:ext>
            </a:extLst>
          </p:cNvPr>
          <p:cNvCxnSpPr>
            <a:cxnSpLocks/>
          </p:cNvCxnSpPr>
          <p:nvPr/>
        </p:nvCxnSpPr>
        <p:spPr>
          <a:xfrm flipV="1">
            <a:off x="1563545" y="3939513"/>
            <a:ext cx="918524" cy="8392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201BCC9-36F8-4C7B-BD66-DB55C7D28A92}"/>
              </a:ext>
            </a:extLst>
          </p:cNvPr>
          <p:cNvSpPr/>
          <p:nvPr/>
        </p:nvSpPr>
        <p:spPr>
          <a:xfrm>
            <a:off x="1911719" y="20976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/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C1E8A-26D3-45D5-BAD6-D5476EF4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95" y="1854938"/>
                <a:ext cx="1151534" cy="307777"/>
              </a:xfrm>
              <a:prstGeom prst="rect">
                <a:avLst/>
              </a:prstGeom>
              <a:blipFill>
                <a:blip r:embed="rId2"/>
                <a:stretch>
                  <a:fillRect l="-4233" t="-1961" r="-687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/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CF5364-207B-47BF-9D30-901C11651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78" y="4421168"/>
                <a:ext cx="1260538" cy="307777"/>
              </a:xfrm>
              <a:prstGeom prst="rect">
                <a:avLst/>
              </a:prstGeom>
              <a:blipFill>
                <a:blip r:embed="rId3"/>
                <a:stretch>
                  <a:fillRect l="-2415" t="-5882" r="-6763" b="-352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3D543C-6491-4A8C-A5E4-2ACD38E7A072}"/>
              </a:ext>
            </a:extLst>
          </p:cNvPr>
          <p:cNvSpPr txBox="1"/>
          <p:nvPr/>
        </p:nvSpPr>
        <p:spPr>
          <a:xfrm>
            <a:off x="189085" y="298872"/>
            <a:ext cx="292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Fonte magnética 3D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3C260F-D4E5-4861-9E18-7C2B3565D166}"/>
              </a:ext>
            </a:extLst>
          </p:cNvPr>
          <p:cNvSpPr txBox="1"/>
          <p:nvPr/>
        </p:nvSpPr>
        <p:spPr>
          <a:xfrm>
            <a:off x="5389711" y="418348"/>
            <a:ext cx="562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outra quantidade amplamente utilizada em geofísica aplicada é a </a:t>
            </a:r>
            <a:r>
              <a:rPr lang="pt-BR" sz="2400" b="1" dirty="0"/>
              <a:t>anomalia de campo total</a:t>
            </a:r>
            <a:r>
              <a:rPr lang="pt-BR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/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pt-B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12304FE-6882-4DD8-A0FD-EAEE493D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48" y="3084631"/>
                <a:ext cx="5145457" cy="369332"/>
              </a:xfrm>
              <a:prstGeom prst="rect">
                <a:avLst/>
              </a:prstGeom>
              <a:blipFill>
                <a:blip r:embed="rId4"/>
                <a:stretch>
                  <a:fillRect t="-14754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bo 33">
            <a:extLst>
              <a:ext uri="{FF2B5EF4-FFF2-40B4-BE49-F238E27FC236}">
                <a16:creationId xmlns:a16="http://schemas.microsoft.com/office/drawing/2014/main" id="{A4B56E09-8B27-48F6-A123-11597482F192}"/>
              </a:ext>
            </a:extLst>
          </p:cNvPr>
          <p:cNvSpPr/>
          <p:nvPr/>
        </p:nvSpPr>
        <p:spPr>
          <a:xfrm>
            <a:off x="1332854" y="4071605"/>
            <a:ext cx="230691" cy="227345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22C1C81-6114-4FE5-91C1-820C69A55B9F}"/>
              </a:ext>
            </a:extLst>
          </p:cNvPr>
          <p:cNvCxnSpPr>
            <a:stCxn id="34" idx="0"/>
            <a:endCxn id="12" idx="0"/>
          </p:cNvCxnSpPr>
          <p:nvPr/>
        </p:nvCxnSpPr>
        <p:spPr>
          <a:xfrm flipV="1">
            <a:off x="1476618" y="2097658"/>
            <a:ext cx="457961" cy="19739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/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pt-B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72BD8F6-8FC2-4CE8-8462-7CE5E056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59" y="3171588"/>
                <a:ext cx="229229" cy="307777"/>
              </a:xfrm>
              <a:prstGeom prst="rect">
                <a:avLst/>
              </a:prstGeom>
              <a:blipFill>
                <a:blip r:embed="rId6"/>
                <a:stretch>
                  <a:fillRect l="-15789" t="-1961" r="-2894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/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𝑑</m:t>
                      </m:r>
                      <m:r>
                        <m:rPr>
                          <m:brk m:alnAt="24"/>
                        </m:rPr>
                        <a:rPr lang="el-GR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𝜐</m:t>
                      </m:r>
                    </m:oMath>
                  </m:oMathPara>
                </a14:m>
                <a:endParaRPr lang="pt-BR" sz="2000" b="1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937A068-3F5A-45C2-A0CD-3FF8499D2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545" y="4004009"/>
                <a:ext cx="340991" cy="307777"/>
              </a:xfrm>
              <a:prstGeom prst="rect">
                <a:avLst/>
              </a:prstGeom>
              <a:blipFill>
                <a:blip r:embed="rId7"/>
                <a:stretch>
                  <a:fillRect l="-17857" r="-8929"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/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522D0F-09A0-4817-936C-D1820FC8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02" y="1182872"/>
                <a:ext cx="1005275" cy="307777"/>
              </a:xfrm>
              <a:prstGeom prst="rect">
                <a:avLst/>
              </a:prstGeom>
              <a:blipFill>
                <a:blip r:embed="rId8"/>
                <a:stretch>
                  <a:fillRect l="-4242" t="-21569" b="-156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9FCE600-BEC8-4621-BDBD-C1E9855D7F9E}"/>
              </a:ext>
            </a:extLst>
          </p:cNvPr>
          <p:cNvCxnSpPr>
            <a:cxnSpLocks/>
          </p:cNvCxnSpPr>
          <p:nvPr/>
        </p:nvCxnSpPr>
        <p:spPr>
          <a:xfrm flipH="1" flipV="1">
            <a:off x="3072332" y="1119625"/>
            <a:ext cx="328788" cy="51891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0C54AD-3D8A-4D11-B27E-130072FF1FBF}"/>
              </a:ext>
            </a:extLst>
          </p:cNvPr>
          <p:cNvSpPr txBox="1"/>
          <p:nvPr/>
        </p:nvSpPr>
        <p:spPr>
          <a:xfrm>
            <a:off x="5389710" y="1880007"/>
            <a:ext cx="562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Matematicamente, é representada pela expressão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8B07E46-4D4E-42BF-9CDB-E5B013C69DDB}"/>
              </a:ext>
            </a:extLst>
          </p:cNvPr>
          <p:cNvSpPr txBox="1"/>
          <p:nvPr/>
        </p:nvSpPr>
        <p:spPr>
          <a:xfrm>
            <a:off x="5772154" y="3626450"/>
            <a:ext cx="485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75000"/>
                  </a:schemeClr>
                </a:solidFill>
              </a:rPr>
              <a:t>Anomalia de campo total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C5AD174-8DF4-43B4-BAE7-99F3CD038220}"/>
              </a:ext>
            </a:extLst>
          </p:cNvPr>
          <p:cNvSpPr txBox="1"/>
          <p:nvPr/>
        </p:nvSpPr>
        <p:spPr>
          <a:xfrm>
            <a:off x="5389710" y="4345397"/>
            <a:ext cx="562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Projeção do campo gerado pela fonte na direção do campo geomagnético.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2C0784-6C86-47B4-82C6-C317000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138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924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2636120" y="1166192"/>
            <a:ext cx="6919759" cy="2382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Colocar os dados ICGEM....</a:t>
            </a:r>
          </a:p>
        </p:txBody>
      </p:sp>
    </p:spTree>
    <p:extLst>
      <p:ext uri="{BB962C8B-B14F-4D97-AF65-F5344CB8AC3E}">
        <p14:creationId xmlns:p14="http://schemas.microsoft.com/office/powerpoint/2010/main" val="330575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3C34EC-4005-467D-8349-C2717A91403B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m 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8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DF4DC09-A73A-4EEC-9225-5284C0B3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378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CA2D08-D020-488A-9FBF-1C910EDB185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B095D9-2A90-4AD7-8858-0E52CADD70B8}"/>
              </a:ext>
            </a:extLst>
          </p:cNvPr>
          <p:cNvSpPr txBox="1"/>
          <p:nvPr/>
        </p:nvSpPr>
        <p:spPr>
          <a:xfrm>
            <a:off x="1728589" y="3958168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3C34EC-4005-467D-8349-C2717A91403B}"/>
              </a:ext>
            </a:extLst>
          </p:cNvPr>
          <p:cNvSpPr txBox="1"/>
          <p:nvPr/>
        </p:nvSpPr>
        <p:spPr>
          <a:xfrm>
            <a:off x="2586823" y="5928107"/>
            <a:ext cx="567631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R ≈ 6371 m  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B11EC99-F239-43D2-BA14-B1585C798D6E}"/>
                  </a:ext>
                </a:extLst>
              </p:cNvPr>
              <p:cNvSpPr txBox="1"/>
              <p:nvPr/>
            </p:nvSpPr>
            <p:spPr>
              <a:xfrm>
                <a:off x="9278587" y="2901093"/>
                <a:ext cx="25402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3600" dirty="0"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9,8 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pt-BR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B11EC99-F239-43D2-BA14-B1585C798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587" y="2901093"/>
                <a:ext cx="254028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85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076450"/>
            <a:ext cx="11811000" cy="184082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Como caracterizar o campo gravitacional da Terra?</a:t>
            </a:r>
          </a:p>
        </p:txBody>
      </p:sp>
    </p:spTree>
    <p:extLst>
      <p:ext uri="{BB962C8B-B14F-4D97-AF65-F5344CB8AC3E}">
        <p14:creationId xmlns:p14="http://schemas.microsoft.com/office/powerpoint/2010/main" val="197807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76825" y="6392719"/>
            <a:ext cx="4450734" cy="39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/>
              <a:t>(Hofmann-</a:t>
            </a:r>
            <a:r>
              <a:rPr lang="pt-BR" sz="1400" dirty="0" err="1"/>
              <a:t>Wellenhof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Moritz, 2005; </a:t>
            </a:r>
            <a:r>
              <a:rPr lang="pt-BR" sz="1400" dirty="0" err="1"/>
              <a:t>Blakely</a:t>
            </a:r>
            <a:r>
              <a:rPr lang="pt-BR" sz="1400" dirty="0"/>
              <a:t>, 1996)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9D49A51-82A5-442A-8C7A-1A2240CD4E5B}"/>
              </a:ext>
            </a:extLst>
          </p:cNvPr>
          <p:cNvSpPr txBox="1">
            <a:spLocks/>
          </p:cNvSpPr>
          <p:nvPr/>
        </p:nvSpPr>
        <p:spPr>
          <a:xfrm>
            <a:off x="1896142" y="23464"/>
            <a:ext cx="8399716" cy="1326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 gravidade medida na superfície terrestre possui uma componente que é de origem gravitacional e uma outra componente que não é de origem gravitacional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296A3B7-38B6-46D8-A0A7-F17702F3CB8F}"/>
              </a:ext>
            </a:extLst>
          </p:cNvPr>
          <p:cNvSpPr txBox="1">
            <a:spLocks/>
          </p:cNvSpPr>
          <p:nvPr/>
        </p:nvSpPr>
        <p:spPr>
          <a:xfrm>
            <a:off x="5434908" y="5069227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076A8CC-AEED-4D84-ABBE-75AA4005A680}"/>
              </a:ext>
            </a:extLst>
          </p:cNvPr>
          <p:cNvSpPr txBox="1">
            <a:spLocks/>
          </p:cNvSpPr>
          <p:nvPr/>
        </p:nvSpPr>
        <p:spPr>
          <a:xfrm>
            <a:off x="2048542" y="1349775"/>
            <a:ext cx="8399716" cy="1193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Na Geofísica estamos interessados somente na componente gravitacional, que é relacionada com às variações de densidade no interior da Terra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ACD8EE5-7343-4E72-85D5-CF0E841688BB}"/>
              </a:ext>
            </a:extLst>
          </p:cNvPr>
          <p:cNvSpPr txBox="1">
            <a:spLocks/>
          </p:cNvSpPr>
          <p:nvPr/>
        </p:nvSpPr>
        <p:spPr>
          <a:xfrm>
            <a:off x="1896142" y="2682410"/>
            <a:ext cx="8399716" cy="146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É necessário que a gente consiga retirar todas as componentes que não são de origem gravitacional, como as variações temporais do campo ocasionadas pela atração </a:t>
            </a:r>
            <a:r>
              <a:rPr lang="pt-BR" sz="2400" dirty="0" err="1"/>
              <a:t>luni</a:t>
            </a:r>
            <a:r>
              <a:rPr lang="pt-BR" sz="2400" dirty="0"/>
              <a:t>-solar; deriva instrumental e variações na pressão atmosférica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BACC32F-A7CB-4833-8C93-9CC6C5806E87}"/>
              </a:ext>
            </a:extLst>
          </p:cNvPr>
          <p:cNvSpPr txBox="1">
            <a:spLocks/>
          </p:cNvSpPr>
          <p:nvPr/>
        </p:nvSpPr>
        <p:spPr>
          <a:xfrm>
            <a:off x="2048542" y="4275127"/>
            <a:ext cx="8399716" cy="770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No entanto, a isolarmos somente a componente gravitacional não é tarefa fácil, e é um dos principais desafios na Geofísica aplicada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2A820E16-BEBC-4B1D-9E26-E3EEC78A78E9}"/>
              </a:ext>
            </a:extLst>
          </p:cNvPr>
          <p:cNvSpPr txBox="1">
            <a:spLocks/>
          </p:cNvSpPr>
          <p:nvPr/>
        </p:nvSpPr>
        <p:spPr>
          <a:xfrm>
            <a:off x="2048542" y="5270949"/>
            <a:ext cx="8399716" cy="770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Para isso, teremos que descrever bem o campo gravitacional e as outras componentes!</a:t>
            </a:r>
          </a:p>
        </p:txBody>
      </p:sp>
    </p:spTree>
    <p:extLst>
      <p:ext uri="{BB962C8B-B14F-4D97-AF65-F5344CB8AC3E}">
        <p14:creationId xmlns:p14="http://schemas.microsoft.com/office/powerpoint/2010/main" val="54174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0B67F51-2773-4A23-8D14-85B46BFF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615922"/>
            <a:ext cx="3938937" cy="557106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13031" y="6488672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/>
          <p:nvPr/>
        </p:nvCxnSpPr>
        <p:spPr>
          <a:xfrm flipV="1">
            <a:off x="2350468" y="2218311"/>
            <a:ext cx="0" cy="33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DA31D5D-0D55-4E7E-A5D0-306F73F57D32}"/>
              </a:ext>
            </a:extLst>
          </p:cNvPr>
          <p:cNvSpPr txBox="1">
            <a:spLocks/>
          </p:cNvSpPr>
          <p:nvPr/>
        </p:nvSpPr>
        <p:spPr>
          <a:xfrm>
            <a:off x="5434908" y="507318"/>
            <a:ext cx="6376092" cy="1389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Este corpo experimenta uma </a:t>
            </a:r>
            <a:r>
              <a:rPr lang="pt-BR" sz="2800" b="1" dirty="0">
                <a:solidFill>
                  <a:srgbClr val="FF0000"/>
                </a:solidFill>
              </a:rPr>
              <a:t>força gravitacional </a:t>
            </a:r>
            <a:r>
              <a:rPr lang="pt-BR" sz="2800" dirty="0"/>
              <a:t>e uma </a:t>
            </a:r>
            <a:r>
              <a:rPr lang="pt-BR" sz="2800" b="1" dirty="0">
                <a:solidFill>
                  <a:schemeClr val="accent1"/>
                </a:solidFill>
              </a:rPr>
              <a:t>força centrífuga</a:t>
            </a:r>
            <a:r>
              <a:rPr lang="pt-BR" sz="2800" dirty="0"/>
              <a:t>. A resultante destas duas é o vetor gravidade.</a:t>
            </a:r>
          </a:p>
        </p:txBody>
      </p:sp>
    </p:spTree>
    <p:extLst>
      <p:ext uri="{BB962C8B-B14F-4D97-AF65-F5344CB8AC3E}">
        <p14:creationId xmlns:p14="http://schemas.microsoft.com/office/powerpoint/2010/main" val="95926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9A059A-FC53-40F4-A7F7-410B4E7E6F8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565137" y="2964377"/>
            <a:ext cx="458223" cy="0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3992C7A-31A0-4A9C-8D1B-AA3775179920}"/>
              </a:ext>
            </a:extLst>
          </p:cNvPr>
          <p:cNvCxnSpPr>
            <a:cxnSpLocks/>
          </p:cNvCxnSpPr>
          <p:nvPr/>
        </p:nvCxnSpPr>
        <p:spPr>
          <a:xfrm flipH="1">
            <a:off x="2979420" y="2964377"/>
            <a:ext cx="585718" cy="57336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F2CC68B1-C8D4-49E2-8ED1-455B31257420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E0D453-D36B-4CEB-9D07-86FEBBE86C19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17B03B8-C1DA-44E1-856F-3010FC409B92}"/>
              </a:ext>
            </a:extLst>
          </p:cNvPr>
          <p:cNvCxnSpPr/>
          <p:nvPr/>
        </p:nvCxnSpPr>
        <p:spPr>
          <a:xfrm flipV="1">
            <a:off x="2350468" y="2218311"/>
            <a:ext cx="0" cy="33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>
            <a:extLst>
              <a:ext uri="{FF2B5EF4-FFF2-40B4-BE49-F238E27FC236}">
                <a16:creationId xmlns:a16="http://schemas.microsoft.com/office/drawing/2014/main" id="{D4EE2D92-F957-4901-AD87-7EAFD85A0FEB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F26690-5DB2-49ED-B183-0C1CB6172E55}"/>
              </a:ext>
            </a:extLst>
          </p:cNvPr>
          <p:cNvSpPr/>
          <p:nvPr/>
        </p:nvSpPr>
        <p:spPr>
          <a:xfrm>
            <a:off x="783772" y="2554509"/>
            <a:ext cx="3120571" cy="317939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07710AC-31E5-4A16-AD18-12D878F60A55}"/>
              </a:ext>
            </a:extLst>
          </p:cNvPr>
          <p:cNvCxnSpPr>
            <a:cxnSpLocks/>
          </p:cNvCxnSpPr>
          <p:nvPr/>
        </p:nvCxnSpPr>
        <p:spPr>
          <a:xfrm flipH="1">
            <a:off x="3441882" y="2976917"/>
            <a:ext cx="123255" cy="5796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503C8D-213B-4AA5-AE79-D1FA406AB4B0}"/>
              </a:ext>
            </a:extLst>
          </p:cNvPr>
          <p:cNvSpPr txBox="1"/>
          <p:nvPr/>
        </p:nvSpPr>
        <p:spPr>
          <a:xfrm>
            <a:off x="3751375" y="2356531"/>
            <a:ext cx="1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Componente centrífuga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C8A7B2-AE56-4B6C-B61C-147418947E89}"/>
              </a:ext>
            </a:extLst>
          </p:cNvPr>
          <p:cNvSpPr txBox="1"/>
          <p:nvPr/>
        </p:nvSpPr>
        <p:spPr>
          <a:xfrm>
            <a:off x="1848426" y="2867522"/>
            <a:ext cx="130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Componente gravitacional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C24E0D-03E1-4EA4-AC3A-5C4C9E22CA7E}"/>
              </a:ext>
            </a:extLst>
          </p:cNvPr>
          <p:cNvSpPr txBox="1"/>
          <p:nvPr/>
        </p:nvSpPr>
        <p:spPr>
          <a:xfrm>
            <a:off x="2895860" y="3583583"/>
            <a:ext cx="109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Vetor de gravidade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319B396-A64F-4DE6-92AD-1DA445187DE4}"/>
              </a:ext>
            </a:extLst>
          </p:cNvPr>
          <p:cNvSpPr txBox="1">
            <a:spLocks/>
          </p:cNvSpPr>
          <p:nvPr/>
        </p:nvSpPr>
        <p:spPr>
          <a:xfrm>
            <a:off x="5434908" y="2588278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A soma destes vetores é o que chamamos de </a:t>
            </a:r>
            <a:r>
              <a:rPr lang="pt-BR" sz="2800" b="1" dirty="0"/>
              <a:t>vetor de gravidade.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F866980-E9E9-4A7C-9592-D6D51D43498B}"/>
              </a:ext>
            </a:extLst>
          </p:cNvPr>
          <p:cNvSpPr txBox="1">
            <a:spLocks/>
          </p:cNvSpPr>
          <p:nvPr/>
        </p:nvSpPr>
        <p:spPr>
          <a:xfrm>
            <a:off x="5434908" y="507318"/>
            <a:ext cx="6376092" cy="1389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Este corpo experimenta uma </a:t>
            </a:r>
            <a:r>
              <a:rPr lang="pt-BR" sz="2800" b="1" dirty="0">
                <a:solidFill>
                  <a:srgbClr val="FF0000"/>
                </a:solidFill>
              </a:rPr>
              <a:t>força gravitacional </a:t>
            </a:r>
            <a:r>
              <a:rPr lang="pt-BR" sz="2800" dirty="0"/>
              <a:t>e uma </a:t>
            </a:r>
            <a:r>
              <a:rPr lang="pt-BR" sz="2800" b="1" dirty="0">
                <a:solidFill>
                  <a:schemeClr val="accent1"/>
                </a:solidFill>
              </a:rPr>
              <a:t>força centrífuga</a:t>
            </a:r>
            <a:r>
              <a:rPr lang="pt-BR" sz="2800" dirty="0"/>
              <a:t>. A resultante destas duas é o vetor gravidade.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F66172A4-5328-437C-AE1F-7E232AC72642}"/>
              </a:ext>
            </a:extLst>
          </p:cNvPr>
          <p:cNvSpPr txBox="1">
            <a:spLocks/>
          </p:cNvSpPr>
          <p:nvPr/>
        </p:nvSpPr>
        <p:spPr>
          <a:xfrm>
            <a:off x="5434908" y="3865917"/>
            <a:ext cx="6376092" cy="921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O módulo deste vetor é o que chamamos de </a:t>
            </a:r>
            <a:r>
              <a:rPr lang="pt-BR" sz="2800" b="1" dirty="0"/>
              <a:t>gravidade!</a:t>
            </a:r>
          </a:p>
        </p:txBody>
      </p:sp>
    </p:spTree>
    <p:extLst>
      <p:ext uri="{BB962C8B-B14F-4D97-AF65-F5344CB8AC3E}">
        <p14:creationId xmlns:p14="http://schemas.microsoft.com/office/powerpoint/2010/main" val="32147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CCF7AF-5EE9-41FC-95B8-1AD4E2C5C190}"/>
              </a:ext>
            </a:extLst>
          </p:cNvPr>
          <p:cNvSpPr txBox="1"/>
          <p:nvPr/>
        </p:nvSpPr>
        <p:spPr>
          <a:xfrm>
            <a:off x="437322" y="320456"/>
            <a:ext cx="609600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kern="150" dirty="0">
                <a:effectLst/>
                <a:ea typeface="AR PL SungtiL GB"/>
                <a:cs typeface="Lohit Devanagari"/>
              </a:rPr>
              <a:t>Avisos:</a:t>
            </a:r>
            <a:endParaRPr lang="pt-BR" sz="1800" kern="150" dirty="0">
              <a:effectLst/>
              <a:ea typeface="AR PL SungtiL GB"/>
              <a:cs typeface="Lohit Devanagari"/>
            </a:endParaRPr>
          </a:p>
          <a:p>
            <a:pPr algn="ctr"/>
            <a:r>
              <a:rPr lang="pt-BR" sz="1800" b="1" kern="150" dirty="0">
                <a:effectLst/>
                <a:ea typeface="AR PL SungtiL GB"/>
                <a:cs typeface="Lohit Devanagari"/>
              </a:rPr>
              <a:t> </a:t>
            </a:r>
            <a:endParaRPr lang="pt-BR" sz="1800" kern="150" dirty="0">
              <a:effectLst/>
              <a:ea typeface="AR PL SungtiL GB"/>
              <a:cs typeface="Lohit Devanaga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>
                <a:effectLst/>
                <a:highlight>
                  <a:srgbClr val="FFFF00"/>
                </a:highlight>
                <a:ea typeface="AR PL SungtiL GB"/>
                <a:cs typeface="Lohit Devanagari"/>
              </a:rPr>
              <a:t>Introdução a Geofísica (23/02 e 02/03)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 err="1">
                <a:effectLst/>
                <a:highlight>
                  <a:srgbClr val="FFFF00"/>
                </a:highlight>
                <a:ea typeface="AR PL SungtiL GB"/>
                <a:cs typeface="Lohit Devanagari"/>
              </a:rPr>
              <a:t>Gamaespectometria</a:t>
            </a:r>
            <a:r>
              <a:rPr lang="pt-BR" sz="1800" kern="150" dirty="0">
                <a:effectLst/>
                <a:highlight>
                  <a:srgbClr val="FFFF00"/>
                </a:highlight>
                <a:ea typeface="AR PL SungtiL GB"/>
                <a:cs typeface="Lohit Devanagari"/>
              </a:rPr>
              <a:t> (09/03)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>
                <a:effectLst/>
                <a:highlight>
                  <a:srgbClr val="FFFF00"/>
                </a:highlight>
                <a:ea typeface="AR PL SungtiL GB"/>
                <a:cs typeface="Lohit Devanagari"/>
              </a:rPr>
              <a:t>Gravimetria (16/03)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 err="1">
                <a:effectLst/>
                <a:highlight>
                  <a:srgbClr val="FFFF00"/>
                </a:highlight>
                <a:ea typeface="AR PL SungtiL GB"/>
                <a:cs typeface="Lohit Devanagari"/>
              </a:rPr>
              <a:t>Magnetometria</a:t>
            </a:r>
            <a:r>
              <a:rPr lang="pt-BR" sz="1800" kern="150" dirty="0">
                <a:effectLst/>
                <a:highlight>
                  <a:srgbClr val="FFFF00"/>
                </a:highlight>
                <a:ea typeface="AR PL SungtiL GB"/>
                <a:cs typeface="Lohit Devanagari"/>
              </a:rPr>
              <a:t> (23/03)</a:t>
            </a:r>
            <a:r>
              <a:rPr lang="pt-BR" sz="1800" kern="150" dirty="0">
                <a:effectLst/>
                <a:ea typeface="AR PL SungtiL GB"/>
                <a:cs typeface="Lohit Devanagari"/>
              </a:rPr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>
                <a:effectLst/>
                <a:ea typeface="AR PL SungtiL GB"/>
                <a:cs typeface="Lohit Devanagari"/>
              </a:rPr>
              <a:t>Revisão Gravimetria e </a:t>
            </a:r>
            <a:r>
              <a:rPr lang="pt-BR" sz="1800" kern="150" dirty="0" err="1">
                <a:effectLst/>
                <a:ea typeface="AR PL SungtiL GB"/>
                <a:cs typeface="Lohit Devanagari"/>
              </a:rPr>
              <a:t>Magnetometria</a:t>
            </a:r>
            <a:r>
              <a:rPr lang="pt-BR" sz="1800" kern="150" dirty="0">
                <a:effectLst/>
                <a:ea typeface="AR PL SungtiL GB"/>
                <a:cs typeface="Lohit Devanagari"/>
              </a:rPr>
              <a:t> (06/04 e 13/04)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>
                <a:effectLst/>
                <a:ea typeface="AR PL SungtiL GB"/>
                <a:cs typeface="Lohit Devanagari"/>
              </a:rPr>
              <a:t>Método </a:t>
            </a:r>
            <a:r>
              <a:rPr lang="pt-BR" sz="1800" kern="150" dirty="0" err="1">
                <a:effectLst/>
                <a:ea typeface="AR PL SungtiL GB"/>
                <a:cs typeface="Lohit Devanagari"/>
              </a:rPr>
              <a:t>Magnetotelúrico</a:t>
            </a:r>
            <a:r>
              <a:rPr lang="pt-BR" sz="1800" kern="150" dirty="0">
                <a:effectLst/>
                <a:ea typeface="AR PL SungtiL GB"/>
                <a:cs typeface="Lohit Devanagari"/>
              </a:rPr>
              <a:t> (20/04)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>
                <a:effectLst/>
                <a:ea typeface="AR PL SungtiL GB"/>
                <a:cs typeface="Lohit Devanagari"/>
              </a:rPr>
              <a:t>Palestra MT – </a:t>
            </a:r>
            <a:r>
              <a:rPr lang="pt-BR" sz="1800" b="1" kern="150" dirty="0">
                <a:effectLst/>
                <a:ea typeface="AR PL SungtiL GB"/>
                <a:cs typeface="Lohit Devanagari"/>
              </a:rPr>
              <a:t>A definir </a:t>
            </a:r>
            <a:r>
              <a:rPr lang="pt-BR" sz="1800" kern="150" dirty="0">
                <a:effectLst/>
                <a:ea typeface="AR PL SungtiL GB"/>
                <a:cs typeface="Lohit Devanagari"/>
              </a:rPr>
              <a:t>(27/04)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800" kern="150" dirty="0">
                <a:effectLst/>
                <a:ea typeface="AR PL SungtiL GB"/>
                <a:cs typeface="Lohit Devanagari"/>
              </a:rPr>
              <a:t>Tópicos de inversão de dados geofísicos (04/05)</a:t>
            </a:r>
          </a:p>
          <a:p>
            <a:pPr marL="457200"/>
            <a:r>
              <a:rPr lang="pt-BR" sz="1800" kern="150" dirty="0">
                <a:effectLst/>
                <a:ea typeface="AR PL SungtiL GB"/>
                <a:cs typeface="Lohit Devanagari"/>
              </a:rPr>
              <a:t> </a:t>
            </a:r>
          </a:p>
          <a:p>
            <a:r>
              <a:rPr lang="pt-BR" sz="1800" kern="150" dirty="0">
                <a:effectLst/>
                <a:ea typeface="AR PL SungtiL GB"/>
                <a:cs typeface="Lohit Devanagari"/>
              </a:rPr>
              <a:t> </a:t>
            </a:r>
          </a:p>
          <a:p>
            <a:r>
              <a:rPr lang="pt-BR" sz="1800" u="sng" kern="150" dirty="0">
                <a:effectLst/>
                <a:ea typeface="AR PL SungtiL GB"/>
                <a:cs typeface="Lohit Devanagari"/>
              </a:rPr>
              <a:t>Avaliações:</a:t>
            </a:r>
            <a:endParaRPr lang="pt-BR" sz="1800" kern="150" dirty="0">
              <a:effectLst/>
              <a:ea typeface="AR PL SungtiL GB"/>
              <a:cs typeface="Lohit Devanagari"/>
            </a:endParaRPr>
          </a:p>
          <a:p>
            <a:r>
              <a:rPr lang="pt-BR" sz="1800" kern="150" dirty="0">
                <a:effectLst/>
                <a:ea typeface="AR PL SungtiL GB"/>
                <a:cs typeface="Lohit Devanagari"/>
              </a:rPr>
              <a:t> </a:t>
            </a:r>
          </a:p>
          <a:p>
            <a:r>
              <a:rPr lang="pt-BR" sz="1800" kern="150" dirty="0">
                <a:effectLst/>
                <a:ea typeface="AR PL SungtiL GB"/>
                <a:cs typeface="Lohit Devanagari"/>
              </a:rPr>
              <a:t>Ciclo de palestra dos alunos – (11/05, 18/05 e 25/05)</a:t>
            </a:r>
          </a:p>
          <a:p>
            <a:r>
              <a:rPr lang="pt-BR" sz="1800" kern="150" dirty="0">
                <a:effectLst/>
                <a:ea typeface="AR PL SungtiL GB"/>
                <a:cs typeface="Lohit Devanagari"/>
              </a:rPr>
              <a:t> </a:t>
            </a:r>
          </a:p>
          <a:p>
            <a:r>
              <a:rPr lang="pt-BR" sz="1800" kern="150" dirty="0">
                <a:effectLst/>
                <a:ea typeface="AR PL SungtiL GB"/>
                <a:cs typeface="Lohit Devanagari"/>
              </a:rPr>
              <a:t>Obs.: Os seminários deverão ter entre 30 e 40 minutos mais 10 a 20 minutos de arguição. Os alunos podem propor o tema da palestra. Caso não haja algum, eu irei propor os temas e sortearei entre os alunos. </a:t>
            </a:r>
          </a:p>
          <a:p>
            <a:r>
              <a:rPr lang="pt-BR" sz="1800" kern="150" dirty="0">
                <a:effectLst/>
                <a:latin typeface="Calibri" panose="020F0502020204030204" pitchFamily="34" charset="0"/>
                <a:ea typeface="AR PL SungtiL GB"/>
                <a:cs typeface="Lohit Devanagari"/>
              </a:rPr>
              <a:t> </a:t>
            </a:r>
            <a:endParaRPr lang="pt-BR" sz="1800" kern="150" dirty="0">
              <a:effectLst/>
              <a:latin typeface="Liberation Serif"/>
              <a:ea typeface="AR PL SungtiL GB"/>
              <a:cs typeface="Lohit Devanagari"/>
            </a:endParaRPr>
          </a:p>
          <a:p>
            <a:endParaRPr lang="pt-BR" sz="1800" kern="150" dirty="0">
              <a:effectLst/>
              <a:latin typeface="Liberation Serif"/>
              <a:ea typeface="AR PL SungtiL GB"/>
              <a:cs typeface="Lohit Devanaga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76EFE5-080F-4DB3-A482-449ED8E6914F}"/>
              </a:ext>
            </a:extLst>
          </p:cNvPr>
          <p:cNvSpPr txBox="1"/>
          <p:nvPr/>
        </p:nvSpPr>
        <p:spPr>
          <a:xfrm>
            <a:off x="7858539" y="2197892"/>
            <a:ext cx="4333461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3200" b="0" dirty="0">
                <a:ea typeface="Cambria Math" panose="02040503050406030204" pitchFamily="18" charset="0"/>
              </a:rPr>
              <a:t>MF = (2 x NA + NT)/3</a:t>
            </a:r>
          </a:p>
          <a:p>
            <a:endParaRPr lang="pt-BR" sz="3200" dirty="0">
              <a:ea typeface="Cambria Math" panose="02040503050406030204" pitchFamily="18" charset="0"/>
            </a:endParaRPr>
          </a:p>
          <a:p>
            <a:r>
              <a:rPr lang="pt-BR" sz="3200" dirty="0">
                <a:ea typeface="Cambria Math" panose="02040503050406030204" pitchFamily="18" charset="0"/>
              </a:rPr>
              <a:t>MF = Média Final</a:t>
            </a:r>
          </a:p>
          <a:p>
            <a:r>
              <a:rPr lang="pt-BR" sz="3200" dirty="0">
                <a:ea typeface="Cambria Math" panose="02040503050406030204" pitchFamily="18" charset="0"/>
              </a:rPr>
              <a:t>NA = Nota apresentação</a:t>
            </a:r>
          </a:p>
          <a:p>
            <a:r>
              <a:rPr lang="pt-BR" sz="3200" dirty="0">
                <a:ea typeface="Cambria Math" panose="02040503050406030204" pitchFamily="18" charset="0"/>
              </a:rPr>
              <a:t>NT = Nota do Texto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510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BBD3E1D1-6F54-49C7-8FCE-9DD6237C7735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7238B421-90D7-4812-B782-577FA296D894}"/>
              </a:ext>
            </a:extLst>
          </p:cNvPr>
          <p:cNvSpPr txBox="1">
            <a:spLocks/>
          </p:cNvSpPr>
          <p:nvPr/>
        </p:nvSpPr>
        <p:spPr>
          <a:xfrm>
            <a:off x="1516599" y="1069026"/>
            <a:ext cx="1667737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E84B414-046D-4B62-B536-834E0E9CD4C7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2378919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BBD3E1D1-6F54-49C7-8FCE-9DD6237C773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9D8B418-5AA8-41F8-98D1-2F2E746096E4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156941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2398E4C-60B7-4A52-B52F-5A7FF6170D3D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2084306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4FD2294-DD97-41EA-8269-3B09D872D527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2387656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5265B74-B744-4029-86D8-B15E200991B2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236104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851C61E8-09BF-4EED-9CFF-9E1ED6DF47AF}"/>
              </a:ext>
            </a:extLst>
          </p:cNvPr>
          <p:cNvSpPr/>
          <p:nvPr/>
        </p:nvSpPr>
        <p:spPr>
          <a:xfrm>
            <a:off x="1497139" y="3547761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stCxn id="4" idx="4"/>
            <a:endCxn id="10" idx="3"/>
          </p:cNvCxnSpPr>
          <p:nvPr/>
        </p:nvCxnSpPr>
        <p:spPr>
          <a:xfrm flipV="1">
            <a:off x="1680667" y="3055426"/>
            <a:ext cx="1792149" cy="616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C7AFBE7-B314-41AE-8738-1AC010780E46}"/>
                  </a:ext>
                </a:extLst>
              </p:cNvPr>
              <p:cNvSpPr/>
              <p:nvPr/>
            </p:nvSpPr>
            <p:spPr>
              <a:xfrm>
                <a:off x="2418146" y="2865901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C7AFBE7-B314-41AE-8738-1AC010780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46" y="2865901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236B3D-560A-47EA-8964-62A4CB504C73}"/>
              </a:ext>
            </a:extLst>
          </p:cNvPr>
          <p:cNvSpPr txBox="1"/>
          <p:nvPr/>
        </p:nvSpPr>
        <p:spPr>
          <a:xfrm>
            <a:off x="711378" y="3751355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FD66D9-DAA7-406A-9B2F-45C365A46FD6}"/>
                  </a:ext>
                </a:extLst>
              </p:cNvPr>
              <p:cNvSpPr/>
              <p:nvPr/>
            </p:nvSpPr>
            <p:spPr>
              <a:xfrm>
                <a:off x="1273095" y="3063657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8FD66D9-DAA7-406A-9B2F-45C365A46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95" y="3063657"/>
                <a:ext cx="68089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51135A8-B0E0-4C40-9C0C-116F0EA211F5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51135A8-B0E0-4C40-9C0C-116F0EA21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ítulo 1">
            <a:extLst>
              <a:ext uri="{FF2B5EF4-FFF2-40B4-BE49-F238E27FC236}">
                <a16:creationId xmlns:a16="http://schemas.microsoft.com/office/drawing/2014/main" id="{5B82CEBE-88FA-4A40-A127-1F6B039724DE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3006510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C2A07514-518E-4AA2-BC4F-DC5E67F85007}"/>
              </a:ext>
            </a:extLst>
          </p:cNvPr>
          <p:cNvSpPr txBox="1">
            <a:spLocks/>
          </p:cNvSpPr>
          <p:nvPr/>
        </p:nvSpPr>
        <p:spPr>
          <a:xfrm>
            <a:off x="63566" y="2734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Seja uma massa unitária em repouso na superfície terrestre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ítulo 1">
            <a:extLst>
              <a:ext uri="{FF2B5EF4-FFF2-40B4-BE49-F238E27FC236}">
                <a16:creationId xmlns:a16="http://schemas.microsoft.com/office/drawing/2014/main" id="{5B3E6B58-723B-4E2C-BC24-0DEC093AE3DA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1274918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68B6D043-DC40-4B1B-8545-EA0174AFE6D3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3919738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FCAF9B00-641E-4F41-B761-1EA17205A18A}"/>
              </a:ext>
            </a:extLst>
          </p:cNvPr>
          <p:cNvSpPr txBox="1">
            <a:spLocks/>
          </p:cNvSpPr>
          <p:nvPr/>
        </p:nvSpPr>
        <p:spPr>
          <a:xfrm>
            <a:off x="591181" y="319481"/>
            <a:ext cx="3463405" cy="1205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AD4AE62-174F-4EF8-88BF-43750363D011}"/>
              </a:ext>
            </a:extLst>
          </p:cNvPr>
          <p:cNvSpPr txBox="1">
            <a:spLocks/>
          </p:cNvSpPr>
          <p:nvPr/>
        </p:nvSpPr>
        <p:spPr>
          <a:xfrm>
            <a:off x="-143315" y="6494454"/>
            <a:ext cx="3613595" cy="336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/>
              <a:t>(Hofmann-</a:t>
            </a:r>
            <a:r>
              <a:rPr lang="pt-BR" sz="1600" dirty="0" err="1"/>
              <a:t>Wellenhof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Moritz, 2005)</a:t>
            </a:r>
          </a:p>
        </p:txBody>
      </p:sp>
    </p:spTree>
    <p:extLst>
      <p:ext uri="{BB962C8B-B14F-4D97-AF65-F5344CB8AC3E}">
        <p14:creationId xmlns:p14="http://schemas.microsoft.com/office/powerpoint/2010/main" val="3461869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7966"/>
            <a:ext cx="9144000" cy="591034"/>
          </a:xfrm>
        </p:spPr>
        <p:txBody>
          <a:bodyPr>
            <a:normAutofit/>
          </a:bodyPr>
          <a:lstStyle/>
          <a:p>
            <a:r>
              <a:rPr lang="pt-BR" sz="3600" dirty="0"/>
              <a:t>Até a próxima aula!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744F-59DE-4128-9A94-CCE46EDBB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71"/>
            <a:ext cx="9144000" cy="1182068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/>
              <a:t>Objetivo: </a:t>
            </a:r>
            <a:r>
              <a:rPr lang="pt-BR" sz="2800" dirty="0"/>
              <a:t>Revisar os conceitos dos métodos magnético e gravimétrico já passados em sala de aula.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F4CA9A-54EF-4371-BA10-0ECA9FFBA30D}"/>
              </a:ext>
            </a:extLst>
          </p:cNvPr>
          <p:cNvSpPr txBox="1"/>
          <p:nvPr/>
        </p:nvSpPr>
        <p:spPr>
          <a:xfrm>
            <a:off x="1202635" y="2156433"/>
            <a:ext cx="9786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Lei da Gravitação;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Campo de gravidade e seus elementos: </a:t>
            </a:r>
            <a:r>
              <a:rPr lang="pt-BR" sz="2400" dirty="0" err="1"/>
              <a:t>geóide</a:t>
            </a:r>
            <a:r>
              <a:rPr lang="pt-BR" sz="2400" dirty="0"/>
              <a:t> e </a:t>
            </a:r>
            <a:r>
              <a:rPr lang="pt-BR" sz="2400" dirty="0" err="1"/>
              <a:t>elipsóide</a:t>
            </a:r>
            <a:r>
              <a:rPr lang="pt-BR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Anomalia de gravidade e distúrbio de gravidade;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Campo geomagnético : campo interno e externo;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Anomalia de campo total.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4584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FCAF9B00-641E-4F41-B761-1EA17205A18A}"/>
              </a:ext>
            </a:extLst>
          </p:cNvPr>
          <p:cNvSpPr txBox="1">
            <a:spLocks/>
          </p:cNvSpPr>
          <p:nvPr/>
        </p:nvSpPr>
        <p:spPr>
          <a:xfrm>
            <a:off x="591181" y="319481"/>
            <a:ext cx="3463405" cy="1205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</p:spTree>
    <p:extLst>
      <p:ext uri="{BB962C8B-B14F-4D97-AF65-F5344CB8AC3E}">
        <p14:creationId xmlns:p14="http://schemas.microsoft.com/office/powerpoint/2010/main" val="3436433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FCAF9B00-641E-4F41-B761-1EA17205A18A}"/>
              </a:ext>
            </a:extLst>
          </p:cNvPr>
          <p:cNvSpPr txBox="1">
            <a:spLocks/>
          </p:cNvSpPr>
          <p:nvPr/>
        </p:nvSpPr>
        <p:spPr>
          <a:xfrm>
            <a:off x="591181" y="319481"/>
            <a:ext cx="3463405" cy="1205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5A9C9B5-1AEC-459F-8033-34E3B2CFDD37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07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/>
                            <m:sup>
                              <m:r>
                                <a:rPr lang="pt-BR" sz="4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68" y="2721114"/>
                <a:ext cx="5969631" cy="770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ítulo 1">
            <a:extLst>
              <a:ext uri="{FF2B5EF4-FFF2-40B4-BE49-F238E27FC236}">
                <a16:creationId xmlns:a16="http://schemas.microsoft.com/office/drawing/2014/main" id="{FCAF9B00-641E-4F41-B761-1EA17205A18A}"/>
              </a:ext>
            </a:extLst>
          </p:cNvPr>
          <p:cNvSpPr txBox="1">
            <a:spLocks/>
          </p:cNvSpPr>
          <p:nvPr/>
        </p:nvSpPr>
        <p:spPr>
          <a:xfrm>
            <a:off x="591181" y="319481"/>
            <a:ext cx="3463405" cy="1205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Se tomarmos o Laplaciano do </a:t>
            </a:r>
            <a:r>
              <a:rPr lang="pt-BR" sz="4400" b="1" dirty="0"/>
              <a:t>potencial de gravidade </a:t>
            </a:r>
            <a:r>
              <a:rPr lang="pt-BR" sz="4400" dirty="0"/>
              <a:t>em regiões livres de fontes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5A9C9B5-1AEC-459F-8033-34E3B2CFDD37}"/>
              </a:ext>
            </a:extLst>
          </p:cNvPr>
          <p:cNvSpPr/>
          <p:nvPr/>
        </p:nvSpPr>
        <p:spPr>
          <a:xfrm>
            <a:off x="8040474" y="2559621"/>
            <a:ext cx="1743908" cy="1179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07BE5CC-EB8D-4CB5-964C-EEAA402E3D9E}"/>
              </a:ext>
            </a:extLst>
          </p:cNvPr>
          <p:cNvSpPr txBox="1">
            <a:spLocks/>
          </p:cNvSpPr>
          <p:nvPr/>
        </p:nvSpPr>
        <p:spPr>
          <a:xfrm>
            <a:off x="5630376" y="5862698"/>
            <a:ext cx="5704374" cy="80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Podemos expandir a </a:t>
            </a:r>
            <a:r>
              <a:rPr lang="pt-BR" sz="2400" dirty="0">
                <a:solidFill>
                  <a:srgbClr val="FF0000"/>
                </a:solidFill>
              </a:rPr>
              <a:t>componente gravitacional</a:t>
            </a:r>
            <a:r>
              <a:rPr lang="pt-BR" sz="2400" dirty="0"/>
              <a:t> em harmônicos esféricos!</a:t>
            </a:r>
          </a:p>
        </p:txBody>
      </p:sp>
    </p:spTree>
    <p:extLst>
      <p:ext uri="{BB962C8B-B14F-4D97-AF65-F5344CB8AC3E}">
        <p14:creationId xmlns:p14="http://schemas.microsoft.com/office/powerpoint/2010/main" val="1569641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07E470-185E-4F69-A6A8-8CB530D849DA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E07E470-185E-4F69-A6A8-8CB530D8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899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orma livre 49">
            <a:extLst>
              <a:ext uri="{FF2B5EF4-FFF2-40B4-BE49-F238E27FC236}">
                <a16:creationId xmlns:a16="http://schemas.microsoft.com/office/drawing/2014/main" id="{58DF9085-A63C-4718-9077-C2057734B98E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49">
            <a:extLst>
              <a:ext uri="{FF2B5EF4-FFF2-40B4-BE49-F238E27FC236}">
                <a16:creationId xmlns:a16="http://schemas.microsoft.com/office/drawing/2014/main" id="{D4431C72-5DF4-44D6-967D-49264DD0411B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49">
            <a:extLst>
              <a:ext uri="{FF2B5EF4-FFF2-40B4-BE49-F238E27FC236}">
                <a16:creationId xmlns:a16="http://schemas.microsoft.com/office/drawing/2014/main" id="{57035E29-4EA0-4CDF-AF65-5AB6DFB05860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6F66754C-C1A1-429B-A698-55F5B550BCB0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501571" cy="118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Existem superfícies pelas quais o potencial é constante</a:t>
            </a:r>
          </a:p>
        </p:txBody>
      </p:sp>
    </p:spTree>
    <p:extLst>
      <p:ext uri="{BB962C8B-B14F-4D97-AF65-F5344CB8AC3E}">
        <p14:creationId xmlns:p14="http://schemas.microsoft.com/office/powerpoint/2010/main" val="77171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orma livre 49">
            <a:extLst>
              <a:ext uri="{FF2B5EF4-FFF2-40B4-BE49-F238E27FC236}">
                <a16:creationId xmlns:a16="http://schemas.microsoft.com/office/drawing/2014/main" id="{58DF9085-A63C-4718-9077-C2057734B98E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49">
            <a:extLst>
              <a:ext uri="{FF2B5EF4-FFF2-40B4-BE49-F238E27FC236}">
                <a16:creationId xmlns:a16="http://schemas.microsoft.com/office/drawing/2014/main" id="{D4431C72-5DF4-44D6-967D-49264DD0411B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49">
            <a:extLst>
              <a:ext uri="{FF2B5EF4-FFF2-40B4-BE49-F238E27FC236}">
                <a16:creationId xmlns:a16="http://schemas.microsoft.com/office/drawing/2014/main" id="{57035E29-4EA0-4CDF-AF65-5AB6DFB05860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6F66754C-C1A1-429B-A698-55F5B550BCB0}"/>
              </a:ext>
            </a:extLst>
          </p:cNvPr>
          <p:cNvSpPr txBox="1">
            <a:spLocks/>
          </p:cNvSpPr>
          <p:nvPr/>
        </p:nvSpPr>
        <p:spPr>
          <a:xfrm>
            <a:off x="63566" y="231658"/>
            <a:ext cx="3409249" cy="10848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Estas equipotenciais são chamadas de </a:t>
            </a:r>
            <a:r>
              <a:rPr lang="pt-BR" sz="4400" b="1" dirty="0" err="1"/>
              <a:t>geopes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049996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37361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/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28FFB9-691A-4D7E-A63B-359BD8E4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538" y="3698617"/>
                <a:ext cx="3736174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/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B8F5526-0545-4D35-B08B-90522B3E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16" y="5263226"/>
                <a:ext cx="5541966" cy="539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/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578DAE9-4F7B-409C-BA5B-662C9A9F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47" y="372617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orma livre 49">
            <a:extLst>
              <a:ext uri="{FF2B5EF4-FFF2-40B4-BE49-F238E27FC236}">
                <a16:creationId xmlns:a16="http://schemas.microsoft.com/office/drawing/2014/main" id="{58DF9085-A63C-4718-9077-C2057734B98E}"/>
              </a:ext>
            </a:extLst>
          </p:cNvPr>
          <p:cNvSpPr>
            <a:spLocks noChangeAspect="1"/>
          </p:cNvSpPr>
          <p:nvPr/>
        </p:nvSpPr>
        <p:spPr>
          <a:xfrm>
            <a:off x="615162" y="2539283"/>
            <a:ext cx="3470609" cy="2628000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49">
            <a:extLst>
              <a:ext uri="{FF2B5EF4-FFF2-40B4-BE49-F238E27FC236}">
                <a16:creationId xmlns:a16="http://schemas.microsoft.com/office/drawing/2014/main" id="{D4431C72-5DF4-44D6-967D-49264DD0411B}"/>
              </a:ext>
            </a:extLst>
          </p:cNvPr>
          <p:cNvSpPr>
            <a:spLocks noChangeAspect="1"/>
          </p:cNvSpPr>
          <p:nvPr/>
        </p:nvSpPr>
        <p:spPr>
          <a:xfrm>
            <a:off x="402906" y="2396146"/>
            <a:ext cx="3822647" cy="2938492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49">
            <a:extLst>
              <a:ext uri="{FF2B5EF4-FFF2-40B4-BE49-F238E27FC236}">
                <a16:creationId xmlns:a16="http://schemas.microsoft.com/office/drawing/2014/main" id="{57035E29-4EA0-4CDF-AF65-5AB6DFB05860}"/>
              </a:ext>
            </a:extLst>
          </p:cNvPr>
          <p:cNvSpPr>
            <a:spLocks noChangeAspect="1"/>
          </p:cNvSpPr>
          <p:nvPr/>
        </p:nvSpPr>
        <p:spPr>
          <a:xfrm>
            <a:off x="202652" y="2153836"/>
            <a:ext cx="4223564" cy="3446863"/>
          </a:xfrm>
          <a:custGeom>
            <a:avLst/>
            <a:gdLst>
              <a:gd name="connsiteX0" fmla="*/ 1745673 w 3497284"/>
              <a:gd name="connsiteY0" fmla="*/ 11876 h 2648198"/>
              <a:gd name="connsiteX1" fmla="*/ 1555668 w 3497284"/>
              <a:gd name="connsiteY1" fmla="*/ 0 h 2648198"/>
              <a:gd name="connsiteX2" fmla="*/ 1347850 w 3497284"/>
              <a:gd name="connsiteY2" fmla="*/ 17813 h 2648198"/>
              <a:gd name="connsiteX3" fmla="*/ 1235034 w 3497284"/>
              <a:gd name="connsiteY3" fmla="*/ 41564 h 2648198"/>
              <a:gd name="connsiteX4" fmla="*/ 1110343 w 3497284"/>
              <a:gd name="connsiteY4" fmla="*/ 89065 h 2648198"/>
              <a:gd name="connsiteX5" fmla="*/ 950026 w 3497284"/>
              <a:gd name="connsiteY5" fmla="*/ 154380 h 2648198"/>
              <a:gd name="connsiteX6" fmla="*/ 795647 w 3497284"/>
              <a:gd name="connsiteY6" fmla="*/ 237507 h 2648198"/>
              <a:gd name="connsiteX7" fmla="*/ 688769 w 3497284"/>
              <a:gd name="connsiteY7" fmla="*/ 302821 h 2648198"/>
              <a:gd name="connsiteX8" fmla="*/ 575954 w 3497284"/>
              <a:gd name="connsiteY8" fmla="*/ 380011 h 2648198"/>
              <a:gd name="connsiteX9" fmla="*/ 480951 w 3497284"/>
              <a:gd name="connsiteY9" fmla="*/ 439387 h 2648198"/>
              <a:gd name="connsiteX10" fmla="*/ 350322 w 3497284"/>
              <a:gd name="connsiteY10" fmla="*/ 516577 h 2648198"/>
              <a:gd name="connsiteX11" fmla="*/ 267195 w 3497284"/>
              <a:gd name="connsiteY11" fmla="*/ 575954 h 2648198"/>
              <a:gd name="connsiteX12" fmla="*/ 207819 w 3497284"/>
              <a:gd name="connsiteY12" fmla="*/ 647206 h 2648198"/>
              <a:gd name="connsiteX13" fmla="*/ 148442 w 3497284"/>
              <a:gd name="connsiteY13" fmla="*/ 754084 h 2648198"/>
              <a:gd name="connsiteX14" fmla="*/ 106878 w 3497284"/>
              <a:gd name="connsiteY14" fmla="*/ 843149 h 2648198"/>
              <a:gd name="connsiteX15" fmla="*/ 71252 w 3497284"/>
              <a:gd name="connsiteY15" fmla="*/ 938151 h 2648198"/>
              <a:gd name="connsiteX16" fmla="*/ 41564 w 3497284"/>
              <a:gd name="connsiteY16" fmla="*/ 1056904 h 2648198"/>
              <a:gd name="connsiteX17" fmla="*/ 35626 w 3497284"/>
              <a:gd name="connsiteY17" fmla="*/ 1140032 h 2648198"/>
              <a:gd name="connsiteX18" fmla="*/ 17813 w 3497284"/>
              <a:gd name="connsiteY18" fmla="*/ 1223159 h 2648198"/>
              <a:gd name="connsiteX19" fmla="*/ 5938 w 3497284"/>
              <a:gd name="connsiteY19" fmla="*/ 1312224 h 2648198"/>
              <a:gd name="connsiteX20" fmla="*/ 5938 w 3497284"/>
              <a:gd name="connsiteY20" fmla="*/ 1401289 h 2648198"/>
              <a:gd name="connsiteX21" fmla="*/ 0 w 3497284"/>
              <a:gd name="connsiteY21" fmla="*/ 1472541 h 2648198"/>
              <a:gd name="connsiteX22" fmla="*/ 17813 w 3497284"/>
              <a:gd name="connsiteY22" fmla="*/ 1591294 h 2648198"/>
              <a:gd name="connsiteX23" fmla="*/ 53439 w 3497284"/>
              <a:gd name="connsiteY23" fmla="*/ 1704110 h 2648198"/>
              <a:gd name="connsiteX24" fmla="*/ 83128 w 3497284"/>
              <a:gd name="connsiteY24" fmla="*/ 1763486 h 2648198"/>
              <a:gd name="connsiteX25" fmla="*/ 118754 w 3497284"/>
              <a:gd name="connsiteY25" fmla="*/ 1834738 h 2648198"/>
              <a:gd name="connsiteX26" fmla="*/ 154380 w 3497284"/>
              <a:gd name="connsiteY26" fmla="*/ 1888177 h 2648198"/>
              <a:gd name="connsiteX27" fmla="*/ 195943 w 3497284"/>
              <a:gd name="connsiteY27" fmla="*/ 1935678 h 2648198"/>
              <a:gd name="connsiteX28" fmla="*/ 249382 w 3497284"/>
              <a:gd name="connsiteY28" fmla="*/ 1983180 h 2648198"/>
              <a:gd name="connsiteX29" fmla="*/ 314697 w 3497284"/>
              <a:gd name="connsiteY29" fmla="*/ 2048494 h 2648198"/>
              <a:gd name="connsiteX30" fmla="*/ 374073 w 3497284"/>
              <a:gd name="connsiteY30" fmla="*/ 2113808 h 2648198"/>
              <a:gd name="connsiteX31" fmla="*/ 427512 w 3497284"/>
              <a:gd name="connsiteY31" fmla="*/ 2161310 h 2648198"/>
              <a:gd name="connsiteX32" fmla="*/ 492826 w 3497284"/>
              <a:gd name="connsiteY32" fmla="*/ 2220686 h 2648198"/>
              <a:gd name="connsiteX33" fmla="*/ 570016 w 3497284"/>
              <a:gd name="connsiteY33" fmla="*/ 2268187 h 2648198"/>
              <a:gd name="connsiteX34" fmla="*/ 665019 w 3497284"/>
              <a:gd name="connsiteY34" fmla="*/ 2333502 h 2648198"/>
              <a:gd name="connsiteX35" fmla="*/ 777834 w 3497284"/>
              <a:gd name="connsiteY35" fmla="*/ 2410691 h 2648198"/>
              <a:gd name="connsiteX36" fmla="*/ 878774 w 3497284"/>
              <a:gd name="connsiteY36" fmla="*/ 2476006 h 2648198"/>
              <a:gd name="connsiteX37" fmla="*/ 985652 w 3497284"/>
              <a:gd name="connsiteY37" fmla="*/ 2523507 h 2648198"/>
              <a:gd name="connsiteX38" fmla="*/ 1104406 w 3497284"/>
              <a:gd name="connsiteY38" fmla="*/ 2571008 h 2648198"/>
              <a:gd name="connsiteX39" fmla="*/ 1217221 w 3497284"/>
              <a:gd name="connsiteY39" fmla="*/ 2600697 h 2648198"/>
              <a:gd name="connsiteX40" fmla="*/ 1347850 w 3497284"/>
              <a:gd name="connsiteY40" fmla="*/ 2606634 h 2648198"/>
              <a:gd name="connsiteX41" fmla="*/ 1472541 w 3497284"/>
              <a:gd name="connsiteY41" fmla="*/ 2618510 h 2648198"/>
              <a:gd name="connsiteX42" fmla="*/ 1597232 w 3497284"/>
              <a:gd name="connsiteY42" fmla="*/ 2624447 h 2648198"/>
              <a:gd name="connsiteX43" fmla="*/ 1733798 w 3497284"/>
              <a:gd name="connsiteY43" fmla="*/ 2642260 h 2648198"/>
              <a:gd name="connsiteX44" fmla="*/ 1840676 w 3497284"/>
              <a:gd name="connsiteY44" fmla="*/ 2648198 h 2648198"/>
              <a:gd name="connsiteX45" fmla="*/ 1953491 w 3497284"/>
              <a:gd name="connsiteY45" fmla="*/ 2648198 h 2648198"/>
              <a:gd name="connsiteX46" fmla="*/ 2078182 w 3497284"/>
              <a:gd name="connsiteY46" fmla="*/ 2630385 h 2648198"/>
              <a:gd name="connsiteX47" fmla="*/ 2202873 w 3497284"/>
              <a:gd name="connsiteY47" fmla="*/ 2600697 h 2648198"/>
              <a:gd name="connsiteX48" fmla="*/ 2321626 w 3497284"/>
              <a:gd name="connsiteY48" fmla="*/ 2571008 h 2648198"/>
              <a:gd name="connsiteX49" fmla="*/ 2446317 w 3497284"/>
              <a:gd name="connsiteY49" fmla="*/ 2541320 h 2648198"/>
              <a:gd name="connsiteX50" fmla="*/ 2588821 w 3497284"/>
              <a:gd name="connsiteY50" fmla="*/ 2499756 h 2648198"/>
              <a:gd name="connsiteX51" fmla="*/ 2707574 w 3497284"/>
              <a:gd name="connsiteY51" fmla="*/ 2446317 h 2648198"/>
              <a:gd name="connsiteX52" fmla="*/ 2832265 w 3497284"/>
              <a:gd name="connsiteY52" fmla="*/ 2375065 h 2648198"/>
              <a:gd name="connsiteX53" fmla="*/ 2897580 w 3497284"/>
              <a:gd name="connsiteY53" fmla="*/ 2309751 h 2648198"/>
              <a:gd name="connsiteX54" fmla="*/ 2998520 w 3497284"/>
              <a:gd name="connsiteY54" fmla="*/ 2232562 h 2648198"/>
              <a:gd name="connsiteX55" fmla="*/ 3129148 w 3497284"/>
              <a:gd name="connsiteY55" fmla="*/ 2113808 h 2648198"/>
              <a:gd name="connsiteX56" fmla="*/ 3224151 w 3497284"/>
              <a:gd name="connsiteY56" fmla="*/ 2012868 h 2648198"/>
              <a:gd name="connsiteX57" fmla="*/ 3325091 w 3497284"/>
              <a:gd name="connsiteY57" fmla="*/ 1900052 h 2648198"/>
              <a:gd name="connsiteX58" fmla="*/ 3390406 w 3497284"/>
              <a:gd name="connsiteY58" fmla="*/ 1816925 h 2648198"/>
              <a:gd name="connsiteX59" fmla="*/ 3437907 w 3497284"/>
              <a:gd name="connsiteY59" fmla="*/ 1745673 h 2648198"/>
              <a:gd name="connsiteX60" fmla="*/ 3461658 w 3497284"/>
              <a:gd name="connsiteY60" fmla="*/ 1644733 h 2648198"/>
              <a:gd name="connsiteX61" fmla="*/ 3485408 w 3497284"/>
              <a:gd name="connsiteY61" fmla="*/ 1508167 h 2648198"/>
              <a:gd name="connsiteX62" fmla="*/ 3497284 w 3497284"/>
              <a:gd name="connsiteY62" fmla="*/ 1353787 h 2648198"/>
              <a:gd name="connsiteX63" fmla="*/ 3497284 w 3497284"/>
              <a:gd name="connsiteY63" fmla="*/ 1205346 h 2648198"/>
              <a:gd name="connsiteX64" fmla="*/ 3497284 w 3497284"/>
              <a:gd name="connsiteY64" fmla="*/ 1110343 h 2648198"/>
              <a:gd name="connsiteX65" fmla="*/ 3473533 w 3497284"/>
              <a:gd name="connsiteY65" fmla="*/ 1021278 h 2648198"/>
              <a:gd name="connsiteX66" fmla="*/ 3420094 w 3497284"/>
              <a:gd name="connsiteY66" fmla="*/ 902525 h 2648198"/>
              <a:gd name="connsiteX67" fmla="*/ 3354780 w 3497284"/>
              <a:gd name="connsiteY67" fmla="*/ 777834 h 2648198"/>
              <a:gd name="connsiteX68" fmla="*/ 3277590 w 3497284"/>
              <a:gd name="connsiteY68" fmla="*/ 682832 h 2648198"/>
              <a:gd name="connsiteX69" fmla="*/ 3158837 w 3497284"/>
              <a:gd name="connsiteY69" fmla="*/ 564078 h 2648198"/>
              <a:gd name="connsiteX70" fmla="*/ 3034146 w 3497284"/>
              <a:gd name="connsiteY70" fmla="*/ 451263 h 2648198"/>
              <a:gd name="connsiteX71" fmla="*/ 2909455 w 3497284"/>
              <a:gd name="connsiteY71" fmla="*/ 362198 h 2648198"/>
              <a:gd name="connsiteX72" fmla="*/ 2766951 w 3497284"/>
              <a:gd name="connsiteY72" fmla="*/ 273133 h 2648198"/>
              <a:gd name="connsiteX73" fmla="*/ 2624447 w 3497284"/>
              <a:gd name="connsiteY73" fmla="*/ 190006 h 2648198"/>
              <a:gd name="connsiteX74" fmla="*/ 2511632 w 3497284"/>
              <a:gd name="connsiteY74" fmla="*/ 124691 h 2648198"/>
              <a:gd name="connsiteX75" fmla="*/ 2339439 w 3497284"/>
              <a:gd name="connsiteY75" fmla="*/ 65315 h 2648198"/>
              <a:gd name="connsiteX76" fmla="*/ 2167247 w 3497284"/>
              <a:gd name="connsiteY76" fmla="*/ 29689 h 2648198"/>
              <a:gd name="connsiteX77" fmla="*/ 2018806 w 3497284"/>
              <a:gd name="connsiteY77" fmla="*/ 11876 h 2648198"/>
              <a:gd name="connsiteX78" fmla="*/ 1858489 w 3497284"/>
              <a:gd name="connsiteY78" fmla="*/ 11876 h 2648198"/>
              <a:gd name="connsiteX79" fmla="*/ 1745673 w 3497284"/>
              <a:gd name="connsiteY79" fmla="*/ 11876 h 264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497284" h="2648198">
                <a:moveTo>
                  <a:pt x="1745673" y="11876"/>
                </a:moveTo>
                <a:lnTo>
                  <a:pt x="1555668" y="0"/>
                </a:lnTo>
                <a:lnTo>
                  <a:pt x="1347850" y="17813"/>
                </a:lnTo>
                <a:lnTo>
                  <a:pt x="1235034" y="41564"/>
                </a:lnTo>
                <a:lnTo>
                  <a:pt x="1110343" y="89065"/>
                </a:lnTo>
                <a:lnTo>
                  <a:pt x="950026" y="154380"/>
                </a:lnTo>
                <a:lnTo>
                  <a:pt x="795647" y="237507"/>
                </a:lnTo>
                <a:lnTo>
                  <a:pt x="688769" y="302821"/>
                </a:lnTo>
                <a:lnTo>
                  <a:pt x="575954" y="380011"/>
                </a:lnTo>
                <a:lnTo>
                  <a:pt x="480951" y="439387"/>
                </a:lnTo>
                <a:lnTo>
                  <a:pt x="350322" y="516577"/>
                </a:lnTo>
                <a:lnTo>
                  <a:pt x="267195" y="575954"/>
                </a:lnTo>
                <a:lnTo>
                  <a:pt x="207819" y="647206"/>
                </a:lnTo>
                <a:lnTo>
                  <a:pt x="148442" y="754084"/>
                </a:lnTo>
                <a:lnTo>
                  <a:pt x="106878" y="843149"/>
                </a:lnTo>
                <a:lnTo>
                  <a:pt x="71252" y="938151"/>
                </a:lnTo>
                <a:lnTo>
                  <a:pt x="41564" y="1056904"/>
                </a:lnTo>
                <a:lnTo>
                  <a:pt x="35626" y="1140032"/>
                </a:lnTo>
                <a:lnTo>
                  <a:pt x="17813" y="1223159"/>
                </a:lnTo>
                <a:lnTo>
                  <a:pt x="5938" y="1312224"/>
                </a:lnTo>
                <a:lnTo>
                  <a:pt x="5938" y="1401289"/>
                </a:lnTo>
                <a:lnTo>
                  <a:pt x="0" y="1472541"/>
                </a:lnTo>
                <a:lnTo>
                  <a:pt x="17813" y="1591294"/>
                </a:lnTo>
                <a:lnTo>
                  <a:pt x="53439" y="1704110"/>
                </a:lnTo>
                <a:lnTo>
                  <a:pt x="83128" y="1763486"/>
                </a:lnTo>
                <a:lnTo>
                  <a:pt x="118754" y="1834738"/>
                </a:lnTo>
                <a:lnTo>
                  <a:pt x="154380" y="1888177"/>
                </a:lnTo>
                <a:lnTo>
                  <a:pt x="195943" y="1935678"/>
                </a:lnTo>
                <a:lnTo>
                  <a:pt x="249382" y="1983180"/>
                </a:lnTo>
                <a:lnTo>
                  <a:pt x="314697" y="2048494"/>
                </a:lnTo>
                <a:lnTo>
                  <a:pt x="374073" y="2113808"/>
                </a:lnTo>
                <a:lnTo>
                  <a:pt x="427512" y="2161310"/>
                </a:lnTo>
                <a:lnTo>
                  <a:pt x="492826" y="2220686"/>
                </a:lnTo>
                <a:lnTo>
                  <a:pt x="570016" y="2268187"/>
                </a:lnTo>
                <a:lnTo>
                  <a:pt x="665019" y="2333502"/>
                </a:lnTo>
                <a:lnTo>
                  <a:pt x="777834" y="2410691"/>
                </a:lnTo>
                <a:lnTo>
                  <a:pt x="878774" y="2476006"/>
                </a:lnTo>
                <a:lnTo>
                  <a:pt x="985652" y="2523507"/>
                </a:lnTo>
                <a:lnTo>
                  <a:pt x="1104406" y="2571008"/>
                </a:lnTo>
                <a:lnTo>
                  <a:pt x="1217221" y="2600697"/>
                </a:lnTo>
                <a:lnTo>
                  <a:pt x="1347850" y="2606634"/>
                </a:lnTo>
                <a:lnTo>
                  <a:pt x="1472541" y="2618510"/>
                </a:lnTo>
                <a:lnTo>
                  <a:pt x="1597232" y="2624447"/>
                </a:lnTo>
                <a:lnTo>
                  <a:pt x="1733798" y="2642260"/>
                </a:lnTo>
                <a:lnTo>
                  <a:pt x="1840676" y="2648198"/>
                </a:lnTo>
                <a:lnTo>
                  <a:pt x="1953491" y="2648198"/>
                </a:lnTo>
                <a:lnTo>
                  <a:pt x="2078182" y="2630385"/>
                </a:lnTo>
                <a:lnTo>
                  <a:pt x="2202873" y="2600697"/>
                </a:lnTo>
                <a:lnTo>
                  <a:pt x="2321626" y="2571008"/>
                </a:lnTo>
                <a:lnTo>
                  <a:pt x="2446317" y="2541320"/>
                </a:lnTo>
                <a:lnTo>
                  <a:pt x="2588821" y="2499756"/>
                </a:lnTo>
                <a:lnTo>
                  <a:pt x="2707574" y="2446317"/>
                </a:lnTo>
                <a:lnTo>
                  <a:pt x="2832265" y="2375065"/>
                </a:lnTo>
                <a:lnTo>
                  <a:pt x="2897580" y="2309751"/>
                </a:lnTo>
                <a:lnTo>
                  <a:pt x="2998520" y="2232562"/>
                </a:lnTo>
                <a:lnTo>
                  <a:pt x="3129148" y="2113808"/>
                </a:lnTo>
                <a:lnTo>
                  <a:pt x="3224151" y="2012868"/>
                </a:lnTo>
                <a:lnTo>
                  <a:pt x="3325091" y="1900052"/>
                </a:lnTo>
                <a:lnTo>
                  <a:pt x="3390406" y="1816925"/>
                </a:lnTo>
                <a:lnTo>
                  <a:pt x="3437907" y="1745673"/>
                </a:lnTo>
                <a:lnTo>
                  <a:pt x="3461658" y="1644733"/>
                </a:lnTo>
                <a:lnTo>
                  <a:pt x="3485408" y="1508167"/>
                </a:lnTo>
                <a:lnTo>
                  <a:pt x="3497284" y="1353787"/>
                </a:lnTo>
                <a:lnTo>
                  <a:pt x="3497284" y="1205346"/>
                </a:lnTo>
                <a:lnTo>
                  <a:pt x="3497284" y="1110343"/>
                </a:lnTo>
                <a:lnTo>
                  <a:pt x="3473533" y="1021278"/>
                </a:lnTo>
                <a:lnTo>
                  <a:pt x="3420094" y="902525"/>
                </a:lnTo>
                <a:lnTo>
                  <a:pt x="3354780" y="777834"/>
                </a:lnTo>
                <a:lnTo>
                  <a:pt x="3277590" y="682832"/>
                </a:lnTo>
                <a:lnTo>
                  <a:pt x="3158837" y="564078"/>
                </a:lnTo>
                <a:lnTo>
                  <a:pt x="3034146" y="451263"/>
                </a:lnTo>
                <a:lnTo>
                  <a:pt x="2909455" y="362198"/>
                </a:lnTo>
                <a:lnTo>
                  <a:pt x="2766951" y="273133"/>
                </a:lnTo>
                <a:lnTo>
                  <a:pt x="2624447" y="190006"/>
                </a:lnTo>
                <a:lnTo>
                  <a:pt x="2511632" y="124691"/>
                </a:lnTo>
                <a:lnTo>
                  <a:pt x="2339439" y="65315"/>
                </a:lnTo>
                <a:lnTo>
                  <a:pt x="2167247" y="29689"/>
                </a:lnTo>
                <a:lnTo>
                  <a:pt x="2018806" y="11876"/>
                </a:lnTo>
                <a:lnTo>
                  <a:pt x="1858489" y="11876"/>
                </a:lnTo>
                <a:lnTo>
                  <a:pt x="1745673" y="1187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6F66754C-C1A1-429B-A698-55F5B550BCB0}"/>
              </a:ext>
            </a:extLst>
          </p:cNvPr>
          <p:cNvSpPr txBox="1">
            <a:spLocks/>
          </p:cNvSpPr>
          <p:nvPr/>
        </p:nvSpPr>
        <p:spPr>
          <a:xfrm>
            <a:off x="193063" y="261929"/>
            <a:ext cx="4223564" cy="1340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 </a:t>
            </a:r>
            <a:r>
              <a:rPr lang="pt-BR" sz="4400" dirty="0" err="1"/>
              <a:t>geope</a:t>
            </a:r>
            <a:r>
              <a:rPr lang="pt-BR" sz="4400" dirty="0"/>
              <a:t> que coincide com o nível médio dos mares não perturbados é chamada de </a:t>
            </a:r>
            <a:r>
              <a:rPr lang="pt-BR" sz="4400" b="1" dirty="0" err="1"/>
              <a:t>geóide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360609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443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5A4B7F2-0F6D-4570-9007-5A64ACC37EC8}"/>
                  </a:ext>
                </a:extLst>
              </p:cNvPr>
              <p:cNvSpPr txBox="1"/>
              <p:nvPr/>
            </p:nvSpPr>
            <p:spPr>
              <a:xfrm>
                <a:off x="7005882" y="4230917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5A4B7F2-0F6D-4570-9007-5A64ACC3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4230917"/>
                <a:ext cx="45155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ítulo 1">
            <a:extLst>
              <a:ext uri="{FF2B5EF4-FFF2-40B4-BE49-F238E27FC236}">
                <a16:creationId xmlns:a16="http://schemas.microsoft.com/office/drawing/2014/main" id="{1F5BAD71-6F79-4343-9A92-3043F2EA1957}"/>
              </a:ext>
            </a:extLst>
          </p:cNvPr>
          <p:cNvSpPr txBox="1">
            <a:spLocks/>
          </p:cNvSpPr>
          <p:nvPr/>
        </p:nvSpPr>
        <p:spPr>
          <a:xfrm>
            <a:off x="7158282" y="3779420"/>
            <a:ext cx="3736174" cy="483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vetor gravidade</a:t>
            </a:r>
            <a:endParaRPr lang="pt-BR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03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30AB96C6-867C-4F54-8C1C-DB299E80D247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FB9BD2A-FC04-4C81-82A8-93B13D810F14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-682172" y="6177288"/>
            <a:ext cx="6482377" cy="57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2005)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84E2819-AEE0-4551-A954-CA07B8E65CA1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3674E2C5-89E3-467C-AB59-FAE189C45227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272273-3738-4865-9357-C71F59179E92}"/>
              </a:ext>
            </a:extLst>
          </p:cNvPr>
          <p:cNvSpPr txBox="1">
            <a:spLocks/>
          </p:cNvSpPr>
          <p:nvPr/>
        </p:nvSpPr>
        <p:spPr>
          <a:xfrm>
            <a:off x="5611326" y="1376289"/>
            <a:ext cx="6272773" cy="1047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</a:t>
            </a:r>
            <a:r>
              <a:rPr lang="pt-BR" sz="4400" b="1" dirty="0"/>
              <a:t>potencial de gravidade </a:t>
            </a:r>
            <a:r>
              <a:rPr lang="pt-BR" sz="4400" dirty="0"/>
              <a:t>é a soma entre duas funções escalares: o </a:t>
            </a:r>
            <a:r>
              <a:rPr lang="pt-BR" sz="4400" b="1" dirty="0">
                <a:solidFill>
                  <a:srgbClr val="FF0000"/>
                </a:solidFill>
              </a:rPr>
              <a:t>potencial gravitacional </a:t>
            </a:r>
            <a:r>
              <a:rPr lang="pt-BR" sz="4400" dirty="0"/>
              <a:t>e o </a:t>
            </a:r>
            <a:r>
              <a:rPr lang="pt-BR" sz="4400" b="1" dirty="0">
                <a:solidFill>
                  <a:schemeClr val="accent1"/>
                </a:solidFill>
              </a:rPr>
              <a:t>potencial centrífugo </a:t>
            </a:r>
          </a:p>
        </p:txBody>
      </p:sp>
      <p:sp>
        <p:nvSpPr>
          <p:cNvPr id="21" name="Forma livre 24">
            <a:extLst>
              <a:ext uri="{FF2B5EF4-FFF2-40B4-BE49-F238E27FC236}">
                <a16:creationId xmlns:a16="http://schemas.microsoft.com/office/drawing/2014/main" id="{1985B3DE-AD2C-4021-AB65-4D63D371F2EB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/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FFCAD08-406B-4842-832D-E015982F9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2721114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031CD1-D315-4571-8277-19A7502456A9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ítulo 1">
            <a:extLst>
              <a:ext uri="{FF2B5EF4-FFF2-40B4-BE49-F238E27FC236}">
                <a16:creationId xmlns:a16="http://schemas.microsoft.com/office/drawing/2014/main" id="{D313CDA8-3856-4274-B4E4-3B753528A137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AA25E287-BCBE-4589-B321-E495C19DF567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ECAA23-4918-43D6-B559-DDE798CFB6DC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D53AEC3-5602-45EA-B0F3-97D563E52480}"/>
              </a:ext>
            </a:extLst>
          </p:cNvPr>
          <p:cNvSpPr txBox="1">
            <a:spLocks/>
          </p:cNvSpPr>
          <p:nvPr/>
        </p:nvSpPr>
        <p:spPr>
          <a:xfrm>
            <a:off x="70279" y="2019466"/>
            <a:ext cx="1430126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Superfície terrestre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588F2AA5-D74B-4348-87DA-CCE5555FD025}"/>
              </a:ext>
            </a:extLst>
          </p:cNvPr>
          <p:cNvSpPr txBox="1">
            <a:spLocks/>
          </p:cNvSpPr>
          <p:nvPr/>
        </p:nvSpPr>
        <p:spPr>
          <a:xfrm>
            <a:off x="5434908" y="461307"/>
            <a:ext cx="6086532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começar descrevendo o </a:t>
            </a:r>
            <a:r>
              <a:rPr lang="pt-B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potencial de gravidade</a:t>
            </a:r>
            <a:r>
              <a:rPr lang="pt-BR" sz="4400" dirty="0"/>
              <a:t>!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157059-BE3D-4BCA-A0C9-8DAB5E96F26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2350468" y="3055426"/>
            <a:ext cx="112234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/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81D2CD0-930A-472A-B3BB-7B1F5AAE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80" y="2674742"/>
                <a:ext cx="976869" cy="35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ítulo 1">
            <a:extLst>
              <a:ext uri="{FF2B5EF4-FFF2-40B4-BE49-F238E27FC236}">
                <a16:creationId xmlns:a16="http://schemas.microsoft.com/office/drawing/2014/main" id="{5022100A-BDE5-49E5-948A-26299C447A46}"/>
              </a:ext>
            </a:extLst>
          </p:cNvPr>
          <p:cNvSpPr txBox="1">
            <a:spLocks/>
          </p:cNvSpPr>
          <p:nvPr/>
        </p:nvSpPr>
        <p:spPr>
          <a:xfrm>
            <a:off x="7221206" y="5687192"/>
            <a:ext cx="4084910" cy="7767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módulo deste vetor é o que chamamos de gravidade!</a:t>
            </a:r>
            <a:endParaRPr lang="pt-BR" sz="4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5A4B7F2-0F6D-4570-9007-5A64ACC37EC8}"/>
                  </a:ext>
                </a:extLst>
              </p:cNvPr>
              <p:cNvSpPr txBox="1"/>
              <p:nvPr/>
            </p:nvSpPr>
            <p:spPr>
              <a:xfrm>
                <a:off x="7005882" y="4230917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5A4B7F2-0F6D-4570-9007-5A64ACC3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882" y="4230917"/>
                <a:ext cx="45155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ítulo 1">
            <a:extLst>
              <a:ext uri="{FF2B5EF4-FFF2-40B4-BE49-F238E27FC236}">
                <a16:creationId xmlns:a16="http://schemas.microsoft.com/office/drawing/2014/main" id="{03CB6F9A-BD18-4049-8566-3A479275F0C4}"/>
              </a:ext>
            </a:extLst>
          </p:cNvPr>
          <p:cNvSpPr txBox="1">
            <a:spLocks/>
          </p:cNvSpPr>
          <p:nvPr/>
        </p:nvSpPr>
        <p:spPr>
          <a:xfrm>
            <a:off x="7158282" y="3779420"/>
            <a:ext cx="3736174" cy="483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vetor gravidade</a:t>
            </a:r>
            <a:endParaRPr lang="pt-BR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133475" y="2934727"/>
            <a:ext cx="9925050" cy="9885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Método Gravimétrico</a:t>
            </a:r>
          </a:p>
        </p:txBody>
      </p:sp>
    </p:spTree>
    <p:extLst>
      <p:ext uri="{BB962C8B-B14F-4D97-AF65-F5344CB8AC3E}">
        <p14:creationId xmlns:p14="http://schemas.microsoft.com/office/powerpoint/2010/main" val="444384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224850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1612979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2182600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ECF046E-B698-4716-AE7B-1F76B2254E9B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</p:txBody>
      </p:sp>
    </p:spTree>
    <p:extLst>
      <p:ext uri="{BB962C8B-B14F-4D97-AF65-F5344CB8AC3E}">
        <p14:creationId xmlns:p14="http://schemas.microsoft.com/office/powerpoint/2010/main" val="2122476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6667D6A7-1013-47EF-BBBC-6E41C22492FB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</p:spTree>
    <p:extLst>
      <p:ext uri="{BB962C8B-B14F-4D97-AF65-F5344CB8AC3E}">
        <p14:creationId xmlns:p14="http://schemas.microsoft.com/office/powerpoint/2010/main" val="384799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675505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4047277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1267780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3" y="3578042"/>
                <a:ext cx="4183424" cy="723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ítulo 1">
            <a:extLst>
              <a:ext uri="{FF2B5EF4-FFF2-40B4-BE49-F238E27FC236}">
                <a16:creationId xmlns:a16="http://schemas.microsoft.com/office/drawing/2014/main" id="{76BAE16E-3A75-489D-B4BE-B2609E3D49CC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1086812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pt-B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pt-BR" sz="4000" i="0">
                                  <a:latin typeface="Cambria Math"/>
                                </a:rPr>
                                <m:t>W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9CB17AEA-5081-4953-8339-A029F6913DFF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</p:spTree>
    <p:extLst>
      <p:ext uri="{BB962C8B-B14F-4D97-AF65-F5344CB8AC3E}">
        <p14:creationId xmlns:p14="http://schemas.microsoft.com/office/powerpoint/2010/main" val="40715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133475" y="2934727"/>
            <a:ext cx="9925050" cy="9885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A Lei da Gravitação</a:t>
            </a:r>
          </a:p>
        </p:txBody>
      </p:sp>
    </p:spTree>
    <p:extLst>
      <p:ext uri="{BB962C8B-B14F-4D97-AF65-F5344CB8AC3E}">
        <p14:creationId xmlns:p14="http://schemas.microsoft.com/office/powerpoint/2010/main" val="3564863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ítulo 1">
            <a:extLst>
              <a:ext uri="{FF2B5EF4-FFF2-40B4-BE49-F238E27FC236}">
                <a16:creationId xmlns:a16="http://schemas.microsoft.com/office/drawing/2014/main" id="{822AACE4-F31D-4E75-949E-35CA6C2F07B0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0F679BF2-7D38-4062-AE2B-B5057430C69F}"/>
              </a:ext>
            </a:extLst>
          </p:cNvPr>
          <p:cNvSpPr txBox="1">
            <a:spLocks/>
          </p:cNvSpPr>
          <p:nvPr/>
        </p:nvSpPr>
        <p:spPr>
          <a:xfrm>
            <a:off x="4442732" y="373607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</p:spTree>
    <p:extLst>
      <p:ext uri="{BB962C8B-B14F-4D97-AF65-F5344CB8AC3E}">
        <p14:creationId xmlns:p14="http://schemas.microsoft.com/office/powerpoint/2010/main" val="121861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ítulo 1">
            <a:extLst>
              <a:ext uri="{FF2B5EF4-FFF2-40B4-BE49-F238E27FC236}">
                <a16:creationId xmlns:a16="http://schemas.microsoft.com/office/drawing/2014/main" id="{5AF4D7D7-DB42-4534-9B69-73EF7F8C617B}"/>
              </a:ext>
            </a:extLst>
          </p:cNvPr>
          <p:cNvSpPr txBox="1">
            <a:spLocks/>
          </p:cNvSpPr>
          <p:nvPr/>
        </p:nvSpPr>
        <p:spPr>
          <a:xfrm>
            <a:off x="5623570" y="231657"/>
            <a:ext cx="3083366" cy="180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gravidade normal, que é o módulo do vetor gravidade normal, pode ser calculado pela fórmula </a:t>
            </a:r>
            <a:r>
              <a:rPr lang="pt-BR" sz="4400" dirty="0" err="1"/>
              <a:t>Somigliana</a:t>
            </a:r>
            <a:r>
              <a:rPr lang="pt-BR" sz="4400" dirty="0"/>
              <a:t> de1929 (calculado sobre a superfície do elipsoide)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A5C0855-1B80-4F77-B9B7-39D0E6643B30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A5C0855-1B80-4F77-B9B7-39D0E664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ítulo 1">
            <a:extLst>
              <a:ext uri="{FF2B5EF4-FFF2-40B4-BE49-F238E27FC236}">
                <a16:creationId xmlns:a16="http://schemas.microsoft.com/office/drawing/2014/main" id="{04AC08F5-50B3-4A03-B088-A9A8CE28A176}"/>
              </a:ext>
            </a:extLst>
          </p:cNvPr>
          <p:cNvSpPr txBox="1">
            <a:spLocks/>
          </p:cNvSpPr>
          <p:nvPr/>
        </p:nvSpPr>
        <p:spPr>
          <a:xfrm>
            <a:off x="4442732" y="373607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</p:spTree>
    <p:extLst>
      <p:ext uri="{BB962C8B-B14F-4D97-AF65-F5344CB8AC3E}">
        <p14:creationId xmlns:p14="http://schemas.microsoft.com/office/powerpoint/2010/main" val="42410316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E05A0C57-2D6A-4C47-ABA8-2C3E6E9DB4E0}"/>
              </a:ext>
            </a:extLst>
          </p:cNvPr>
          <p:cNvSpPr txBox="1">
            <a:spLocks/>
          </p:cNvSpPr>
          <p:nvPr/>
        </p:nvSpPr>
        <p:spPr>
          <a:xfrm>
            <a:off x="8529270" y="1016854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ítulo 1">
            <a:extLst>
              <a:ext uri="{FF2B5EF4-FFF2-40B4-BE49-F238E27FC236}">
                <a16:creationId xmlns:a16="http://schemas.microsoft.com/office/drawing/2014/main" id="{5AF4D7D7-DB42-4534-9B69-73EF7F8C617B}"/>
              </a:ext>
            </a:extLst>
          </p:cNvPr>
          <p:cNvSpPr txBox="1">
            <a:spLocks/>
          </p:cNvSpPr>
          <p:nvPr/>
        </p:nvSpPr>
        <p:spPr>
          <a:xfrm>
            <a:off x="5623570" y="231657"/>
            <a:ext cx="3083366" cy="180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gravidade normal, que é o módulo do vetor gravidade normal, pode ser calculado pela fórmula </a:t>
            </a:r>
            <a:r>
              <a:rPr lang="pt-BR" sz="4400" dirty="0" err="1"/>
              <a:t>Somigliana</a:t>
            </a:r>
            <a:r>
              <a:rPr lang="pt-BR" sz="4400" dirty="0"/>
              <a:t> de1929 (calculado sobre a superfície do elipsoide)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A01D0CDF-0D68-43C6-8A32-3FF2A8F55BF9}"/>
              </a:ext>
            </a:extLst>
          </p:cNvPr>
          <p:cNvSpPr txBox="1">
            <a:spLocks/>
          </p:cNvSpPr>
          <p:nvPr/>
        </p:nvSpPr>
        <p:spPr>
          <a:xfrm>
            <a:off x="8214993" y="5351053"/>
            <a:ext cx="3083366" cy="13754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Contudo,existe</a:t>
            </a:r>
            <a:r>
              <a:rPr lang="pt-BR" sz="4400" dirty="0"/>
              <a:t> uma solução analítica para o cálculo da gravidade normal acima ou abaixo da superfície do elipsoide!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A5C0855-1B80-4F77-B9B7-39D0E6643B30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A5C0855-1B80-4F77-B9B7-39D0E664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ítulo 1">
            <a:extLst>
              <a:ext uri="{FF2B5EF4-FFF2-40B4-BE49-F238E27FC236}">
                <a16:creationId xmlns:a16="http://schemas.microsoft.com/office/drawing/2014/main" id="{04AC08F5-50B3-4A03-B088-A9A8CE28A176}"/>
              </a:ext>
            </a:extLst>
          </p:cNvPr>
          <p:cNvSpPr txBox="1">
            <a:spLocks/>
          </p:cNvSpPr>
          <p:nvPr/>
        </p:nvSpPr>
        <p:spPr>
          <a:xfrm>
            <a:off x="4442732" y="373607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</p:spTree>
    <p:extLst>
      <p:ext uri="{BB962C8B-B14F-4D97-AF65-F5344CB8AC3E}">
        <p14:creationId xmlns:p14="http://schemas.microsoft.com/office/powerpoint/2010/main" val="2839255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F2C67BAE-8B7B-4A04-8EB8-16B47B8EC24A}"/>
              </a:ext>
            </a:extLst>
          </p:cNvPr>
          <p:cNvSpPr txBox="1">
            <a:spLocks/>
          </p:cNvSpPr>
          <p:nvPr/>
        </p:nvSpPr>
        <p:spPr>
          <a:xfrm>
            <a:off x="4442732" y="373607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9AA6FD6-15C7-4C7B-A681-FCF7F73C1CF6}"/>
              </a:ext>
            </a:extLst>
          </p:cNvPr>
          <p:cNvSpPr/>
          <p:nvPr/>
        </p:nvSpPr>
        <p:spPr>
          <a:xfrm>
            <a:off x="7554795" y="2382244"/>
            <a:ext cx="3806555" cy="303158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C7871DA-A457-4FC9-B721-8FAD8A490AE2}"/>
              </a:ext>
            </a:extLst>
          </p:cNvPr>
          <p:cNvSpPr/>
          <p:nvPr/>
        </p:nvSpPr>
        <p:spPr>
          <a:xfrm>
            <a:off x="7220096" y="2061029"/>
            <a:ext cx="4427745" cy="362687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6AD8F2F-45CF-4AAC-94C7-8111FD99BCD9}"/>
              </a:ext>
            </a:extLst>
          </p:cNvPr>
          <p:cNvSpPr txBox="1">
            <a:spLocks/>
          </p:cNvSpPr>
          <p:nvPr/>
        </p:nvSpPr>
        <p:spPr>
          <a:xfrm>
            <a:off x="7915640" y="271931"/>
            <a:ext cx="3084864" cy="90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Analogamente a Terra real, a terra normal possui equipotenciais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4197770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8963FF02-A612-4013-8400-F6BC73E0282B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/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6CCACE69-CBD4-4AC7-A118-AF6C4495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680" y="2674742"/>
                <a:ext cx="976869" cy="359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BB8257-96C2-46F2-A8E5-ADE0A230B2B5}"/>
              </a:ext>
            </a:extLst>
          </p:cNvPr>
          <p:cNvCxnSpPr>
            <a:cxnSpLocks/>
          </p:cNvCxnSpPr>
          <p:nvPr/>
        </p:nvCxnSpPr>
        <p:spPr>
          <a:xfrm>
            <a:off x="9494218" y="3055426"/>
            <a:ext cx="1235743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6639481-E1CE-4F09-9DD2-94F0E143B643}"/>
              </a:ext>
            </a:extLst>
          </p:cNvPr>
          <p:cNvCxnSpPr>
            <a:cxnSpLocks/>
          </p:cNvCxnSpPr>
          <p:nvPr/>
        </p:nvCxnSpPr>
        <p:spPr>
          <a:xfrm flipV="1">
            <a:off x="8708571" y="3072203"/>
            <a:ext cx="2050588" cy="991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bo 77">
            <a:extLst>
              <a:ext uri="{FF2B5EF4-FFF2-40B4-BE49-F238E27FC236}">
                <a16:creationId xmlns:a16="http://schemas.microsoft.com/office/drawing/2014/main" id="{2A2911C6-6934-467C-A146-15246FBB3846}"/>
              </a:ext>
            </a:extLst>
          </p:cNvPr>
          <p:cNvSpPr/>
          <p:nvPr/>
        </p:nvSpPr>
        <p:spPr>
          <a:xfrm>
            <a:off x="8594629" y="3939648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B1A88E7-8698-4C7E-994E-C403F93C2A22}"/>
              </a:ext>
            </a:extLst>
          </p:cNvPr>
          <p:cNvSpPr txBox="1"/>
          <p:nvPr/>
        </p:nvSpPr>
        <p:spPr>
          <a:xfrm>
            <a:off x="8370585" y="4185869"/>
            <a:ext cx="13899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x’,y’,z</a:t>
            </a:r>
            <a:r>
              <a:rPr lang="pt-BR" sz="3600" dirty="0"/>
              <a:t>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/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6A6DD53D-76C7-40FD-BCB3-997CFD37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85" y="3455544"/>
                <a:ext cx="6808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/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D9BB9C42-4F19-4486-97FC-D3698E3B1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16" y="3083756"/>
                <a:ext cx="4523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ítulo 1">
            <a:extLst>
              <a:ext uri="{FF2B5EF4-FFF2-40B4-BE49-F238E27FC236}">
                <a16:creationId xmlns:a16="http://schemas.microsoft.com/office/drawing/2014/main" id="{4BDA44CC-ECC8-4AAA-8957-FD3BDBA2E324}"/>
              </a:ext>
            </a:extLst>
          </p:cNvPr>
          <p:cNvSpPr txBox="1">
            <a:spLocks/>
          </p:cNvSpPr>
          <p:nvPr/>
        </p:nvSpPr>
        <p:spPr>
          <a:xfrm>
            <a:off x="0" y="548146"/>
            <a:ext cx="5657669" cy="7555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Podemos aproximar a terra por um elipsoide de revolução que possui: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85" name="Título 1">
            <a:extLst>
              <a:ext uri="{FF2B5EF4-FFF2-40B4-BE49-F238E27FC236}">
                <a16:creationId xmlns:a16="http://schemas.microsoft.com/office/drawing/2014/main" id="{A0C32EF8-B6BB-414B-AC20-923A3CF1AF82}"/>
              </a:ext>
            </a:extLst>
          </p:cNvPr>
          <p:cNvSpPr txBox="1">
            <a:spLocks/>
          </p:cNvSpPr>
          <p:nvPr/>
        </p:nvSpPr>
        <p:spPr>
          <a:xfrm>
            <a:off x="0" y="1303670"/>
            <a:ext cx="6086532" cy="2125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Origem no centro de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semieixo menor b coincide com o eixo de rotação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 mesma massa da terra;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Mesma velocidade de rotação.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/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2E09CB54-1B9E-4533-9F8D-5A93069B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02" y="3578042"/>
                <a:ext cx="4427745" cy="726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/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C6FCD171-FF1A-4C4D-90CC-00BD81E1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590" y="4548558"/>
                <a:ext cx="3806555" cy="96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/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800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800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sz="2800" i="1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E4BF3A77-BE5A-4E7F-9A6E-E49FC6DF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465387"/>
                <a:ext cx="2896049" cy="1222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/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80F180B7-D25B-4A8F-8315-2E0F78AF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7" y="5582249"/>
                <a:ext cx="5541966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ítulo 1">
            <a:extLst>
              <a:ext uri="{FF2B5EF4-FFF2-40B4-BE49-F238E27FC236}">
                <a16:creationId xmlns:a16="http://schemas.microsoft.com/office/drawing/2014/main" id="{F2C67BAE-8B7B-4A04-8EB8-16B47B8EC24A}"/>
              </a:ext>
            </a:extLst>
          </p:cNvPr>
          <p:cNvSpPr txBox="1">
            <a:spLocks/>
          </p:cNvSpPr>
          <p:nvPr/>
        </p:nvSpPr>
        <p:spPr>
          <a:xfrm>
            <a:off x="4442732" y="3736077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9AA6FD6-15C7-4C7B-A681-FCF7F73C1CF6}"/>
              </a:ext>
            </a:extLst>
          </p:cNvPr>
          <p:cNvSpPr/>
          <p:nvPr/>
        </p:nvSpPr>
        <p:spPr>
          <a:xfrm>
            <a:off x="7554795" y="2382244"/>
            <a:ext cx="3806555" cy="303158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C7871DA-A457-4FC9-B721-8FAD8A490AE2}"/>
              </a:ext>
            </a:extLst>
          </p:cNvPr>
          <p:cNvSpPr/>
          <p:nvPr/>
        </p:nvSpPr>
        <p:spPr>
          <a:xfrm>
            <a:off x="7220096" y="2061029"/>
            <a:ext cx="4427745" cy="362687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6AD8F2F-45CF-4AAC-94C7-8111FD99BCD9}"/>
              </a:ext>
            </a:extLst>
          </p:cNvPr>
          <p:cNvSpPr txBox="1">
            <a:spLocks/>
          </p:cNvSpPr>
          <p:nvPr/>
        </p:nvSpPr>
        <p:spPr>
          <a:xfrm>
            <a:off x="7915640" y="709251"/>
            <a:ext cx="3084864" cy="905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As equipotenciais são chamadas </a:t>
            </a:r>
            <a:r>
              <a:rPr lang="pt-BR" sz="4400" b="1" dirty="0" err="1"/>
              <a:t>esferopes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val="1075992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</p:spTree>
    <p:extLst>
      <p:ext uri="{BB962C8B-B14F-4D97-AF65-F5344CB8AC3E}">
        <p14:creationId xmlns:p14="http://schemas.microsoft.com/office/powerpoint/2010/main" val="2128835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784CF99E-2FF1-4E71-AA45-12C1A2CF4242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</p:spTree>
    <p:extLst>
      <p:ext uri="{BB962C8B-B14F-4D97-AF65-F5344CB8AC3E}">
        <p14:creationId xmlns:p14="http://schemas.microsoft.com/office/powerpoint/2010/main" val="313007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784CF99E-2FF1-4E71-AA45-12C1A2CF4242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</p:spTree>
    <p:extLst>
      <p:ext uri="{BB962C8B-B14F-4D97-AF65-F5344CB8AC3E}">
        <p14:creationId xmlns:p14="http://schemas.microsoft.com/office/powerpoint/2010/main" val="115340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1FD529B6-FDF8-4176-94A2-89C7B0B00275}"/>
              </a:ext>
            </a:extLst>
          </p:cNvPr>
          <p:cNvSpPr txBox="1">
            <a:spLocks/>
          </p:cNvSpPr>
          <p:nvPr/>
        </p:nvSpPr>
        <p:spPr>
          <a:xfrm>
            <a:off x="5076121" y="315104"/>
            <a:ext cx="2324804" cy="757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 velocidade de rotação é a mesma!</a:t>
            </a:r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784CF99E-2FF1-4E71-AA45-12C1A2CF4242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88DECF6-71C3-43DA-9794-9985A9657C09}"/>
              </a:ext>
            </a:extLst>
          </p:cNvPr>
          <p:cNvCxnSpPr/>
          <p:nvPr/>
        </p:nvCxnSpPr>
        <p:spPr>
          <a:xfrm flipH="1">
            <a:off x="3789696" y="388646"/>
            <a:ext cx="636520" cy="6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DF2CC3C-95E2-4B23-B109-16FF70CE9462}"/>
              </a:ext>
            </a:extLst>
          </p:cNvPr>
          <p:cNvCxnSpPr/>
          <p:nvPr/>
        </p:nvCxnSpPr>
        <p:spPr>
          <a:xfrm flipH="1">
            <a:off x="11251266" y="315104"/>
            <a:ext cx="636520" cy="68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88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3475C20-3E19-42B4-93C7-C1AFCA5CD122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061120A-7D74-4696-B7DF-151792C9BC7A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0A4C09D7-C563-4745-A1CB-B5F3055FB402}"/>
              </a:ext>
            </a:extLst>
          </p:cNvPr>
          <p:cNvSpPr txBox="1">
            <a:spLocks/>
          </p:cNvSpPr>
          <p:nvPr/>
        </p:nvSpPr>
        <p:spPr>
          <a:xfrm>
            <a:off x="4968735" y="6347"/>
            <a:ext cx="3030085" cy="98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Caso a gravidade e a gravidade normal sejam calculadas no mesmo ponto P!</a:t>
            </a:r>
          </a:p>
        </p:txBody>
      </p:sp>
    </p:spTree>
    <p:extLst>
      <p:ext uri="{BB962C8B-B14F-4D97-AF65-F5344CB8AC3E}">
        <p14:creationId xmlns:p14="http://schemas.microsoft.com/office/powerpoint/2010/main" val="40910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7A75414-0823-4B9F-A585-C8CDBF6F9B31}"/>
              </a:ext>
            </a:extLst>
          </p:cNvPr>
          <p:cNvSpPr/>
          <p:nvPr/>
        </p:nvSpPr>
        <p:spPr>
          <a:xfrm>
            <a:off x="569843" y="1585632"/>
            <a:ext cx="9766852" cy="29552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766852"/>
                      <a:gd name="connsiteY0" fmla="*/ 1477618 h 2955235"/>
                      <a:gd name="connsiteX1" fmla="*/ 4883426 w 9766852"/>
                      <a:gd name="connsiteY1" fmla="*/ 0 h 2955235"/>
                      <a:gd name="connsiteX2" fmla="*/ 9766852 w 9766852"/>
                      <a:gd name="connsiteY2" fmla="*/ 1477618 h 2955235"/>
                      <a:gd name="connsiteX3" fmla="*/ 4883426 w 9766852"/>
                      <a:gd name="connsiteY3" fmla="*/ 2955236 h 2955235"/>
                      <a:gd name="connsiteX4" fmla="*/ 0 w 9766852"/>
                      <a:gd name="connsiteY4" fmla="*/ 1477618 h 29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766852" h="2955235" extrusionOk="0">
                        <a:moveTo>
                          <a:pt x="0" y="1477618"/>
                        </a:moveTo>
                        <a:cubicBezTo>
                          <a:pt x="-304552" y="473698"/>
                          <a:pt x="1861019" y="122115"/>
                          <a:pt x="4883426" y="0"/>
                        </a:cubicBezTo>
                        <a:cubicBezTo>
                          <a:pt x="7615340" y="7341"/>
                          <a:pt x="9658676" y="664992"/>
                          <a:pt x="9766852" y="1477618"/>
                        </a:cubicBezTo>
                        <a:cubicBezTo>
                          <a:pt x="9652897" y="2404967"/>
                          <a:pt x="7460941" y="3615897"/>
                          <a:pt x="4883426" y="2955236"/>
                        </a:cubicBezTo>
                        <a:cubicBezTo>
                          <a:pt x="2048954" y="2880045"/>
                          <a:pt x="108166" y="2345366"/>
                          <a:pt x="0" y="147761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D86B6-E456-40B0-8EE7-2D1D02011551}"/>
              </a:ext>
            </a:extLst>
          </p:cNvPr>
          <p:cNvSpPr/>
          <p:nvPr/>
        </p:nvSpPr>
        <p:spPr>
          <a:xfrm>
            <a:off x="1510950" y="2239617"/>
            <a:ext cx="1802093" cy="171849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29EF195-0253-40E9-AD54-629276EC87AE}"/>
              </a:ext>
            </a:extLst>
          </p:cNvPr>
          <p:cNvSpPr txBox="1">
            <a:spLocks/>
          </p:cNvSpPr>
          <p:nvPr/>
        </p:nvSpPr>
        <p:spPr>
          <a:xfrm>
            <a:off x="-85784" y="130772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C4BBA4C9-54C3-4BBB-94BB-902FACB1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1091" y="2468622"/>
            <a:ext cx="891207" cy="1260486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2D0FE439-A2F2-4E89-B487-61A0636C6644}"/>
              </a:ext>
            </a:extLst>
          </p:cNvPr>
          <p:cNvSpPr txBox="1">
            <a:spLocks/>
          </p:cNvSpPr>
          <p:nvPr/>
        </p:nvSpPr>
        <p:spPr>
          <a:xfrm>
            <a:off x="3628034" y="2239617"/>
            <a:ext cx="4919617" cy="1304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essa teoria pela qual explica as órbitas dos planetas em torno do sol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6A652E03-5F8B-4C8C-96F2-7CC6392EB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115" y="3592001"/>
            <a:ext cx="2965157" cy="4193795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B9DCC293-1969-4E15-96EB-D094F7633296}"/>
              </a:ext>
            </a:extLst>
          </p:cNvPr>
          <p:cNvSpPr txBox="1">
            <a:spLocks/>
          </p:cNvSpPr>
          <p:nvPr/>
        </p:nvSpPr>
        <p:spPr>
          <a:xfrm>
            <a:off x="4472690" y="5151055"/>
            <a:ext cx="4614819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....e governa toda a mecânica sobre a superfície terrestre e em regiões próximas a ela.</a:t>
            </a:r>
          </a:p>
        </p:txBody>
      </p:sp>
      <p:pic>
        <p:nvPicPr>
          <p:cNvPr id="4" name="Gráfico 3" descr="Ciclismo com preenchimento sólido">
            <a:extLst>
              <a:ext uri="{FF2B5EF4-FFF2-40B4-BE49-F238E27FC236}">
                <a16:creationId xmlns:a16="http://schemas.microsoft.com/office/drawing/2014/main" id="{7D271F92-AFB2-4845-84EF-799AFB395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07550">
            <a:off x="10640917" y="3677788"/>
            <a:ext cx="914400" cy="9144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A6EADA4-615D-42FB-8ACB-EE19549C93F1}"/>
              </a:ext>
            </a:extLst>
          </p:cNvPr>
          <p:cNvSpPr txBox="1">
            <a:spLocks/>
          </p:cNvSpPr>
          <p:nvPr/>
        </p:nvSpPr>
        <p:spPr>
          <a:xfrm>
            <a:off x="692371" y="2812449"/>
            <a:ext cx="1007175" cy="489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Sol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C7FBB72-1299-4E4C-869E-2E2CB499D6B8}"/>
              </a:ext>
            </a:extLst>
          </p:cNvPr>
          <p:cNvSpPr txBox="1">
            <a:spLocks/>
          </p:cNvSpPr>
          <p:nvPr/>
        </p:nvSpPr>
        <p:spPr>
          <a:xfrm>
            <a:off x="10614982" y="2773313"/>
            <a:ext cx="1007175" cy="489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Terra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0895030-C547-4416-ACAF-DE4212831DB4}"/>
              </a:ext>
            </a:extLst>
          </p:cNvPr>
          <p:cNvSpPr txBox="1">
            <a:spLocks/>
          </p:cNvSpPr>
          <p:nvPr/>
        </p:nvSpPr>
        <p:spPr>
          <a:xfrm>
            <a:off x="145774" y="5113699"/>
            <a:ext cx="4161183" cy="1113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... Que também se encontra na descrição do campo de gravidade e do formato da Terra!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7B87F1E-BF63-483D-81A6-4F5951B29177}"/>
              </a:ext>
            </a:extLst>
          </p:cNvPr>
          <p:cNvSpPr txBox="1">
            <a:spLocks/>
          </p:cNvSpPr>
          <p:nvPr/>
        </p:nvSpPr>
        <p:spPr>
          <a:xfrm>
            <a:off x="7577181" y="404061"/>
            <a:ext cx="4242091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Uma das quatro interações fundamentais!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</p:spTree>
    <p:extLst>
      <p:ext uri="{BB962C8B-B14F-4D97-AF65-F5344CB8AC3E}">
        <p14:creationId xmlns:p14="http://schemas.microsoft.com/office/powerpoint/2010/main" val="2644063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2221" y="1755326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21" y="1755326"/>
                <a:ext cx="45155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0121" y="107259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A07ADF6-1CD2-4B8A-B322-639665EBA390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B43A02E-BCDC-4B1C-AFAE-E998CF20E5C3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63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CDA3C56D-E33A-4C86-9579-0C80EF1686CF}"/>
              </a:ext>
            </a:extLst>
          </p:cNvPr>
          <p:cNvSpPr txBox="1">
            <a:spLocks/>
          </p:cNvSpPr>
          <p:nvPr/>
        </p:nvSpPr>
        <p:spPr>
          <a:xfrm>
            <a:off x="9032587" y="2807517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b</a:t>
            </a: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80C99F36-BE33-4BB8-BF89-C1A154C68603}"/>
              </a:ext>
            </a:extLst>
          </p:cNvPr>
          <p:cNvSpPr txBox="1">
            <a:spLocks/>
          </p:cNvSpPr>
          <p:nvPr/>
        </p:nvSpPr>
        <p:spPr>
          <a:xfrm>
            <a:off x="10200087" y="3626350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a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2221" y="1755326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21" y="1755326"/>
                <a:ext cx="45155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0121" y="107259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3838221" y="4924023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21" y="4924023"/>
                <a:ext cx="451555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076121" y="4489069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8541C2D-6A19-4BB0-900F-1832DDD810F9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4C309B4-63D5-41E6-ACAD-F9BB2EBF8D81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83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568468" y="2532036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7740452" y="2570882"/>
            <a:ext cx="3492000" cy="2628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FE9F237-B1DF-412C-8EBC-11DE6BAE4CA3}"/>
              </a:ext>
            </a:extLst>
          </p:cNvPr>
          <p:cNvSpPr/>
          <p:nvPr/>
        </p:nvSpPr>
        <p:spPr>
          <a:xfrm>
            <a:off x="9439766" y="383948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1F7EC4AC-0CCE-4B95-8FE1-50051390B377}"/>
              </a:ext>
            </a:extLst>
          </p:cNvPr>
          <p:cNvSpPr/>
          <p:nvPr/>
        </p:nvSpPr>
        <p:spPr>
          <a:xfrm>
            <a:off x="9216676" y="2318792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ítulo 1">
            <a:extLst>
              <a:ext uri="{FF2B5EF4-FFF2-40B4-BE49-F238E27FC236}">
                <a16:creationId xmlns:a16="http://schemas.microsoft.com/office/drawing/2014/main" id="{FC095B31-083A-4798-A7CA-C940C1B52CED}"/>
              </a:ext>
            </a:extLst>
          </p:cNvPr>
          <p:cNvSpPr txBox="1">
            <a:spLocks/>
          </p:cNvSpPr>
          <p:nvPr/>
        </p:nvSpPr>
        <p:spPr>
          <a:xfrm>
            <a:off x="9170101" y="16814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276A45E-D6B4-4B38-BFC3-825D73D71FAF}"/>
              </a:ext>
            </a:extLst>
          </p:cNvPr>
          <p:cNvCxnSpPr>
            <a:cxnSpLocks/>
          </p:cNvCxnSpPr>
          <p:nvPr/>
        </p:nvCxnSpPr>
        <p:spPr>
          <a:xfrm flipV="1">
            <a:off x="949421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354056B3-DEA2-4123-AB60-203CFC952547}"/>
              </a:ext>
            </a:extLst>
          </p:cNvPr>
          <p:cNvCxnSpPr>
            <a:cxnSpLocks/>
          </p:cNvCxnSpPr>
          <p:nvPr/>
        </p:nvCxnSpPr>
        <p:spPr>
          <a:xfrm flipV="1">
            <a:off x="9551368" y="38976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ítulo 1">
            <a:extLst>
              <a:ext uri="{FF2B5EF4-FFF2-40B4-BE49-F238E27FC236}">
                <a16:creationId xmlns:a16="http://schemas.microsoft.com/office/drawing/2014/main" id="{1BAB232B-492E-4352-A8BD-E1779FF5A771}"/>
              </a:ext>
            </a:extLst>
          </p:cNvPr>
          <p:cNvSpPr txBox="1">
            <a:spLocks/>
          </p:cNvSpPr>
          <p:nvPr/>
        </p:nvSpPr>
        <p:spPr>
          <a:xfrm>
            <a:off x="11532301" y="38150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173A92BF-5984-457D-9817-0FCE34E19A6D}"/>
              </a:ext>
            </a:extLst>
          </p:cNvPr>
          <p:cNvSpPr/>
          <p:nvPr/>
        </p:nvSpPr>
        <p:spPr>
          <a:xfrm>
            <a:off x="107116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660F08A-24A1-4B20-80CD-70207B81825F}"/>
              </a:ext>
            </a:extLst>
          </p:cNvPr>
          <p:cNvSpPr txBox="1"/>
          <p:nvPr/>
        </p:nvSpPr>
        <p:spPr>
          <a:xfrm>
            <a:off x="1069965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2C195CDB-CEF3-4923-942F-4A1C597BE217}"/>
              </a:ext>
            </a:extLst>
          </p:cNvPr>
          <p:cNvSpPr txBox="1"/>
          <p:nvPr/>
        </p:nvSpPr>
        <p:spPr>
          <a:xfrm>
            <a:off x="1100964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3434575" y="2835615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3365404" y="2318046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2350468" y="2218311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2080468" y="2296410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2350468" y="3935789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1988311" y="166077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4426216" y="3829959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3789696" y="2539142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/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  <m:r>
                        <a:rPr lang="pt-BR" sz="4000" i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i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7C9AD7-40C6-4090-97FE-0DF2DF06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32" y="917827"/>
                <a:ext cx="4427745" cy="7264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5301EA07-EA27-4136-B3E2-42565D9A9C82}"/>
              </a:ext>
            </a:extLst>
          </p:cNvPr>
          <p:cNvSpPr txBox="1">
            <a:spLocks/>
          </p:cNvSpPr>
          <p:nvPr/>
        </p:nvSpPr>
        <p:spPr>
          <a:xfrm>
            <a:off x="8960125" y="30660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normal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/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3363D60-5342-4F7F-8174-45F7DA4D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9" y="916765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ítulo 1">
            <a:extLst>
              <a:ext uri="{FF2B5EF4-FFF2-40B4-BE49-F238E27FC236}">
                <a16:creationId xmlns:a16="http://schemas.microsoft.com/office/drawing/2014/main" id="{A1F59110-A1EE-426F-8837-2B8FFE08C163}"/>
              </a:ext>
            </a:extLst>
          </p:cNvPr>
          <p:cNvSpPr txBox="1">
            <a:spLocks/>
          </p:cNvSpPr>
          <p:nvPr/>
        </p:nvSpPr>
        <p:spPr>
          <a:xfrm>
            <a:off x="1551401" y="388646"/>
            <a:ext cx="1586974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gravidade </a:t>
            </a:r>
          </a:p>
        </p:txBody>
      </p:sp>
      <p:sp>
        <p:nvSpPr>
          <p:cNvPr id="56" name="Título 1">
            <a:extLst>
              <a:ext uri="{FF2B5EF4-FFF2-40B4-BE49-F238E27FC236}">
                <a16:creationId xmlns:a16="http://schemas.microsoft.com/office/drawing/2014/main" id="{1A471551-2A07-4B1F-8895-EAB30FBF7549}"/>
              </a:ext>
            </a:extLst>
          </p:cNvPr>
          <p:cNvSpPr txBox="1">
            <a:spLocks/>
          </p:cNvSpPr>
          <p:nvPr/>
        </p:nvSpPr>
        <p:spPr>
          <a:xfrm>
            <a:off x="1422297" y="542469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real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9A8D5C3C-D422-43F9-A69E-49E479C7D689}"/>
              </a:ext>
            </a:extLst>
          </p:cNvPr>
          <p:cNvSpPr txBox="1">
            <a:spLocks/>
          </p:cNvSpPr>
          <p:nvPr/>
        </p:nvSpPr>
        <p:spPr>
          <a:xfrm>
            <a:off x="8736797" y="5278435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Terra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2221" y="1755326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21" y="1755326"/>
                <a:ext cx="45155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0121" y="107259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3838221" y="4924023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21" y="4924023"/>
                <a:ext cx="45155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076121" y="4489069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8B0A715-8545-4C58-9E96-6F15D94C8811}"/>
                  </a:ext>
                </a:extLst>
              </p:cNvPr>
              <p:cNvSpPr/>
              <p:nvPr/>
            </p:nvSpPr>
            <p:spPr>
              <a:xfrm>
                <a:off x="1767897" y="3445701"/>
                <a:ext cx="5557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8B0A715-8545-4C58-9E96-6F15D94C8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97" y="3445701"/>
                <a:ext cx="55579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E1F6A4E-13D3-41CE-96E2-83C001064003}"/>
              </a:ext>
            </a:extLst>
          </p:cNvPr>
          <p:cNvSpPr/>
          <p:nvPr/>
        </p:nvSpPr>
        <p:spPr>
          <a:xfrm>
            <a:off x="2885212" y="2771774"/>
            <a:ext cx="472354" cy="55721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F58BFAB-734C-42A7-B0AE-03AEBE5DD812}"/>
                  </a:ext>
                </a:extLst>
              </p:cNvPr>
              <p:cNvSpPr/>
              <p:nvPr/>
            </p:nvSpPr>
            <p:spPr>
              <a:xfrm>
                <a:off x="8929038" y="3457106"/>
                <a:ext cx="5557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F58BFAB-734C-42A7-B0AE-03AEBE5DD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038" y="3457106"/>
                <a:ext cx="55579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25A4B98-88CC-4049-8941-BC4C0198433F}"/>
              </a:ext>
            </a:extLst>
          </p:cNvPr>
          <p:cNvCxnSpPr/>
          <p:nvPr/>
        </p:nvCxnSpPr>
        <p:spPr>
          <a:xfrm flipH="1">
            <a:off x="3365404" y="649357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0A25061-99ED-43FA-B73E-E40392E066F0}"/>
              </a:ext>
            </a:extLst>
          </p:cNvPr>
          <p:cNvCxnSpPr/>
          <p:nvPr/>
        </p:nvCxnSpPr>
        <p:spPr>
          <a:xfrm flipH="1">
            <a:off x="10848920" y="688403"/>
            <a:ext cx="767064" cy="1105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757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4526123" y="201768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4568604" y="2042237"/>
            <a:ext cx="3492000" cy="262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7392230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7323059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6308123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6038123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6308123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5945966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7747312" y="362934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7747351" y="2024787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2220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20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0121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3841646" y="5467180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46" y="5467180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079547" y="5130502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E1F6A4E-13D3-41CE-96E2-83C001064003}"/>
              </a:ext>
            </a:extLst>
          </p:cNvPr>
          <p:cNvSpPr/>
          <p:nvPr/>
        </p:nvSpPr>
        <p:spPr>
          <a:xfrm>
            <a:off x="6814291" y="2257419"/>
            <a:ext cx="472354" cy="55721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1560822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4526123" y="201768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4568604" y="2042237"/>
            <a:ext cx="3492000" cy="262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7392230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7323059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6308123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6038123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6308123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5945966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7747351" y="2024787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2220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20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0121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3841646" y="5467180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46" y="5467180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079547" y="5130502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E1F6A4E-13D3-41CE-96E2-83C001064003}"/>
              </a:ext>
            </a:extLst>
          </p:cNvPr>
          <p:cNvSpPr/>
          <p:nvPr/>
        </p:nvSpPr>
        <p:spPr>
          <a:xfrm>
            <a:off x="6814291" y="2257419"/>
            <a:ext cx="472354" cy="55721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24237D17-E180-46F9-A048-AA86FFA407AA}"/>
              </a:ext>
            </a:extLst>
          </p:cNvPr>
          <p:cNvSpPr txBox="1">
            <a:spLocks/>
          </p:cNvSpPr>
          <p:nvPr/>
        </p:nvSpPr>
        <p:spPr>
          <a:xfrm>
            <a:off x="428351" y="2796210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Somente o efeitos das massas anômalas (ou fontes gravimétricas)</a:t>
            </a:r>
          </a:p>
        </p:txBody>
      </p:sp>
    </p:spTree>
    <p:extLst>
      <p:ext uri="{BB962C8B-B14F-4D97-AF65-F5344CB8AC3E}">
        <p14:creationId xmlns:p14="http://schemas.microsoft.com/office/powerpoint/2010/main" val="1709546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a livre 24">
            <a:extLst>
              <a:ext uri="{FF2B5EF4-FFF2-40B4-BE49-F238E27FC236}">
                <a16:creationId xmlns:a16="http://schemas.microsoft.com/office/drawing/2014/main" id="{BF2765BD-7AA5-45F3-8C29-FEDEFBD5181A}"/>
              </a:ext>
            </a:extLst>
          </p:cNvPr>
          <p:cNvSpPr/>
          <p:nvPr/>
        </p:nvSpPr>
        <p:spPr>
          <a:xfrm flipH="1">
            <a:off x="4526123" y="2017681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305DB85-C2D7-427F-9C32-BA1288824903}"/>
              </a:ext>
            </a:extLst>
          </p:cNvPr>
          <p:cNvSpPr/>
          <p:nvPr/>
        </p:nvSpPr>
        <p:spPr>
          <a:xfrm>
            <a:off x="4568604" y="2042237"/>
            <a:ext cx="3492000" cy="262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5526FA-842C-449D-98B3-7741E018E318}"/>
              </a:ext>
            </a:extLst>
          </p:cNvPr>
          <p:cNvSpPr/>
          <p:nvPr/>
        </p:nvSpPr>
        <p:spPr>
          <a:xfrm>
            <a:off x="7392230" y="2321260"/>
            <a:ext cx="261125" cy="25752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0EB9C1A-7BF4-4D19-A097-302A13C11417}"/>
              </a:ext>
            </a:extLst>
          </p:cNvPr>
          <p:cNvSpPr txBox="1"/>
          <p:nvPr/>
        </p:nvSpPr>
        <p:spPr>
          <a:xfrm>
            <a:off x="7323059" y="1803691"/>
            <a:ext cx="39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81727F9-08D9-4DB4-B630-EDD5E4C43C68}"/>
              </a:ext>
            </a:extLst>
          </p:cNvPr>
          <p:cNvCxnSpPr>
            <a:cxnSpLocks/>
          </p:cNvCxnSpPr>
          <p:nvPr/>
        </p:nvCxnSpPr>
        <p:spPr>
          <a:xfrm flipV="1">
            <a:off x="6308123" y="1703956"/>
            <a:ext cx="0" cy="173394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>
            <a:extLst>
              <a:ext uri="{FF2B5EF4-FFF2-40B4-BE49-F238E27FC236}">
                <a16:creationId xmlns:a16="http://schemas.microsoft.com/office/drawing/2014/main" id="{B7D258B8-7CC1-4672-AF59-CBD88D456632}"/>
              </a:ext>
            </a:extLst>
          </p:cNvPr>
          <p:cNvSpPr/>
          <p:nvPr/>
        </p:nvSpPr>
        <p:spPr>
          <a:xfrm>
            <a:off x="6038123" y="1782055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523B40D-69D3-464A-94FF-74154E24A912}"/>
              </a:ext>
            </a:extLst>
          </p:cNvPr>
          <p:cNvCxnSpPr>
            <a:cxnSpLocks/>
          </p:cNvCxnSpPr>
          <p:nvPr/>
        </p:nvCxnSpPr>
        <p:spPr>
          <a:xfrm flipV="1">
            <a:off x="6308123" y="3421434"/>
            <a:ext cx="2336418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>
            <a:extLst>
              <a:ext uri="{FF2B5EF4-FFF2-40B4-BE49-F238E27FC236}">
                <a16:creationId xmlns:a16="http://schemas.microsoft.com/office/drawing/2014/main" id="{C31444FA-9513-45F7-9D1B-F6F2313F74EA}"/>
              </a:ext>
            </a:extLst>
          </p:cNvPr>
          <p:cNvSpPr txBox="1">
            <a:spLocks/>
          </p:cNvSpPr>
          <p:nvPr/>
        </p:nvSpPr>
        <p:spPr>
          <a:xfrm>
            <a:off x="5945966" y="114642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5B49CEF4-D7FA-469D-95F6-D7CEEE2A4F2D}"/>
              </a:ext>
            </a:extLst>
          </p:cNvPr>
          <p:cNvSpPr txBox="1">
            <a:spLocks/>
          </p:cNvSpPr>
          <p:nvPr/>
        </p:nvSpPr>
        <p:spPr>
          <a:xfrm>
            <a:off x="7747312" y="362934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51DC68-16C1-48DC-B838-B7B493379170}"/>
              </a:ext>
            </a:extLst>
          </p:cNvPr>
          <p:cNvSpPr txBox="1"/>
          <p:nvPr/>
        </p:nvSpPr>
        <p:spPr>
          <a:xfrm>
            <a:off x="7747351" y="2024787"/>
            <a:ext cx="106836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x,y,z</a:t>
            </a:r>
            <a:r>
              <a:rPr lang="pt-BR" sz="3600" dirty="0"/>
              <a:t>)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1401" y="6309853"/>
            <a:ext cx="6482377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(Hofmann-</a:t>
            </a:r>
            <a:r>
              <a:rPr lang="pt-BR" sz="2400" dirty="0" err="1"/>
              <a:t>Wellenhof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Moritz, 2005; Li </a:t>
            </a:r>
            <a:r>
              <a:rPr lang="pt-BR" sz="2400" dirty="0" err="1"/>
              <a:t>and</a:t>
            </a:r>
            <a:r>
              <a:rPr lang="pt-BR" sz="2400" dirty="0"/>
              <a:t> Gotze,2001)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/>
              <p:nvPr/>
            </p:nvSpPr>
            <p:spPr>
              <a:xfrm>
                <a:off x="3982220" y="609755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8830587F-5CD2-44D6-8874-05E5B625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20" y="609755"/>
                <a:ext cx="451555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ítulo 1">
            <a:extLst>
              <a:ext uri="{FF2B5EF4-FFF2-40B4-BE49-F238E27FC236}">
                <a16:creationId xmlns:a16="http://schemas.microsoft.com/office/drawing/2014/main" id="{170AB8AF-CBAD-4E10-80A5-129657B25051}"/>
              </a:ext>
            </a:extLst>
          </p:cNvPr>
          <p:cNvSpPr txBox="1">
            <a:spLocks/>
          </p:cNvSpPr>
          <p:nvPr/>
        </p:nvSpPr>
        <p:spPr>
          <a:xfrm>
            <a:off x="5220121" y="136138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Vetor distúrbio de gravidade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/>
              <p:nvPr/>
            </p:nvSpPr>
            <p:spPr>
              <a:xfrm>
                <a:off x="3841646" y="5467180"/>
                <a:ext cx="45155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BR" sz="40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pt-BR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F0FF1F2-A565-4E0A-9FE4-A56BE82E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46" y="5467180"/>
                <a:ext cx="45155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ítulo 1">
            <a:extLst>
              <a:ext uri="{FF2B5EF4-FFF2-40B4-BE49-F238E27FC236}">
                <a16:creationId xmlns:a16="http://schemas.microsoft.com/office/drawing/2014/main" id="{A915C2CF-EAE0-4926-848E-F407ECB702A3}"/>
              </a:ext>
            </a:extLst>
          </p:cNvPr>
          <p:cNvSpPr txBox="1">
            <a:spLocks/>
          </p:cNvSpPr>
          <p:nvPr/>
        </p:nvSpPr>
        <p:spPr>
          <a:xfrm>
            <a:off x="5079547" y="5130502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/>
              <a:t>Distúrbio de gravidade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E1F6A4E-13D3-41CE-96E2-83C001064003}"/>
              </a:ext>
            </a:extLst>
          </p:cNvPr>
          <p:cNvSpPr/>
          <p:nvPr/>
        </p:nvSpPr>
        <p:spPr>
          <a:xfrm>
            <a:off x="6814291" y="2257419"/>
            <a:ext cx="472354" cy="55721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24237D17-E180-46F9-A048-AA86FFA407AA}"/>
              </a:ext>
            </a:extLst>
          </p:cNvPr>
          <p:cNvSpPr txBox="1">
            <a:spLocks/>
          </p:cNvSpPr>
          <p:nvPr/>
        </p:nvSpPr>
        <p:spPr>
          <a:xfrm>
            <a:off x="428351" y="2796210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Somente o efeitos das massas anômalas (ou fontes gravimétricas)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BDD840-ECB9-488C-8EE0-28214844AA50}"/>
              </a:ext>
            </a:extLst>
          </p:cNvPr>
          <p:cNvSpPr/>
          <p:nvPr/>
        </p:nvSpPr>
        <p:spPr>
          <a:xfrm>
            <a:off x="7119305" y="3786875"/>
            <a:ext cx="1013300" cy="540645"/>
          </a:xfrm>
          <a:prstGeom prst="rect">
            <a:avLst/>
          </a:prstGeom>
          <a:noFill/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3B605DC1-5206-47CA-A087-623B877BBA84}"/>
              </a:ext>
            </a:extLst>
          </p:cNvPr>
          <p:cNvSpPr txBox="1">
            <a:spLocks/>
          </p:cNvSpPr>
          <p:nvPr/>
        </p:nvSpPr>
        <p:spPr>
          <a:xfrm>
            <a:off x="7590924" y="4157286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Dando um zoom!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C4BC987A-809E-4BD9-BB10-2ABA19014701}"/>
              </a:ext>
            </a:extLst>
          </p:cNvPr>
          <p:cNvCxnSpPr>
            <a:cxnSpLocks/>
          </p:cNvCxnSpPr>
          <p:nvPr/>
        </p:nvCxnSpPr>
        <p:spPr>
          <a:xfrm flipV="1">
            <a:off x="7615195" y="3923076"/>
            <a:ext cx="360097" cy="34100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65628C3E-4FCB-4E6A-945E-A6DCAFD0D1A5}"/>
              </a:ext>
            </a:extLst>
          </p:cNvPr>
          <p:cNvCxnSpPr>
            <a:cxnSpLocks/>
          </p:cNvCxnSpPr>
          <p:nvPr/>
        </p:nvCxnSpPr>
        <p:spPr>
          <a:xfrm flipH="1" flipV="1">
            <a:off x="7259878" y="3927474"/>
            <a:ext cx="360097" cy="341008"/>
          </a:xfrm>
          <a:prstGeom prst="line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ítulo 1">
            <a:extLst>
              <a:ext uri="{FF2B5EF4-FFF2-40B4-BE49-F238E27FC236}">
                <a16:creationId xmlns:a16="http://schemas.microsoft.com/office/drawing/2014/main" id="{F6E8CAE5-A829-47E1-863F-88D32EE4C590}"/>
              </a:ext>
            </a:extLst>
          </p:cNvPr>
          <p:cNvSpPr txBox="1">
            <a:spLocks/>
          </p:cNvSpPr>
          <p:nvPr/>
        </p:nvSpPr>
        <p:spPr>
          <a:xfrm>
            <a:off x="7029782" y="3611072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B282E0D0-B39E-42F9-B39E-E77F3A9FC380}"/>
              </a:ext>
            </a:extLst>
          </p:cNvPr>
          <p:cNvSpPr txBox="1">
            <a:spLocks/>
          </p:cNvSpPr>
          <p:nvPr/>
        </p:nvSpPr>
        <p:spPr>
          <a:xfrm>
            <a:off x="7590924" y="4595336"/>
            <a:ext cx="2039757" cy="590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Considerando um sistema cartesiano topocêntrico.</a:t>
            </a:r>
          </a:p>
        </p:txBody>
      </p:sp>
    </p:spTree>
    <p:extLst>
      <p:ext uri="{BB962C8B-B14F-4D97-AF65-F5344CB8AC3E}">
        <p14:creationId xmlns:p14="http://schemas.microsoft.com/office/powerpoint/2010/main" val="283973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A6CBED0E-8872-454E-8BE7-C48A33F85496}"/>
              </a:ext>
            </a:extLst>
          </p:cNvPr>
          <p:cNvSpPr/>
          <p:nvPr/>
        </p:nvSpPr>
        <p:spPr>
          <a:xfrm>
            <a:off x="1414465" y="2948236"/>
            <a:ext cx="1589824" cy="143670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-214927" y="6431703"/>
            <a:ext cx="2486640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</a:t>
            </a:r>
            <a:r>
              <a:rPr lang="pt-BR" sz="2400" dirty="0" err="1"/>
              <a:t>Blakely</a:t>
            </a:r>
            <a:r>
              <a:rPr lang="pt-BR" sz="2400" dirty="0"/>
              <a:t>, 1996)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DCE986-8C65-47F0-8179-3EC4C0D06D1E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F3DAB1-138B-49F3-866C-6AEAFF3DF28A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9176E02-FD0C-4E21-B693-7089E14C4716}"/>
              </a:ext>
            </a:extLst>
          </p:cNvPr>
          <p:cNvCxnSpPr>
            <a:cxnSpLocks/>
          </p:cNvCxnSpPr>
          <p:nvPr/>
        </p:nvCxnSpPr>
        <p:spPr>
          <a:xfrm flipV="1">
            <a:off x="1211650" y="1061808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242BE49-65E8-4A63-AFEC-CF37EDEF8B18}"/>
              </a:ext>
            </a:extLst>
          </p:cNvPr>
          <p:cNvCxnSpPr>
            <a:cxnSpLocks/>
          </p:cNvCxnSpPr>
          <p:nvPr/>
        </p:nvCxnSpPr>
        <p:spPr>
          <a:xfrm flipV="1">
            <a:off x="2369445" y="1990901"/>
            <a:ext cx="325582" cy="17833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/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D6B83609-81F5-427F-AC68-84C5B0CBEA25}"/>
              </a:ext>
            </a:extLst>
          </p:cNvPr>
          <p:cNvSpPr/>
          <p:nvPr/>
        </p:nvSpPr>
        <p:spPr>
          <a:xfrm>
            <a:off x="2643724" y="195170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F912B29C-A2A1-4C34-AF70-37881C79B102}"/>
              </a:ext>
            </a:extLst>
          </p:cNvPr>
          <p:cNvSpPr txBox="1">
            <a:spLocks/>
          </p:cNvSpPr>
          <p:nvPr/>
        </p:nvSpPr>
        <p:spPr>
          <a:xfrm>
            <a:off x="801460" y="3846582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5D177C2-C153-480D-8CDE-D9CEB395D85B}"/>
              </a:ext>
            </a:extLst>
          </p:cNvPr>
          <p:cNvSpPr txBox="1">
            <a:spLocks/>
          </p:cNvSpPr>
          <p:nvPr/>
        </p:nvSpPr>
        <p:spPr>
          <a:xfrm>
            <a:off x="3415455" y="26753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80F8B17F-DDB6-4E6C-8E6C-06AF5203D494}"/>
              </a:ext>
            </a:extLst>
          </p:cNvPr>
          <p:cNvSpPr txBox="1">
            <a:spLocks/>
          </p:cNvSpPr>
          <p:nvPr/>
        </p:nvSpPr>
        <p:spPr>
          <a:xfrm>
            <a:off x="2048345" y="56913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x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42A46461-B2AA-43A1-AA84-5F622C01F1B1}"/>
              </a:ext>
            </a:extLst>
          </p:cNvPr>
          <p:cNvSpPr/>
          <p:nvPr/>
        </p:nvSpPr>
        <p:spPr>
          <a:xfrm>
            <a:off x="2252851" y="3710844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/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058E5204-151D-4D06-861A-057781DBADCD}"/>
              </a:ext>
            </a:extLst>
          </p:cNvPr>
          <p:cNvSpPr txBox="1">
            <a:spLocks/>
          </p:cNvSpPr>
          <p:nvPr/>
        </p:nvSpPr>
        <p:spPr>
          <a:xfrm>
            <a:off x="4395217" y="187619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distúrbio de gravidade é a componente vertical do campo gravitacional gerado pela fonte gravimétrica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/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/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30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A6CBED0E-8872-454E-8BE7-C48A33F85496}"/>
              </a:ext>
            </a:extLst>
          </p:cNvPr>
          <p:cNvSpPr/>
          <p:nvPr/>
        </p:nvSpPr>
        <p:spPr>
          <a:xfrm>
            <a:off x="1414465" y="2948236"/>
            <a:ext cx="1589824" cy="143670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-214927" y="6431703"/>
            <a:ext cx="2486640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</a:t>
            </a:r>
            <a:r>
              <a:rPr lang="pt-BR" sz="2400" dirty="0" err="1"/>
              <a:t>Blakely</a:t>
            </a:r>
            <a:r>
              <a:rPr lang="pt-BR" sz="2400" dirty="0"/>
              <a:t>, 1996)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DCE986-8C65-47F0-8179-3EC4C0D06D1E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F3DAB1-138B-49F3-866C-6AEAFF3DF28A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9176E02-FD0C-4E21-B693-7089E14C4716}"/>
              </a:ext>
            </a:extLst>
          </p:cNvPr>
          <p:cNvCxnSpPr>
            <a:cxnSpLocks/>
          </p:cNvCxnSpPr>
          <p:nvPr/>
        </p:nvCxnSpPr>
        <p:spPr>
          <a:xfrm flipV="1">
            <a:off x="1211650" y="1061808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242BE49-65E8-4A63-AFEC-CF37EDEF8B18}"/>
              </a:ext>
            </a:extLst>
          </p:cNvPr>
          <p:cNvCxnSpPr>
            <a:cxnSpLocks/>
          </p:cNvCxnSpPr>
          <p:nvPr/>
        </p:nvCxnSpPr>
        <p:spPr>
          <a:xfrm flipV="1">
            <a:off x="2369445" y="1990901"/>
            <a:ext cx="325582" cy="17833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/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D6B83609-81F5-427F-AC68-84C5B0CBEA25}"/>
              </a:ext>
            </a:extLst>
          </p:cNvPr>
          <p:cNvSpPr/>
          <p:nvPr/>
        </p:nvSpPr>
        <p:spPr>
          <a:xfrm>
            <a:off x="2643724" y="195170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F912B29C-A2A1-4C34-AF70-37881C79B102}"/>
              </a:ext>
            </a:extLst>
          </p:cNvPr>
          <p:cNvSpPr txBox="1">
            <a:spLocks/>
          </p:cNvSpPr>
          <p:nvPr/>
        </p:nvSpPr>
        <p:spPr>
          <a:xfrm>
            <a:off x="801460" y="3846582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5D177C2-C153-480D-8CDE-D9CEB395D85B}"/>
              </a:ext>
            </a:extLst>
          </p:cNvPr>
          <p:cNvSpPr txBox="1">
            <a:spLocks/>
          </p:cNvSpPr>
          <p:nvPr/>
        </p:nvSpPr>
        <p:spPr>
          <a:xfrm>
            <a:off x="3415455" y="26753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80F8B17F-DDB6-4E6C-8E6C-06AF5203D494}"/>
              </a:ext>
            </a:extLst>
          </p:cNvPr>
          <p:cNvSpPr txBox="1">
            <a:spLocks/>
          </p:cNvSpPr>
          <p:nvPr/>
        </p:nvSpPr>
        <p:spPr>
          <a:xfrm>
            <a:off x="2048345" y="56913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x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42A46461-B2AA-43A1-AA84-5F622C01F1B1}"/>
              </a:ext>
            </a:extLst>
          </p:cNvPr>
          <p:cNvSpPr/>
          <p:nvPr/>
        </p:nvSpPr>
        <p:spPr>
          <a:xfrm>
            <a:off x="2252851" y="3710844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/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058E5204-151D-4D06-861A-057781DBADCD}"/>
              </a:ext>
            </a:extLst>
          </p:cNvPr>
          <p:cNvSpPr txBox="1">
            <a:spLocks/>
          </p:cNvSpPr>
          <p:nvPr/>
        </p:nvSpPr>
        <p:spPr>
          <a:xfrm>
            <a:off x="4395217" y="187619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distúrbio de gravidade é a componente vertical do campo gravitacional gerado pela fonte gravimétrica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/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/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/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88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A6CBED0E-8872-454E-8BE7-C48A33F85496}"/>
              </a:ext>
            </a:extLst>
          </p:cNvPr>
          <p:cNvSpPr/>
          <p:nvPr/>
        </p:nvSpPr>
        <p:spPr>
          <a:xfrm>
            <a:off x="1414465" y="2948236"/>
            <a:ext cx="1589824" cy="143670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-214927" y="6431703"/>
            <a:ext cx="2486640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</a:t>
            </a:r>
            <a:r>
              <a:rPr lang="pt-BR" sz="2400" dirty="0" err="1"/>
              <a:t>Blakely</a:t>
            </a:r>
            <a:r>
              <a:rPr lang="pt-BR" sz="2400" dirty="0"/>
              <a:t>, 1996)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DCE986-8C65-47F0-8179-3EC4C0D06D1E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F3DAB1-138B-49F3-866C-6AEAFF3DF28A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9176E02-FD0C-4E21-B693-7089E14C4716}"/>
              </a:ext>
            </a:extLst>
          </p:cNvPr>
          <p:cNvCxnSpPr>
            <a:cxnSpLocks/>
          </p:cNvCxnSpPr>
          <p:nvPr/>
        </p:nvCxnSpPr>
        <p:spPr>
          <a:xfrm flipV="1">
            <a:off x="1211650" y="1061808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242BE49-65E8-4A63-AFEC-CF37EDEF8B18}"/>
              </a:ext>
            </a:extLst>
          </p:cNvPr>
          <p:cNvCxnSpPr>
            <a:cxnSpLocks/>
          </p:cNvCxnSpPr>
          <p:nvPr/>
        </p:nvCxnSpPr>
        <p:spPr>
          <a:xfrm flipV="1">
            <a:off x="2369445" y="1990901"/>
            <a:ext cx="325582" cy="17833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/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D6B83609-81F5-427F-AC68-84C5B0CBEA25}"/>
              </a:ext>
            </a:extLst>
          </p:cNvPr>
          <p:cNvSpPr/>
          <p:nvPr/>
        </p:nvSpPr>
        <p:spPr>
          <a:xfrm>
            <a:off x="2643724" y="195170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144E68D-8C5E-4755-B211-877C2476403C}"/>
                  </a:ext>
                </a:extLst>
              </p:cNvPr>
              <p:cNvSpPr txBox="1"/>
              <p:nvPr/>
            </p:nvSpPr>
            <p:spPr>
              <a:xfrm>
                <a:off x="647518" y="5547369"/>
                <a:ext cx="5535874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144E68D-8C5E-4755-B211-877C2476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8" y="5547369"/>
                <a:ext cx="5535874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1">
            <a:extLst>
              <a:ext uri="{FF2B5EF4-FFF2-40B4-BE49-F238E27FC236}">
                <a16:creationId xmlns:a16="http://schemas.microsoft.com/office/drawing/2014/main" id="{F912B29C-A2A1-4C34-AF70-37881C79B102}"/>
              </a:ext>
            </a:extLst>
          </p:cNvPr>
          <p:cNvSpPr txBox="1">
            <a:spLocks/>
          </p:cNvSpPr>
          <p:nvPr/>
        </p:nvSpPr>
        <p:spPr>
          <a:xfrm>
            <a:off x="801460" y="3846582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5D177C2-C153-480D-8CDE-D9CEB395D85B}"/>
              </a:ext>
            </a:extLst>
          </p:cNvPr>
          <p:cNvSpPr txBox="1">
            <a:spLocks/>
          </p:cNvSpPr>
          <p:nvPr/>
        </p:nvSpPr>
        <p:spPr>
          <a:xfrm>
            <a:off x="3415455" y="26753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80F8B17F-DDB6-4E6C-8E6C-06AF5203D494}"/>
              </a:ext>
            </a:extLst>
          </p:cNvPr>
          <p:cNvSpPr txBox="1">
            <a:spLocks/>
          </p:cNvSpPr>
          <p:nvPr/>
        </p:nvSpPr>
        <p:spPr>
          <a:xfrm>
            <a:off x="2048345" y="56913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x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42A46461-B2AA-43A1-AA84-5F622C01F1B1}"/>
              </a:ext>
            </a:extLst>
          </p:cNvPr>
          <p:cNvSpPr/>
          <p:nvPr/>
        </p:nvSpPr>
        <p:spPr>
          <a:xfrm>
            <a:off x="2252851" y="3710844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/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058E5204-151D-4D06-861A-057781DBADCD}"/>
              </a:ext>
            </a:extLst>
          </p:cNvPr>
          <p:cNvSpPr txBox="1">
            <a:spLocks/>
          </p:cNvSpPr>
          <p:nvPr/>
        </p:nvSpPr>
        <p:spPr>
          <a:xfrm>
            <a:off x="4395217" y="187619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distúrbio de gravidade é a componente vertical do campo gravitacional gerado pela fonte gravimétrica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/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/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/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9B3C6A1-0E91-4EA1-B809-7AB23F34A157}"/>
                  </a:ext>
                </a:extLst>
              </p:cNvPr>
              <p:cNvSpPr txBox="1"/>
              <p:nvPr/>
            </p:nvSpPr>
            <p:spPr>
              <a:xfrm>
                <a:off x="5427714" y="2615577"/>
                <a:ext cx="6572568" cy="988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9B3C6A1-0E91-4EA1-B809-7AB23F34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714" y="2615577"/>
                <a:ext cx="6572568" cy="9882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3234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A6CBED0E-8872-454E-8BE7-C48A33F85496}"/>
              </a:ext>
            </a:extLst>
          </p:cNvPr>
          <p:cNvSpPr/>
          <p:nvPr/>
        </p:nvSpPr>
        <p:spPr>
          <a:xfrm>
            <a:off x="1414465" y="2948236"/>
            <a:ext cx="1589824" cy="143670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-214927" y="6431703"/>
            <a:ext cx="2486640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</a:t>
            </a:r>
            <a:r>
              <a:rPr lang="pt-BR" sz="2400" dirty="0" err="1"/>
              <a:t>Blakely</a:t>
            </a:r>
            <a:r>
              <a:rPr lang="pt-BR" sz="2400" dirty="0"/>
              <a:t>, 1996)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DCE986-8C65-47F0-8179-3EC4C0D06D1E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F3DAB1-138B-49F3-866C-6AEAFF3DF28A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9176E02-FD0C-4E21-B693-7089E14C4716}"/>
              </a:ext>
            </a:extLst>
          </p:cNvPr>
          <p:cNvCxnSpPr>
            <a:cxnSpLocks/>
          </p:cNvCxnSpPr>
          <p:nvPr/>
        </p:nvCxnSpPr>
        <p:spPr>
          <a:xfrm flipV="1">
            <a:off x="1211650" y="1061808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242BE49-65E8-4A63-AFEC-CF37EDEF8B18}"/>
              </a:ext>
            </a:extLst>
          </p:cNvPr>
          <p:cNvCxnSpPr>
            <a:cxnSpLocks/>
          </p:cNvCxnSpPr>
          <p:nvPr/>
        </p:nvCxnSpPr>
        <p:spPr>
          <a:xfrm flipV="1">
            <a:off x="2369445" y="1990901"/>
            <a:ext cx="325582" cy="17833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/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D6B83609-81F5-427F-AC68-84C5B0CBEA25}"/>
              </a:ext>
            </a:extLst>
          </p:cNvPr>
          <p:cNvSpPr/>
          <p:nvPr/>
        </p:nvSpPr>
        <p:spPr>
          <a:xfrm>
            <a:off x="2643724" y="195170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144E68D-8C5E-4755-B211-877C2476403C}"/>
                  </a:ext>
                </a:extLst>
              </p:cNvPr>
              <p:cNvSpPr txBox="1"/>
              <p:nvPr/>
            </p:nvSpPr>
            <p:spPr>
              <a:xfrm>
                <a:off x="647518" y="5547369"/>
                <a:ext cx="5535874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144E68D-8C5E-4755-B211-877C2476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8" y="5547369"/>
                <a:ext cx="5535874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1">
            <a:extLst>
              <a:ext uri="{FF2B5EF4-FFF2-40B4-BE49-F238E27FC236}">
                <a16:creationId xmlns:a16="http://schemas.microsoft.com/office/drawing/2014/main" id="{F912B29C-A2A1-4C34-AF70-37881C79B102}"/>
              </a:ext>
            </a:extLst>
          </p:cNvPr>
          <p:cNvSpPr txBox="1">
            <a:spLocks/>
          </p:cNvSpPr>
          <p:nvPr/>
        </p:nvSpPr>
        <p:spPr>
          <a:xfrm>
            <a:off x="801460" y="3846582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5D177C2-C153-480D-8CDE-D9CEB395D85B}"/>
              </a:ext>
            </a:extLst>
          </p:cNvPr>
          <p:cNvSpPr txBox="1">
            <a:spLocks/>
          </p:cNvSpPr>
          <p:nvPr/>
        </p:nvSpPr>
        <p:spPr>
          <a:xfrm>
            <a:off x="3415455" y="26753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80F8B17F-DDB6-4E6C-8E6C-06AF5203D494}"/>
              </a:ext>
            </a:extLst>
          </p:cNvPr>
          <p:cNvSpPr txBox="1">
            <a:spLocks/>
          </p:cNvSpPr>
          <p:nvPr/>
        </p:nvSpPr>
        <p:spPr>
          <a:xfrm>
            <a:off x="2048345" y="56913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x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42A46461-B2AA-43A1-AA84-5F622C01F1B1}"/>
              </a:ext>
            </a:extLst>
          </p:cNvPr>
          <p:cNvSpPr/>
          <p:nvPr/>
        </p:nvSpPr>
        <p:spPr>
          <a:xfrm>
            <a:off x="2252851" y="3710844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/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CE3D48-680D-46A6-8474-F4FC690D8E41}"/>
                  </a:ext>
                </a:extLst>
              </p:cNvPr>
              <p:cNvSpPr txBox="1"/>
              <p:nvPr/>
            </p:nvSpPr>
            <p:spPr>
              <a:xfrm>
                <a:off x="4094193" y="4095099"/>
                <a:ext cx="6591163" cy="961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CE3D48-680D-46A6-8474-F4FC690D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93" y="4095099"/>
                <a:ext cx="6591163" cy="961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058E5204-151D-4D06-861A-057781DBADCD}"/>
              </a:ext>
            </a:extLst>
          </p:cNvPr>
          <p:cNvSpPr txBox="1">
            <a:spLocks/>
          </p:cNvSpPr>
          <p:nvPr/>
        </p:nvSpPr>
        <p:spPr>
          <a:xfrm>
            <a:off x="4395217" y="187619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distúrbio de gravidade é a componente vertical do campo gravitacional gerado pela fonte gravimétrica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/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/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/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9B3C6A1-0E91-4EA1-B809-7AB23F34A157}"/>
                  </a:ext>
                </a:extLst>
              </p:cNvPr>
              <p:cNvSpPr txBox="1"/>
              <p:nvPr/>
            </p:nvSpPr>
            <p:spPr>
              <a:xfrm>
                <a:off x="5427714" y="2615577"/>
                <a:ext cx="6572568" cy="988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9B3C6A1-0E91-4EA1-B809-7AB23F34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714" y="2615577"/>
                <a:ext cx="6572568" cy="9882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5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9242112A-EC13-48F7-AFEC-864E3A8413C0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Torge</a:t>
            </a:r>
            <a:r>
              <a:rPr lang="pt-BR" sz="1600" dirty="0"/>
              <a:t>, 2001)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B84C9C8-B97D-471F-A6C4-D90CAEE65747}"/>
              </a:ext>
            </a:extLst>
          </p:cNvPr>
          <p:cNvSpPr txBox="1">
            <a:spLocks/>
          </p:cNvSpPr>
          <p:nvPr/>
        </p:nvSpPr>
        <p:spPr>
          <a:xfrm>
            <a:off x="6981" y="130772"/>
            <a:ext cx="6181784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/>
              <a:t>Tem como ponto de partida a Lei da Gravitação Universal, publicada no século XVII por Newton</a:t>
            </a:r>
            <a:r>
              <a:rPr lang="pt-BR" sz="2800" dirty="0"/>
              <a:t> 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B18940-0D8A-4D8E-B36C-0DB125212D3F}"/>
              </a:ext>
            </a:extLst>
          </p:cNvPr>
          <p:cNvSpPr txBox="1">
            <a:spLocks/>
          </p:cNvSpPr>
          <p:nvPr/>
        </p:nvSpPr>
        <p:spPr>
          <a:xfrm>
            <a:off x="6898444" y="989525"/>
            <a:ext cx="4929809" cy="13247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Dentro deste contexto, esta lei incorpora dois </a:t>
            </a:r>
            <a:r>
              <a:rPr lang="pt-BR" sz="2800" dirty="0" err="1"/>
              <a:t>apectos</a:t>
            </a:r>
            <a:r>
              <a:rPr lang="pt-BR" sz="2800" dirty="0"/>
              <a:t>: um geométrico (</a:t>
            </a:r>
            <a:r>
              <a:rPr lang="pt-BR" sz="2800" b="1" dirty="0"/>
              <a:t>formato da Terra</a:t>
            </a:r>
            <a:r>
              <a:rPr lang="pt-BR" sz="2800" dirty="0"/>
              <a:t>) e um físico (</a:t>
            </a:r>
            <a:r>
              <a:rPr lang="pt-BR" sz="2800" b="1" dirty="0"/>
              <a:t>campo de gravidade</a:t>
            </a:r>
            <a:r>
              <a:rPr lang="pt-BR" sz="2800" dirty="0"/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A56D535-54EC-4018-BA4F-7128A600AD94}"/>
              </a:ext>
            </a:extLst>
          </p:cNvPr>
          <p:cNvSpPr txBox="1">
            <a:spLocks/>
          </p:cNvSpPr>
          <p:nvPr/>
        </p:nvSpPr>
        <p:spPr>
          <a:xfrm>
            <a:off x="159025" y="1775791"/>
            <a:ext cx="3339549" cy="12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Formato da Terra</a:t>
            </a:r>
            <a:r>
              <a:rPr lang="pt-BR" sz="2800" dirty="0"/>
              <a:t>: a superfície física e matemática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D3CAD94-90F6-4DE3-837E-031D74CC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0" y="3617332"/>
            <a:ext cx="2519476" cy="251947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58AB785-20B3-45A4-9590-56171B22A16D}"/>
              </a:ext>
            </a:extLst>
          </p:cNvPr>
          <p:cNvCxnSpPr>
            <a:stCxn id="6" idx="2"/>
          </p:cNvCxnSpPr>
          <p:nvPr/>
        </p:nvCxnSpPr>
        <p:spPr>
          <a:xfrm>
            <a:off x="1828800" y="3047999"/>
            <a:ext cx="238183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E386205E-8859-4FD3-88C8-2767C07D963C}"/>
              </a:ext>
            </a:extLst>
          </p:cNvPr>
          <p:cNvSpPr txBox="1">
            <a:spLocks/>
          </p:cNvSpPr>
          <p:nvPr/>
        </p:nvSpPr>
        <p:spPr>
          <a:xfrm>
            <a:off x="-99214" y="3617332"/>
            <a:ext cx="2047105" cy="62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/>
              <a:t>Tales de Mileto</a:t>
            </a:r>
          </a:p>
          <a:p>
            <a:r>
              <a:rPr lang="pt-BR" sz="3000" b="1" dirty="0"/>
              <a:t> e Anaximandro (600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1165B9-837A-444F-AA2A-7AE7C8AA84CE}"/>
              </a:ext>
            </a:extLst>
          </p:cNvPr>
          <p:cNvSpPr txBox="1"/>
          <p:nvPr/>
        </p:nvSpPr>
        <p:spPr>
          <a:xfrm>
            <a:off x="-1" y="5683910"/>
            <a:ext cx="2140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1" dirty="0">
                <a:solidFill>
                  <a:srgbClr val="000000"/>
                </a:solidFill>
                <a:effectLst/>
              </a:rPr>
              <a:t>https://brasilescola.uol.com.br/filosofia/anaximandro.htm. Acesso em 28 de março de 2021.</a:t>
            </a:r>
            <a:endParaRPr lang="pt-BR" sz="1200" i="1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A9991BA-6394-46CC-9013-AD9F77C2F7C1}"/>
              </a:ext>
            </a:extLst>
          </p:cNvPr>
          <p:cNvCxnSpPr>
            <a:cxnSpLocks/>
          </p:cNvCxnSpPr>
          <p:nvPr/>
        </p:nvCxnSpPr>
        <p:spPr>
          <a:xfrm>
            <a:off x="3354165" y="2321522"/>
            <a:ext cx="2370774" cy="129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57361C6-7A86-401E-8021-3A4AE2AA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6588" y="2590342"/>
            <a:ext cx="2650690" cy="3749026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7C9234D6-76A0-49A5-9795-423841883EBC}"/>
              </a:ext>
            </a:extLst>
          </p:cNvPr>
          <p:cNvSpPr txBox="1">
            <a:spLocks/>
          </p:cNvSpPr>
          <p:nvPr/>
        </p:nvSpPr>
        <p:spPr>
          <a:xfrm>
            <a:off x="3814385" y="5001216"/>
            <a:ext cx="2519476" cy="733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/>
              <a:t>Pitágoras (580-500 A.C)</a:t>
            </a:r>
          </a:p>
          <a:p>
            <a:r>
              <a:rPr lang="pt-BR" sz="2500" b="1" dirty="0"/>
              <a:t> Aristóteles ( 384-322 A.C)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8A802E03-2DBE-4FB2-B38B-D84042951411}"/>
              </a:ext>
            </a:extLst>
          </p:cNvPr>
          <p:cNvSpPr txBox="1">
            <a:spLocks/>
          </p:cNvSpPr>
          <p:nvPr/>
        </p:nvSpPr>
        <p:spPr>
          <a:xfrm>
            <a:off x="6170551" y="5488480"/>
            <a:ext cx="2650690" cy="85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 err="1"/>
              <a:t>Eratóstenes</a:t>
            </a:r>
            <a:r>
              <a:rPr lang="pt-BR" sz="3500" b="1" dirty="0"/>
              <a:t> (276-295 A.C) foi o primeiro a estimar o raio terrestre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2" name="Forma livre 24">
            <a:extLst>
              <a:ext uri="{FF2B5EF4-FFF2-40B4-BE49-F238E27FC236}">
                <a16:creationId xmlns:a16="http://schemas.microsoft.com/office/drawing/2014/main" id="{87C18A49-1766-428D-AB90-EFCB15500DFC}"/>
              </a:ext>
            </a:extLst>
          </p:cNvPr>
          <p:cNvSpPr/>
          <p:nvPr/>
        </p:nvSpPr>
        <p:spPr>
          <a:xfrm flipH="1">
            <a:off x="8898147" y="3453063"/>
            <a:ext cx="2930106" cy="1631027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E394376-91B2-446C-ACAE-0CD390F00837}"/>
              </a:ext>
            </a:extLst>
          </p:cNvPr>
          <p:cNvCxnSpPr>
            <a:cxnSpLocks/>
          </p:cNvCxnSpPr>
          <p:nvPr/>
        </p:nvCxnSpPr>
        <p:spPr>
          <a:xfrm>
            <a:off x="7902894" y="4087715"/>
            <a:ext cx="9183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ECA98EBA-3500-468A-8BBD-0F2EAFB3130C}"/>
              </a:ext>
            </a:extLst>
          </p:cNvPr>
          <p:cNvSpPr txBox="1">
            <a:spLocks/>
          </p:cNvSpPr>
          <p:nvPr/>
        </p:nvSpPr>
        <p:spPr>
          <a:xfrm>
            <a:off x="8998722" y="5295894"/>
            <a:ext cx="3022379" cy="1111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/>
              <a:t>No Século 17, com Isaac Newton (1643-1727), reconheceram que terra havia um achatamento nos polos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AC173AB7-0B8A-4431-8519-82A25765A603}"/>
              </a:ext>
            </a:extLst>
          </p:cNvPr>
          <p:cNvSpPr txBox="1">
            <a:spLocks/>
          </p:cNvSpPr>
          <p:nvPr/>
        </p:nvSpPr>
        <p:spPr>
          <a:xfrm>
            <a:off x="8638511" y="2462176"/>
            <a:ext cx="3022379" cy="11110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/>
              <a:t>No século 19, já determinaram o modelo atual, que é o </a:t>
            </a:r>
            <a:r>
              <a:rPr lang="pt-BR" sz="2200" b="1" dirty="0" err="1"/>
              <a:t>geoidal</a:t>
            </a:r>
            <a:r>
              <a:rPr lang="pt-BR" sz="2200" b="1" dirty="0"/>
              <a:t>!</a:t>
            </a:r>
          </a:p>
          <a:p>
            <a:r>
              <a:rPr lang="pt-BR" sz="3000" dirty="0"/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516004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A6CBED0E-8872-454E-8BE7-C48A33F85496}"/>
              </a:ext>
            </a:extLst>
          </p:cNvPr>
          <p:cNvSpPr/>
          <p:nvPr/>
        </p:nvSpPr>
        <p:spPr>
          <a:xfrm>
            <a:off x="1414465" y="2948236"/>
            <a:ext cx="1589824" cy="1436703"/>
          </a:xfrm>
          <a:custGeom>
            <a:avLst/>
            <a:gdLst>
              <a:gd name="connsiteX0" fmla="*/ 472354 w 472354"/>
              <a:gd name="connsiteY0" fmla="*/ 257175 h 557213"/>
              <a:gd name="connsiteX1" fmla="*/ 472354 w 472354"/>
              <a:gd name="connsiteY1" fmla="*/ 257175 h 557213"/>
              <a:gd name="connsiteX2" fmla="*/ 343767 w 472354"/>
              <a:gd name="connsiteY2" fmla="*/ 242888 h 557213"/>
              <a:gd name="connsiteX3" fmla="*/ 258042 w 472354"/>
              <a:gd name="connsiteY3" fmla="*/ 214313 h 557213"/>
              <a:gd name="connsiteX4" fmla="*/ 215179 w 472354"/>
              <a:gd name="connsiteY4" fmla="*/ 200025 h 557213"/>
              <a:gd name="connsiteX5" fmla="*/ 158029 w 472354"/>
              <a:gd name="connsiteY5" fmla="*/ 114300 h 557213"/>
              <a:gd name="connsiteX6" fmla="*/ 143742 w 472354"/>
              <a:gd name="connsiteY6" fmla="*/ 42863 h 557213"/>
              <a:gd name="connsiteX7" fmla="*/ 58017 w 472354"/>
              <a:gd name="connsiteY7" fmla="*/ 0 h 557213"/>
              <a:gd name="connsiteX8" fmla="*/ 15154 w 472354"/>
              <a:gd name="connsiteY8" fmla="*/ 14288 h 557213"/>
              <a:gd name="connsiteX9" fmla="*/ 867 w 472354"/>
              <a:gd name="connsiteY9" fmla="*/ 85725 h 557213"/>
              <a:gd name="connsiteX10" fmla="*/ 15154 w 472354"/>
              <a:gd name="connsiteY10" fmla="*/ 314325 h 557213"/>
              <a:gd name="connsiteX11" fmla="*/ 72304 w 472354"/>
              <a:gd name="connsiteY11" fmla="*/ 342900 h 557213"/>
              <a:gd name="connsiteX12" fmla="*/ 158029 w 472354"/>
              <a:gd name="connsiteY12" fmla="*/ 371475 h 557213"/>
              <a:gd name="connsiteX13" fmla="*/ 200892 w 472354"/>
              <a:gd name="connsiteY13" fmla="*/ 385763 h 557213"/>
              <a:gd name="connsiteX14" fmla="*/ 272329 w 472354"/>
              <a:gd name="connsiteY14" fmla="*/ 514350 h 557213"/>
              <a:gd name="connsiteX15" fmla="*/ 358054 w 472354"/>
              <a:gd name="connsiteY15" fmla="*/ 557213 h 557213"/>
              <a:gd name="connsiteX16" fmla="*/ 415204 w 472354"/>
              <a:gd name="connsiteY16" fmla="*/ 542925 h 557213"/>
              <a:gd name="connsiteX17" fmla="*/ 472354 w 472354"/>
              <a:gd name="connsiteY17" fmla="*/ 457200 h 557213"/>
              <a:gd name="connsiteX18" fmla="*/ 472354 w 472354"/>
              <a:gd name="connsiteY18" fmla="*/ 257175 h 5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2354" h="557213">
                <a:moveTo>
                  <a:pt x="472354" y="257175"/>
                </a:moveTo>
                <a:lnTo>
                  <a:pt x="472354" y="257175"/>
                </a:lnTo>
                <a:cubicBezTo>
                  <a:pt x="429492" y="252413"/>
                  <a:pt x="386056" y="251346"/>
                  <a:pt x="343767" y="242888"/>
                </a:cubicBezTo>
                <a:cubicBezTo>
                  <a:pt x="314231" y="236981"/>
                  <a:pt x="286617" y="223838"/>
                  <a:pt x="258042" y="214313"/>
                </a:cubicBezTo>
                <a:lnTo>
                  <a:pt x="215179" y="200025"/>
                </a:lnTo>
                <a:cubicBezTo>
                  <a:pt x="196129" y="171450"/>
                  <a:pt x="164764" y="147976"/>
                  <a:pt x="158029" y="114300"/>
                </a:cubicBezTo>
                <a:cubicBezTo>
                  <a:pt x="153267" y="90488"/>
                  <a:pt x="155790" y="63947"/>
                  <a:pt x="143742" y="42863"/>
                </a:cubicBezTo>
                <a:cubicBezTo>
                  <a:pt x="130709" y="20055"/>
                  <a:pt x="80017" y="7334"/>
                  <a:pt x="58017" y="0"/>
                </a:cubicBezTo>
                <a:cubicBezTo>
                  <a:pt x="43729" y="4763"/>
                  <a:pt x="23508" y="1757"/>
                  <a:pt x="15154" y="14288"/>
                </a:cubicBezTo>
                <a:cubicBezTo>
                  <a:pt x="1684" y="34493"/>
                  <a:pt x="867" y="61441"/>
                  <a:pt x="867" y="85725"/>
                </a:cubicBezTo>
                <a:cubicBezTo>
                  <a:pt x="867" y="162074"/>
                  <a:pt x="-5280" y="240762"/>
                  <a:pt x="15154" y="314325"/>
                </a:cubicBezTo>
                <a:cubicBezTo>
                  <a:pt x="20854" y="334847"/>
                  <a:pt x="52529" y="334990"/>
                  <a:pt x="72304" y="342900"/>
                </a:cubicBezTo>
                <a:cubicBezTo>
                  <a:pt x="100270" y="354087"/>
                  <a:pt x="129454" y="361950"/>
                  <a:pt x="158029" y="371475"/>
                </a:cubicBezTo>
                <a:lnTo>
                  <a:pt x="200892" y="385763"/>
                </a:lnTo>
                <a:cubicBezTo>
                  <a:pt x="213472" y="423504"/>
                  <a:pt x="235482" y="502067"/>
                  <a:pt x="272329" y="514350"/>
                </a:cubicBezTo>
                <a:cubicBezTo>
                  <a:pt x="331482" y="534068"/>
                  <a:pt x="302661" y="520284"/>
                  <a:pt x="358054" y="557213"/>
                </a:cubicBezTo>
                <a:cubicBezTo>
                  <a:pt x="377104" y="552450"/>
                  <a:pt x="400426" y="555856"/>
                  <a:pt x="415204" y="542925"/>
                </a:cubicBezTo>
                <a:cubicBezTo>
                  <a:pt x="441050" y="520310"/>
                  <a:pt x="472354" y="457200"/>
                  <a:pt x="472354" y="457200"/>
                </a:cubicBezTo>
                <a:cubicBezTo>
                  <a:pt x="457457" y="293330"/>
                  <a:pt x="472354" y="290512"/>
                  <a:pt x="472354" y="257175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1D07AE1A-B580-4A0B-9DF6-9089B4400A95}"/>
              </a:ext>
            </a:extLst>
          </p:cNvPr>
          <p:cNvSpPr txBox="1">
            <a:spLocks/>
          </p:cNvSpPr>
          <p:nvPr/>
        </p:nvSpPr>
        <p:spPr>
          <a:xfrm>
            <a:off x="-214927" y="6431703"/>
            <a:ext cx="2486640" cy="41200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(</a:t>
            </a:r>
            <a:r>
              <a:rPr lang="pt-BR" sz="2400" dirty="0" err="1"/>
              <a:t>Blakely</a:t>
            </a:r>
            <a:r>
              <a:rPr lang="pt-BR" sz="2400" dirty="0"/>
              <a:t>, 1996)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0930A756-4D15-4778-86D3-02115BB697B7}"/>
              </a:ext>
            </a:extLst>
          </p:cNvPr>
          <p:cNvSpPr txBox="1">
            <a:spLocks/>
          </p:cNvSpPr>
          <p:nvPr/>
        </p:nvSpPr>
        <p:spPr>
          <a:xfrm>
            <a:off x="8281535" y="4210968"/>
            <a:ext cx="3340999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4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FDCE986-8C65-47F0-8179-3EC4C0D06D1E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0" cy="14998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F3DAB1-138B-49F3-866C-6AEAFF3DF28A}"/>
              </a:ext>
            </a:extLst>
          </p:cNvPr>
          <p:cNvCxnSpPr>
            <a:cxnSpLocks/>
          </p:cNvCxnSpPr>
          <p:nvPr/>
        </p:nvCxnSpPr>
        <p:spPr>
          <a:xfrm>
            <a:off x="1211650" y="2781752"/>
            <a:ext cx="2468656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29176E02-FD0C-4E21-B693-7089E14C4716}"/>
              </a:ext>
            </a:extLst>
          </p:cNvPr>
          <p:cNvCxnSpPr>
            <a:cxnSpLocks/>
          </p:cNvCxnSpPr>
          <p:nvPr/>
        </p:nvCxnSpPr>
        <p:spPr>
          <a:xfrm flipV="1">
            <a:off x="1211650" y="1061808"/>
            <a:ext cx="1338775" cy="17199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242BE49-65E8-4A63-AFEC-CF37EDEF8B18}"/>
              </a:ext>
            </a:extLst>
          </p:cNvPr>
          <p:cNvCxnSpPr>
            <a:cxnSpLocks/>
          </p:cNvCxnSpPr>
          <p:nvPr/>
        </p:nvCxnSpPr>
        <p:spPr>
          <a:xfrm flipV="1">
            <a:off x="2369445" y="1990901"/>
            <a:ext cx="325582" cy="178330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/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65862268-A0B7-49CB-AEF1-98E625E7A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8" y="2736254"/>
                <a:ext cx="44582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>
            <a:extLst>
              <a:ext uri="{FF2B5EF4-FFF2-40B4-BE49-F238E27FC236}">
                <a16:creationId xmlns:a16="http://schemas.microsoft.com/office/drawing/2014/main" id="{D6B83609-81F5-427F-AC68-84C5B0CBEA25}"/>
              </a:ext>
            </a:extLst>
          </p:cNvPr>
          <p:cNvSpPr/>
          <p:nvPr/>
        </p:nvSpPr>
        <p:spPr>
          <a:xfrm>
            <a:off x="2643724" y="1951707"/>
            <a:ext cx="102606" cy="102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144E68D-8C5E-4755-B211-877C2476403C}"/>
                  </a:ext>
                </a:extLst>
              </p:cNvPr>
              <p:cNvSpPr txBox="1"/>
              <p:nvPr/>
            </p:nvSpPr>
            <p:spPr>
              <a:xfrm>
                <a:off x="647518" y="5547369"/>
                <a:ext cx="5535874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C144E68D-8C5E-4755-B211-877C2476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18" y="5547369"/>
                <a:ext cx="5535874" cy="539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ítulo 1">
            <a:extLst>
              <a:ext uri="{FF2B5EF4-FFF2-40B4-BE49-F238E27FC236}">
                <a16:creationId xmlns:a16="http://schemas.microsoft.com/office/drawing/2014/main" id="{F912B29C-A2A1-4C34-AF70-37881C79B102}"/>
              </a:ext>
            </a:extLst>
          </p:cNvPr>
          <p:cNvSpPr txBox="1">
            <a:spLocks/>
          </p:cNvSpPr>
          <p:nvPr/>
        </p:nvSpPr>
        <p:spPr>
          <a:xfrm>
            <a:off x="801460" y="3846582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z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A5D177C2-C153-480D-8CDE-D9CEB395D85B}"/>
              </a:ext>
            </a:extLst>
          </p:cNvPr>
          <p:cNvSpPr txBox="1">
            <a:spLocks/>
          </p:cNvSpPr>
          <p:nvPr/>
        </p:nvSpPr>
        <p:spPr>
          <a:xfrm>
            <a:off x="3415455" y="2675333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y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80F8B17F-DDB6-4E6C-8E6C-06AF5203D494}"/>
              </a:ext>
            </a:extLst>
          </p:cNvPr>
          <p:cNvSpPr txBox="1">
            <a:spLocks/>
          </p:cNvSpPr>
          <p:nvPr/>
        </p:nvSpPr>
        <p:spPr>
          <a:xfrm>
            <a:off x="2048345" y="569138"/>
            <a:ext cx="453865" cy="657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x</a:t>
            </a: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42A46461-B2AA-43A1-AA84-5F622C01F1B1}"/>
              </a:ext>
            </a:extLst>
          </p:cNvPr>
          <p:cNvSpPr/>
          <p:nvPr/>
        </p:nvSpPr>
        <p:spPr>
          <a:xfrm>
            <a:off x="2252851" y="3710844"/>
            <a:ext cx="233188" cy="198641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/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𝑑𝑣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45CF40D-0597-46F5-B21C-7D87C3CF5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34" y="3610109"/>
                <a:ext cx="5384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CE3D48-680D-46A6-8474-F4FC690D8E41}"/>
                  </a:ext>
                </a:extLst>
              </p:cNvPr>
              <p:cNvSpPr txBox="1"/>
              <p:nvPr/>
            </p:nvSpPr>
            <p:spPr>
              <a:xfrm>
                <a:off x="4094193" y="4095099"/>
                <a:ext cx="6591163" cy="961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CCE3D48-680D-46A6-8474-F4FC690D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93" y="4095099"/>
                <a:ext cx="6591163" cy="961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ítulo 1">
            <a:extLst>
              <a:ext uri="{FF2B5EF4-FFF2-40B4-BE49-F238E27FC236}">
                <a16:creationId xmlns:a16="http://schemas.microsoft.com/office/drawing/2014/main" id="{058E5204-151D-4D06-861A-057781DBADCD}"/>
              </a:ext>
            </a:extLst>
          </p:cNvPr>
          <p:cNvSpPr txBox="1">
            <a:spLocks/>
          </p:cNvSpPr>
          <p:nvPr/>
        </p:nvSpPr>
        <p:spPr>
          <a:xfrm>
            <a:off x="4395217" y="187619"/>
            <a:ext cx="3947058" cy="10387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 distúrbio de gravidade é a componente vertical do campo gravitacional gerado pela fonte gravimétrica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/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77A6EFF-DE4E-426D-9489-89784BB5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27" y="1671459"/>
                <a:ext cx="1399166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ítulo 1">
            <a:extLst>
              <a:ext uri="{FF2B5EF4-FFF2-40B4-BE49-F238E27FC236}">
                <a16:creationId xmlns:a16="http://schemas.microsoft.com/office/drawing/2014/main" id="{29EC9ED5-C4AC-4852-BE01-F013B92DFE4D}"/>
              </a:ext>
            </a:extLst>
          </p:cNvPr>
          <p:cNvSpPr txBox="1">
            <a:spLocks/>
          </p:cNvSpPr>
          <p:nvPr/>
        </p:nvSpPr>
        <p:spPr>
          <a:xfrm>
            <a:off x="8136634" y="27825"/>
            <a:ext cx="3630800" cy="115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Esta equação serve de base para as modelagens para as fontes gravimétricas!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/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8F5A2E5-372F-4E96-8BDD-63E474900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63" y="3458530"/>
                <a:ext cx="542071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/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1E7D9CDA-65A0-4F1F-B33F-7857616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7" y="1717644"/>
                <a:ext cx="3239798" cy="6262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9B3C6A1-0E91-4EA1-B809-7AB23F34A157}"/>
                  </a:ext>
                </a:extLst>
              </p:cNvPr>
              <p:cNvSpPr txBox="1"/>
              <p:nvPr/>
            </p:nvSpPr>
            <p:spPr>
              <a:xfrm>
                <a:off x="5427714" y="2615577"/>
                <a:ext cx="6572568" cy="988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  <m:r>
                                                <a:rPr lang="pt-BR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000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79B3C6A1-0E91-4EA1-B809-7AB23F34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714" y="2615577"/>
                <a:ext cx="6572568" cy="9882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8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743200"/>
            <a:ext cx="11811000" cy="10216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Exemplos com geometrias simples</a:t>
            </a:r>
          </a:p>
        </p:txBody>
      </p:sp>
    </p:spTree>
    <p:extLst>
      <p:ext uri="{BB962C8B-B14F-4D97-AF65-F5344CB8AC3E}">
        <p14:creationId xmlns:p14="http://schemas.microsoft.com/office/powerpoint/2010/main" val="3262861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" name="Imagem 2" descr="Uma imagem contendo natureza, chuva, pássaro&#10;&#10;Descrição gerada automaticamente">
            <a:extLst>
              <a:ext uri="{FF2B5EF4-FFF2-40B4-BE49-F238E27FC236}">
                <a16:creationId xmlns:a16="http://schemas.microsoft.com/office/drawing/2014/main" id="{80C69A2D-99F9-4A45-829D-12A78F0A1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E1112A5-A56D-4F77-92FD-E5B88AD401D8}"/>
              </a:ext>
            </a:extLst>
          </p:cNvPr>
          <p:cNvSpPr txBox="1">
            <a:spLocks/>
          </p:cNvSpPr>
          <p:nvPr/>
        </p:nvSpPr>
        <p:spPr>
          <a:xfrm>
            <a:off x="117146" y="3203300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z = 100 m</a:t>
            </a:r>
          </a:p>
        </p:txBody>
      </p:sp>
    </p:spTree>
    <p:extLst>
      <p:ext uri="{BB962C8B-B14F-4D97-AF65-F5344CB8AC3E}">
        <p14:creationId xmlns:p14="http://schemas.microsoft.com/office/powerpoint/2010/main" val="4117292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743200"/>
            <a:ext cx="11811000" cy="10216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Exemplo 1 : Esfera</a:t>
            </a:r>
          </a:p>
        </p:txBody>
      </p:sp>
    </p:spTree>
    <p:extLst>
      <p:ext uri="{BB962C8B-B14F-4D97-AF65-F5344CB8AC3E}">
        <p14:creationId xmlns:p14="http://schemas.microsoft.com/office/powerpoint/2010/main" val="26416837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858407" y="4538156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xc</a:t>
            </a:r>
            <a:r>
              <a:rPr lang="pt-BR" sz="4400" dirty="0"/>
              <a:t> = 0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7D869C-A383-41A9-B07A-A065BEE58BC0}"/>
              </a:ext>
            </a:extLst>
          </p:cNvPr>
          <p:cNvSpPr txBox="1">
            <a:spLocks/>
          </p:cNvSpPr>
          <p:nvPr/>
        </p:nvSpPr>
        <p:spPr>
          <a:xfrm>
            <a:off x="858407" y="4992914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yc</a:t>
            </a:r>
            <a:r>
              <a:rPr lang="pt-BR" sz="4400" dirty="0"/>
              <a:t> = 0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7C754C-19A7-44F3-8FF1-8BDDF8C8F82B}"/>
              </a:ext>
            </a:extLst>
          </p:cNvPr>
          <p:cNvSpPr txBox="1">
            <a:spLocks/>
          </p:cNvSpPr>
          <p:nvPr/>
        </p:nvSpPr>
        <p:spPr>
          <a:xfrm>
            <a:off x="504758" y="5895712"/>
            <a:ext cx="4354285" cy="902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densidade = 500 kg/m³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6088F9-3656-4BE7-847E-2A849EFA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" y="118077"/>
            <a:ext cx="4354285" cy="435428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7261803-A811-41AA-855C-304D72D6DEFA}"/>
              </a:ext>
            </a:extLst>
          </p:cNvPr>
          <p:cNvSpPr txBox="1">
            <a:spLocks/>
          </p:cNvSpPr>
          <p:nvPr/>
        </p:nvSpPr>
        <p:spPr>
          <a:xfrm>
            <a:off x="1146733" y="5447672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zc</a:t>
            </a:r>
            <a:r>
              <a:rPr lang="pt-BR" sz="4400" dirty="0"/>
              <a:t> = 1000 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03A9F68-E1D8-40D3-A104-C0999657FD68}"/>
              </a:ext>
            </a:extLst>
          </p:cNvPr>
          <p:cNvSpPr txBox="1">
            <a:spLocks/>
          </p:cNvSpPr>
          <p:nvPr/>
        </p:nvSpPr>
        <p:spPr>
          <a:xfrm>
            <a:off x="3052932" y="4603950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Raio = 800 m</a:t>
            </a:r>
          </a:p>
        </p:txBody>
      </p:sp>
    </p:spTree>
    <p:extLst>
      <p:ext uri="{BB962C8B-B14F-4D97-AF65-F5344CB8AC3E}">
        <p14:creationId xmlns:p14="http://schemas.microsoft.com/office/powerpoint/2010/main" val="42137362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858407" y="4538156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xc</a:t>
            </a:r>
            <a:r>
              <a:rPr lang="pt-BR" sz="4400" dirty="0"/>
              <a:t> = 0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7D869C-A383-41A9-B07A-A065BEE58BC0}"/>
              </a:ext>
            </a:extLst>
          </p:cNvPr>
          <p:cNvSpPr txBox="1">
            <a:spLocks/>
          </p:cNvSpPr>
          <p:nvPr/>
        </p:nvSpPr>
        <p:spPr>
          <a:xfrm>
            <a:off x="858407" y="4992914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yc</a:t>
            </a:r>
            <a:r>
              <a:rPr lang="pt-BR" sz="4400" dirty="0"/>
              <a:t> = 0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7C754C-19A7-44F3-8FF1-8BDDF8C8F82B}"/>
              </a:ext>
            </a:extLst>
          </p:cNvPr>
          <p:cNvSpPr txBox="1">
            <a:spLocks/>
          </p:cNvSpPr>
          <p:nvPr/>
        </p:nvSpPr>
        <p:spPr>
          <a:xfrm>
            <a:off x="504758" y="5895712"/>
            <a:ext cx="4354285" cy="902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densidade = 500 kg/m³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6088F9-3656-4BE7-847E-2A849EFA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" y="118077"/>
            <a:ext cx="4354285" cy="43542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2168BD-D398-4DBB-B264-3503718F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18" y="103700"/>
            <a:ext cx="6650599" cy="665059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7261803-A811-41AA-855C-304D72D6DEFA}"/>
              </a:ext>
            </a:extLst>
          </p:cNvPr>
          <p:cNvSpPr txBox="1">
            <a:spLocks/>
          </p:cNvSpPr>
          <p:nvPr/>
        </p:nvSpPr>
        <p:spPr>
          <a:xfrm>
            <a:off x="1146733" y="5447672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err="1"/>
              <a:t>zc</a:t>
            </a:r>
            <a:r>
              <a:rPr lang="pt-BR" sz="4400" dirty="0"/>
              <a:t> = 1000 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03A9F68-E1D8-40D3-A104-C0999657FD68}"/>
              </a:ext>
            </a:extLst>
          </p:cNvPr>
          <p:cNvSpPr txBox="1">
            <a:spLocks/>
          </p:cNvSpPr>
          <p:nvPr/>
        </p:nvSpPr>
        <p:spPr>
          <a:xfrm>
            <a:off x="3052932" y="4603950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Raio = 800 m</a:t>
            </a:r>
          </a:p>
        </p:txBody>
      </p:sp>
    </p:spTree>
    <p:extLst>
      <p:ext uri="{BB962C8B-B14F-4D97-AF65-F5344CB8AC3E}">
        <p14:creationId xmlns:p14="http://schemas.microsoft.com/office/powerpoint/2010/main" val="12025759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743200"/>
            <a:ext cx="11811000" cy="10216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Exemplo 2 : Prisma retangular</a:t>
            </a:r>
          </a:p>
        </p:txBody>
      </p:sp>
    </p:spTree>
    <p:extLst>
      <p:ext uri="{BB962C8B-B14F-4D97-AF65-F5344CB8AC3E}">
        <p14:creationId xmlns:p14="http://schemas.microsoft.com/office/powerpoint/2010/main" val="21406682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FC02C09-A619-4247-AB51-8DF46B66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7" y="287160"/>
            <a:ext cx="4174596" cy="417459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858407" y="4541515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Topo = 150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7D869C-A383-41A9-B07A-A065BEE58BC0}"/>
              </a:ext>
            </a:extLst>
          </p:cNvPr>
          <p:cNvSpPr txBox="1">
            <a:spLocks/>
          </p:cNvSpPr>
          <p:nvPr/>
        </p:nvSpPr>
        <p:spPr>
          <a:xfrm>
            <a:off x="858407" y="4992914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Base = 550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7C754C-19A7-44F3-8FF1-8BDDF8C8F82B}"/>
              </a:ext>
            </a:extLst>
          </p:cNvPr>
          <p:cNvSpPr txBox="1">
            <a:spLocks/>
          </p:cNvSpPr>
          <p:nvPr/>
        </p:nvSpPr>
        <p:spPr>
          <a:xfrm>
            <a:off x="345732" y="5072673"/>
            <a:ext cx="4354285" cy="902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densidade = 500 kg/m³</a:t>
            </a:r>
          </a:p>
        </p:txBody>
      </p:sp>
    </p:spTree>
    <p:extLst>
      <p:ext uri="{BB962C8B-B14F-4D97-AF65-F5344CB8AC3E}">
        <p14:creationId xmlns:p14="http://schemas.microsoft.com/office/powerpoint/2010/main" val="3839747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FC02C09-A619-4247-AB51-8DF46B66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7" y="287160"/>
            <a:ext cx="4174596" cy="417459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858407" y="4541515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Topo = 150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7D869C-A383-41A9-B07A-A065BEE58BC0}"/>
              </a:ext>
            </a:extLst>
          </p:cNvPr>
          <p:cNvSpPr txBox="1">
            <a:spLocks/>
          </p:cNvSpPr>
          <p:nvPr/>
        </p:nvSpPr>
        <p:spPr>
          <a:xfrm>
            <a:off x="858407" y="4992914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Base = 550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7C754C-19A7-44F3-8FF1-8BDDF8C8F82B}"/>
              </a:ext>
            </a:extLst>
          </p:cNvPr>
          <p:cNvSpPr txBox="1">
            <a:spLocks/>
          </p:cNvSpPr>
          <p:nvPr/>
        </p:nvSpPr>
        <p:spPr>
          <a:xfrm>
            <a:off x="345732" y="5072673"/>
            <a:ext cx="4354285" cy="902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densidade = 500 kg/m³</a:t>
            </a:r>
          </a:p>
        </p:txBody>
      </p:sp>
      <p:pic>
        <p:nvPicPr>
          <p:cNvPr id="9" name="Imagem 8" descr="Uma imagem contendo luz&#10;&#10;Descrição gerada automaticamente">
            <a:extLst>
              <a:ext uri="{FF2B5EF4-FFF2-40B4-BE49-F238E27FC236}">
                <a16:creationId xmlns:a16="http://schemas.microsoft.com/office/drawing/2014/main" id="{D40450D1-24FA-43F0-9655-9229A3E58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39" y="103700"/>
            <a:ext cx="6650599" cy="66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91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2200C7-7F68-4350-9546-8C8BBC6B08B0}"/>
              </a:ext>
            </a:extLst>
          </p:cNvPr>
          <p:cNvSpPr txBox="1">
            <a:spLocks/>
          </p:cNvSpPr>
          <p:nvPr/>
        </p:nvSpPr>
        <p:spPr>
          <a:xfrm>
            <a:off x="152400" y="2743200"/>
            <a:ext cx="11811000" cy="10216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</a:rPr>
              <a:t>Exemplo 3 : Prisma poligonal</a:t>
            </a:r>
          </a:p>
        </p:txBody>
      </p:sp>
    </p:spTree>
    <p:extLst>
      <p:ext uri="{BB962C8B-B14F-4D97-AF65-F5344CB8AC3E}">
        <p14:creationId xmlns:p14="http://schemas.microsoft.com/office/powerpoint/2010/main" val="239943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6BD86B6-E456-40B0-8EE7-2D1D02011551}"/>
              </a:ext>
            </a:extLst>
          </p:cNvPr>
          <p:cNvSpPr/>
          <p:nvPr/>
        </p:nvSpPr>
        <p:spPr>
          <a:xfrm>
            <a:off x="384516" y="4555221"/>
            <a:ext cx="1641231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815325" y="2041703"/>
            <a:ext cx="758469" cy="729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9775BDC-AC25-4F0E-B450-B03FD51D7B59}"/>
              </a:ext>
            </a:extLst>
          </p:cNvPr>
          <p:cNvCxnSpPr>
            <a:cxnSpLocks/>
          </p:cNvCxnSpPr>
          <p:nvPr/>
        </p:nvCxnSpPr>
        <p:spPr>
          <a:xfrm flipV="1">
            <a:off x="1242646" y="2406291"/>
            <a:ext cx="951913" cy="297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760302-CB99-4D81-A5FA-90C1A1C3F938}"/>
              </a:ext>
            </a:extLst>
          </p:cNvPr>
          <p:cNvSpPr txBox="1"/>
          <p:nvPr/>
        </p:nvSpPr>
        <p:spPr>
          <a:xfrm>
            <a:off x="830855" y="4945378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E2507F-2C35-45E8-AC10-D34F83CAB92B}"/>
              </a:ext>
            </a:extLst>
          </p:cNvPr>
          <p:cNvSpPr txBox="1"/>
          <p:nvPr/>
        </p:nvSpPr>
        <p:spPr>
          <a:xfrm>
            <a:off x="1856165" y="1939882"/>
            <a:ext cx="676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91506E-01D6-4BA5-A584-560FB38C1906}"/>
              </a:ext>
            </a:extLst>
          </p:cNvPr>
          <p:cNvSpPr txBox="1"/>
          <p:nvPr/>
        </p:nvSpPr>
        <p:spPr>
          <a:xfrm>
            <a:off x="1403660" y="307702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</p:spTree>
    <p:extLst>
      <p:ext uri="{BB962C8B-B14F-4D97-AF65-F5344CB8AC3E}">
        <p14:creationId xmlns:p14="http://schemas.microsoft.com/office/powerpoint/2010/main" val="33480477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858407" y="4978836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Topo = 250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7D869C-A383-41A9-B07A-A065BEE58BC0}"/>
              </a:ext>
            </a:extLst>
          </p:cNvPr>
          <p:cNvSpPr txBox="1">
            <a:spLocks/>
          </p:cNvSpPr>
          <p:nvPr/>
        </p:nvSpPr>
        <p:spPr>
          <a:xfrm>
            <a:off x="858407" y="5430235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Base = 2550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7C754C-19A7-44F3-8FF1-8BDDF8C8F82B}"/>
              </a:ext>
            </a:extLst>
          </p:cNvPr>
          <p:cNvSpPr txBox="1">
            <a:spLocks/>
          </p:cNvSpPr>
          <p:nvPr/>
        </p:nvSpPr>
        <p:spPr>
          <a:xfrm>
            <a:off x="345732" y="5509994"/>
            <a:ext cx="4354285" cy="902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densidade = 500 kg/m³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8E5F90-43B4-41B6-8D03-5782BAD9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5" y="23191"/>
            <a:ext cx="4461755" cy="44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8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25781EB4-62D1-4A4A-B3C5-3BB2C3F5E44B}"/>
              </a:ext>
            </a:extLst>
          </p:cNvPr>
          <p:cNvSpPr txBox="1">
            <a:spLocks/>
          </p:cNvSpPr>
          <p:nvPr/>
        </p:nvSpPr>
        <p:spPr>
          <a:xfrm>
            <a:off x="1524000" y="2074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D0769D-24AD-442D-94E8-493E139E22B1}"/>
              </a:ext>
            </a:extLst>
          </p:cNvPr>
          <p:cNvSpPr txBox="1">
            <a:spLocks/>
          </p:cNvSpPr>
          <p:nvPr/>
        </p:nvSpPr>
        <p:spPr>
          <a:xfrm>
            <a:off x="858407" y="4978836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Topo = 250 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7D869C-A383-41A9-B07A-A065BEE58BC0}"/>
              </a:ext>
            </a:extLst>
          </p:cNvPr>
          <p:cNvSpPr txBox="1">
            <a:spLocks/>
          </p:cNvSpPr>
          <p:nvPr/>
        </p:nvSpPr>
        <p:spPr>
          <a:xfrm>
            <a:off x="858407" y="5430235"/>
            <a:ext cx="2813708" cy="4513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Base = 2550 m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47C754C-19A7-44F3-8FF1-8BDDF8C8F82B}"/>
              </a:ext>
            </a:extLst>
          </p:cNvPr>
          <p:cNvSpPr txBox="1">
            <a:spLocks/>
          </p:cNvSpPr>
          <p:nvPr/>
        </p:nvSpPr>
        <p:spPr>
          <a:xfrm>
            <a:off x="345732" y="5509994"/>
            <a:ext cx="4354285" cy="902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densidade = 500 kg/m³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08E5F90-43B4-41B6-8D03-5782BAD9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5" y="23191"/>
            <a:ext cx="4461755" cy="44617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64728A-4572-4FAD-A00F-0FD214693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94" y="133332"/>
            <a:ext cx="6298424" cy="62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63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791"/>
            <a:ext cx="10515600" cy="1325563"/>
          </a:xfrm>
        </p:spPr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598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Blakely, R. J., 1996, Potential theory in gravity and magnetic applications: Cambridge </a:t>
            </a:r>
            <a:r>
              <a:rPr lang="pt-BR" dirty="0" err="1"/>
              <a:t>University</a:t>
            </a:r>
            <a:r>
              <a:rPr lang="pt-BR" dirty="0"/>
              <a:t> Press.</a:t>
            </a:r>
          </a:p>
          <a:p>
            <a:r>
              <a:rPr lang="pt-BR" dirty="0"/>
              <a:t>Hofmann-</a:t>
            </a:r>
            <a:r>
              <a:rPr lang="pt-BR" dirty="0" err="1"/>
              <a:t>Wellenhof</a:t>
            </a:r>
            <a:r>
              <a:rPr lang="pt-BR" dirty="0"/>
              <a:t>, B. e H. Moritz, 2005, </a:t>
            </a:r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Geodesy</a:t>
            </a:r>
            <a:r>
              <a:rPr lang="pt-BR" dirty="0"/>
              <a:t>. Springer.</a:t>
            </a:r>
          </a:p>
          <a:p>
            <a:r>
              <a:rPr lang="en-US" dirty="0"/>
              <a:t>Li, X., e H. J. Götze, 2001, Ellipsoid, geoid, gravity, geodesy, and geophysics: Geophysics, 66, 1660-1668. DOI: 10.1190/1.1487109.</a:t>
            </a:r>
          </a:p>
          <a:p>
            <a:r>
              <a:rPr lang="en-US" dirty="0"/>
              <a:t>Kellogg, O. D., 1929, Foundations of potential theory: Frederick Ungar Publishing Company.</a:t>
            </a:r>
          </a:p>
          <a:p>
            <a:r>
              <a:rPr lang="en-US" dirty="0"/>
              <a:t>Macmillan, W. D., 1958, Theory of the Potential: Dover Publications Inc.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2318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ECA7A2-586C-4474-BAA1-A35696866A5B}"/>
              </a:ext>
            </a:extLst>
          </p:cNvPr>
          <p:cNvSpPr txBox="1"/>
          <p:nvPr/>
        </p:nvSpPr>
        <p:spPr>
          <a:xfrm>
            <a:off x="1619982" y="2705725"/>
            <a:ext cx="8952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Anomalia de campo total e as componentes do campo magnético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82D6991-4805-4414-A581-57427BE2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870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>
            <a:extLst>
              <a:ext uri="{FF2B5EF4-FFF2-40B4-BE49-F238E27FC236}">
                <a16:creationId xmlns:a16="http://schemas.microsoft.com/office/drawing/2014/main" id="{AF039A85-2D28-474E-BEE3-E69EE19FA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6A8AEF9-5042-4200-BFE2-2202D940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831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85FA12-69BA-4B68-BFD5-74436448A114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7679112" y="492368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Terra produz </a:t>
            </a:r>
            <a:r>
              <a:rPr lang="pt-BR" sz="2200" b="1" dirty="0"/>
              <a:t>um campo magnético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F643578-9567-4819-8F64-5F4EF58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667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1A10D4-3ECB-4CDA-BFB7-EAD4C65CB032}"/>
              </a:ext>
            </a:extLst>
          </p:cNvPr>
          <p:cNvSpPr txBox="1"/>
          <p:nvPr/>
        </p:nvSpPr>
        <p:spPr>
          <a:xfrm>
            <a:off x="8178703" y="1633439"/>
            <a:ext cx="3952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Campo geomagnético </a:t>
            </a:r>
            <a:r>
              <a:rPr lang="pt-BR" sz="2200" dirty="0"/>
              <a:t>que é produzido por correntes elétricas no </a:t>
            </a:r>
            <a:r>
              <a:rPr lang="pt-BR" sz="2200" b="1" dirty="0"/>
              <a:t>núcleo externo</a:t>
            </a:r>
            <a:endParaRPr lang="pt-BR" sz="2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7679112" y="492368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Terra produz </a:t>
            </a:r>
            <a:r>
              <a:rPr lang="pt-BR" sz="2200" b="1" dirty="0"/>
              <a:t>um campo magnético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F71AB-B9C9-4437-AB8E-DF20B6DCBD19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F50292B-17C8-4C80-81F3-2AF46D3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0075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1A10D4-3ECB-4CDA-BFB7-EAD4C65CB032}"/>
              </a:ext>
            </a:extLst>
          </p:cNvPr>
          <p:cNvSpPr txBox="1"/>
          <p:nvPr/>
        </p:nvSpPr>
        <p:spPr>
          <a:xfrm>
            <a:off x="8178703" y="1633439"/>
            <a:ext cx="3952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Campo geomagnético </a:t>
            </a:r>
            <a:r>
              <a:rPr lang="pt-BR" sz="2200" dirty="0"/>
              <a:t>que é produzido por correntes elétricas no </a:t>
            </a:r>
            <a:r>
              <a:rPr lang="pt-BR" sz="2200" b="1" dirty="0"/>
              <a:t>núcleo externo</a:t>
            </a:r>
            <a:endParaRPr lang="pt-BR" sz="2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7679112" y="492368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Terra produz </a:t>
            </a:r>
            <a:r>
              <a:rPr lang="pt-BR" sz="2200" b="1" dirty="0"/>
              <a:t>um campo magnético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B71A2B-A348-452F-9100-57B4AA5AE6AE}"/>
              </a:ext>
            </a:extLst>
          </p:cNvPr>
          <p:cNvSpPr txBox="1"/>
          <p:nvPr/>
        </p:nvSpPr>
        <p:spPr>
          <a:xfrm>
            <a:off x="8053687" y="3357235"/>
            <a:ext cx="39526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</a:t>
            </a:r>
            <a:r>
              <a:rPr lang="pt-BR" sz="2200" b="1" dirty="0"/>
              <a:t>componente do campo geomagnético </a:t>
            </a:r>
            <a:r>
              <a:rPr lang="pt-BR" sz="2200" dirty="0"/>
              <a:t>que tem origem no </a:t>
            </a:r>
            <a:r>
              <a:rPr lang="pt-BR" sz="2200" b="1" dirty="0"/>
              <a:t>núcleo externo</a:t>
            </a:r>
            <a:r>
              <a:rPr lang="pt-BR" sz="2200" dirty="0"/>
              <a:t> é denominado como </a:t>
            </a:r>
            <a:r>
              <a:rPr lang="pt-BR" sz="2200" b="1" dirty="0">
                <a:solidFill>
                  <a:srgbClr val="0070C0"/>
                </a:solidFill>
              </a:rPr>
              <a:t>campo principal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F71AB-B9C9-4437-AB8E-DF20B6DCBD19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B497EE-6C70-4809-8A99-EA396FD7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74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1A10D4-3ECB-4CDA-BFB7-EAD4C65CB032}"/>
              </a:ext>
            </a:extLst>
          </p:cNvPr>
          <p:cNvSpPr txBox="1"/>
          <p:nvPr/>
        </p:nvSpPr>
        <p:spPr>
          <a:xfrm>
            <a:off x="8178703" y="1633439"/>
            <a:ext cx="3952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Campo geomagnético </a:t>
            </a:r>
            <a:r>
              <a:rPr lang="pt-BR" sz="2200" dirty="0"/>
              <a:t>que é produzido por correntes elétricas no </a:t>
            </a:r>
            <a:r>
              <a:rPr lang="pt-BR" sz="2200" b="1" dirty="0"/>
              <a:t>núcleo externo</a:t>
            </a:r>
            <a:endParaRPr lang="pt-BR" sz="2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7679112" y="492368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Terra produz </a:t>
            </a:r>
            <a:r>
              <a:rPr lang="pt-BR" sz="2200" b="1" dirty="0"/>
              <a:t>um campo magnético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B71A2B-A348-452F-9100-57B4AA5AE6AE}"/>
              </a:ext>
            </a:extLst>
          </p:cNvPr>
          <p:cNvSpPr txBox="1"/>
          <p:nvPr/>
        </p:nvSpPr>
        <p:spPr>
          <a:xfrm>
            <a:off x="8053687" y="3357235"/>
            <a:ext cx="39526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</a:t>
            </a:r>
            <a:r>
              <a:rPr lang="pt-BR" sz="2200" b="1" dirty="0"/>
              <a:t>componente do campo geomagnético </a:t>
            </a:r>
            <a:r>
              <a:rPr lang="pt-BR" sz="2200" dirty="0"/>
              <a:t>que tem origem no </a:t>
            </a:r>
            <a:r>
              <a:rPr lang="pt-BR" sz="2200" b="1" dirty="0"/>
              <a:t>núcleo externo</a:t>
            </a:r>
            <a:r>
              <a:rPr lang="pt-BR" sz="2200" dirty="0"/>
              <a:t> é denominado como </a:t>
            </a:r>
            <a:r>
              <a:rPr lang="pt-BR" sz="2200" b="1" dirty="0">
                <a:solidFill>
                  <a:srgbClr val="0070C0"/>
                </a:solidFill>
              </a:rPr>
              <a:t>campo principal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7A4872-3D8E-4FB6-8ED6-43C95106FB50}"/>
              </a:ext>
            </a:extLst>
          </p:cNvPr>
          <p:cNvSpPr txBox="1"/>
          <p:nvPr/>
        </p:nvSpPr>
        <p:spPr>
          <a:xfrm>
            <a:off x="7679111" y="5610091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Este campo pode ser modelado pelo </a:t>
            </a:r>
            <a:r>
              <a:rPr lang="pt-BR" sz="2200" b="1" dirty="0"/>
              <a:t>IGRF</a:t>
            </a:r>
            <a:r>
              <a:rPr lang="pt-BR" sz="2200" dirty="0"/>
              <a:t>, por exemplo.</a:t>
            </a:r>
            <a:endParaRPr lang="pt-BR" sz="2200" dirty="0">
              <a:solidFill>
                <a:srgbClr val="0070C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F71AB-B9C9-4437-AB8E-DF20B6DCBD19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6ACFA02-5E8A-49D6-BCA8-4F64D235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2980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1A10D4-3ECB-4CDA-BFB7-EAD4C65CB032}"/>
              </a:ext>
            </a:extLst>
          </p:cNvPr>
          <p:cNvSpPr txBox="1"/>
          <p:nvPr/>
        </p:nvSpPr>
        <p:spPr>
          <a:xfrm>
            <a:off x="8178703" y="1633439"/>
            <a:ext cx="3952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Campo geomagnético </a:t>
            </a:r>
            <a:r>
              <a:rPr lang="pt-BR" sz="2200" dirty="0"/>
              <a:t>que é produzido por correntes elétricas no </a:t>
            </a:r>
            <a:r>
              <a:rPr lang="pt-BR" sz="2200" b="1" dirty="0"/>
              <a:t>núcleo externo</a:t>
            </a:r>
            <a:endParaRPr lang="pt-BR" sz="2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02976F-6091-4D20-83BE-64608CBE1B88}"/>
              </a:ext>
            </a:extLst>
          </p:cNvPr>
          <p:cNvSpPr txBox="1"/>
          <p:nvPr/>
        </p:nvSpPr>
        <p:spPr>
          <a:xfrm>
            <a:off x="7679112" y="492368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Terra produz </a:t>
            </a:r>
            <a:r>
              <a:rPr lang="pt-BR" sz="2200" b="1" dirty="0"/>
              <a:t>um campo magnético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B71A2B-A348-452F-9100-57B4AA5AE6AE}"/>
              </a:ext>
            </a:extLst>
          </p:cNvPr>
          <p:cNvSpPr txBox="1"/>
          <p:nvPr/>
        </p:nvSpPr>
        <p:spPr>
          <a:xfrm>
            <a:off x="8053687" y="3357235"/>
            <a:ext cx="39526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 </a:t>
            </a:r>
            <a:r>
              <a:rPr lang="pt-BR" sz="2200" b="1" dirty="0"/>
              <a:t>componente do campo geomagnético </a:t>
            </a:r>
            <a:r>
              <a:rPr lang="pt-BR" sz="2200" dirty="0"/>
              <a:t>que tem origem no </a:t>
            </a:r>
            <a:r>
              <a:rPr lang="pt-BR" sz="2200" b="1" dirty="0"/>
              <a:t>núcleo externo</a:t>
            </a:r>
            <a:r>
              <a:rPr lang="pt-BR" sz="2200" dirty="0"/>
              <a:t> é denominado como </a:t>
            </a:r>
            <a:r>
              <a:rPr lang="pt-BR" sz="2200" b="1" dirty="0">
                <a:solidFill>
                  <a:srgbClr val="0070C0"/>
                </a:solidFill>
              </a:rPr>
              <a:t>campo principal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7A4872-3D8E-4FB6-8ED6-43C95106FB50}"/>
              </a:ext>
            </a:extLst>
          </p:cNvPr>
          <p:cNvSpPr txBox="1"/>
          <p:nvPr/>
        </p:nvSpPr>
        <p:spPr>
          <a:xfrm>
            <a:off x="7679111" y="5610091"/>
            <a:ext cx="3952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Este campo pode ser modelado pelo </a:t>
            </a:r>
            <a:r>
              <a:rPr lang="pt-BR" sz="2200" b="1" dirty="0"/>
              <a:t>IGRF</a:t>
            </a:r>
            <a:r>
              <a:rPr lang="pt-BR" sz="2200" dirty="0"/>
              <a:t>, por exemplo.</a:t>
            </a:r>
            <a:endParaRPr lang="pt-BR" sz="2200" dirty="0">
              <a:solidFill>
                <a:srgbClr val="0070C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92C2D2-4184-444F-B817-F28D05EDAEF5}"/>
              </a:ext>
            </a:extLst>
          </p:cNvPr>
          <p:cNvSpPr txBox="1"/>
          <p:nvPr/>
        </p:nvSpPr>
        <p:spPr>
          <a:xfrm>
            <a:off x="2868119" y="5652948"/>
            <a:ext cx="4524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Este campo é predominantemente </a:t>
            </a:r>
            <a:r>
              <a:rPr lang="pt-BR" sz="2200" b="1" dirty="0"/>
              <a:t>dipolar</a:t>
            </a:r>
            <a:r>
              <a:rPr lang="pt-BR" sz="2200" dirty="0"/>
              <a:t> e varia em </a:t>
            </a:r>
            <a:r>
              <a:rPr lang="pt-BR" sz="2200" b="1" dirty="0"/>
              <a:t>intensidade e</a:t>
            </a:r>
            <a:r>
              <a:rPr lang="pt-BR" sz="2200" dirty="0"/>
              <a:t> </a:t>
            </a:r>
            <a:r>
              <a:rPr lang="pt-BR" sz="2200" b="1" dirty="0"/>
              <a:t>direção</a:t>
            </a:r>
            <a:r>
              <a:rPr lang="pt-BR" sz="2200" dirty="0"/>
              <a:t> ao longo dos anos.</a:t>
            </a:r>
            <a:endParaRPr lang="pt-BR" sz="2200" dirty="0">
              <a:solidFill>
                <a:srgbClr val="0070C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F71AB-B9C9-4437-AB8E-DF20B6DCBD19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54A9435-771E-4B88-8922-07C9E1AB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9D38FA79-4083-4D32-8FC2-FDC7E6AC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69" y="4046876"/>
            <a:ext cx="2111428" cy="298631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62E43DF-5A4B-4716-A339-2B80101A8123}"/>
              </a:ext>
            </a:extLst>
          </p:cNvPr>
          <p:cNvSpPr/>
          <p:nvPr/>
        </p:nvSpPr>
        <p:spPr>
          <a:xfrm>
            <a:off x="1643270" y="4464014"/>
            <a:ext cx="159561" cy="1824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296C726-FD40-4F3A-A1C3-113BCA33A2D0}"/>
              </a:ext>
            </a:extLst>
          </p:cNvPr>
          <p:cNvSpPr txBox="1">
            <a:spLocks/>
          </p:cNvSpPr>
          <p:nvPr/>
        </p:nvSpPr>
        <p:spPr>
          <a:xfrm>
            <a:off x="3139439" y="1521195"/>
            <a:ext cx="9144000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Descreve a atração gravitacional entre duas massas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/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pt-BR" sz="4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pt-BR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800" i="1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pt-BR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pt-BR" sz="4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4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pt-BR" sz="4800" b="1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A007869-1A6E-413F-A95F-E5FC38A5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47" y="2489979"/>
                <a:ext cx="3545059" cy="1423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ítulo 1">
            <a:extLst>
              <a:ext uri="{FF2B5EF4-FFF2-40B4-BE49-F238E27FC236}">
                <a16:creationId xmlns:a16="http://schemas.microsoft.com/office/drawing/2014/main" id="{E31815FC-805B-4B31-9A70-DA44561161AC}"/>
              </a:ext>
            </a:extLst>
          </p:cNvPr>
          <p:cNvSpPr txBox="1">
            <a:spLocks/>
          </p:cNvSpPr>
          <p:nvPr/>
        </p:nvSpPr>
        <p:spPr>
          <a:xfrm>
            <a:off x="2393909" y="4107766"/>
            <a:ext cx="8154821" cy="936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É denominada como constante gravitacional que em unidades do SI é dada por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/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=6,67.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−11 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7A8F790-83B1-4B60-9BDA-D0D40435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03" y="5320318"/>
                <a:ext cx="567631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>
            <a:extLst>
              <a:ext uri="{FF2B5EF4-FFF2-40B4-BE49-F238E27FC236}">
                <a16:creationId xmlns:a16="http://schemas.microsoft.com/office/drawing/2014/main" id="{B1C2B36F-BB7A-44E7-87BF-29A6F03426D2}"/>
              </a:ext>
            </a:extLst>
          </p:cNvPr>
          <p:cNvSpPr txBox="1">
            <a:spLocks/>
          </p:cNvSpPr>
          <p:nvPr/>
        </p:nvSpPr>
        <p:spPr>
          <a:xfrm>
            <a:off x="-85784" y="142719"/>
            <a:ext cx="7427635" cy="1075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Tem como ponto de partida a Lei da Gravitação Universal, publicada no século XVII por Newton  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9E528F6-827C-490A-9418-DEB9E02E7C0A}"/>
              </a:ext>
            </a:extLst>
          </p:cNvPr>
          <p:cNvSpPr txBox="1">
            <a:spLocks/>
          </p:cNvSpPr>
          <p:nvPr/>
        </p:nvSpPr>
        <p:spPr>
          <a:xfrm>
            <a:off x="0" y="6420550"/>
            <a:ext cx="2066983" cy="400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/>
              <a:t>(</a:t>
            </a:r>
            <a:r>
              <a:rPr lang="pt-BR" sz="1600" dirty="0" err="1"/>
              <a:t>Nussenzveig</a:t>
            </a:r>
            <a:r>
              <a:rPr lang="pt-BR" sz="1600" dirty="0"/>
              <a:t>, 2002)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59D34CF-5FE7-4487-A786-DB685AF03F78}"/>
              </a:ext>
            </a:extLst>
          </p:cNvPr>
          <p:cNvSpPr txBox="1">
            <a:spLocks/>
          </p:cNvSpPr>
          <p:nvPr/>
        </p:nvSpPr>
        <p:spPr>
          <a:xfrm>
            <a:off x="335254" y="3316491"/>
            <a:ext cx="4373906" cy="60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 terra esférica e homogênea!</a:t>
            </a:r>
          </a:p>
        </p:txBody>
      </p:sp>
    </p:spTree>
    <p:extLst>
      <p:ext uri="{BB962C8B-B14F-4D97-AF65-F5344CB8AC3E}">
        <p14:creationId xmlns:p14="http://schemas.microsoft.com/office/powerpoint/2010/main" val="27886148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EFC2FA-0580-48A5-8361-B9B800DF12DB}"/>
              </a:ext>
            </a:extLst>
          </p:cNvPr>
          <p:cNvSpPr txBox="1"/>
          <p:nvPr/>
        </p:nvSpPr>
        <p:spPr>
          <a:xfrm>
            <a:off x="7871338" y="521971"/>
            <a:ext cx="4179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Outra </a:t>
            </a:r>
            <a:r>
              <a:rPr lang="pt-BR" sz="2200" b="1" dirty="0"/>
              <a:t>componente</a:t>
            </a:r>
            <a:r>
              <a:rPr lang="pt-BR" sz="2200" dirty="0"/>
              <a:t> do campo geomagnético medida próximo a superfície é produzida por </a:t>
            </a:r>
            <a:r>
              <a:rPr lang="pt-BR" sz="2200" b="1" dirty="0"/>
              <a:t>fontes magnetizadas</a:t>
            </a:r>
            <a:r>
              <a:rPr lang="pt-BR" sz="2200" dirty="0"/>
              <a:t> na </a:t>
            </a:r>
            <a:r>
              <a:rPr lang="pt-BR" sz="2200" b="1" dirty="0"/>
              <a:t>crosta terrestre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6B94F-9CBF-49B4-87C8-EFC5F08EA7D5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B09C4CA-E936-4C4D-8B95-42D15D24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766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EFC2FA-0580-48A5-8361-B9B800DF12DB}"/>
              </a:ext>
            </a:extLst>
          </p:cNvPr>
          <p:cNvSpPr txBox="1"/>
          <p:nvPr/>
        </p:nvSpPr>
        <p:spPr>
          <a:xfrm>
            <a:off x="7871338" y="521971"/>
            <a:ext cx="4179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Outra </a:t>
            </a:r>
            <a:r>
              <a:rPr lang="pt-BR" sz="2200" b="1" dirty="0"/>
              <a:t>componente</a:t>
            </a:r>
            <a:r>
              <a:rPr lang="pt-BR" sz="2200" dirty="0"/>
              <a:t> do campo geomagnético medida próximo a superfície é produzida por </a:t>
            </a:r>
            <a:r>
              <a:rPr lang="pt-BR" sz="2200" b="1" dirty="0"/>
              <a:t>fontes magnetizadas</a:t>
            </a:r>
            <a:r>
              <a:rPr lang="pt-BR" sz="2200" dirty="0"/>
              <a:t> na </a:t>
            </a:r>
            <a:r>
              <a:rPr lang="pt-BR" sz="2200" b="1" dirty="0"/>
              <a:t>crosta terrestre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6B94F-9CBF-49B4-87C8-EFC5F08EA7D5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03F50D4-459D-4E21-B9D4-DB7B0FDBE45E}"/>
              </a:ext>
            </a:extLst>
          </p:cNvPr>
          <p:cNvSpPr txBox="1"/>
          <p:nvPr/>
        </p:nvSpPr>
        <p:spPr>
          <a:xfrm>
            <a:off x="8178704" y="2609860"/>
            <a:ext cx="3872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 campo produzido por estas rochas é chamado de 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campo </a:t>
            </a:r>
            <a:r>
              <a:rPr lang="pt-BR" sz="2200" b="1" dirty="0" err="1">
                <a:solidFill>
                  <a:schemeClr val="accent1">
                    <a:lumMod val="75000"/>
                  </a:schemeClr>
                </a:solidFill>
              </a:rPr>
              <a:t>crustal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2D1BEBA-F85B-4534-A3C0-4881163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530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EFC2FA-0580-48A5-8361-B9B800DF12DB}"/>
              </a:ext>
            </a:extLst>
          </p:cNvPr>
          <p:cNvSpPr txBox="1"/>
          <p:nvPr/>
        </p:nvSpPr>
        <p:spPr>
          <a:xfrm>
            <a:off x="7871338" y="521971"/>
            <a:ext cx="4179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Outra </a:t>
            </a:r>
            <a:r>
              <a:rPr lang="pt-BR" sz="2200" b="1" dirty="0"/>
              <a:t>componente</a:t>
            </a:r>
            <a:r>
              <a:rPr lang="pt-BR" sz="2200" dirty="0"/>
              <a:t> do campo geomagnético medida próximo a superfície é produzida por </a:t>
            </a:r>
            <a:r>
              <a:rPr lang="pt-BR" sz="2200" b="1" dirty="0"/>
              <a:t>fontes magnetizadas</a:t>
            </a:r>
            <a:r>
              <a:rPr lang="pt-BR" sz="2200" dirty="0"/>
              <a:t> na </a:t>
            </a:r>
            <a:r>
              <a:rPr lang="pt-BR" sz="2200" b="1" dirty="0"/>
              <a:t>crosta terrestre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8479E30-9F12-4997-B836-859D8DFC7E59}"/>
              </a:ext>
            </a:extLst>
          </p:cNvPr>
          <p:cNvSpPr txBox="1"/>
          <p:nvPr/>
        </p:nvSpPr>
        <p:spPr>
          <a:xfrm>
            <a:off x="8178704" y="2609860"/>
            <a:ext cx="3872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 campo produzido por estas rochas é chamado de 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campo </a:t>
            </a:r>
            <a:r>
              <a:rPr lang="pt-BR" sz="2200" b="1" dirty="0" err="1">
                <a:solidFill>
                  <a:schemeClr val="accent1">
                    <a:lumMod val="75000"/>
                  </a:schemeClr>
                </a:solidFill>
              </a:rPr>
              <a:t>crustal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1D77F6-5C78-4724-9D9D-9E0121C14023}"/>
              </a:ext>
            </a:extLst>
          </p:cNvPr>
          <p:cNvSpPr txBox="1"/>
          <p:nvPr/>
        </p:nvSpPr>
        <p:spPr>
          <a:xfrm>
            <a:off x="7965965" y="4243511"/>
            <a:ext cx="43541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De forma geral, em Geofísica estamos interessados somente nas </a:t>
            </a:r>
            <a:r>
              <a:rPr lang="pt-BR" sz="2200" b="1" dirty="0"/>
              <a:t>componentes </a:t>
            </a:r>
            <a:r>
              <a:rPr lang="pt-BR" sz="2200" b="1" dirty="0" err="1"/>
              <a:t>crustal</a:t>
            </a:r>
            <a:r>
              <a:rPr lang="pt-BR" sz="2200" b="1" dirty="0"/>
              <a:t> e principal, </a:t>
            </a:r>
            <a:r>
              <a:rPr lang="pt-BR" sz="2200" dirty="0"/>
              <a:t>que é o que chamamos de </a:t>
            </a:r>
            <a:r>
              <a:rPr lang="pt-BR" sz="2200" b="1" dirty="0"/>
              <a:t>campo interno</a:t>
            </a:r>
            <a:r>
              <a:rPr lang="pt-BR" sz="2200" dirty="0"/>
              <a:t>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6B94F-9CBF-49B4-87C8-EFC5F08EA7D5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568D17B-2918-4568-B0E5-0F05DA34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819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EFC2FA-0580-48A5-8361-B9B800DF12DB}"/>
              </a:ext>
            </a:extLst>
          </p:cNvPr>
          <p:cNvSpPr txBox="1"/>
          <p:nvPr/>
        </p:nvSpPr>
        <p:spPr>
          <a:xfrm>
            <a:off x="7871338" y="521971"/>
            <a:ext cx="4179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Outra </a:t>
            </a:r>
            <a:r>
              <a:rPr lang="pt-BR" sz="2200" b="1" dirty="0"/>
              <a:t>componente</a:t>
            </a:r>
            <a:r>
              <a:rPr lang="pt-BR" sz="2200" dirty="0"/>
              <a:t> do campo geomagnético medida próximo a superfície é produzida por </a:t>
            </a:r>
            <a:r>
              <a:rPr lang="pt-BR" sz="2200" b="1" dirty="0"/>
              <a:t>fontes magnetizadas</a:t>
            </a:r>
            <a:r>
              <a:rPr lang="pt-BR" sz="2200" dirty="0"/>
              <a:t> na </a:t>
            </a:r>
            <a:r>
              <a:rPr lang="pt-BR" sz="2200" b="1" dirty="0"/>
              <a:t>crosta terrestre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C9B9AA1-9EA0-4935-9CEC-6428580A9952}"/>
              </a:ext>
            </a:extLst>
          </p:cNvPr>
          <p:cNvSpPr txBox="1"/>
          <p:nvPr/>
        </p:nvSpPr>
        <p:spPr>
          <a:xfrm>
            <a:off x="2042769" y="5716717"/>
            <a:ext cx="6177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Outras componentes do </a:t>
            </a:r>
            <a:r>
              <a:rPr lang="pt-BR" sz="2200" b="1" dirty="0"/>
              <a:t>campo geomagnético</a:t>
            </a:r>
            <a:r>
              <a:rPr lang="pt-BR" sz="2200" dirty="0"/>
              <a:t> são </a:t>
            </a:r>
            <a:r>
              <a:rPr lang="pt-BR" sz="2200" b="1" dirty="0"/>
              <a:t>atenuadas</a:t>
            </a:r>
            <a:r>
              <a:rPr lang="pt-BR" sz="2200" dirty="0"/>
              <a:t> ou </a:t>
            </a:r>
            <a:r>
              <a:rPr lang="pt-BR" sz="2200" b="1" dirty="0"/>
              <a:t>removidas</a:t>
            </a:r>
            <a:r>
              <a:rPr lang="pt-BR" sz="2200" dirty="0"/>
              <a:t> dos dados medidos próximos a superfície terrestre.</a:t>
            </a:r>
            <a:endParaRPr lang="pt-BR" sz="2200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6B94F-9CBF-49B4-87C8-EFC5F08EA7D5}"/>
              </a:ext>
            </a:extLst>
          </p:cNvPr>
          <p:cNvSpPr txBox="1"/>
          <p:nvPr/>
        </p:nvSpPr>
        <p:spPr>
          <a:xfrm>
            <a:off x="-52228" y="6468189"/>
            <a:ext cx="207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Langel</a:t>
            </a:r>
            <a:r>
              <a:rPr lang="pt-BR" sz="1600" dirty="0"/>
              <a:t> e </a:t>
            </a:r>
            <a:r>
              <a:rPr lang="pt-BR" sz="1600" dirty="0" err="1"/>
              <a:t>Hinze</a:t>
            </a:r>
            <a:r>
              <a:rPr lang="pt-BR" sz="1600" dirty="0"/>
              <a:t>, 1998)</a:t>
            </a:r>
            <a:endParaRPr lang="pt-BR" sz="16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C16116-E5E7-478F-B88E-FE47EFAEF1D7}"/>
              </a:ext>
            </a:extLst>
          </p:cNvPr>
          <p:cNvSpPr txBox="1"/>
          <p:nvPr/>
        </p:nvSpPr>
        <p:spPr>
          <a:xfrm>
            <a:off x="7965965" y="4243511"/>
            <a:ext cx="43541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De forma geral, em Geofísica estamos interessados somente nas </a:t>
            </a:r>
            <a:r>
              <a:rPr lang="pt-BR" sz="2200" b="1" dirty="0"/>
              <a:t>componentes </a:t>
            </a:r>
            <a:r>
              <a:rPr lang="pt-BR" sz="2200" b="1" dirty="0" err="1"/>
              <a:t>crustal</a:t>
            </a:r>
            <a:r>
              <a:rPr lang="pt-BR" sz="2200" b="1" dirty="0"/>
              <a:t> e principal, </a:t>
            </a:r>
            <a:r>
              <a:rPr lang="pt-BR" sz="2200" dirty="0"/>
              <a:t>que é o que chamamos de </a:t>
            </a:r>
            <a:r>
              <a:rPr lang="pt-BR" sz="2200" b="1" dirty="0"/>
              <a:t>campo interno</a:t>
            </a:r>
            <a:r>
              <a:rPr lang="pt-BR" sz="2200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69CF14-C268-4FE7-80C5-F266CF84A465}"/>
              </a:ext>
            </a:extLst>
          </p:cNvPr>
          <p:cNvSpPr txBox="1"/>
          <p:nvPr/>
        </p:nvSpPr>
        <p:spPr>
          <a:xfrm>
            <a:off x="8178704" y="2609860"/>
            <a:ext cx="3872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O campo produzido por estas rochas é chamado de 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campo </a:t>
            </a:r>
            <a:r>
              <a:rPr lang="pt-BR" sz="2200" b="1" dirty="0" err="1">
                <a:solidFill>
                  <a:schemeClr val="accent1">
                    <a:lumMod val="75000"/>
                  </a:schemeClr>
                </a:solidFill>
              </a:rPr>
              <a:t>crustal</a:t>
            </a:r>
            <a:r>
              <a:rPr lang="pt-BR" sz="2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A2E4EB-75CF-4ED3-B1BA-20F447FB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3112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ixaDeTexto 39">
            <a:extLst>
              <a:ext uri="{FF2B5EF4-FFF2-40B4-BE49-F238E27FC236}">
                <a16:creationId xmlns:a16="http://schemas.microsoft.com/office/drawing/2014/main" id="{2CECA7A2-586C-4474-BAA1-A35696866A5B}"/>
              </a:ext>
            </a:extLst>
          </p:cNvPr>
          <p:cNvSpPr txBox="1"/>
          <p:nvPr/>
        </p:nvSpPr>
        <p:spPr>
          <a:xfrm>
            <a:off x="1619982" y="2367171"/>
            <a:ext cx="8952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Uma forma de extrairmos informações através do campo magnético das rochas...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E0FD9F9-1226-484D-BB89-BEEF897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788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1AC3B96-49A3-4076-B20F-870097929491}"/>
              </a:ext>
            </a:extLst>
          </p:cNvPr>
          <p:cNvSpPr/>
          <p:nvPr/>
        </p:nvSpPr>
        <p:spPr>
          <a:xfrm rot="21409762">
            <a:off x="3464476" y="552183"/>
            <a:ext cx="4563929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DF677B9-E1D2-4782-A957-567B2D409F32}"/>
              </a:ext>
            </a:extLst>
          </p:cNvPr>
          <p:cNvSpPr/>
          <p:nvPr/>
        </p:nvSpPr>
        <p:spPr>
          <a:xfrm rot="21409762">
            <a:off x="145693" y="610182"/>
            <a:ext cx="4398365" cy="49940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97ED2F-F162-41B0-886D-6BEE5AE1F064}"/>
              </a:ext>
            </a:extLst>
          </p:cNvPr>
          <p:cNvSpPr/>
          <p:nvPr/>
        </p:nvSpPr>
        <p:spPr>
          <a:xfrm rot="21409762">
            <a:off x="1101269" y="905462"/>
            <a:ext cx="3173180" cy="4267594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33356D3-481A-4B27-A4FA-94BF4209CB0A}"/>
              </a:ext>
            </a:extLst>
          </p:cNvPr>
          <p:cNvSpPr/>
          <p:nvPr/>
        </p:nvSpPr>
        <p:spPr>
          <a:xfrm rot="21409762">
            <a:off x="3722636" y="938861"/>
            <a:ext cx="3177450" cy="42675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6A416D5-C562-4512-AE3E-1D8756AB5AD2}"/>
              </a:ext>
            </a:extLst>
          </p:cNvPr>
          <p:cNvSpPr/>
          <p:nvPr/>
        </p:nvSpPr>
        <p:spPr>
          <a:xfrm rot="21409762">
            <a:off x="1716003" y="1370850"/>
            <a:ext cx="2435530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FCD39C-EC18-4D8E-9122-4D476D3D71BD}"/>
              </a:ext>
            </a:extLst>
          </p:cNvPr>
          <p:cNvSpPr/>
          <p:nvPr/>
        </p:nvSpPr>
        <p:spPr>
          <a:xfrm rot="21409762">
            <a:off x="3879210" y="1377672"/>
            <a:ext cx="2504291" cy="32405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5726DC6-7205-42BD-A525-BE8B087BA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1566" y="-95865"/>
            <a:ext cx="4848844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E3F5C15-B14D-44AB-A3CA-FD1D560BB44F}"/>
              </a:ext>
            </a:extLst>
          </p:cNvPr>
          <p:cNvSpPr/>
          <p:nvPr/>
        </p:nvSpPr>
        <p:spPr>
          <a:xfrm>
            <a:off x="3543412" y="3190024"/>
            <a:ext cx="496195" cy="47795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04FCF19-3BFD-4756-843E-B4609DB3C9CA}"/>
              </a:ext>
            </a:extLst>
          </p:cNvPr>
          <p:cNvCxnSpPr>
            <a:cxnSpLocks/>
          </p:cNvCxnSpPr>
          <p:nvPr/>
        </p:nvCxnSpPr>
        <p:spPr>
          <a:xfrm flipV="1">
            <a:off x="4039607" y="2727960"/>
            <a:ext cx="199679" cy="462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BEF295-1FE1-45CA-88E8-CBBF03BE6B0A}"/>
              </a:ext>
            </a:extLst>
          </p:cNvPr>
          <p:cNvSpPr/>
          <p:nvPr/>
        </p:nvSpPr>
        <p:spPr>
          <a:xfrm>
            <a:off x="3041067" y="845964"/>
            <a:ext cx="4480560" cy="1879536"/>
          </a:xfrm>
          <a:prstGeom prst="rect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3233420" y="1468120"/>
            <a:ext cx="4069080" cy="78188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4714800" y="1580962"/>
            <a:ext cx="1104598" cy="571880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5207617" y="1689840"/>
            <a:ext cx="207488" cy="3384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3B0120CA-91BA-4F4E-8503-23851B1E8B26}"/>
              </a:ext>
            </a:extLst>
          </p:cNvPr>
          <p:cNvSpPr/>
          <p:nvPr/>
        </p:nvSpPr>
        <p:spPr>
          <a:xfrm rot="8976472">
            <a:off x="4644819" y="1206257"/>
            <a:ext cx="646969" cy="1363258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6B94F-9CBF-49B4-87C8-EFC5F08EA7D5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7618065" y="820062"/>
            <a:ext cx="3042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293A396-F87B-4FEA-BAA1-94C5571E9437}"/>
              </a:ext>
            </a:extLst>
          </p:cNvPr>
          <p:cNvSpPr/>
          <p:nvPr/>
        </p:nvSpPr>
        <p:spPr>
          <a:xfrm rot="8976472">
            <a:off x="5217590" y="912062"/>
            <a:ext cx="646969" cy="1363258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F88581-B07E-428C-9553-14AF221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89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78F8CC7-F193-4E46-B98D-241C6947573A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8B50EE98-77DD-4B3B-B640-103D147E6DBF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C47552E-36C0-4654-9505-1546924D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672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C549FA-1343-463F-ABB4-3C3134BAF652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C549FA-1343-463F-ABB4-3C3134BA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784AF16-973E-4982-9F54-9B98495E5C9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E7FEF80-90E5-40D6-AE84-487B8F6941B7}"/>
              </a:ext>
            </a:extLst>
          </p:cNvPr>
          <p:cNvCxnSpPr>
            <a:cxnSpLocks/>
          </p:cNvCxnSpPr>
          <p:nvPr/>
        </p:nvCxnSpPr>
        <p:spPr>
          <a:xfrm flipH="1" flipV="1">
            <a:off x="1726411" y="1439256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7D56000-AB54-4573-82CF-3D1BDEC97E45}"/>
              </a:ext>
            </a:extLst>
          </p:cNvPr>
          <p:cNvCxnSpPr>
            <a:cxnSpLocks/>
          </p:cNvCxnSpPr>
          <p:nvPr/>
        </p:nvCxnSpPr>
        <p:spPr>
          <a:xfrm flipH="1" flipV="1">
            <a:off x="2501523" y="1443100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41531FC-A5CD-4B40-A214-E88F1A89CF77}"/>
              </a:ext>
            </a:extLst>
          </p:cNvPr>
          <p:cNvCxnSpPr>
            <a:cxnSpLocks/>
          </p:cNvCxnSpPr>
          <p:nvPr/>
        </p:nvCxnSpPr>
        <p:spPr>
          <a:xfrm flipH="1" flipV="1">
            <a:off x="3327097" y="1439258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E9F3A42-F095-4E02-BC50-3D75169E43F4}"/>
              </a:ext>
            </a:extLst>
          </p:cNvPr>
          <p:cNvCxnSpPr>
            <a:cxnSpLocks/>
          </p:cNvCxnSpPr>
          <p:nvPr/>
        </p:nvCxnSpPr>
        <p:spPr>
          <a:xfrm flipH="1" flipV="1">
            <a:off x="4185711" y="1439257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ADB9B84-421F-4D06-BD51-C885315DD31E}"/>
              </a:ext>
            </a:extLst>
          </p:cNvPr>
          <p:cNvCxnSpPr>
            <a:cxnSpLocks/>
          </p:cNvCxnSpPr>
          <p:nvPr/>
        </p:nvCxnSpPr>
        <p:spPr>
          <a:xfrm flipH="1" flipV="1">
            <a:off x="5044324" y="1439257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1C17ED-8375-4F76-9C9F-B2963BA37EAA}"/>
              </a:ext>
            </a:extLst>
          </p:cNvPr>
          <p:cNvSpPr txBox="1"/>
          <p:nvPr/>
        </p:nvSpPr>
        <p:spPr>
          <a:xfrm>
            <a:off x="8996809" y="5007139"/>
            <a:ext cx="16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Posição (m)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76D8DB-6F4B-4338-8784-8F5B8F366C6D}"/>
              </a:ext>
            </a:extLst>
          </p:cNvPr>
          <p:cNvSpPr txBox="1"/>
          <p:nvPr/>
        </p:nvSpPr>
        <p:spPr>
          <a:xfrm>
            <a:off x="2417557" y="779466"/>
            <a:ext cx="239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Campo principal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F28BD8-7EB4-4861-B0E6-70FF7F997171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78E11C9-65D0-4D98-811C-9050A7BA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6711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C549FA-1343-463F-ABB4-3C3134BAF652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EC549FA-1343-463F-ABB4-3C3134BAF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784AF16-973E-4982-9F54-9B98495E5C9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E7FEF80-90E5-40D6-AE84-487B8F6941B7}"/>
              </a:ext>
            </a:extLst>
          </p:cNvPr>
          <p:cNvCxnSpPr>
            <a:cxnSpLocks/>
          </p:cNvCxnSpPr>
          <p:nvPr/>
        </p:nvCxnSpPr>
        <p:spPr>
          <a:xfrm flipH="1" flipV="1">
            <a:off x="1726411" y="1439256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7D56000-AB54-4573-82CF-3D1BDEC97E45}"/>
              </a:ext>
            </a:extLst>
          </p:cNvPr>
          <p:cNvCxnSpPr>
            <a:cxnSpLocks/>
          </p:cNvCxnSpPr>
          <p:nvPr/>
        </p:nvCxnSpPr>
        <p:spPr>
          <a:xfrm flipH="1" flipV="1">
            <a:off x="2501523" y="1443100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41531FC-A5CD-4B40-A214-E88F1A89CF77}"/>
              </a:ext>
            </a:extLst>
          </p:cNvPr>
          <p:cNvCxnSpPr>
            <a:cxnSpLocks/>
          </p:cNvCxnSpPr>
          <p:nvPr/>
        </p:nvCxnSpPr>
        <p:spPr>
          <a:xfrm flipH="1" flipV="1">
            <a:off x="3327097" y="1439258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E9F3A42-F095-4E02-BC50-3D75169E43F4}"/>
              </a:ext>
            </a:extLst>
          </p:cNvPr>
          <p:cNvCxnSpPr>
            <a:cxnSpLocks/>
          </p:cNvCxnSpPr>
          <p:nvPr/>
        </p:nvCxnSpPr>
        <p:spPr>
          <a:xfrm flipH="1" flipV="1">
            <a:off x="4185711" y="1439257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ADB9B84-421F-4D06-BD51-C885315DD31E}"/>
              </a:ext>
            </a:extLst>
          </p:cNvPr>
          <p:cNvCxnSpPr>
            <a:cxnSpLocks/>
          </p:cNvCxnSpPr>
          <p:nvPr/>
        </p:nvCxnSpPr>
        <p:spPr>
          <a:xfrm flipH="1" flipV="1">
            <a:off x="5044324" y="1439257"/>
            <a:ext cx="574446" cy="7995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1C17ED-8375-4F76-9C9F-B2963BA37EAA}"/>
              </a:ext>
            </a:extLst>
          </p:cNvPr>
          <p:cNvSpPr txBox="1"/>
          <p:nvPr/>
        </p:nvSpPr>
        <p:spPr>
          <a:xfrm>
            <a:off x="8996809" y="5007139"/>
            <a:ext cx="16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Posição (m)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76D8DB-6F4B-4338-8784-8F5B8F366C6D}"/>
              </a:ext>
            </a:extLst>
          </p:cNvPr>
          <p:cNvSpPr txBox="1"/>
          <p:nvPr/>
        </p:nvSpPr>
        <p:spPr>
          <a:xfrm>
            <a:off x="2417557" y="779466"/>
            <a:ext cx="239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Campo principal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B07DF98-AE1C-459E-A6D8-D7FFA91AD6DC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100558A1-066B-4AC9-B66B-2273DEAD1551}"/>
              </a:ext>
            </a:extLst>
          </p:cNvPr>
          <p:cNvSpPr/>
          <p:nvPr/>
        </p:nvSpPr>
        <p:spPr>
          <a:xfrm>
            <a:off x="8003072" y="2364831"/>
            <a:ext cx="3323772" cy="87086"/>
          </a:xfrm>
          <a:custGeom>
            <a:avLst/>
            <a:gdLst>
              <a:gd name="connsiteX0" fmla="*/ 0 w 3323772"/>
              <a:gd name="connsiteY0" fmla="*/ 58057 h 87086"/>
              <a:gd name="connsiteX1" fmla="*/ 870858 w 3323772"/>
              <a:gd name="connsiteY1" fmla="*/ 29028 h 87086"/>
              <a:gd name="connsiteX2" fmla="*/ 957943 w 3323772"/>
              <a:gd name="connsiteY2" fmla="*/ 14514 h 87086"/>
              <a:gd name="connsiteX3" fmla="*/ 1016000 w 3323772"/>
              <a:gd name="connsiteY3" fmla="*/ 0 h 87086"/>
              <a:gd name="connsiteX4" fmla="*/ 1161143 w 3323772"/>
              <a:gd name="connsiteY4" fmla="*/ 14514 h 87086"/>
              <a:gd name="connsiteX5" fmla="*/ 1248229 w 3323772"/>
              <a:gd name="connsiteY5" fmla="*/ 29028 h 87086"/>
              <a:gd name="connsiteX6" fmla="*/ 1727200 w 3323772"/>
              <a:gd name="connsiteY6" fmla="*/ 43543 h 87086"/>
              <a:gd name="connsiteX7" fmla="*/ 2307772 w 3323772"/>
              <a:gd name="connsiteY7" fmla="*/ 72571 h 87086"/>
              <a:gd name="connsiteX8" fmla="*/ 2583543 w 3323772"/>
              <a:gd name="connsiteY8" fmla="*/ 87086 h 87086"/>
              <a:gd name="connsiteX9" fmla="*/ 3033486 w 3323772"/>
              <a:gd name="connsiteY9" fmla="*/ 58057 h 87086"/>
              <a:gd name="connsiteX10" fmla="*/ 3323772 w 3323772"/>
              <a:gd name="connsiteY10" fmla="*/ 43543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3772" h="87086">
                <a:moveTo>
                  <a:pt x="0" y="58057"/>
                </a:moveTo>
                <a:cubicBezTo>
                  <a:pt x="452958" y="49346"/>
                  <a:pt x="557886" y="73739"/>
                  <a:pt x="870858" y="29028"/>
                </a:cubicBezTo>
                <a:cubicBezTo>
                  <a:pt x="899991" y="24866"/>
                  <a:pt x="929086" y="20285"/>
                  <a:pt x="957943" y="14514"/>
                </a:cubicBezTo>
                <a:cubicBezTo>
                  <a:pt x="977504" y="10602"/>
                  <a:pt x="996648" y="4838"/>
                  <a:pt x="1016000" y="0"/>
                </a:cubicBezTo>
                <a:cubicBezTo>
                  <a:pt x="1064381" y="4838"/>
                  <a:pt x="1112896" y="8483"/>
                  <a:pt x="1161143" y="14514"/>
                </a:cubicBezTo>
                <a:cubicBezTo>
                  <a:pt x="1190345" y="18164"/>
                  <a:pt x="1218839" y="27521"/>
                  <a:pt x="1248229" y="29028"/>
                </a:cubicBezTo>
                <a:cubicBezTo>
                  <a:pt x="1407750" y="37209"/>
                  <a:pt x="1567543" y="38705"/>
                  <a:pt x="1727200" y="43543"/>
                </a:cubicBezTo>
                <a:cubicBezTo>
                  <a:pt x="1995516" y="81873"/>
                  <a:pt x="1754494" y="51291"/>
                  <a:pt x="2307772" y="72571"/>
                </a:cubicBezTo>
                <a:cubicBezTo>
                  <a:pt x="2399755" y="76109"/>
                  <a:pt x="2491619" y="82248"/>
                  <a:pt x="2583543" y="87086"/>
                </a:cubicBezTo>
                <a:cubicBezTo>
                  <a:pt x="2844900" y="54415"/>
                  <a:pt x="2561542" y="86659"/>
                  <a:pt x="3033486" y="58057"/>
                </a:cubicBezTo>
                <a:cubicBezTo>
                  <a:pt x="3352404" y="38729"/>
                  <a:pt x="3004996" y="43543"/>
                  <a:pt x="3323772" y="43543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E0860AC-383F-420A-B471-032B6E04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5703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F4B41679-BDA0-40C1-8D45-0C9AB46BEE9D}"/>
              </a:ext>
            </a:extLst>
          </p:cNvPr>
          <p:cNvSpPr/>
          <p:nvPr/>
        </p:nvSpPr>
        <p:spPr>
          <a:xfrm>
            <a:off x="546490" y="2166425"/>
            <a:ext cx="6135663" cy="1262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972959FA-2E06-40BA-986A-B448DAB76ECC}"/>
              </a:ext>
            </a:extLst>
          </p:cNvPr>
          <p:cNvSpPr/>
          <p:nvPr/>
        </p:nvSpPr>
        <p:spPr>
          <a:xfrm>
            <a:off x="2027870" y="2408375"/>
            <a:ext cx="1665595" cy="923458"/>
          </a:xfrm>
          <a:custGeom>
            <a:avLst/>
            <a:gdLst>
              <a:gd name="connsiteX0" fmla="*/ 0 w 1661160"/>
              <a:gd name="connsiteY0" fmla="*/ 511360 h 907600"/>
              <a:gd name="connsiteX1" fmla="*/ 0 w 1661160"/>
              <a:gd name="connsiteY1" fmla="*/ 511360 h 907600"/>
              <a:gd name="connsiteX2" fmla="*/ 53340 w 1661160"/>
              <a:gd name="connsiteY2" fmla="*/ 442780 h 907600"/>
              <a:gd name="connsiteX3" fmla="*/ 83820 w 1661160"/>
              <a:gd name="connsiteY3" fmla="*/ 404680 h 907600"/>
              <a:gd name="connsiteX4" fmla="*/ 99060 w 1661160"/>
              <a:gd name="connsiteY4" fmla="*/ 381820 h 907600"/>
              <a:gd name="connsiteX5" fmla="*/ 160020 w 1661160"/>
              <a:gd name="connsiteY5" fmla="*/ 320860 h 907600"/>
              <a:gd name="connsiteX6" fmla="*/ 175260 w 1661160"/>
              <a:gd name="connsiteY6" fmla="*/ 298000 h 907600"/>
              <a:gd name="connsiteX7" fmla="*/ 205740 w 1661160"/>
              <a:gd name="connsiteY7" fmla="*/ 275140 h 907600"/>
              <a:gd name="connsiteX8" fmla="*/ 220980 w 1661160"/>
              <a:gd name="connsiteY8" fmla="*/ 252280 h 907600"/>
              <a:gd name="connsiteX9" fmla="*/ 243840 w 1661160"/>
              <a:gd name="connsiteY9" fmla="*/ 237040 h 907600"/>
              <a:gd name="connsiteX10" fmla="*/ 312420 w 1661160"/>
              <a:gd name="connsiteY10" fmla="*/ 160840 h 907600"/>
              <a:gd name="connsiteX11" fmla="*/ 350520 w 1661160"/>
              <a:gd name="connsiteY11" fmla="*/ 137980 h 907600"/>
              <a:gd name="connsiteX12" fmla="*/ 441960 w 1661160"/>
              <a:gd name="connsiteY12" fmla="*/ 84640 h 907600"/>
              <a:gd name="connsiteX13" fmla="*/ 541020 w 1661160"/>
              <a:gd name="connsiteY13" fmla="*/ 54160 h 907600"/>
              <a:gd name="connsiteX14" fmla="*/ 670560 w 1661160"/>
              <a:gd name="connsiteY14" fmla="*/ 16060 h 907600"/>
              <a:gd name="connsiteX15" fmla="*/ 784860 w 1661160"/>
              <a:gd name="connsiteY15" fmla="*/ 8440 h 907600"/>
              <a:gd name="connsiteX16" fmla="*/ 838200 w 1661160"/>
              <a:gd name="connsiteY16" fmla="*/ 820 h 907600"/>
              <a:gd name="connsiteX17" fmla="*/ 1264920 w 1661160"/>
              <a:gd name="connsiteY17" fmla="*/ 16060 h 907600"/>
              <a:gd name="connsiteX18" fmla="*/ 1325880 w 1661160"/>
              <a:gd name="connsiteY18" fmla="*/ 38920 h 907600"/>
              <a:gd name="connsiteX19" fmla="*/ 1386840 w 1661160"/>
              <a:gd name="connsiteY19" fmla="*/ 77020 h 907600"/>
              <a:gd name="connsiteX20" fmla="*/ 1417320 w 1661160"/>
              <a:gd name="connsiteY20" fmla="*/ 92260 h 907600"/>
              <a:gd name="connsiteX21" fmla="*/ 1447800 w 1661160"/>
              <a:gd name="connsiteY21" fmla="*/ 122740 h 907600"/>
              <a:gd name="connsiteX22" fmla="*/ 1478280 w 1661160"/>
              <a:gd name="connsiteY22" fmla="*/ 137980 h 907600"/>
              <a:gd name="connsiteX23" fmla="*/ 1524000 w 1661160"/>
              <a:gd name="connsiteY23" fmla="*/ 183700 h 907600"/>
              <a:gd name="connsiteX24" fmla="*/ 1539240 w 1661160"/>
              <a:gd name="connsiteY24" fmla="*/ 206560 h 907600"/>
              <a:gd name="connsiteX25" fmla="*/ 1562100 w 1661160"/>
              <a:gd name="connsiteY25" fmla="*/ 221800 h 907600"/>
              <a:gd name="connsiteX26" fmla="*/ 1569720 w 1661160"/>
              <a:gd name="connsiteY26" fmla="*/ 244660 h 907600"/>
              <a:gd name="connsiteX27" fmla="*/ 1607820 w 1661160"/>
              <a:gd name="connsiteY27" fmla="*/ 298000 h 907600"/>
              <a:gd name="connsiteX28" fmla="*/ 1623060 w 1661160"/>
              <a:gd name="connsiteY28" fmla="*/ 328480 h 907600"/>
              <a:gd name="connsiteX29" fmla="*/ 1638300 w 1661160"/>
              <a:gd name="connsiteY29" fmla="*/ 351340 h 907600"/>
              <a:gd name="connsiteX30" fmla="*/ 1645920 w 1661160"/>
              <a:gd name="connsiteY30" fmla="*/ 374200 h 907600"/>
              <a:gd name="connsiteX31" fmla="*/ 1661160 w 1661160"/>
              <a:gd name="connsiteY31" fmla="*/ 435160 h 907600"/>
              <a:gd name="connsiteX32" fmla="*/ 1653540 w 1661160"/>
              <a:gd name="connsiteY32" fmla="*/ 579940 h 907600"/>
              <a:gd name="connsiteX33" fmla="*/ 1638300 w 1661160"/>
              <a:gd name="connsiteY33" fmla="*/ 610420 h 907600"/>
              <a:gd name="connsiteX34" fmla="*/ 1615440 w 1661160"/>
              <a:gd name="connsiteY34" fmla="*/ 663760 h 907600"/>
              <a:gd name="connsiteX35" fmla="*/ 1592580 w 1661160"/>
              <a:gd name="connsiteY35" fmla="*/ 686620 h 907600"/>
              <a:gd name="connsiteX36" fmla="*/ 1554480 w 1661160"/>
              <a:gd name="connsiteY36" fmla="*/ 732340 h 907600"/>
              <a:gd name="connsiteX37" fmla="*/ 1524000 w 1661160"/>
              <a:gd name="connsiteY37" fmla="*/ 747580 h 907600"/>
              <a:gd name="connsiteX38" fmla="*/ 1501140 w 1661160"/>
              <a:gd name="connsiteY38" fmla="*/ 770440 h 907600"/>
              <a:gd name="connsiteX39" fmla="*/ 1478280 w 1661160"/>
              <a:gd name="connsiteY39" fmla="*/ 778060 h 907600"/>
              <a:gd name="connsiteX40" fmla="*/ 1432560 w 1661160"/>
              <a:gd name="connsiteY40" fmla="*/ 808540 h 907600"/>
              <a:gd name="connsiteX41" fmla="*/ 1363980 w 1661160"/>
              <a:gd name="connsiteY41" fmla="*/ 831400 h 907600"/>
              <a:gd name="connsiteX42" fmla="*/ 1341120 w 1661160"/>
              <a:gd name="connsiteY42" fmla="*/ 839020 h 907600"/>
              <a:gd name="connsiteX43" fmla="*/ 1295400 w 1661160"/>
              <a:gd name="connsiteY43" fmla="*/ 846640 h 907600"/>
              <a:gd name="connsiteX44" fmla="*/ 1272540 w 1661160"/>
              <a:gd name="connsiteY44" fmla="*/ 861880 h 907600"/>
              <a:gd name="connsiteX45" fmla="*/ 1211580 w 1661160"/>
              <a:gd name="connsiteY45" fmla="*/ 869500 h 907600"/>
              <a:gd name="connsiteX46" fmla="*/ 1158240 w 1661160"/>
              <a:gd name="connsiteY46" fmla="*/ 877120 h 907600"/>
              <a:gd name="connsiteX47" fmla="*/ 952500 w 1661160"/>
              <a:gd name="connsiteY47" fmla="*/ 892360 h 907600"/>
              <a:gd name="connsiteX48" fmla="*/ 838200 w 1661160"/>
              <a:gd name="connsiteY48" fmla="*/ 907600 h 907600"/>
              <a:gd name="connsiteX49" fmla="*/ 426720 w 1661160"/>
              <a:gd name="connsiteY49" fmla="*/ 899980 h 907600"/>
              <a:gd name="connsiteX50" fmla="*/ 396240 w 1661160"/>
              <a:gd name="connsiteY50" fmla="*/ 877120 h 907600"/>
              <a:gd name="connsiteX51" fmla="*/ 373380 w 1661160"/>
              <a:gd name="connsiteY51" fmla="*/ 869500 h 907600"/>
              <a:gd name="connsiteX52" fmla="*/ 327660 w 1661160"/>
              <a:gd name="connsiteY52" fmla="*/ 839020 h 907600"/>
              <a:gd name="connsiteX53" fmla="*/ 304800 w 1661160"/>
              <a:gd name="connsiteY53" fmla="*/ 831400 h 907600"/>
              <a:gd name="connsiteX54" fmla="*/ 281940 w 1661160"/>
              <a:gd name="connsiteY54" fmla="*/ 816160 h 907600"/>
              <a:gd name="connsiteX55" fmla="*/ 236220 w 1661160"/>
              <a:gd name="connsiteY55" fmla="*/ 800920 h 907600"/>
              <a:gd name="connsiteX56" fmla="*/ 213360 w 1661160"/>
              <a:gd name="connsiteY56" fmla="*/ 793300 h 907600"/>
              <a:gd name="connsiteX57" fmla="*/ 182880 w 1661160"/>
              <a:gd name="connsiteY57" fmla="*/ 770440 h 907600"/>
              <a:gd name="connsiteX58" fmla="*/ 160020 w 1661160"/>
              <a:gd name="connsiteY58" fmla="*/ 762820 h 907600"/>
              <a:gd name="connsiteX59" fmla="*/ 137160 w 1661160"/>
              <a:gd name="connsiteY59" fmla="*/ 739960 h 907600"/>
              <a:gd name="connsiteX60" fmla="*/ 114300 w 1661160"/>
              <a:gd name="connsiteY60" fmla="*/ 724720 h 907600"/>
              <a:gd name="connsiteX61" fmla="*/ 83820 w 1661160"/>
              <a:gd name="connsiteY61" fmla="*/ 679000 h 907600"/>
              <a:gd name="connsiteX62" fmla="*/ 68580 w 1661160"/>
              <a:gd name="connsiteY62" fmla="*/ 656140 h 907600"/>
              <a:gd name="connsiteX63" fmla="*/ 30480 w 1661160"/>
              <a:gd name="connsiteY63" fmla="*/ 587560 h 907600"/>
              <a:gd name="connsiteX64" fmla="*/ 7620 w 1661160"/>
              <a:gd name="connsiteY64" fmla="*/ 572320 h 907600"/>
              <a:gd name="connsiteX65" fmla="*/ 0 w 1661160"/>
              <a:gd name="connsiteY65" fmla="*/ 511360 h 90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61160" h="907600">
                <a:moveTo>
                  <a:pt x="0" y="511360"/>
                </a:moveTo>
                <a:lnTo>
                  <a:pt x="0" y="511360"/>
                </a:lnTo>
                <a:cubicBezTo>
                  <a:pt x="17780" y="488500"/>
                  <a:pt x="37276" y="466877"/>
                  <a:pt x="53340" y="442780"/>
                </a:cubicBezTo>
                <a:cubicBezTo>
                  <a:pt x="82785" y="398613"/>
                  <a:pt x="32695" y="438764"/>
                  <a:pt x="83820" y="404680"/>
                </a:cubicBezTo>
                <a:cubicBezTo>
                  <a:pt x="88900" y="397060"/>
                  <a:pt x="92900" y="388596"/>
                  <a:pt x="99060" y="381820"/>
                </a:cubicBezTo>
                <a:cubicBezTo>
                  <a:pt x="118390" y="360556"/>
                  <a:pt x="144080" y="344770"/>
                  <a:pt x="160020" y="320860"/>
                </a:cubicBezTo>
                <a:cubicBezTo>
                  <a:pt x="165100" y="313240"/>
                  <a:pt x="168784" y="304476"/>
                  <a:pt x="175260" y="298000"/>
                </a:cubicBezTo>
                <a:cubicBezTo>
                  <a:pt x="184240" y="289020"/>
                  <a:pt x="196760" y="284120"/>
                  <a:pt x="205740" y="275140"/>
                </a:cubicBezTo>
                <a:cubicBezTo>
                  <a:pt x="212216" y="268664"/>
                  <a:pt x="214504" y="258756"/>
                  <a:pt x="220980" y="252280"/>
                </a:cubicBezTo>
                <a:cubicBezTo>
                  <a:pt x="227456" y="245804"/>
                  <a:pt x="237364" y="243516"/>
                  <a:pt x="243840" y="237040"/>
                </a:cubicBezTo>
                <a:cubicBezTo>
                  <a:pt x="277225" y="203655"/>
                  <a:pt x="261803" y="191210"/>
                  <a:pt x="312420" y="160840"/>
                </a:cubicBezTo>
                <a:lnTo>
                  <a:pt x="350520" y="137980"/>
                </a:lnTo>
                <a:cubicBezTo>
                  <a:pt x="378605" y="120697"/>
                  <a:pt x="410198" y="97874"/>
                  <a:pt x="441960" y="84640"/>
                </a:cubicBezTo>
                <a:cubicBezTo>
                  <a:pt x="556918" y="36741"/>
                  <a:pt x="456651" y="78265"/>
                  <a:pt x="541020" y="54160"/>
                </a:cubicBezTo>
                <a:cubicBezTo>
                  <a:pt x="581886" y="42484"/>
                  <a:pt x="627585" y="21665"/>
                  <a:pt x="670560" y="16060"/>
                </a:cubicBezTo>
                <a:cubicBezTo>
                  <a:pt x="708424" y="11121"/>
                  <a:pt x="746760" y="10980"/>
                  <a:pt x="784860" y="8440"/>
                </a:cubicBezTo>
                <a:cubicBezTo>
                  <a:pt x="802640" y="5900"/>
                  <a:pt x="820239" y="820"/>
                  <a:pt x="838200" y="820"/>
                </a:cubicBezTo>
                <a:cubicBezTo>
                  <a:pt x="1160061" y="820"/>
                  <a:pt x="1093765" y="-5334"/>
                  <a:pt x="1264920" y="16060"/>
                </a:cubicBezTo>
                <a:cubicBezTo>
                  <a:pt x="1311873" y="47362"/>
                  <a:pt x="1259968" y="16949"/>
                  <a:pt x="1325880" y="38920"/>
                </a:cubicBezTo>
                <a:cubicBezTo>
                  <a:pt x="1358978" y="49953"/>
                  <a:pt x="1357045" y="58398"/>
                  <a:pt x="1386840" y="77020"/>
                </a:cubicBezTo>
                <a:cubicBezTo>
                  <a:pt x="1396473" y="83040"/>
                  <a:pt x="1408233" y="85444"/>
                  <a:pt x="1417320" y="92260"/>
                </a:cubicBezTo>
                <a:cubicBezTo>
                  <a:pt x="1428815" y="100881"/>
                  <a:pt x="1436305" y="114119"/>
                  <a:pt x="1447800" y="122740"/>
                </a:cubicBezTo>
                <a:cubicBezTo>
                  <a:pt x="1456887" y="129556"/>
                  <a:pt x="1469410" y="130884"/>
                  <a:pt x="1478280" y="137980"/>
                </a:cubicBezTo>
                <a:cubicBezTo>
                  <a:pt x="1495110" y="151444"/>
                  <a:pt x="1512045" y="165767"/>
                  <a:pt x="1524000" y="183700"/>
                </a:cubicBezTo>
                <a:cubicBezTo>
                  <a:pt x="1529080" y="191320"/>
                  <a:pt x="1532764" y="200084"/>
                  <a:pt x="1539240" y="206560"/>
                </a:cubicBezTo>
                <a:cubicBezTo>
                  <a:pt x="1545716" y="213036"/>
                  <a:pt x="1554480" y="216720"/>
                  <a:pt x="1562100" y="221800"/>
                </a:cubicBezTo>
                <a:cubicBezTo>
                  <a:pt x="1564640" y="229420"/>
                  <a:pt x="1566128" y="237476"/>
                  <a:pt x="1569720" y="244660"/>
                </a:cubicBezTo>
                <a:cubicBezTo>
                  <a:pt x="1577780" y="260780"/>
                  <a:pt x="1599191" y="284194"/>
                  <a:pt x="1607820" y="298000"/>
                </a:cubicBezTo>
                <a:cubicBezTo>
                  <a:pt x="1613840" y="307633"/>
                  <a:pt x="1617424" y="318617"/>
                  <a:pt x="1623060" y="328480"/>
                </a:cubicBezTo>
                <a:cubicBezTo>
                  <a:pt x="1627604" y="336431"/>
                  <a:pt x="1634204" y="343149"/>
                  <a:pt x="1638300" y="351340"/>
                </a:cubicBezTo>
                <a:cubicBezTo>
                  <a:pt x="1641892" y="358524"/>
                  <a:pt x="1643807" y="366451"/>
                  <a:pt x="1645920" y="374200"/>
                </a:cubicBezTo>
                <a:cubicBezTo>
                  <a:pt x="1651431" y="394407"/>
                  <a:pt x="1661160" y="435160"/>
                  <a:pt x="1661160" y="435160"/>
                </a:cubicBezTo>
                <a:cubicBezTo>
                  <a:pt x="1658620" y="483420"/>
                  <a:pt x="1659791" y="532019"/>
                  <a:pt x="1653540" y="579940"/>
                </a:cubicBezTo>
                <a:cubicBezTo>
                  <a:pt x="1652071" y="591204"/>
                  <a:pt x="1642775" y="599979"/>
                  <a:pt x="1638300" y="610420"/>
                </a:cubicBezTo>
                <a:cubicBezTo>
                  <a:pt x="1627640" y="635294"/>
                  <a:pt x="1633492" y="638488"/>
                  <a:pt x="1615440" y="663760"/>
                </a:cubicBezTo>
                <a:cubicBezTo>
                  <a:pt x="1609176" y="672529"/>
                  <a:pt x="1599479" y="678341"/>
                  <a:pt x="1592580" y="686620"/>
                </a:cubicBezTo>
                <a:cubicBezTo>
                  <a:pt x="1572922" y="710209"/>
                  <a:pt x="1581980" y="712697"/>
                  <a:pt x="1554480" y="732340"/>
                </a:cubicBezTo>
                <a:cubicBezTo>
                  <a:pt x="1545237" y="738942"/>
                  <a:pt x="1533243" y="740978"/>
                  <a:pt x="1524000" y="747580"/>
                </a:cubicBezTo>
                <a:cubicBezTo>
                  <a:pt x="1515231" y="753844"/>
                  <a:pt x="1510106" y="764462"/>
                  <a:pt x="1501140" y="770440"/>
                </a:cubicBezTo>
                <a:cubicBezTo>
                  <a:pt x="1494457" y="774895"/>
                  <a:pt x="1485301" y="774159"/>
                  <a:pt x="1478280" y="778060"/>
                </a:cubicBezTo>
                <a:cubicBezTo>
                  <a:pt x="1462269" y="786955"/>
                  <a:pt x="1449936" y="802748"/>
                  <a:pt x="1432560" y="808540"/>
                </a:cubicBezTo>
                <a:lnTo>
                  <a:pt x="1363980" y="831400"/>
                </a:lnTo>
                <a:cubicBezTo>
                  <a:pt x="1356360" y="833940"/>
                  <a:pt x="1349043" y="837700"/>
                  <a:pt x="1341120" y="839020"/>
                </a:cubicBezTo>
                <a:lnTo>
                  <a:pt x="1295400" y="846640"/>
                </a:lnTo>
                <a:cubicBezTo>
                  <a:pt x="1287780" y="851720"/>
                  <a:pt x="1281375" y="859470"/>
                  <a:pt x="1272540" y="861880"/>
                </a:cubicBezTo>
                <a:cubicBezTo>
                  <a:pt x="1252783" y="867268"/>
                  <a:pt x="1231878" y="866794"/>
                  <a:pt x="1211580" y="869500"/>
                </a:cubicBezTo>
                <a:cubicBezTo>
                  <a:pt x="1193777" y="871874"/>
                  <a:pt x="1176131" y="875541"/>
                  <a:pt x="1158240" y="877120"/>
                </a:cubicBezTo>
                <a:cubicBezTo>
                  <a:pt x="1089738" y="883164"/>
                  <a:pt x="1020577" y="882635"/>
                  <a:pt x="952500" y="892360"/>
                </a:cubicBezTo>
                <a:cubicBezTo>
                  <a:pt x="878888" y="902876"/>
                  <a:pt x="916982" y="897752"/>
                  <a:pt x="838200" y="907600"/>
                </a:cubicBezTo>
                <a:cubicBezTo>
                  <a:pt x="701040" y="905060"/>
                  <a:pt x="563578" y="909419"/>
                  <a:pt x="426720" y="899980"/>
                </a:cubicBezTo>
                <a:cubicBezTo>
                  <a:pt x="414050" y="899106"/>
                  <a:pt x="407267" y="883421"/>
                  <a:pt x="396240" y="877120"/>
                </a:cubicBezTo>
                <a:cubicBezTo>
                  <a:pt x="389266" y="873135"/>
                  <a:pt x="380401" y="873401"/>
                  <a:pt x="373380" y="869500"/>
                </a:cubicBezTo>
                <a:cubicBezTo>
                  <a:pt x="357369" y="860605"/>
                  <a:pt x="343671" y="847915"/>
                  <a:pt x="327660" y="839020"/>
                </a:cubicBezTo>
                <a:cubicBezTo>
                  <a:pt x="320639" y="835119"/>
                  <a:pt x="311984" y="834992"/>
                  <a:pt x="304800" y="831400"/>
                </a:cubicBezTo>
                <a:cubicBezTo>
                  <a:pt x="296609" y="827304"/>
                  <a:pt x="290309" y="819879"/>
                  <a:pt x="281940" y="816160"/>
                </a:cubicBezTo>
                <a:cubicBezTo>
                  <a:pt x="267260" y="809636"/>
                  <a:pt x="251460" y="806000"/>
                  <a:pt x="236220" y="800920"/>
                </a:cubicBezTo>
                <a:lnTo>
                  <a:pt x="213360" y="793300"/>
                </a:lnTo>
                <a:cubicBezTo>
                  <a:pt x="203200" y="785680"/>
                  <a:pt x="193907" y="776741"/>
                  <a:pt x="182880" y="770440"/>
                </a:cubicBezTo>
                <a:cubicBezTo>
                  <a:pt x="175906" y="766455"/>
                  <a:pt x="166703" y="767275"/>
                  <a:pt x="160020" y="762820"/>
                </a:cubicBezTo>
                <a:cubicBezTo>
                  <a:pt x="151054" y="756842"/>
                  <a:pt x="145439" y="746859"/>
                  <a:pt x="137160" y="739960"/>
                </a:cubicBezTo>
                <a:cubicBezTo>
                  <a:pt x="130125" y="734097"/>
                  <a:pt x="121920" y="729800"/>
                  <a:pt x="114300" y="724720"/>
                </a:cubicBezTo>
                <a:lnTo>
                  <a:pt x="83820" y="679000"/>
                </a:lnTo>
                <a:cubicBezTo>
                  <a:pt x="78740" y="671380"/>
                  <a:pt x="71476" y="664828"/>
                  <a:pt x="68580" y="656140"/>
                </a:cubicBezTo>
                <a:cubicBezTo>
                  <a:pt x="60639" y="632318"/>
                  <a:pt x="52939" y="602532"/>
                  <a:pt x="30480" y="587560"/>
                </a:cubicBezTo>
                <a:lnTo>
                  <a:pt x="7620" y="572320"/>
                </a:lnTo>
                <a:cubicBezTo>
                  <a:pt x="-3213" y="539821"/>
                  <a:pt x="1270" y="521520"/>
                  <a:pt x="0" y="51136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7CD104-5EB3-4D6D-A022-CDAB4936FDCA}"/>
              </a:ext>
            </a:extLst>
          </p:cNvPr>
          <p:cNvCxnSpPr>
            <a:cxnSpLocks/>
          </p:cNvCxnSpPr>
          <p:nvPr/>
        </p:nvCxnSpPr>
        <p:spPr>
          <a:xfrm flipH="1" flipV="1">
            <a:off x="2689853" y="2570047"/>
            <a:ext cx="341628" cy="53863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10228D-CE0A-43A8-BC72-3C6391D8EBD1}"/>
              </a:ext>
            </a:extLst>
          </p:cNvPr>
          <p:cNvSpPr txBox="1"/>
          <p:nvPr/>
        </p:nvSpPr>
        <p:spPr>
          <a:xfrm>
            <a:off x="1064826" y="43157"/>
            <a:ext cx="52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Rochas magnetizadas em subsuperfície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EABB4B-3A16-4F1D-AEED-9580454A23FB}"/>
              </a:ext>
            </a:extLst>
          </p:cNvPr>
          <p:cNvSpPr txBox="1"/>
          <p:nvPr/>
        </p:nvSpPr>
        <p:spPr>
          <a:xfrm>
            <a:off x="-20099" y="6423581"/>
            <a:ext cx="146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(</a:t>
            </a:r>
            <a:r>
              <a:rPr lang="pt-BR" sz="1600" dirty="0" err="1"/>
              <a:t>Blakely</a:t>
            </a:r>
            <a:r>
              <a:rPr lang="pt-BR" sz="1600" dirty="0"/>
              <a:t>, 1996)</a:t>
            </a:r>
            <a:endParaRPr lang="pt-BR" sz="1600" b="1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EC11AAE-F16F-4FEE-9ADA-40DD5FBF5490}"/>
              </a:ext>
            </a:extLst>
          </p:cNvPr>
          <p:cNvCxnSpPr>
            <a:cxnSpLocks/>
          </p:cNvCxnSpPr>
          <p:nvPr/>
        </p:nvCxnSpPr>
        <p:spPr>
          <a:xfrm flipH="1">
            <a:off x="546490" y="1986785"/>
            <a:ext cx="8210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D873076-7581-4010-AF45-DD247FFF7E03}"/>
              </a:ext>
            </a:extLst>
          </p:cNvPr>
          <p:cNvSpPr txBox="1"/>
          <p:nvPr/>
        </p:nvSpPr>
        <p:spPr>
          <a:xfrm>
            <a:off x="535063" y="1442963"/>
            <a:ext cx="105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Norte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A9FA96-DB29-4495-A503-23B68BBAF07F}"/>
              </a:ext>
            </a:extLst>
          </p:cNvPr>
          <p:cNvCxnSpPr>
            <a:cxnSpLocks/>
          </p:cNvCxnSpPr>
          <p:nvPr/>
        </p:nvCxnSpPr>
        <p:spPr>
          <a:xfrm flipH="1" flipV="1">
            <a:off x="8003229" y="1306391"/>
            <a:ext cx="1" cy="368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59A5301-A51C-4BFE-ABEB-270FB22683EB}"/>
              </a:ext>
            </a:extLst>
          </p:cNvPr>
          <p:cNvCxnSpPr>
            <a:cxnSpLocks/>
          </p:cNvCxnSpPr>
          <p:nvPr/>
        </p:nvCxnSpPr>
        <p:spPr>
          <a:xfrm>
            <a:off x="8003229" y="4979775"/>
            <a:ext cx="36828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1C17ED-8375-4F76-9C9F-B2963BA37EAA}"/>
              </a:ext>
            </a:extLst>
          </p:cNvPr>
          <p:cNvSpPr txBox="1"/>
          <p:nvPr/>
        </p:nvSpPr>
        <p:spPr>
          <a:xfrm>
            <a:off x="8996809" y="5007139"/>
            <a:ext cx="1695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Posição (m)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25B00C6-9A16-4A95-9C86-56E28FEA1A4B}"/>
              </a:ext>
            </a:extLst>
          </p:cNvPr>
          <p:cNvSpPr/>
          <p:nvPr/>
        </p:nvSpPr>
        <p:spPr>
          <a:xfrm>
            <a:off x="8003072" y="2364831"/>
            <a:ext cx="3323772" cy="87086"/>
          </a:xfrm>
          <a:custGeom>
            <a:avLst/>
            <a:gdLst>
              <a:gd name="connsiteX0" fmla="*/ 0 w 3323772"/>
              <a:gd name="connsiteY0" fmla="*/ 58057 h 87086"/>
              <a:gd name="connsiteX1" fmla="*/ 870858 w 3323772"/>
              <a:gd name="connsiteY1" fmla="*/ 29028 h 87086"/>
              <a:gd name="connsiteX2" fmla="*/ 957943 w 3323772"/>
              <a:gd name="connsiteY2" fmla="*/ 14514 h 87086"/>
              <a:gd name="connsiteX3" fmla="*/ 1016000 w 3323772"/>
              <a:gd name="connsiteY3" fmla="*/ 0 h 87086"/>
              <a:gd name="connsiteX4" fmla="*/ 1161143 w 3323772"/>
              <a:gd name="connsiteY4" fmla="*/ 14514 h 87086"/>
              <a:gd name="connsiteX5" fmla="*/ 1248229 w 3323772"/>
              <a:gd name="connsiteY5" fmla="*/ 29028 h 87086"/>
              <a:gd name="connsiteX6" fmla="*/ 1727200 w 3323772"/>
              <a:gd name="connsiteY6" fmla="*/ 43543 h 87086"/>
              <a:gd name="connsiteX7" fmla="*/ 2307772 w 3323772"/>
              <a:gd name="connsiteY7" fmla="*/ 72571 h 87086"/>
              <a:gd name="connsiteX8" fmla="*/ 2583543 w 3323772"/>
              <a:gd name="connsiteY8" fmla="*/ 87086 h 87086"/>
              <a:gd name="connsiteX9" fmla="*/ 3033486 w 3323772"/>
              <a:gd name="connsiteY9" fmla="*/ 58057 h 87086"/>
              <a:gd name="connsiteX10" fmla="*/ 3323772 w 3323772"/>
              <a:gd name="connsiteY10" fmla="*/ 43543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23772" h="87086">
                <a:moveTo>
                  <a:pt x="0" y="58057"/>
                </a:moveTo>
                <a:cubicBezTo>
                  <a:pt x="452958" y="49346"/>
                  <a:pt x="557886" y="73739"/>
                  <a:pt x="870858" y="29028"/>
                </a:cubicBezTo>
                <a:cubicBezTo>
                  <a:pt x="899991" y="24866"/>
                  <a:pt x="929086" y="20285"/>
                  <a:pt x="957943" y="14514"/>
                </a:cubicBezTo>
                <a:cubicBezTo>
                  <a:pt x="977504" y="10602"/>
                  <a:pt x="996648" y="4838"/>
                  <a:pt x="1016000" y="0"/>
                </a:cubicBezTo>
                <a:cubicBezTo>
                  <a:pt x="1064381" y="4838"/>
                  <a:pt x="1112896" y="8483"/>
                  <a:pt x="1161143" y="14514"/>
                </a:cubicBezTo>
                <a:cubicBezTo>
                  <a:pt x="1190345" y="18164"/>
                  <a:pt x="1218839" y="27521"/>
                  <a:pt x="1248229" y="29028"/>
                </a:cubicBezTo>
                <a:cubicBezTo>
                  <a:pt x="1407750" y="37209"/>
                  <a:pt x="1567543" y="38705"/>
                  <a:pt x="1727200" y="43543"/>
                </a:cubicBezTo>
                <a:cubicBezTo>
                  <a:pt x="1995516" y="81873"/>
                  <a:pt x="1754494" y="51291"/>
                  <a:pt x="2307772" y="72571"/>
                </a:cubicBezTo>
                <a:cubicBezTo>
                  <a:pt x="2399755" y="76109"/>
                  <a:pt x="2491619" y="82248"/>
                  <a:pt x="2583543" y="87086"/>
                </a:cubicBezTo>
                <a:cubicBezTo>
                  <a:pt x="2844900" y="54415"/>
                  <a:pt x="2561542" y="86659"/>
                  <a:pt x="3033486" y="58057"/>
                </a:cubicBezTo>
                <a:cubicBezTo>
                  <a:pt x="3352404" y="38729"/>
                  <a:pt x="3004996" y="43543"/>
                  <a:pt x="3323772" y="43543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9D4DA6-31B7-42C7-8B8A-156BB97C98DE}"/>
              </a:ext>
            </a:extLst>
          </p:cNvPr>
          <p:cNvSpPr txBox="1"/>
          <p:nvPr/>
        </p:nvSpPr>
        <p:spPr>
          <a:xfrm>
            <a:off x="6946980" y="757996"/>
            <a:ext cx="218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Amplitude (</a:t>
            </a:r>
            <a:r>
              <a:rPr lang="pt-BR" sz="2400" dirty="0" err="1"/>
              <a:t>nT</a:t>
            </a:r>
            <a:r>
              <a:rPr lang="pt-BR" sz="2400" dirty="0"/>
              <a:t>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6E9468F-76E2-4038-9062-5DBDAF5F1984}"/>
              </a:ext>
            </a:extLst>
          </p:cNvPr>
          <p:cNvSpPr/>
          <p:nvPr/>
        </p:nvSpPr>
        <p:spPr>
          <a:xfrm rot="8696308">
            <a:off x="1888729" y="181900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7FD6F56-72AF-4C3B-A829-0CFAAF91364B}"/>
              </a:ext>
            </a:extLst>
          </p:cNvPr>
          <p:cNvSpPr/>
          <p:nvPr/>
        </p:nvSpPr>
        <p:spPr>
          <a:xfrm rot="8696308">
            <a:off x="2671469" y="1240448"/>
            <a:ext cx="975548" cy="2335853"/>
          </a:xfrm>
          <a:prstGeom prst="ellipse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9EE4F0-1D32-4D66-893C-1C631E53E8F9}"/>
              </a:ext>
            </a:extLst>
          </p:cNvPr>
          <p:cNvSpPr txBox="1"/>
          <p:nvPr/>
        </p:nvSpPr>
        <p:spPr>
          <a:xfrm>
            <a:off x="927697" y="4088999"/>
            <a:ext cx="525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Medimos o campo sobre a superfície ou acima dela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/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27DE7DD-F1D9-477B-A25A-5508C982B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91" y="1181735"/>
                <a:ext cx="1005275" cy="307777"/>
              </a:xfrm>
              <a:prstGeom prst="rect">
                <a:avLst/>
              </a:prstGeom>
              <a:blipFill>
                <a:blip r:embed="rId3"/>
                <a:stretch>
                  <a:fillRect l="-4242" t="-24000" b="-1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E07888A-FD69-42E4-8D40-CA05EB258005}"/>
              </a:ext>
            </a:extLst>
          </p:cNvPr>
          <p:cNvCxnSpPr>
            <a:cxnSpLocks/>
          </p:cNvCxnSpPr>
          <p:nvPr/>
        </p:nvCxnSpPr>
        <p:spPr>
          <a:xfrm flipH="1" flipV="1">
            <a:off x="5869898" y="1172181"/>
            <a:ext cx="373061" cy="4903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27C281-0395-4D4E-A9FA-465D4AFF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5CF5-DD80-4FB2-8D05-C9155122F025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826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7221</Words>
  <Application>Microsoft Office PowerPoint</Application>
  <PresentationFormat>Widescreen</PresentationFormat>
  <Paragraphs>1371</Paragraphs>
  <Slides>139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Cambria Math</vt:lpstr>
      <vt:lpstr>Liberation Serif</vt:lpstr>
      <vt:lpstr>Tema do Office</vt:lpstr>
      <vt:lpstr>Revisão Gravimetria e Magnetometria</vt:lpstr>
      <vt:lpstr>Apresentação do PowerPoint</vt:lpstr>
      <vt:lpstr>Objetivo: Revisar os conceitos dos métodos magnético e gravimétrico já passados em sala de aula.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Até a próxima aula!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 potencial e o campo gravitacional da Terra</dc:title>
  <dc:creator>André Luis Reis</dc:creator>
  <cp:lastModifiedBy>André Luis Reis</cp:lastModifiedBy>
  <cp:revision>59</cp:revision>
  <dcterms:created xsi:type="dcterms:W3CDTF">2019-10-23T08:04:02Z</dcterms:created>
  <dcterms:modified xsi:type="dcterms:W3CDTF">2021-03-29T20:09:23Z</dcterms:modified>
</cp:coreProperties>
</file>