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2"/>
  </p:notesMasterIdLst>
  <p:sldIdLst>
    <p:sldId id="257" r:id="rId2"/>
    <p:sldId id="538" r:id="rId3"/>
    <p:sldId id="669" r:id="rId4"/>
    <p:sldId id="786" r:id="rId5"/>
    <p:sldId id="839" r:id="rId6"/>
    <p:sldId id="838" r:id="rId7"/>
    <p:sldId id="837" r:id="rId8"/>
    <p:sldId id="790" r:id="rId9"/>
    <p:sldId id="841" r:id="rId10"/>
    <p:sldId id="842" r:id="rId11"/>
    <p:sldId id="843" r:id="rId12"/>
    <p:sldId id="840" r:id="rId13"/>
    <p:sldId id="844" r:id="rId14"/>
    <p:sldId id="791" r:id="rId15"/>
    <p:sldId id="260" r:id="rId16"/>
    <p:sldId id="792" r:id="rId17"/>
    <p:sldId id="661" r:id="rId18"/>
    <p:sldId id="660" r:id="rId19"/>
    <p:sldId id="662" r:id="rId20"/>
    <p:sldId id="663" r:id="rId21"/>
    <p:sldId id="664" r:id="rId22"/>
    <p:sldId id="665" r:id="rId23"/>
    <p:sldId id="666" r:id="rId24"/>
    <p:sldId id="808" r:id="rId25"/>
    <p:sldId id="847" r:id="rId26"/>
    <p:sldId id="795" r:id="rId27"/>
    <p:sldId id="846" r:id="rId28"/>
    <p:sldId id="845" r:id="rId29"/>
    <p:sldId id="761" r:id="rId30"/>
    <p:sldId id="848" r:id="rId31"/>
    <p:sldId id="849" r:id="rId32"/>
    <p:sldId id="762" r:id="rId33"/>
    <p:sldId id="798" r:id="rId34"/>
    <p:sldId id="763" r:id="rId35"/>
    <p:sldId id="765" r:id="rId36"/>
    <p:sldId id="766" r:id="rId37"/>
    <p:sldId id="767" r:id="rId38"/>
    <p:sldId id="768" r:id="rId39"/>
    <p:sldId id="769" r:id="rId40"/>
    <p:sldId id="770" r:id="rId41"/>
    <p:sldId id="681" r:id="rId42"/>
    <p:sldId id="850" r:id="rId43"/>
    <p:sldId id="799" r:id="rId44"/>
    <p:sldId id="800" r:id="rId45"/>
    <p:sldId id="724" r:id="rId46"/>
    <p:sldId id="801" r:id="rId47"/>
    <p:sldId id="802" r:id="rId48"/>
    <p:sldId id="803" r:id="rId49"/>
    <p:sldId id="804" r:id="rId50"/>
    <p:sldId id="805" r:id="rId51"/>
    <p:sldId id="806" r:id="rId52"/>
    <p:sldId id="807" r:id="rId53"/>
    <p:sldId id="750" r:id="rId54"/>
    <p:sldId id="771" r:id="rId55"/>
    <p:sldId id="809" r:id="rId56"/>
    <p:sldId id="268" r:id="rId57"/>
    <p:sldId id="811" r:id="rId58"/>
    <p:sldId id="852" r:id="rId59"/>
    <p:sldId id="851" r:id="rId60"/>
    <p:sldId id="523" r:id="rId61"/>
    <p:sldId id="854" r:id="rId62"/>
    <p:sldId id="853" r:id="rId63"/>
    <p:sldId id="813" r:id="rId64"/>
    <p:sldId id="855" r:id="rId65"/>
    <p:sldId id="856" r:id="rId66"/>
    <p:sldId id="815" r:id="rId67"/>
    <p:sldId id="274" r:id="rId68"/>
    <p:sldId id="858" r:id="rId69"/>
    <p:sldId id="857" r:id="rId70"/>
    <p:sldId id="859" r:id="rId71"/>
    <p:sldId id="816" r:id="rId72"/>
    <p:sldId id="527" r:id="rId73"/>
    <p:sldId id="860" r:id="rId74"/>
    <p:sldId id="862" r:id="rId75"/>
    <p:sldId id="863" r:id="rId76"/>
    <p:sldId id="864" r:id="rId77"/>
    <p:sldId id="861" r:id="rId78"/>
    <p:sldId id="817" r:id="rId79"/>
    <p:sldId id="867" r:id="rId80"/>
    <p:sldId id="866" r:id="rId81"/>
    <p:sldId id="818" r:id="rId82"/>
    <p:sldId id="819" r:id="rId83"/>
    <p:sldId id="868" r:id="rId84"/>
    <p:sldId id="820" r:id="rId85"/>
    <p:sldId id="869" r:id="rId86"/>
    <p:sldId id="870" r:id="rId87"/>
    <p:sldId id="821" r:id="rId88"/>
    <p:sldId id="822" r:id="rId89"/>
    <p:sldId id="823" r:id="rId90"/>
    <p:sldId id="824" r:id="rId91"/>
    <p:sldId id="825" r:id="rId92"/>
    <p:sldId id="826" r:id="rId93"/>
    <p:sldId id="828" r:id="rId94"/>
    <p:sldId id="829" r:id="rId95"/>
    <p:sldId id="810" r:id="rId96"/>
    <p:sldId id="830" r:id="rId97"/>
    <p:sldId id="871" r:id="rId98"/>
    <p:sldId id="529" r:id="rId99"/>
    <p:sldId id="873" r:id="rId100"/>
    <p:sldId id="872" r:id="rId101"/>
    <p:sldId id="831" r:id="rId102"/>
    <p:sldId id="832" r:id="rId103"/>
    <p:sldId id="874" r:id="rId104"/>
    <p:sldId id="875" r:id="rId105"/>
    <p:sldId id="458" r:id="rId106"/>
    <p:sldId id="835" r:id="rId107"/>
    <p:sldId id="876" r:id="rId108"/>
    <p:sldId id="836" r:id="rId109"/>
    <p:sldId id="410" r:id="rId110"/>
    <p:sldId id="571" r:id="rId1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935F1-28C6-450A-9F90-16B9BC5112F4}" v="2" dt="2019-10-22T16:38:58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6/11/relationships/changesInfo" Target="changesInfos/changesInfo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118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Luis Reis" userId="9daf1f08f53c7d10" providerId="LiveId" clId="{379935F1-28C6-450A-9F90-16B9BC5112F4}"/>
    <pc:docChg chg="custSel modSld sldOrd">
      <pc:chgData name="André Luis Reis" userId="9daf1f08f53c7d10" providerId="LiveId" clId="{379935F1-28C6-450A-9F90-16B9BC5112F4}" dt="2019-10-22T16:44:07.837" v="370" actId="1076"/>
      <pc:docMkLst>
        <pc:docMk/>
      </pc:docMkLst>
      <pc:sldChg chg="modSp">
        <pc:chgData name="André Luis Reis" userId="9daf1f08f53c7d10" providerId="LiveId" clId="{379935F1-28C6-450A-9F90-16B9BC5112F4}" dt="2019-10-22T16:38:43.356" v="17" actId="27636"/>
        <pc:sldMkLst>
          <pc:docMk/>
          <pc:sldMk cId="1874676930" sldId="261"/>
        </pc:sldMkLst>
        <pc:spChg chg="mod">
          <ac:chgData name="André Luis Reis" userId="9daf1f08f53c7d10" providerId="LiveId" clId="{379935F1-28C6-450A-9F90-16B9BC5112F4}" dt="2019-10-22T16:38:43.356" v="17" actId="27636"/>
          <ac:spMkLst>
            <pc:docMk/>
            <pc:sldMk cId="1874676930" sldId="261"/>
            <ac:spMk id="17" creationId="{9A730C91-3DDF-4703-899D-C410D77B0C8B}"/>
          </ac:spMkLst>
        </pc:spChg>
        <pc:spChg chg="mod">
          <ac:chgData name="André Luis Reis" userId="9daf1f08f53c7d10" providerId="LiveId" clId="{379935F1-28C6-450A-9F90-16B9BC5112F4}" dt="2019-10-22T16:38:36.988" v="15" actId="1036"/>
          <ac:spMkLst>
            <pc:docMk/>
            <pc:sldMk cId="1874676930" sldId="261"/>
            <ac:spMk id="23" creationId="{B9D06992-B00A-4127-BBAE-1871EDEFCEF2}"/>
          </ac:spMkLst>
        </pc:spChg>
        <pc:spChg chg="mod">
          <ac:chgData name="André Luis Reis" userId="9daf1f08f53c7d10" providerId="LiveId" clId="{379935F1-28C6-450A-9F90-16B9BC5112F4}" dt="2019-10-22T16:37:59.981" v="6" actId="1036"/>
          <ac:spMkLst>
            <pc:docMk/>
            <pc:sldMk cId="1874676930" sldId="261"/>
            <ac:spMk id="24" creationId="{60701FB2-3288-442D-B25F-6308934D7C0A}"/>
          </ac:spMkLst>
        </pc:spChg>
      </pc:sldChg>
      <pc:sldChg chg="addSp modSp ord">
        <pc:chgData name="André Luis Reis" userId="9daf1f08f53c7d10" providerId="LiveId" clId="{379935F1-28C6-450A-9F90-16B9BC5112F4}" dt="2019-10-22T16:44:07.837" v="370" actId="1076"/>
        <pc:sldMkLst>
          <pc:docMk/>
          <pc:sldMk cId="2431515070" sldId="262"/>
        </pc:sldMkLst>
        <pc:spChg chg="mod">
          <ac:chgData name="André Luis Reis" userId="9daf1f08f53c7d10" providerId="LiveId" clId="{379935F1-28C6-450A-9F90-16B9BC5112F4}" dt="2019-10-22T16:44:07.837" v="370" actId="1076"/>
          <ac:spMkLst>
            <pc:docMk/>
            <pc:sldMk cId="2431515070" sldId="262"/>
            <ac:spMk id="3" creationId="{46B33A2D-4533-434C-8485-ABEE75F7C372}"/>
          </ac:spMkLst>
        </pc:spChg>
        <pc:spChg chg="mod">
          <ac:chgData name="André Luis Reis" userId="9daf1f08f53c7d10" providerId="LiveId" clId="{379935F1-28C6-450A-9F90-16B9BC5112F4}" dt="2019-10-22T16:43:46.117" v="368" actId="1035"/>
          <ac:spMkLst>
            <pc:docMk/>
            <pc:sldMk cId="2431515070" sldId="262"/>
            <ac:spMk id="5" creationId="{E8064526-CFDB-4C3E-B177-CD0432EE2329}"/>
          </ac:spMkLst>
        </pc:spChg>
        <pc:spChg chg="mod">
          <ac:chgData name="André Luis Reis" userId="9daf1f08f53c7d10" providerId="LiveId" clId="{379935F1-28C6-450A-9F90-16B9BC5112F4}" dt="2019-10-22T16:43:52.259" v="369" actId="14100"/>
          <ac:spMkLst>
            <pc:docMk/>
            <pc:sldMk cId="2431515070" sldId="262"/>
            <ac:spMk id="7" creationId="{B1E2A905-39AD-4EE1-87F6-5EE3D09CE36D}"/>
          </ac:spMkLst>
        </pc:spChg>
        <pc:spChg chg="add mod">
          <ac:chgData name="André Luis Reis" userId="9daf1f08f53c7d10" providerId="LiveId" clId="{379935F1-28C6-450A-9F90-16B9BC5112F4}" dt="2019-10-22T16:43:26.266" v="329" actId="1037"/>
          <ac:spMkLst>
            <pc:docMk/>
            <pc:sldMk cId="2431515070" sldId="262"/>
            <ac:spMk id="8" creationId="{DB559AFE-E69C-4A9C-9DE8-10B866B305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20538-C708-4C62-87D8-9FB39E919082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1745E-B447-4DB4-B941-5EFAE01C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52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65454-6F15-4CA7-A98C-C2E5BC387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304C66-1535-4B90-A0D5-EDD2B342B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397DD-E37A-4813-ABFB-B973C7A9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E25883-EC8D-4F46-8E4A-9F6D7FCE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CC810E-0055-4963-B273-734218A2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8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3775-C7CE-4DE0-A431-954AFE06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2FE386-2F6D-4E42-AE22-F9F6629E6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37991-CBA0-43AC-B1E4-1C082DB4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F93221-F371-4425-9759-753C884D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3D138-C85D-46BB-B608-4FD4E487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5EB051-296D-4D1F-88D5-CF9409947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1B5473-1BE4-4C80-9BBF-392FE2419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766F23-CE1C-4608-9912-8197FBC4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507DB-E7AF-4C45-BB78-DE97DC7C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8DFAC8-15E2-4B78-809A-3B48C9D4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7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CD8AC-1A63-440A-9F3B-EDBB6470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D85E3-07F7-4C94-B351-976A6303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46A1C-8D69-4273-A536-93872814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91CA4-1ED9-4FEF-BBB1-91B1F0C8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88246-89BF-4645-BD39-A17D7239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51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A9E11-D91F-47AF-B759-A39A8A10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AB70FF-FC1A-4FAE-8360-404F9DA9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C6A11E-9B06-49C9-8D4F-204B0139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2FD833-0174-4291-AB62-A3B57EC8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2D9BA-7A97-4B84-8D9F-8C3616BA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2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13C5E-A487-40B1-8517-65BA9D2B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5C01A-A438-462C-B951-40F188B06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C46252-9531-4CEB-988C-A35C4050E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732CA5-465C-458B-8D39-8FF0F65C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8965A7-5A90-4320-8EA5-B102EBEB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F2A26E-405C-4EED-A123-20B88890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45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A3918-3FBF-46AE-9BB1-B9231867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76D476-7848-4A8B-A882-47D71991D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0BFA36-C74B-4987-B359-769AC8A00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3FCC5B-FAC0-4A72-A6DC-8C356AB1B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08EAFC-FD68-46E4-80FD-9AB7B86FF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AF504D-980C-4D15-922F-C4EFB53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09BB71-3B4D-4353-9EBF-4C3020DD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3EE1F0-736C-4B76-B99E-F5102DED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73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EAE0-A076-48BA-9242-CA487CD0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4C8BAC-C3D9-4797-B59D-485F7E6B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ED47D6-EF38-491A-89EF-600895BD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8CD989-F00D-4A1F-BB58-288FF2C0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39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34006D-60B4-4C4F-9C8B-9B7E1409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373F00-A34F-4CA9-BB43-F414F3D1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B8E80B-3A1C-4584-83FD-AA0F1375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01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B725C-0B23-4659-A2AD-98B434AE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75199-4A49-4666-A1A8-F0873307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479E0F-2D94-4B8B-987A-90043427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1C2CB-22A9-460A-8069-384270A3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DB7D68-51C3-4B7F-9BB5-6D40960F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F49390-603A-4BF3-A269-391ABFE1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65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CD8D1-DF9D-4002-AE49-3EB398D2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3D23C1-DE14-48A0-AA89-3762278D6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F383C2-FC86-46BB-84EC-D440CC080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614388-F49B-4CF4-8487-1C97B915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0B43BB-0AC5-446D-9DBF-18B7C00C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29484A-0677-482B-9FA0-D9700704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1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F4475F-3ACF-462F-A88F-6878F50D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5F09A-977B-4705-972D-2618AE72D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87C957-8B06-451D-821B-AE676BCD9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9DAA-ADA0-4126-B456-6AE20423E922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88548F-FA9F-4AB0-83EB-6C013610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73EA55-8A31-48D3-B49D-F708AC337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55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8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0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0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06.png"/><Relationship Id="rId4" Type="http://schemas.openxmlformats.org/officeDocument/2006/relationships/image" Target="../media/image110.png"/><Relationship Id="rId9" Type="http://schemas.openxmlformats.org/officeDocument/2006/relationships/image" Target="../media/image11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1.png"/><Relationship Id="rId4" Type="http://schemas.openxmlformats.org/officeDocument/2006/relationships/image" Target="../media/image119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1.png"/><Relationship Id="rId4" Type="http://schemas.openxmlformats.org/officeDocument/2006/relationships/image" Target="../media/image119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1.png"/><Relationship Id="rId4" Type="http://schemas.openxmlformats.org/officeDocument/2006/relationships/image" Target="../media/image119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acienciaexplica.blogspot.com/2011/04/sabemos-que-la-tierra-no-es-una-esfera.html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1.png"/><Relationship Id="rId7" Type="http://schemas.openxmlformats.org/officeDocument/2006/relationships/image" Target="../media/image17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2.png"/><Relationship Id="rId7" Type="http://schemas.openxmlformats.org/officeDocument/2006/relationships/image" Target="../media/image161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5" Type="http://schemas.openxmlformats.org/officeDocument/2006/relationships/image" Target="../media/image151.png"/><Relationship Id="rId4" Type="http://schemas.openxmlformats.org/officeDocument/2006/relationships/image" Target="../media/image142.png"/><Relationship Id="rId9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131.png"/><Relationship Id="rId7" Type="http://schemas.openxmlformats.org/officeDocument/2006/relationships/image" Target="../media/image17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Relationship Id="rId9" Type="http://schemas.openxmlformats.org/officeDocument/2006/relationships/image" Target="../media/image20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1.png"/><Relationship Id="rId7" Type="http://schemas.openxmlformats.org/officeDocument/2006/relationships/image" Target="../media/image17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4.png"/><Relationship Id="rId4" Type="http://schemas.openxmlformats.org/officeDocument/2006/relationships/image" Target="../media/image141.png"/><Relationship Id="rId9" Type="http://schemas.openxmlformats.org/officeDocument/2006/relationships/image" Target="../media/image20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1.png"/><Relationship Id="rId7" Type="http://schemas.openxmlformats.org/officeDocument/2006/relationships/image" Target="../media/image17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5.png"/><Relationship Id="rId4" Type="http://schemas.openxmlformats.org/officeDocument/2006/relationships/image" Target="../media/image141.png"/><Relationship Id="rId9" Type="http://schemas.openxmlformats.org/officeDocument/2006/relationships/image" Target="../media/image20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2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1.png"/><Relationship Id="rId7" Type="http://schemas.openxmlformats.org/officeDocument/2006/relationships/image" Target="../media/image2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1.png"/><Relationship Id="rId7" Type="http://schemas.openxmlformats.org/officeDocument/2006/relationships/image" Target="../media/image2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1.png"/><Relationship Id="rId7" Type="http://schemas.openxmlformats.org/officeDocument/2006/relationships/image" Target="../media/image2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1.png"/><Relationship Id="rId4" Type="http://schemas.openxmlformats.org/officeDocument/2006/relationships/image" Target="../media/image2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1.png"/><Relationship Id="rId5" Type="http://schemas.openxmlformats.org/officeDocument/2006/relationships/image" Target="../media/image421.png"/><Relationship Id="rId4" Type="http://schemas.openxmlformats.org/officeDocument/2006/relationships/image" Target="../media/image4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0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4.png"/><Relationship Id="rId5" Type="http://schemas.openxmlformats.org/officeDocument/2006/relationships/image" Target="../media/image66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6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0" Type="http://schemas.openxmlformats.org/officeDocument/2006/relationships/image" Target="../media/image75.png"/><Relationship Id="rId4" Type="http://schemas.openxmlformats.org/officeDocument/2006/relationships/image" Target="../media/image65.png"/><Relationship Id="rId9" Type="http://schemas.openxmlformats.org/officeDocument/2006/relationships/image" Target="../media/image7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7.png"/><Relationship Id="rId5" Type="http://schemas.openxmlformats.org/officeDocument/2006/relationships/image" Target="../media/image66.png"/><Relationship Id="rId10" Type="http://schemas.openxmlformats.org/officeDocument/2006/relationships/image" Target="../media/image76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6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1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9.png"/><Relationship Id="rId2" Type="http://schemas.openxmlformats.org/officeDocument/2006/relationships/image" Target="../media/image63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8.png"/><Relationship Id="rId5" Type="http://schemas.openxmlformats.org/officeDocument/2006/relationships/image" Target="../media/image66.png"/><Relationship Id="rId15" Type="http://schemas.openxmlformats.org/officeDocument/2006/relationships/image" Target="../media/image83.png"/><Relationship Id="rId10" Type="http://schemas.openxmlformats.org/officeDocument/2006/relationships/image" Target="../media/image76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Relationship Id="rId14" Type="http://schemas.openxmlformats.org/officeDocument/2006/relationships/image" Target="../media/image8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2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63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9.png"/><Relationship Id="rId5" Type="http://schemas.openxmlformats.org/officeDocument/2006/relationships/image" Target="../media/image66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Relationship Id="rId14" Type="http://schemas.openxmlformats.org/officeDocument/2006/relationships/image" Target="../media/image83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63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9.png"/><Relationship Id="rId5" Type="http://schemas.openxmlformats.org/officeDocument/2006/relationships/image" Target="../media/image66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Relationship Id="rId14" Type="http://schemas.openxmlformats.org/officeDocument/2006/relationships/image" Target="../media/image83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63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9.png"/><Relationship Id="rId5" Type="http://schemas.openxmlformats.org/officeDocument/2006/relationships/image" Target="../media/image66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19" Type="http://schemas.openxmlformats.org/officeDocument/2006/relationships/image" Target="../media/image88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Relationship Id="rId14" Type="http://schemas.openxmlformats.org/officeDocument/2006/relationships/image" Target="../media/image8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63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9.png"/><Relationship Id="rId5" Type="http://schemas.openxmlformats.org/officeDocument/2006/relationships/image" Target="../media/image66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19" Type="http://schemas.openxmlformats.org/officeDocument/2006/relationships/image" Target="../media/image88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Relationship Id="rId14" Type="http://schemas.openxmlformats.org/officeDocument/2006/relationships/image" Target="../media/image83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2.png"/><Relationship Id="rId18" Type="http://schemas.openxmlformats.org/officeDocument/2006/relationships/image" Target="../media/image91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81.png"/><Relationship Id="rId17" Type="http://schemas.openxmlformats.org/officeDocument/2006/relationships/image" Target="../media/image87.png"/><Relationship Id="rId2" Type="http://schemas.openxmlformats.org/officeDocument/2006/relationships/image" Target="../media/image63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9.png"/><Relationship Id="rId5" Type="http://schemas.openxmlformats.org/officeDocument/2006/relationships/image" Target="../media/image66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Relationship Id="rId14" Type="http://schemas.openxmlformats.org/officeDocument/2006/relationships/image" Target="../media/image83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2.png"/><Relationship Id="rId18" Type="http://schemas.openxmlformats.org/officeDocument/2006/relationships/image" Target="../media/image92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81.png"/><Relationship Id="rId17" Type="http://schemas.openxmlformats.org/officeDocument/2006/relationships/image" Target="../media/image87.png"/><Relationship Id="rId2" Type="http://schemas.openxmlformats.org/officeDocument/2006/relationships/image" Target="../media/image63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9.png"/><Relationship Id="rId5" Type="http://schemas.openxmlformats.org/officeDocument/2006/relationships/image" Target="../media/image66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Relationship Id="rId14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2.png"/><Relationship Id="rId18" Type="http://schemas.openxmlformats.org/officeDocument/2006/relationships/image" Target="../media/image93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81.png"/><Relationship Id="rId17" Type="http://schemas.openxmlformats.org/officeDocument/2006/relationships/image" Target="../media/image87.png"/><Relationship Id="rId2" Type="http://schemas.openxmlformats.org/officeDocument/2006/relationships/image" Target="../media/image63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9.png"/><Relationship Id="rId5" Type="http://schemas.openxmlformats.org/officeDocument/2006/relationships/image" Target="../media/image66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Relationship Id="rId14" Type="http://schemas.openxmlformats.org/officeDocument/2006/relationships/image" Target="../media/image83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2.png"/><Relationship Id="rId18" Type="http://schemas.openxmlformats.org/officeDocument/2006/relationships/image" Target="../media/image9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81.png"/><Relationship Id="rId17" Type="http://schemas.openxmlformats.org/officeDocument/2006/relationships/image" Target="../media/image87.png"/><Relationship Id="rId2" Type="http://schemas.openxmlformats.org/officeDocument/2006/relationships/image" Target="../media/image63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9.png"/><Relationship Id="rId5" Type="http://schemas.openxmlformats.org/officeDocument/2006/relationships/image" Target="../media/image66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Relationship Id="rId14" Type="http://schemas.openxmlformats.org/officeDocument/2006/relationships/image" Target="../media/image83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2.png"/><Relationship Id="rId18" Type="http://schemas.openxmlformats.org/officeDocument/2006/relationships/image" Target="../media/image9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81.png"/><Relationship Id="rId17" Type="http://schemas.openxmlformats.org/officeDocument/2006/relationships/image" Target="../media/image87.png"/><Relationship Id="rId2" Type="http://schemas.openxmlformats.org/officeDocument/2006/relationships/image" Target="../media/image63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9.png"/><Relationship Id="rId5" Type="http://schemas.openxmlformats.org/officeDocument/2006/relationships/image" Target="../media/image66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19" Type="http://schemas.openxmlformats.org/officeDocument/2006/relationships/image" Target="../media/image95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Relationship Id="rId14" Type="http://schemas.openxmlformats.org/officeDocument/2006/relationships/image" Target="../media/image83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96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97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98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00BFEED-BD94-4F86-856A-2AA59DB91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722" y="4119406"/>
            <a:ext cx="9144000" cy="590134"/>
          </a:xfrm>
        </p:spPr>
        <p:txBody>
          <a:bodyPr>
            <a:normAutofit/>
          </a:bodyPr>
          <a:lstStyle/>
          <a:p>
            <a:r>
              <a:rPr lang="pt-BR" sz="2000" i="1" dirty="0"/>
              <a:t>Prof. André Luis Albuquerque dos Reis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3587ED-A495-4F42-8D80-2F12BED79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3" y="147453"/>
            <a:ext cx="2130083" cy="2345627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6F0C92CF-13A2-46B1-9463-C604301DC201}"/>
              </a:ext>
            </a:extLst>
          </p:cNvPr>
          <p:cNvSpPr txBox="1">
            <a:spLocks/>
          </p:cNvSpPr>
          <p:nvPr/>
        </p:nvSpPr>
        <p:spPr>
          <a:xfrm>
            <a:off x="1535722" y="6427297"/>
            <a:ext cx="9144000" cy="590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Rio de Janeiro 2021</a:t>
            </a:r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9B1C64AB-A7EE-4CAF-8404-B21653085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8" y="2908247"/>
            <a:ext cx="10933043" cy="956934"/>
          </a:xfrm>
        </p:spPr>
        <p:txBody>
          <a:bodyPr>
            <a:normAutofit/>
          </a:bodyPr>
          <a:lstStyle/>
          <a:p>
            <a:r>
              <a:rPr lang="pt-BR" dirty="0"/>
              <a:t>Introdução à Teoria do Potencial</a:t>
            </a:r>
          </a:p>
        </p:txBody>
      </p:sp>
    </p:spTree>
    <p:extLst>
      <p:ext uri="{BB962C8B-B14F-4D97-AF65-F5344CB8AC3E}">
        <p14:creationId xmlns:p14="http://schemas.microsoft.com/office/powerpoint/2010/main" val="148663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9242112A-EC13-48F7-AFEC-864E3A8413C0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Torge</a:t>
            </a:r>
            <a:r>
              <a:rPr lang="pt-BR" sz="1600" dirty="0"/>
              <a:t>, 2001)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B18940-0D8A-4D8E-B36C-0DB125212D3F}"/>
              </a:ext>
            </a:extLst>
          </p:cNvPr>
          <p:cNvSpPr txBox="1">
            <a:spLocks/>
          </p:cNvSpPr>
          <p:nvPr/>
        </p:nvSpPr>
        <p:spPr>
          <a:xfrm>
            <a:off x="6898444" y="989525"/>
            <a:ext cx="4929809" cy="1324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Dentro deste contexto, esta lei incorpora dois </a:t>
            </a:r>
            <a:r>
              <a:rPr lang="pt-BR" sz="2800" dirty="0" err="1"/>
              <a:t>apectos</a:t>
            </a:r>
            <a:r>
              <a:rPr lang="pt-BR" sz="2800" dirty="0"/>
              <a:t>: um geométrico (</a:t>
            </a:r>
            <a:r>
              <a:rPr lang="pt-BR" sz="2800" b="1" dirty="0"/>
              <a:t>formato da Terra</a:t>
            </a:r>
            <a:r>
              <a:rPr lang="pt-BR" sz="2800" dirty="0"/>
              <a:t>) e um físico (</a:t>
            </a:r>
            <a:r>
              <a:rPr lang="pt-BR" sz="2800" b="1" dirty="0"/>
              <a:t>campo de gravidade</a:t>
            </a:r>
            <a:r>
              <a:rPr lang="pt-BR" sz="2800" dirty="0"/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A56D535-54EC-4018-BA4F-7128A600AD94}"/>
              </a:ext>
            </a:extLst>
          </p:cNvPr>
          <p:cNvSpPr txBox="1">
            <a:spLocks/>
          </p:cNvSpPr>
          <p:nvPr/>
        </p:nvSpPr>
        <p:spPr>
          <a:xfrm>
            <a:off x="159025" y="1775791"/>
            <a:ext cx="3339549" cy="12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Formato da Terra</a:t>
            </a:r>
            <a:r>
              <a:rPr lang="pt-BR" sz="2800" dirty="0"/>
              <a:t>: a superfície física e matemática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D3CAD94-90F6-4DE3-837E-031D74CC8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30" y="3617332"/>
            <a:ext cx="2519476" cy="2519476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58AB785-20B3-45A4-9590-56171B22A16D}"/>
              </a:ext>
            </a:extLst>
          </p:cNvPr>
          <p:cNvCxnSpPr>
            <a:stCxn id="6" idx="2"/>
          </p:cNvCxnSpPr>
          <p:nvPr/>
        </p:nvCxnSpPr>
        <p:spPr>
          <a:xfrm>
            <a:off x="1828800" y="3047999"/>
            <a:ext cx="238183" cy="76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E386205E-8859-4FD3-88C8-2767C07D963C}"/>
              </a:ext>
            </a:extLst>
          </p:cNvPr>
          <p:cNvSpPr txBox="1">
            <a:spLocks/>
          </p:cNvSpPr>
          <p:nvPr/>
        </p:nvSpPr>
        <p:spPr>
          <a:xfrm>
            <a:off x="-99214" y="3617332"/>
            <a:ext cx="2047105" cy="62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/>
              <a:t>Tales de Mileto</a:t>
            </a:r>
          </a:p>
          <a:p>
            <a:r>
              <a:rPr lang="pt-BR" sz="3000" b="1" dirty="0"/>
              <a:t> e Anaximandro (600 A.C)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1165B9-837A-444F-AA2A-7AE7C8AA84CE}"/>
              </a:ext>
            </a:extLst>
          </p:cNvPr>
          <p:cNvSpPr txBox="1"/>
          <p:nvPr/>
        </p:nvSpPr>
        <p:spPr>
          <a:xfrm>
            <a:off x="-1" y="5683910"/>
            <a:ext cx="2140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1" dirty="0">
                <a:solidFill>
                  <a:srgbClr val="000000"/>
                </a:solidFill>
                <a:effectLst/>
              </a:rPr>
              <a:t>https://brasilescola.uol.com.br/filosofia/anaximandro.htm. Acesso em 28 de março de 2021.</a:t>
            </a:r>
            <a:endParaRPr lang="pt-BR" sz="1200" i="1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6FE62C6-4804-4A97-A189-80225EF4D24B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84B907B-68AE-4559-BF19-BB36E604F32B}"/>
              </a:ext>
            </a:extLst>
          </p:cNvPr>
          <p:cNvSpPr txBox="1">
            <a:spLocks/>
          </p:cNvSpPr>
          <p:nvPr/>
        </p:nvSpPr>
        <p:spPr>
          <a:xfrm>
            <a:off x="3926920" y="1248466"/>
            <a:ext cx="2733273" cy="1324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Dentro das geociências é a </a:t>
            </a:r>
            <a:r>
              <a:rPr lang="pt-BR" sz="2800" b="1" dirty="0"/>
              <a:t>Geodésia Física!</a:t>
            </a:r>
          </a:p>
        </p:txBody>
      </p:sp>
    </p:spTree>
    <p:extLst>
      <p:ext uri="{BB962C8B-B14F-4D97-AF65-F5344CB8AC3E}">
        <p14:creationId xmlns:p14="http://schemas.microsoft.com/office/powerpoint/2010/main" val="2881906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írculo Parcial 58">
            <a:extLst>
              <a:ext uri="{FF2B5EF4-FFF2-40B4-BE49-F238E27FC236}">
                <a16:creationId xmlns:a16="http://schemas.microsoft.com/office/drawing/2014/main" id="{9E14E46B-4692-4E67-8898-275AE90B1473}"/>
              </a:ext>
            </a:extLst>
          </p:cNvPr>
          <p:cNvSpPr/>
          <p:nvPr/>
        </p:nvSpPr>
        <p:spPr>
          <a:xfrm rot="10800000">
            <a:off x="2928423" y="2433711"/>
            <a:ext cx="4104425" cy="3812344"/>
          </a:xfrm>
          <a:prstGeom prst="pie">
            <a:avLst>
              <a:gd name="adj1" fmla="val 0"/>
              <a:gd name="adj2" fmla="val 10754529"/>
            </a:avLst>
          </a:prstGeom>
          <a:solidFill>
            <a:schemeClr val="bg2">
              <a:lumMod val="90000"/>
            </a:schemeClr>
          </a:solidFill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2530366" y="-61766"/>
            <a:ext cx="7102662" cy="851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Equação de Continuação para cima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33D9DD73-56C0-4A41-A675-258B44F9ED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115" y="852997"/>
                <a:ext cx="9591039" cy="80469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2400" dirty="0"/>
                  <a:t>Podemos aproximar a região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400" dirty="0"/>
                  <a:t> (caso anterior) por uma </a:t>
                </a:r>
                <a:r>
                  <a:rPr lang="pt-BR" sz="2400" dirty="0" err="1"/>
                  <a:t>semi-esfera</a:t>
                </a:r>
                <a:r>
                  <a:rPr lang="pt-BR" sz="2400" dirty="0"/>
                  <a:t> de </a:t>
                </a:r>
                <a:r>
                  <a:rPr lang="pt-BR" sz="2400" b="1" dirty="0"/>
                  <a:t>R</a:t>
                </a:r>
                <a:r>
                  <a:rPr lang="pt-BR" sz="2400" dirty="0"/>
                  <a:t>, limitada por duas superfícies. </a:t>
                </a:r>
              </a:p>
            </p:txBody>
          </p:sp>
        </mc:Choice>
        <mc:Fallback xmlns="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33D9DD73-56C0-4A41-A675-258B44F9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5" y="852997"/>
                <a:ext cx="9591039" cy="804695"/>
              </a:xfrm>
              <a:prstGeom prst="rect">
                <a:avLst/>
              </a:prstGeom>
              <a:blipFill>
                <a:blip r:embed="rId2"/>
                <a:stretch>
                  <a:fillRect l="-953" t="-3788" r="-953" b="-174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FB424D3B-48B0-42FD-830E-8F7B0B21D4B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7E6A3724-635C-44EE-815F-5A617FDEACE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1D76B8C-CDA9-42AF-86F6-0E066BFA20A2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3E685A8-CDB0-4BCE-8547-0E1411F02E77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1">
            <a:extLst>
              <a:ext uri="{FF2B5EF4-FFF2-40B4-BE49-F238E27FC236}">
                <a16:creationId xmlns:a16="http://schemas.microsoft.com/office/drawing/2014/main" id="{F759AB6C-AD5D-4C48-9D16-EE1CD57E9016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6BBDC569-E504-4E50-BC78-18439F8C7A50}"/>
              </a:ext>
            </a:extLst>
          </p:cNvPr>
          <p:cNvCxnSpPr>
            <a:cxnSpLocks/>
          </p:cNvCxnSpPr>
          <p:nvPr/>
        </p:nvCxnSpPr>
        <p:spPr>
          <a:xfrm flipV="1">
            <a:off x="5866116" y="2259468"/>
            <a:ext cx="246743" cy="348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C342F7F-BA78-4C01-8166-CF6093C39F44}"/>
              </a:ext>
            </a:extLst>
          </p:cNvPr>
          <p:cNvCxnSpPr>
            <a:cxnSpLocks/>
          </p:cNvCxnSpPr>
          <p:nvPr/>
        </p:nvCxnSpPr>
        <p:spPr>
          <a:xfrm>
            <a:off x="3406726" y="4339883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ítulo 1">
                <a:extLst>
                  <a:ext uri="{FF2B5EF4-FFF2-40B4-BE49-F238E27FC236}">
                    <a16:creationId xmlns:a16="http://schemas.microsoft.com/office/drawing/2014/main" id="{C81FD8C7-91D4-48D5-B617-84F9C31DC2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4562" y="2279320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1" name="Título 1">
                <a:extLst>
                  <a:ext uri="{FF2B5EF4-FFF2-40B4-BE49-F238E27FC236}">
                    <a16:creationId xmlns:a16="http://schemas.microsoft.com/office/drawing/2014/main" id="{C81FD8C7-91D4-48D5-B617-84F9C31DC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562" y="2279320"/>
                <a:ext cx="784328" cy="657268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ítulo 1">
                <a:extLst>
                  <a:ext uri="{FF2B5EF4-FFF2-40B4-BE49-F238E27FC236}">
                    <a16:creationId xmlns:a16="http://schemas.microsoft.com/office/drawing/2014/main" id="{00A038D5-3883-4692-A4F3-19F66248D0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22398" y="4154082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2" name="Título 1">
                <a:extLst>
                  <a:ext uri="{FF2B5EF4-FFF2-40B4-BE49-F238E27FC236}">
                    <a16:creationId xmlns:a16="http://schemas.microsoft.com/office/drawing/2014/main" id="{00A038D5-3883-4692-A4F3-19F66248D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398" y="4154082"/>
                <a:ext cx="784328" cy="657268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AD5D87A-18A6-498B-9831-A0DEBD852F66}"/>
                  </a:ext>
                </a:extLst>
              </p:cNvPr>
              <p:cNvSpPr txBox="1"/>
              <p:nvPr/>
            </p:nvSpPr>
            <p:spPr>
              <a:xfrm>
                <a:off x="6095999" y="1819898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AD5D87A-18A6-498B-9831-A0DEBD852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19898"/>
                <a:ext cx="67949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F1D0ED1-017C-47E8-ABB6-9B9D77F15552}"/>
                  </a:ext>
                </a:extLst>
              </p:cNvPr>
              <p:cNvSpPr txBox="1"/>
              <p:nvPr/>
            </p:nvSpPr>
            <p:spPr>
              <a:xfrm>
                <a:off x="3150389" y="4769939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F1D0ED1-017C-47E8-ABB6-9B9D77F1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389" y="4769939"/>
                <a:ext cx="679491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67044AB-F4C0-4C5F-8E7A-F4B717E1C7DE}"/>
                  </a:ext>
                </a:extLst>
              </p:cNvPr>
              <p:cNvSpPr txBox="1"/>
              <p:nvPr/>
            </p:nvSpPr>
            <p:spPr>
              <a:xfrm>
                <a:off x="4854178" y="4215941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67044AB-F4C0-4C5F-8E7A-F4B717E1C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78" y="4215941"/>
                <a:ext cx="67949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846FD13-9BFB-4ECA-8EE3-DF694880B5FC}"/>
              </a:ext>
            </a:extLst>
          </p:cNvPr>
          <p:cNvCxnSpPr/>
          <p:nvPr/>
        </p:nvCxnSpPr>
        <p:spPr>
          <a:xfrm flipH="1" flipV="1">
            <a:off x="3829880" y="2813538"/>
            <a:ext cx="1049265" cy="152634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ítulo 1">
            <a:extLst>
              <a:ext uri="{FF2B5EF4-FFF2-40B4-BE49-F238E27FC236}">
                <a16:creationId xmlns:a16="http://schemas.microsoft.com/office/drawing/2014/main" id="{AD2C68FF-2EE4-4545-BE7E-E330358A6538}"/>
              </a:ext>
            </a:extLst>
          </p:cNvPr>
          <p:cNvSpPr txBox="1">
            <a:spLocks/>
          </p:cNvSpPr>
          <p:nvPr/>
        </p:nvSpPr>
        <p:spPr>
          <a:xfrm>
            <a:off x="3580124" y="3035686"/>
            <a:ext cx="78432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ítulo 1">
                <a:extLst>
                  <a:ext uri="{FF2B5EF4-FFF2-40B4-BE49-F238E27FC236}">
                    <a16:creationId xmlns:a16="http://schemas.microsoft.com/office/drawing/2014/main" id="{6AD5CC18-1E21-487B-AD2F-DE70F921A3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8225" y="3738327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8" name="Título 1">
                <a:extLst>
                  <a:ext uri="{FF2B5EF4-FFF2-40B4-BE49-F238E27FC236}">
                    <a16:creationId xmlns:a16="http://schemas.microsoft.com/office/drawing/2014/main" id="{6AD5CC18-1E21-487B-AD2F-DE70F921A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225" y="3738327"/>
                <a:ext cx="784328" cy="6572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D2AF9458-69DC-4839-B178-BA81F3895CD8}"/>
                  </a:ext>
                </a:extLst>
              </p:cNvPr>
              <p:cNvSpPr/>
              <p:nvPr/>
            </p:nvSpPr>
            <p:spPr>
              <a:xfrm>
                <a:off x="7255209" y="1866064"/>
                <a:ext cx="484273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>
                    <a:latin typeface="+mj-lt"/>
                  </a:rPr>
                  <a:t>Considerando que a função U(</a:t>
                </a:r>
                <a:r>
                  <a:rPr lang="pt-BR" sz="2000" dirty="0" err="1">
                    <a:latin typeface="+mj-lt"/>
                  </a:rPr>
                  <a:t>x,y,z</a:t>
                </a:r>
                <a:r>
                  <a:rPr lang="pt-BR" sz="2000" dirty="0">
                    <a:latin typeface="+mj-lt"/>
                  </a:rPr>
                  <a:t>) seja harmônica no interior da região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000" dirty="0">
                    <a:latin typeface="+mj-lt"/>
                  </a:rPr>
                  <a:t> e impondo que o raio R dessa tenda ao infinito, teremos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D2AF9458-69DC-4839-B178-BA81F3895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209" y="1866064"/>
                <a:ext cx="4842730" cy="1015663"/>
              </a:xfrm>
              <a:prstGeom prst="rect">
                <a:avLst/>
              </a:prstGeom>
              <a:blipFill>
                <a:blip r:embed="rId9"/>
                <a:stretch>
                  <a:fillRect l="-1258" t="-2994" r="-755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0B74399F-51BF-4CF1-904A-F4D840AB65F9}"/>
                  </a:ext>
                </a:extLst>
              </p:cNvPr>
              <p:cNvSpPr txBox="1"/>
              <p:nvPr/>
            </p:nvSpPr>
            <p:spPr>
              <a:xfrm>
                <a:off x="4091640" y="5460549"/>
                <a:ext cx="7912871" cy="1145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0B74399F-51BF-4CF1-904A-F4D840AB6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640" y="5460549"/>
                <a:ext cx="7912871" cy="11457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E577CA13-A236-4F8D-98F9-A6609F00B400}"/>
              </a:ext>
            </a:extLst>
          </p:cNvPr>
          <p:cNvCxnSpPr/>
          <p:nvPr/>
        </p:nvCxnSpPr>
        <p:spPr>
          <a:xfrm flipH="1">
            <a:off x="5473694" y="5564808"/>
            <a:ext cx="2444179" cy="8259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4226661-BE36-47DE-B6E1-0DF145C53B0F}"/>
              </a:ext>
            </a:extLst>
          </p:cNvPr>
          <p:cNvSpPr txBox="1"/>
          <p:nvPr/>
        </p:nvSpPr>
        <p:spPr>
          <a:xfrm>
            <a:off x="7951505" y="527620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4622317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írculo Parcial 58">
            <a:extLst>
              <a:ext uri="{FF2B5EF4-FFF2-40B4-BE49-F238E27FC236}">
                <a16:creationId xmlns:a16="http://schemas.microsoft.com/office/drawing/2014/main" id="{9E14E46B-4692-4E67-8898-275AE90B1473}"/>
              </a:ext>
            </a:extLst>
          </p:cNvPr>
          <p:cNvSpPr/>
          <p:nvPr/>
        </p:nvSpPr>
        <p:spPr>
          <a:xfrm rot="10800000">
            <a:off x="2928423" y="2433711"/>
            <a:ext cx="4104425" cy="3812344"/>
          </a:xfrm>
          <a:prstGeom prst="pie">
            <a:avLst>
              <a:gd name="adj1" fmla="val 0"/>
              <a:gd name="adj2" fmla="val 10754529"/>
            </a:avLst>
          </a:prstGeom>
          <a:solidFill>
            <a:schemeClr val="bg2">
              <a:lumMod val="90000"/>
            </a:schemeClr>
          </a:solidFill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2530366" y="-61766"/>
            <a:ext cx="7102662" cy="851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Equação de Continuação para cima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33D9DD73-56C0-4A41-A675-258B44F9ED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115" y="852997"/>
                <a:ext cx="9591039" cy="80469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2400" dirty="0"/>
                  <a:t>Podemos aproximar a região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400" dirty="0"/>
                  <a:t> (caso anterior) por uma </a:t>
                </a:r>
                <a:r>
                  <a:rPr lang="pt-BR" sz="2400" dirty="0" err="1"/>
                  <a:t>semi-esfera</a:t>
                </a:r>
                <a:r>
                  <a:rPr lang="pt-BR" sz="2400" dirty="0"/>
                  <a:t> de </a:t>
                </a:r>
                <a:r>
                  <a:rPr lang="pt-BR" sz="2400" b="1" dirty="0"/>
                  <a:t>R</a:t>
                </a:r>
                <a:r>
                  <a:rPr lang="pt-BR" sz="2400" dirty="0"/>
                  <a:t>, limitada por duas superfícies. </a:t>
                </a:r>
              </a:p>
            </p:txBody>
          </p:sp>
        </mc:Choice>
        <mc:Fallback xmlns="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33D9DD73-56C0-4A41-A675-258B44F9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5" y="852997"/>
                <a:ext cx="9591039" cy="804695"/>
              </a:xfrm>
              <a:prstGeom prst="rect">
                <a:avLst/>
              </a:prstGeom>
              <a:blipFill>
                <a:blip r:embed="rId2"/>
                <a:stretch>
                  <a:fillRect l="-953" t="-3788" r="-953" b="-174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FB424D3B-48B0-42FD-830E-8F7B0B21D4B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7E6A3724-635C-44EE-815F-5A617FDEACE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1D76B8C-CDA9-42AF-86F6-0E066BFA20A2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3E685A8-CDB0-4BCE-8547-0E1411F02E77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1">
            <a:extLst>
              <a:ext uri="{FF2B5EF4-FFF2-40B4-BE49-F238E27FC236}">
                <a16:creationId xmlns:a16="http://schemas.microsoft.com/office/drawing/2014/main" id="{F759AB6C-AD5D-4C48-9D16-EE1CD57E9016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6BBDC569-E504-4E50-BC78-18439F8C7A50}"/>
              </a:ext>
            </a:extLst>
          </p:cNvPr>
          <p:cNvCxnSpPr>
            <a:cxnSpLocks/>
          </p:cNvCxnSpPr>
          <p:nvPr/>
        </p:nvCxnSpPr>
        <p:spPr>
          <a:xfrm flipV="1">
            <a:off x="5866116" y="2259468"/>
            <a:ext cx="246743" cy="348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C342F7F-BA78-4C01-8166-CF6093C39F44}"/>
              </a:ext>
            </a:extLst>
          </p:cNvPr>
          <p:cNvCxnSpPr>
            <a:cxnSpLocks/>
          </p:cNvCxnSpPr>
          <p:nvPr/>
        </p:nvCxnSpPr>
        <p:spPr>
          <a:xfrm>
            <a:off x="3406726" y="4339883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ítulo 1">
                <a:extLst>
                  <a:ext uri="{FF2B5EF4-FFF2-40B4-BE49-F238E27FC236}">
                    <a16:creationId xmlns:a16="http://schemas.microsoft.com/office/drawing/2014/main" id="{C81FD8C7-91D4-48D5-B617-84F9C31DC2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4562" y="2279320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1" name="Título 1">
                <a:extLst>
                  <a:ext uri="{FF2B5EF4-FFF2-40B4-BE49-F238E27FC236}">
                    <a16:creationId xmlns:a16="http://schemas.microsoft.com/office/drawing/2014/main" id="{C81FD8C7-91D4-48D5-B617-84F9C31DC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562" y="2279320"/>
                <a:ext cx="784328" cy="657268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ítulo 1">
                <a:extLst>
                  <a:ext uri="{FF2B5EF4-FFF2-40B4-BE49-F238E27FC236}">
                    <a16:creationId xmlns:a16="http://schemas.microsoft.com/office/drawing/2014/main" id="{00A038D5-3883-4692-A4F3-19F66248D0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22398" y="4154082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2" name="Título 1">
                <a:extLst>
                  <a:ext uri="{FF2B5EF4-FFF2-40B4-BE49-F238E27FC236}">
                    <a16:creationId xmlns:a16="http://schemas.microsoft.com/office/drawing/2014/main" id="{00A038D5-3883-4692-A4F3-19F66248D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398" y="4154082"/>
                <a:ext cx="784328" cy="657268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AD5D87A-18A6-498B-9831-A0DEBD852F66}"/>
                  </a:ext>
                </a:extLst>
              </p:cNvPr>
              <p:cNvSpPr txBox="1"/>
              <p:nvPr/>
            </p:nvSpPr>
            <p:spPr>
              <a:xfrm>
                <a:off x="6095999" y="1819898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AD5D87A-18A6-498B-9831-A0DEBD852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19898"/>
                <a:ext cx="67949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F1D0ED1-017C-47E8-ABB6-9B9D77F15552}"/>
                  </a:ext>
                </a:extLst>
              </p:cNvPr>
              <p:cNvSpPr txBox="1"/>
              <p:nvPr/>
            </p:nvSpPr>
            <p:spPr>
              <a:xfrm>
                <a:off x="3150389" y="4769939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F1D0ED1-017C-47E8-ABB6-9B9D77F1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389" y="4769939"/>
                <a:ext cx="679491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67044AB-F4C0-4C5F-8E7A-F4B717E1C7DE}"/>
                  </a:ext>
                </a:extLst>
              </p:cNvPr>
              <p:cNvSpPr txBox="1"/>
              <p:nvPr/>
            </p:nvSpPr>
            <p:spPr>
              <a:xfrm>
                <a:off x="4854178" y="4215941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67044AB-F4C0-4C5F-8E7A-F4B717E1C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78" y="4215941"/>
                <a:ext cx="67949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846FD13-9BFB-4ECA-8EE3-DF694880B5FC}"/>
              </a:ext>
            </a:extLst>
          </p:cNvPr>
          <p:cNvCxnSpPr/>
          <p:nvPr/>
        </p:nvCxnSpPr>
        <p:spPr>
          <a:xfrm flipH="1" flipV="1">
            <a:off x="3829880" y="2813538"/>
            <a:ext cx="1049265" cy="152634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ítulo 1">
            <a:extLst>
              <a:ext uri="{FF2B5EF4-FFF2-40B4-BE49-F238E27FC236}">
                <a16:creationId xmlns:a16="http://schemas.microsoft.com/office/drawing/2014/main" id="{AD2C68FF-2EE4-4545-BE7E-E330358A6538}"/>
              </a:ext>
            </a:extLst>
          </p:cNvPr>
          <p:cNvSpPr txBox="1">
            <a:spLocks/>
          </p:cNvSpPr>
          <p:nvPr/>
        </p:nvSpPr>
        <p:spPr>
          <a:xfrm>
            <a:off x="3580124" y="3035686"/>
            <a:ext cx="78432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ítulo 1">
                <a:extLst>
                  <a:ext uri="{FF2B5EF4-FFF2-40B4-BE49-F238E27FC236}">
                    <a16:creationId xmlns:a16="http://schemas.microsoft.com/office/drawing/2014/main" id="{6AD5CC18-1E21-487B-AD2F-DE70F921A3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8225" y="3738327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8" name="Título 1">
                <a:extLst>
                  <a:ext uri="{FF2B5EF4-FFF2-40B4-BE49-F238E27FC236}">
                    <a16:creationId xmlns:a16="http://schemas.microsoft.com/office/drawing/2014/main" id="{6AD5CC18-1E21-487B-AD2F-DE70F921A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225" y="3738327"/>
                <a:ext cx="784328" cy="6572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D2AF9458-69DC-4839-B178-BA81F3895CD8}"/>
                  </a:ext>
                </a:extLst>
              </p:cNvPr>
              <p:cNvSpPr/>
              <p:nvPr/>
            </p:nvSpPr>
            <p:spPr>
              <a:xfrm>
                <a:off x="7255209" y="1866064"/>
                <a:ext cx="484273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>
                    <a:latin typeface="+mj-lt"/>
                  </a:rPr>
                  <a:t>Considerando que a função U(</a:t>
                </a:r>
                <a:r>
                  <a:rPr lang="pt-BR" sz="2000" dirty="0" err="1">
                    <a:latin typeface="+mj-lt"/>
                  </a:rPr>
                  <a:t>x,y,z</a:t>
                </a:r>
                <a:r>
                  <a:rPr lang="pt-BR" sz="2000" dirty="0">
                    <a:latin typeface="+mj-lt"/>
                  </a:rPr>
                  <a:t>) seja harmônica no interior da região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000" dirty="0">
                    <a:latin typeface="+mj-lt"/>
                  </a:rPr>
                  <a:t> e impondo que o raio R dessa tenda ao infinito, teremos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D2AF9458-69DC-4839-B178-BA81F3895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209" y="1866064"/>
                <a:ext cx="4842730" cy="1015663"/>
              </a:xfrm>
              <a:prstGeom prst="rect">
                <a:avLst/>
              </a:prstGeom>
              <a:blipFill>
                <a:blip r:embed="rId9"/>
                <a:stretch>
                  <a:fillRect l="-1258" t="-2994" r="-755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0B74399F-51BF-4CF1-904A-F4D840AB65F9}"/>
                  </a:ext>
                </a:extLst>
              </p:cNvPr>
              <p:cNvSpPr txBox="1"/>
              <p:nvPr/>
            </p:nvSpPr>
            <p:spPr>
              <a:xfrm>
                <a:off x="5533669" y="5383358"/>
                <a:ext cx="5564216" cy="1145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0B74399F-51BF-4CF1-904A-F4D840AB6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69" y="5383358"/>
                <a:ext cx="5564216" cy="11457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2928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írculo Parcial 58">
            <a:extLst>
              <a:ext uri="{FF2B5EF4-FFF2-40B4-BE49-F238E27FC236}">
                <a16:creationId xmlns:a16="http://schemas.microsoft.com/office/drawing/2014/main" id="{9E14E46B-4692-4E67-8898-275AE90B1473}"/>
              </a:ext>
            </a:extLst>
          </p:cNvPr>
          <p:cNvSpPr/>
          <p:nvPr/>
        </p:nvSpPr>
        <p:spPr>
          <a:xfrm rot="10800000">
            <a:off x="656692" y="2295704"/>
            <a:ext cx="4104425" cy="3812344"/>
          </a:xfrm>
          <a:prstGeom prst="pie">
            <a:avLst>
              <a:gd name="adj1" fmla="val 0"/>
              <a:gd name="adj2" fmla="val 10754529"/>
            </a:avLst>
          </a:prstGeom>
          <a:solidFill>
            <a:schemeClr val="bg2">
              <a:lumMod val="90000"/>
            </a:schemeClr>
          </a:solidFill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2530366" y="-61766"/>
            <a:ext cx="7102662" cy="851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Equação de Continuação para cima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33D9DD73-56C0-4A41-A675-258B44F9ED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115" y="852997"/>
                <a:ext cx="9591039" cy="80469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2400" dirty="0"/>
                  <a:t>Podemos aproximar a região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400" dirty="0"/>
                  <a:t> (caso anterior) por uma </a:t>
                </a:r>
                <a:r>
                  <a:rPr lang="pt-BR" sz="2400" dirty="0" err="1"/>
                  <a:t>semi-esfera</a:t>
                </a:r>
                <a:r>
                  <a:rPr lang="pt-BR" sz="2400" dirty="0"/>
                  <a:t> de </a:t>
                </a:r>
                <a:r>
                  <a:rPr lang="pt-BR" sz="2400" b="1" dirty="0"/>
                  <a:t>R</a:t>
                </a:r>
                <a:r>
                  <a:rPr lang="pt-BR" sz="2400" dirty="0"/>
                  <a:t>, limitada por duas superfícies. </a:t>
                </a:r>
              </a:p>
            </p:txBody>
          </p:sp>
        </mc:Choice>
        <mc:Fallback xmlns="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33D9DD73-56C0-4A41-A675-258B44F9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5" y="852997"/>
                <a:ext cx="9591039" cy="804695"/>
              </a:xfrm>
              <a:prstGeom prst="rect">
                <a:avLst/>
              </a:prstGeom>
              <a:blipFill>
                <a:blip r:embed="rId2"/>
                <a:stretch>
                  <a:fillRect l="-953" t="-3788" r="-953" b="-174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FB424D3B-48B0-42FD-830E-8F7B0B21D4B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7E6A3724-635C-44EE-815F-5A617FDEACE0}"/>
              </a:ext>
            </a:extLst>
          </p:cNvPr>
          <p:cNvSpPr txBox="1">
            <a:spLocks/>
          </p:cNvSpPr>
          <p:nvPr/>
        </p:nvSpPr>
        <p:spPr>
          <a:xfrm>
            <a:off x="1140372" y="5818233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1D76B8C-CDA9-42AF-86F6-0E066BFA20A2}"/>
              </a:ext>
            </a:extLst>
          </p:cNvPr>
          <p:cNvCxnSpPr/>
          <p:nvPr/>
        </p:nvCxnSpPr>
        <p:spPr>
          <a:xfrm>
            <a:off x="1572623" y="3992051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3E685A8-CDB0-4BCE-8547-0E1411F02E77}"/>
              </a:ext>
            </a:extLst>
          </p:cNvPr>
          <p:cNvCxnSpPr>
            <a:cxnSpLocks/>
          </p:cNvCxnSpPr>
          <p:nvPr/>
        </p:nvCxnSpPr>
        <p:spPr>
          <a:xfrm>
            <a:off x="1572623" y="3992051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1">
            <a:extLst>
              <a:ext uri="{FF2B5EF4-FFF2-40B4-BE49-F238E27FC236}">
                <a16:creationId xmlns:a16="http://schemas.microsoft.com/office/drawing/2014/main" id="{F759AB6C-AD5D-4C48-9D16-EE1CD57E9016}"/>
              </a:ext>
            </a:extLst>
          </p:cNvPr>
          <p:cNvSpPr txBox="1">
            <a:spLocks/>
          </p:cNvSpPr>
          <p:nvPr/>
        </p:nvSpPr>
        <p:spPr>
          <a:xfrm>
            <a:off x="4867784" y="4115944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6BBDC569-E504-4E50-BC78-18439F8C7A50}"/>
              </a:ext>
            </a:extLst>
          </p:cNvPr>
          <p:cNvCxnSpPr>
            <a:cxnSpLocks/>
          </p:cNvCxnSpPr>
          <p:nvPr/>
        </p:nvCxnSpPr>
        <p:spPr>
          <a:xfrm flipV="1">
            <a:off x="3594385" y="2121461"/>
            <a:ext cx="246743" cy="348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C342F7F-BA78-4C01-8166-CF6093C39F44}"/>
              </a:ext>
            </a:extLst>
          </p:cNvPr>
          <p:cNvCxnSpPr>
            <a:cxnSpLocks/>
          </p:cNvCxnSpPr>
          <p:nvPr/>
        </p:nvCxnSpPr>
        <p:spPr>
          <a:xfrm>
            <a:off x="1134995" y="4201876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ítulo 1">
                <a:extLst>
                  <a:ext uri="{FF2B5EF4-FFF2-40B4-BE49-F238E27FC236}">
                    <a16:creationId xmlns:a16="http://schemas.microsoft.com/office/drawing/2014/main" id="{C81FD8C7-91D4-48D5-B617-84F9C31DC2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831" y="2141313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1" name="Título 1">
                <a:extLst>
                  <a:ext uri="{FF2B5EF4-FFF2-40B4-BE49-F238E27FC236}">
                    <a16:creationId xmlns:a16="http://schemas.microsoft.com/office/drawing/2014/main" id="{C81FD8C7-91D4-48D5-B617-84F9C31DC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31" y="2141313"/>
                <a:ext cx="784328" cy="657268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ítulo 1">
                <a:extLst>
                  <a:ext uri="{FF2B5EF4-FFF2-40B4-BE49-F238E27FC236}">
                    <a16:creationId xmlns:a16="http://schemas.microsoft.com/office/drawing/2014/main" id="{00A038D5-3883-4692-A4F3-19F66248D0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667" y="4016075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2" name="Título 1">
                <a:extLst>
                  <a:ext uri="{FF2B5EF4-FFF2-40B4-BE49-F238E27FC236}">
                    <a16:creationId xmlns:a16="http://schemas.microsoft.com/office/drawing/2014/main" id="{00A038D5-3883-4692-A4F3-19F66248D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7" y="4016075"/>
                <a:ext cx="784328" cy="657268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AD5D87A-18A6-498B-9831-A0DEBD852F66}"/>
                  </a:ext>
                </a:extLst>
              </p:cNvPr>
              <p:cNvSpPr txBox="1"/>
              <p:nvPr/>
            </p:nvSpPr>
            <p:spPr>
              <a:xfrm>
                <a:off x="3824268" y="1681891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AD5D87A-18A6-498B-9831-A0DEBD852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68" y="1681891"/>
                <a:ext cx="67949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F1D0ED1-017C-47E8-ABB6-9B9D77F15552}"/>
                  </a:ext>
                </a:extLst>
              </p:cNvPr>
              <p:cNvSpPr txBox="1"/>
              <p:nvPr/>
            </p:nvSpPr>
            <p:spPr>
              <a:xfrm>
                <a:off x="878658" y="4631932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F1D0ED1-017C-47E8-ABB6-9B9D77F1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58" y="4631932"/>
                <a:ext cx="679491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67044AB-F4C0-4C5F-8E7A-F4B717E1C7DE}"/>
                  </a:ext>
                </a:extLst>
              </p:cNvPr>
              <p:cNvSpPr txBox="1"/>
              <p:nvPr/>
            </p:nvSpPr>
            <p:spPr>
              <a:xfrm>
                <a:off x="2582447" y="4077934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67044AB-F4C0-4C5F-8E7A-F4B717E1C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47" y="4077934"/>
                <a:ext cx="67949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846FD13-9BFB-4ECA-8EE3-DF694880B5FC}"/>
              </a:ext>
            </a:extLst>
          </p:cNvPr>
          <p:cNvCxnSpPr/>
          <p:nvPr/>
        </p:nvCxnSpPr>
        <p:spPr>
          <a:xfrm flipH="1" flipV="1">
            <a:off x="1558149" y="2675531"/>
            <a:ext cx="1049265" cy="152634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ítulo 1">
            <a:extLst>
              <a:ext uri="{FF2B5EF4-FFF2-40B4-BE49-F238E27FC236}">
                <a16:creationId xmlns:a16="http://schemas.microsoft.com/office/drawing/2014/main" id="{AD2C68FF-2EE4-4545-BE7E-E330358A6538}"/>
              </a:ext>
            </a:extLst>
          </p:cNvPr>
          <p:cNvSpPr txBox="1">
            <a:spLocks/>
          </p:cNvSpPr>
          <p:nvPr/>
        </p:nvSpPr>
        <p:spPr>
          <a:xfrm>
            <a:off x="1308393" y="2897679"/>
            <a:ext cx="78432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ítulo 1">
                <a:extLst>
                  <a:ext uri="{FF2B5EF4-FFF2-40B4-BE49-F238E27FC236}">
                    <a16:creationId xmlns:a16="http://schemas.microsoft.com/office/drawing/2014/main" id="{6AD5CC18-1E21-487B-AD2F-DE70F921A3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494" y="3600320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8" name="Título 1">
                <a:extLst>
                  <a:ext uri="{FF2B5EF4-FFF2-40B4-BE49-F238E27FC236}">
                    <a16:creationId xmlns:a16="http://schemas.microsoft.com/office/drawing/2014/main" id="{6AD5CC18-1E21-487B-AD2F-DE70F921A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4" y="3600320"/>
                <a:ext cx="784328" cy="6572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0B74399F-51BF-4CF1-904A-F4D840AB65F9}"/>
                  </a:ext>
                </a:extLst>
              </p:cNvPr>
              <p:cNvSpPr txBox="1"/>
              <p:nvPr/>
            </p:nvSpPr>
            <p:spPr>
              <a:xfrm>
                <a:off x="1874425" y="4941274"/>
                <a:ext cx="9615325" cy="1200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t-BR" sz="24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pt-BR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t-BR" sz="24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0B74399F-51BF-4CF1-904A-F4D840AB6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425" y="4941274"/>
                <a:ext cx="9615325" cy="12003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A0CCB04E-0934-4EB0-892B-40FCDC202E5A}"/>
                  </a:ext>
                </a:extLst>
              </p:cNvPr>
              <p:cNvSpPr/>
              <p:nvPr/>
            </p:nvSpPr>
            <p:spPr>
              <a:xfrm>
                <a:off x="7255209" y="1866064"/>
                <a:ext cx="484273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>
                    <a:latin typeface="+mj-lt"/>
                  </a:rPr>
                  <a:t>Considerando que a função U(</a:t>
                </a:r>
                <a:r>
                  <a:rPr lang="pt-BR" sz="2000" dirty="0" err="1">
                    <a:latin typeface="+mj-lt"/>
                  </a:rPr>
                  <a:t>x,y,z</a:t>
                </a:r>
                <a:r>
                  <a:rPr lang="pt-BR" sz="2000" dirty="0">
                    <a:latin typeface="+mj-lt"/>
                  </a:rPr>
                  <a:t>) seja harmônica no interior da região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000" dirty="0">
                    <a:latin typeface="+mj-lt"/>
                  </a:rPr>
                  <a:t> e impondo que o raio R dessa tenda ao infinito, teremos</a:t>
                </a:r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A0CCB04E-0934-4EB0-892B-40FCDC202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209" y="1866064"/>
                <a:ext cx="4842730" cy="1015663"/>
              </a:xfrm>
              <a:prstGeom prst="rect">
                <a:avLst/>
              </a:prstGeom>
              <a:blipFill>
                <a:blip r:embed="rId10"/>
                <a:stretch>
                  <a:fillRect l="-1258" t="-2994" r="-755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571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írculo Parcial 58">
            <a:extLst>
              <a:ext uri="{FF2B5EF4-FFF2-40B4-BE49-F238E27FC236}">
                <a16:creationId xmlns:a16="http://schemas.microsoft.com/office/drawing/2014/main" id="{9E14E46B-4692-4E67-8898-275AE90B1473}"/>
              </a:ext>
            </a:extLst>
          </p:cNvPr>
          <p:cNvSpPr/>
          <p:nvPr/>
        </p:nvSpPr>
        <p:spPr>
          <a:xfrm rot="10800000">
            <a:off x="656692" y="2295704"/>
            <a:ext cx="4104425" cy="3812344"/>
          </a:xfrm>
          <a:prstGeom prst="pie">
            <a:avLst>
              <a:gd name="adj1" fmla="val 0"/>
              <a:gd name="adj2" fmla="val 10754529"/>
            </a:avLst>
          </a:prstGeom>
          <a:solidFill>
            <a:schemeClr val="bg2">
              <a:lumMod val="90000"/>
            </a:schemeClr>
          </a:solidFill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2530366" y="-61766"/>
            <a:ext cx="7102662" cy="851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Equação de Continuação para cima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33D9DD73-56C0-4A41-A675-258B44F9ED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115" y="852997"/>
                <a:ext cx="9591039" cy="80469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2400" dirty="0"/>
                  <a:t>Podemos aproximar a região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400" dirty="0"/>
                  <a:t> (caso anterior) por uma </a:t>
                </a:r>
                <a:r>
                  <a:rPr lang="pt-BR" sz="2400" dirty="0" err="1"/>
                  <a:t>semi-esfera</a:t>
                </a:r>
                <a:r>
                  <a:rPr lang="pt-BR" sz="2400" dirty="0"/>
                  <a:t> de </a:t>
                </a:r>
                <a:r>
                  <a:rPr lang="pt-BR" sz="2400" b="1" dirty="0"/>
                  <a:t>R</a:t>
                </a:r>
                <a:r>
                  <a:rPr lang="pt-BR" sz="2400" dirty="0"/>
                  <a:t>, limitada por duas superfícies. </a:t>
                </a:r>
              </a:p>
            </p:txBody>
          </p:sp>
        </mc:Choice>
        <mc:Fallback xmlns="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33D9DD73-56C0-4A41-A675-258B44F9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5" y="852997"/>
                <a:ext cx="9591039" cy="804695"/>
              </a:xfrm>
              <a:prstGeom prst="rect">
                <a:avLst/>
              </a:prstGeom>
              <a:blipFill>
                <a:blip r:embed="rId2"/>
                <a:stretch>
                  <a:fillRect l="-953" t="-3788" r="-953" b="-174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FB424D3B-48B0-42FD-830E-8F7B0B21D4B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7E6A3724-635C-44EE-815F-5A617FDEACE0}"/>
              </a:ext>
            </a:extLst>
          </p:cNvPr>
          <p:cNvSpPr txBox="1">
            <a:spLocks/>
          </p:cNvSpPr>
          <p:nvPr/>
        </p:nvSpPr>
        <p:spPr>
          <a:xfrm>
            <a:off x="1140372" y="5818233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1D76B8C-CDA9-42AF-86F6-0E066BFA20A2}"/>
              </a:ext>
            </a:extLst>
          </p:cNvPr>
          <p:cNvCxnSpPr/>
          <p:nvPr/>
        </p:nvCxnSpPr>
        <p:spPr>
          <a:xfrm>
            <a:off x="1572623" y="3992051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3E685A8-CDB0-4BCE-8547-0E1411F02E77}"/>
              </a:ext>
            </a:extLst>
          </p:cNvPr>
          <p:cNvCxnSpPr>
            <a:cxnSpLocks/>
          </p:cNvCxnSpPr>
          <p:nvPr/>
        </p:nvCxnSpPr>
        <p:spPr>
          <a:xfrm>
            <a:off x="1572623" y="3992051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1">
            <a:extLst>
              <a:ext uri="{FF2B5EF4-FFF2-40B4-BE49-F238E27FC236}">
                <a16:creationId xmlns:a16="http://schemas.microsoft.com/office/drawing/2014/main" id="{F759AB6C-AD5D-4C48-9D16-EE1CD57E9016}"/>
              </a:ext>
            </a:extLst>
          </p:cNvPr>
          <p:cNvSpPr txBox="1">
            <a:spLocks/>
          </p:cNvSpPr>
          <p:nvPr/>
        </p:nvSpPr>
        <p:spPr>
          <a:xfrm>
            <a:off x="4867784" y="4115944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6BBDC569-E504-4E50-BC78-18439F8C7A50}"/>
              </a:ext>
            </a:extLst>
          </p:cNvPr>
          <p:cNvCxnSpPr>
            <a:cxnSpLocks/>
          </p:cNvCxnSpPr>
          <p:nvPr/>
        </p:nvCxnSpPr>
        <p:spPr>
          <a:xfrm flipV="1">
            <a:off x="3594385" y="2121461"/>
            <a:ext cx="246743" cy="348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C342F7F-BA78-4C01-8166-CF6093C39F44}"/>
              </a:ext>
            </a:extLst>
          </p:cNvPr>
          <p:cNvCxnSpPr>
            <a:cxnSpLocks/>
          </p:cNvCxnSpPr>
          <p:nvPr/>
        </p:nvCxnSpPr>
        <p:spPr>
          <a:xfrm>
            <a:off x="1134995" y="4201876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ítulo 1">
                <a:extLst>
                  <a:ext uri="{FF2B5EF4-FFF2-40B4-BE49-F238E27FC236}">
                    <a16:creationId xmlns:a16="http://schemas.microsoft.com/office/drawing/2014/main" id="{C81FD8C7-91D4-48D5-B617-84F9C31DC2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831" y="2141313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1" name="Título 1">
                <a:extLst>
                  <a:ext uri="{FF2B5EF4-FFF2-40B4-BE49-F238E27FC236}">
                    <a16:creationId xmlns:a16="http://schemas.microsoft.com/office/drawing/2014/main" id="{C81FD8C7-91D4-48D5-B617-84F9C31DC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31" y="2141313"/>
                <a:ext cx="784328" cy="657268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ítulo 1">
                <a:extLst>
                  <a:ext uri="{FF2B5EF4-FFF2-40B4-BE49-F238E27FC236}">
                    <a16:creationId xmlns:a16="http://schemas.microsoft.com/office/drawing/2014/main" id="{00A038D5-3883-4692-A4F3-19F66248D0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667" y="4016075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2" name="Título 1">
                <a:extLst>
                  <a:ext uri="{FF2B5EF4-FFF2-40B4-BE49-F238E27FC236}">
                    <a16:creationId xmlns:a16="http://schemas.microsoft.com/office/drawing/2014/main" id="{00A038D5-3883-4692-A4F3-19F66248D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7" y="4016075"/>
                <a:ext cx="784328" cy="657268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AD5D87A-18A6-498B-9831-A0DEBD852F66}"/>
                  </a:ext>
                </a:extLst>
              </p:cNvPr>
              <p:cNvSpPr txBox="1"/>
              <p:nvPr/>
            </p:nvSpPr>
            <p:spPr>
              <a:xfrm>
                <a:off x="3824268" y="1681891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AD5D87A-18A6-498B-9831-A0DEBD852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68" y="1681891"/>
                <a:ext cx="67949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F1D0ED1-017C-47E8-ABB6-9B9D77F15552}"/>
                  </a:ext>
                </a:extLst>
              </p:cNvPr>
              <p:cNvSpPr txBox="1"/>
              <p:nvPr/>
            </p:nvSpPr>
            <p:spPr>
              <a:xfrm>
                <a:off x="878658" y="4631932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F1D0ED1-017C-47E8-ABB6-9B9D77F1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58" y="4631932"/>
                <a:ext cx="679491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67044AB-F4C0-4C5F-8E7A-F4B717E1C7DE}"/>
                  </a:ext>
                </a:extLst>
              </p:cNvPr>
              <p:cNvSpPr txBox="1"/>
              <p:nvPr/>
            </p:nvSpPr>
            <p:spPr>
              <a:xfrm>
                <a:off x="2582447" y="4077934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67044AB-F4C0-4C5F-8E7A-F4B717E1C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47" y="4077934"/>
                <a:ext cx="67949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846FD13-9BFB-4ECA-8EE3-DF694880B5FC}"/>
              </a:ext>
            </a:extLst>
          </p:cNvPr>
          <p:cNvCxnSpPr/>
          <p:nvPr/>
        </p:nvCxnSpPr>
        <p:spPr>
          <a:xfrm flipH="1" flipV="1">
            <a:off x="1558149" y="2675531"/>
            <a:ext cx="1049265" cy="152634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ítulo 1">
            <a:extLst>
              <a:ext uri="{FF2B5EF4-FFF2-40B4-BE49-F238E27FC236}">
                <a16:creationId xmlns:a16="http://schemas.microsoft.com/office/drawing/2014/main" id="{AD2C68FF-2EE4-4545-BE7E-E330358A6538}"/>
              </a:ext>
            </a:extLst>
          </p:cNvPr>
          <p:cNvSpPr txBox="1">
            <a:spLocks/>
          </p:cNvSpPr>
          <p:nvPr/>
        </p:nvSpPr>
        <p:spPr>
          <a:xfrm>
            <a:off x="1308393" y="2897679"/>
            <a:ext cx="78432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ítulo 1">
                <a:extLst>
                  <a:ext uri="{FF2B5EF4-FFF2-40B4-BE49-F238E27FC236}">
                    <a16:creationId xmlns:a16="http://schemas.microsoft.com/office/drawing/2014/main" id="{6AD5CC18-1E21-487B-AD2F-DE70F921A3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494" y="3600320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8" name="Título 1">
                <a:extLst>
                  <a:ext uri="{FF2B5EF4-FFF2-40B4-BE49-F238E27FC236}">
                    <a16:creationId xmlns:a16="http://schemas.microsoft.com/office/drawing/2014/main" id="{6AD5CC18-1E21-487B-AD2F-DE70F921A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4" y="3600320"/>
                <a:ext cx="784328" cy="6572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0B74399F-51BF-4CF1-904A-F4D840AB65F9}"/>
                  </a:ext>
                </a:extLst>
              </p:cNvPr>
              <p:cNvSpPr txBox="1"/>
              <p:nvPr/>
            </p:nvSpPr>
            <p:spPr>
              <a:xfrm>
                <a:off x="1874425" y="4941274"/>
                <a:ext cx="9615325" cy="1200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t-BR" sz="24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pt-BR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t-BR" sz="24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0B74399F-51BF-4CF1-904A-F4D840AB6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425" y="4941274"/>
                <a:ext cx="9615325" cy="12003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A0CCB04E-0934-4EB0-892B-40FCDC202E5A}"/>
                  </a:ext>
                </a:extLst>
              </p:cNvPr>
              <p:cNvSpPr/>
              <p:nvPr/>
            </p:nvSpPr>
            <p:spPr>
              <a:xfrm>
                <a:off x="7255209" y="1866064"/>
                <a:ext cx="484273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>
                    <a:latin typeface="+mj-lt"/>
                  </a:rPr>
                  <a:t>Considerando que a função U(</a:t>
                </a:r>
                <a:r>
                  <a:rPr lang="pt-BR" sz="2000" dirty="0" err="1">
                    <a:latin typeface="+mj-lt"/>
                  </a:rPr>
                  <a:t>x,y,z</a:t>
                </a:r>
                <a:r>
                  <a:rPr lang="pt-BR" sz="2000" dirty="0">
                    <a:latin typeface="+mj-lt"/>
                  </a:rPr>
                  <a:t>) seja harmônica no interior da região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000" dirty="0">
                    <a:latin typeface="+mj-lt"/>
                  </a:rPr>
                  <a:t> e impondo que o raio R dessa tenda ao infinito, teremos</a:t>
                </a:r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A0CCB04E-0934-4EB0-892B-40FCDC202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209" y="1866064"/>
                <a:ext cx="4842730" cy="1015663"/>
              </a:xfrm>
              <a:prstGeom prst="rect">
                <a:avLst/>
              </a:prstGeom>
              <a:blipFill>
                <a:blip r:embed="rId10"/>
                <a:stretch>
                  <a:fillRect l="-1258" t="-2994" r="-755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183C4605-B8B3-44A9-A2C1-B93A97E46FB0}"/>
              </a:ext>
            </a:extLst>
          </p:cNvPr>
          <p:cNvCxnSpPr/>
          <p:nvPr/>
        </p:nvCxnSpPr>
        <p:spPr>
          <a:xfrm flipH="1">
            <a:off x="4328368" y="4862467"/>
            <a:ext cx="2444179" cy="8259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E3A99D-20CA-401F-AA54-4D4189774429}"/>
              </a:ext>
            </a:extLst>
          </p:cNvPr>
          <p:cNvSpPr txBox="1"/>
          <p:nvPr/>
        </p:nvSpPr>
        <p:spPr>
          <a:xfrm>
            <a:off x="6641544" y="448807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41902377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írculo Parcial 58">
            <a:extLst>
              <a:ext uri="{FF2B5EF4-FFF2-40B4-BE49-F238E27FC236}">
                <a16:creationId xmlns:a16="http://schemas.microsoft.com/office/drawing/2014/main" id="{9E14E46B-4692-4E67-8898-275AE90B1473}"/>
              </a:ext>
            </a:extLst>
          </p:cNvPr>
          <p:cNvSpPr/>
          <p:nvPr/>
        </p:nvSpPr>
        <p:spPr>
          <a:xfrm rot="10800000">
            <a:off x="656692" y="2295704"/>
            <a:ext cx="4104425" cy="3812344"/>
          </a:xfrm>
          <a:prstGeom prst="pie">
            <a:avLst>
              <a:gd name="adj1" fmla="val 0"/>
              <a:gd name="adj2" fmla="val 10754529"/>
            </a:avLst>
          </a:prstGeom>
          <a:solidFill>
            <a:schemeClr val="bg2">
              <a:lumMod val="90000"/>
            </a:schemeClr>
          </a:solidFill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2530366" y="-61766"/>
            <a:ext cx="7102662" cy="851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Equação de Continuação para cima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33D9DD73-56C0-4A41-A675-258B44F9ED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115" y="852997"/>
                <a:ext cx="9591039" cy="80469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2400" dirty="0"/>
                  <a:t>Podemos aproximar a região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400" dirty="0"/>
                  <a:t> (caso anterior) por uma </a:t>
                </a:r>
                <a:r>
                  <a:rPr lang="pt-BR" sz="2400" dirty="0" err="1"/>
                  <a:t>semi-esfera</a:t>
                </a:r>
                <a:r>
                  <a:rPr lang="pt-BR" sz="2400" dirty="0"/>
                  <a:t> de </a:t>
                </a:r>
                <a:r>
                  <a:rPr lang="pt-BR" sz="2400" b="1" dirty="0"/>
                  <a:t>R</a:t>
                </a:r>
                <a:r>
                  <a:rPr lang="pt-BR" sz="2400" dirty="0"/>
                  <a:t>, limitada por duas superfícies. </a:t>
                </a:r>
              </a:p>
            </p:txBody>
          </p:sp>
        </mc:Choice>
        <mc:Fallback xmlns="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33D9DD73-56C0-4A41-A675-258B44F9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5" y="852997"/>
                <a:ext cx="9591039" cy="804695"/>
              </a:xfrm>
              <a:prstGeom prst="rect">
                <a:avLst/>
              </a:prstGeom>
              <a:blipFill>
                <a:blip r:embed="rId2"/>
                <a:stretch>
                  <a:fillRect l="-953" t="-3788" r="-953" b="-174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FB424D3B-48B0-42FD-830E-8F7B0B21D4B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7E6A3724-635C-44EE-815F-5A617FDEACE0}"/>
              </a:ext>
            </a:extLst>
          </p:cNvPr>
          <p:cNvSpPr txBox="1">
            <a:spLocks/>
          </p:cNvSpPr>
          <p:nvPr/>
        </p:nvSpPr>
        <p:spPr>
          <a:xfrm>
            <a:off x="1140372" y="5818233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1D76B8C-CDA9-42AF-86F6-0E066BFA20A2}"/>
              </a:ext>
            </a:extLst>
          </p:cNvPr>
          <p:cNvCxnSpPr/>
          <p:nvPr/>
        </p:nvCxnSpPr>
        <p:spPr>
          <a:xfrm>
            <a:off x="1572623" y="3992051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3E685A8-CDB0-4BCE-8547-0E1411F02E77}"/>
              </a:ext>
            </a:extLst>
          </p:cNvPr>
          <p:cNvCxnSpPr>
            <a:cxnSpLocks/>
          </p:cNvCxnSpPr>
          <p:nvPr/>
        </p:nvCxnSpPr>
        <p:spPr>
          <a:xfrm>
            <a:off x="1572623" y="3992051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1">
            <a:extLst>
              <a:ext uri="{FF2B5EF4-FFF2-40B4-BE49-F238E27FC236}">
                <a16:creationId xmlns:a16="http://schemas.microsoft.com/office/drawing/2014/main" id="{F759AB6C-AD5D-4C48-9D16-EE1CD57E9016}"/>
              </a:ext>
            </a:extLst>
          </p:cNvPr>
          <p:cNvSpPr txBox="1">
            <a:spLocks/>
          </p:cNvSpPr>
          <p:nvPr/>
        </p:nvSpPr>
        <p:spPr>
          <a:xfrm>
            <a:off x="4867784" y="4115944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6BBDC569-E504-4E50-BC78-18439F8C7A50}"/>
              </a:ext>
            </a:extLst>
          </p:cNvPr>
          <p:cNvCxnSpPr>
            <a:cxnSpLocks/>
          </p:cNvCxnSpPr>
          <p:nvPr/>
        </p:nvCxnSpPr>
        <p:spPr>
          <a:xfrm flipV="1">
            <a:off x="3594385" y="2121461"/>
            <a:ext cx="246743" cy="348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C342F7F-BA78-4C01-8166-CF6093C39F44}"/>
              </a:ext>
            </a:extLst>
          </p:cNvPr>
          <p:cNvCxnSpPr>
            <a:cxnSpLocks/>
          </p:cNvCxnSpPr>
          <p:nvPr/>
        </p:nvCxnSpPr>
        <p:spPr>
          <a:xfrm>
            <a:off x="1134995" y="4201876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ítulo 1">
                <a:extLst>
                  <a:ext uri="{FF2B5EF4-FFF2-40B4-BE49-F238E27FC236}">
                    <a16:creationId xmlns:a16="http://schemas.microsoft.com/office/drawing/2014/main" id="{C81FD8C7-91D4-48D5-B617-84F9C31DC2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831" y="2141313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1" name="Título 1">
                <a:extLst>
                  <a:ext uri="{FF2B5EF4-FFF2-40B4-BE49-F238E27FC236}">
                    <a16:creationId xmlns:a16="http://schemas.microsoft.com/office/drawing/2014/main" id="{C81FD8C7-91D4-48D5-B617-84F9C31DC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31" y="2141313"/>
                <a:ext cx="784328" cy="657268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ítulo 1">
                <a:extLst>
                  <a:ext uri="{FF2B5EF4-FFF2-40B4-BE49-F238E27FC236}">
                    <a16:creationId xmlns:a16="http://schemas.microsoft.com/office/drawing/2014/main" id="{00A038D5-3883-4692-A4F3-19F66248D0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667" y="4016075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2" name="Título 1">
                <a:extLst>
                  <a:ext uri="{FF2B5EF4-FFF2-40B4-BE49-F238E27FC236}">
                    <a16:creationId xmlns:a16="http://schemas.microsoft.com/office/drawing/2014/main" id="{00A038D5-3883-4692-A4F3-19F66248D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7" y="4016075"/>
                <a:ext cx="784328" cy="657268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AD5D87A-18A6-498B-9831-A0DEBD852F66}"/>
                  </a:ext>
                </a:extLst>
              </p:cNvPr>
              <p:cNvSpPr txBox="1"/>
              <p:nvPr/>
            </p:nvSpPr>
            <p:spPr>
              <a:xfrm>
                <a:off x="3824268" y="1681891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AD5D87A-18A6-498B-9831-A0DEBD852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68" y="1681891"/>
                <a:ext cx="67949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F1D0ED1-017C-47E8-ABB6-9B9D77F15552}"/>
                  </a:ext>
                </a:extLst>
              </p:cNvPr>
              <p:cNvSpPr txBox="1"/>
              <p:nvPr/>
            </p:nvSpPr>
            <p:spPr>
              <a:xfrm>
                <a:off x="878658" y="4631932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F1D0ED1-017C-47E8-ABB6-9B9D77F1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58" y="4631932"/>
                <a:ext cx="679491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67044AB-F4C0-4C5F-8E7A-F4B717E1C7DE}"/>
                  </a:ext>
                </a:extLst>
              </p:cNvPr>
              <p:cNvSpPr txBox="1"/>
              <p:nvPr/>
            </p:nvSpPr>
            <p:spPr>
              <a:xfrm>
                <a:off x="2582447" y="4077934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67044AB-F4C0-4C5F-8E7A-F4B717E1C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47" y="4077934"/>
                <a:ext cx="67949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846FD13-9BFB-4ECA-8EE3-DF694880B5FC}"/>
              </a:ext>
            </a:extLst>
          </p:cNvPr>
          <p:cNvCxnSpPr/>
          <p:nvPr/>
        </p:nvCxnSpPr>
        <p:spPr>
          <a:xfrm flipH="1" flipV="1">
            <a:off x="1558149" y="2675531"/>
            <a:ext cx="1049265" cy="152634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ítulo 1">
            <a:extLst>
              <a:ext uri="{FF2B5EF4-FFF2-40B4-BE49-F238E27FC236}">
                <a16:creationId xmlns:a16="http://schemas.microsoft.com/office/drawing/2014/main" id="{AD2C68FF-2EE4-4545-BE7E-E330358A6538}"/>
              </a:ext>
            </a:extLst>
          </p:cNvPr>
          <p:cNvSpPr txBox="1">
            <a:spLocks/>
          </p:cNvSpPr>
          <p:nvPr/>
        </p:nvSpPr>
        <p:spPr>
          <a:xfrm>
            <a:off x="1308393" y="2897679"/>
            <a:ext cx="78432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ítulo 1">
                <a:extLst>
                  <a:ext uri="{FF2B5EF4-FFF2-40B4-BE49-F238E27FC236}">
                    <a16:creationId xmlns:a16="http://schemas.microsoft.com/office/drawing/2014/main" id="{6AD5CC18-1E21-487B-AD2F-DE70F921A3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494" y="3600320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8" name="Título 1">
                <a:extLst>
                  <a:ext uri="{FF2B5EF4-FFF2-40B4-BE49-F238E27FC236}">
                    <a16:creationId xmlns:a16="http://schemas.microsoft.com/office/drawing/2014/main" id="{6AD5CC18-1E21-487B-AD2F-DE70F921A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4" y="3600320"/>
                <a:ext cx="784328" cy="6572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0B74399F-51BF-4CF1-904A-F4D840AB65F9}"/>
                  </a:ext>
                </a:extLst>
              </p:cNvPr>
              <p:cNvSpPr txBox="1"/>
              <p:nvPr/>
            </p:nvSpPr>
            <p:spPr>
              <a:xfrm>
                <a:off x="1874425" y="4941274"/>
                <a:ext cx="5620064" cy="1189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t-BR" sz="24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0B74399F-51BF-4CF1-904A-F4D840AB6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425" y="4941274"/>
                <a:ext cx="5620064" cy="11891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A0CCB04E-0934-4EB0-892B-40FCDC202E5A}"/>
                  </a:ext>
                </a:extLst>
              </p:cNvPr>
              <p:cNvSpPr/>
              <p:nvPr/>
            </p:nvSpPr>
            <p:spPr>
              <a:xfrm>
                <a:off x="7255209" y="1866064"/>
                <a:ext cx="484273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>
                    <a:latin typeface="+mj-lt"/>
                  </a:rPr>
                  <a:t>Considerando que a função U(</a:t>
                </a:r>
                <a:r>
                  <a:rPr lang="pt-BR" sz="2000" dirty="0" err="1">
                    <a:latin typeface="+mj-lt"/>
                  </a:rPr>
                  <a:t>x,y,z</a:t>
                </a:r>
                <a:r>
                  <a:rPr lang="pt-BR" sz="2000" dirty="0">
                    <a:latin typeface="+mj-lt"/>
                  </a:rPr>
                  <a:t>) seja harmônica no interior da região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000" dirty="0">
                    <a:latin typeface="+mj-lt"/>
                  </a:rPr>
                  <a:t> e impondo que o raio R dessa tenda ao infinito, teremos</a:t>
                </a:r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A0CCB04E-0934-4EB0-892B-40FCDC202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209" y="1866064"/>
                <a:ext cx="4842730" cy="1015663"/>
              </a:xfrm>
              <a:prstGeom prst="rect">
                <a:avLst/>
              </a:prstGeom>
              <a:blipFill>
                <a:blip r:embed="rId10"/>
                <a:stretch>
                  <a:fillRect l="-1258" t="-2994" r="-755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2064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E5EAD50-A508-47A9-A2BB-5B666E63679A}"/>
              </a:ext>
            </a:extLst>
          </p:cNvPr>
          <p:cNvSpPr/>
          <p:nvPr/>
        </p:nvSpPr>
        <p:spPr>
          <a:xfrm>
            <a:off x="-9380" y="0"/>
            <a:ext cx="12201380" cy="41477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71BEB54-6561-4D96-B84D-A586FB39CAF1}"/>
              </a:ext>
            </a:extLst>
          </p:cNvPr>
          <p:cNvCxnSpPr/>
          <p:nvPr/>
        </p:nvCxnSpPr>
        <p:spPr>
          <a:xfrm>
            <a:off x="-9380" y="4147722"/>
            <a:ext cx="12201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A0D5CAC-0723-4CD5-879D-FEBF79AB1818}"/>
              </a:ext>
            </a:extLst>
          </p:cNvPr>
          <p:cNvCxnSpPr>
            <a:cxnSpLocks/>
          </p:cNvCxnSpPr>
          <p:nvPr/>
        </p:nvCxnSpPr>
        <p:spPr>
          <a:xfrm>
            <a:off x="6096000" y="2736163"/>
            <a:ext cx="2869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97BAD46-52E8-4598-9D12-C2BEAB5B0694}"/>
              </a:ext>
            </a:extLst>
          </p:cNvPr>
          <p:cNvCxnSpPr/>
          <p:nvPr/>
        </p:nvCxnSpPr>
        <p:spPr>
          <a:xfrm>
            <a:off x="6096000" y="2736163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B9DB639F-039C-420F-B07F-61BC54206809}"/>
              </a:ext>
            </a:extLst>
          </p:cNvPr>
          <p:cNvSpPr txBox="1">
            <a:spLocks/>
          </p:cNvSpPr>
          <p:nvPr/>
        </p:nvSpPr>
        <p:spPr>
          <a:xfrm>
            <a:off x="8709656" y="2583695"/>
            <a:ext cx="512306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A00EDC-79DD-4D72-A390-714AF37798C6}"/>
              </a:ext>
            </a:extLst>
          </p:cNvPr>
          <p:cNvSpPr txBox="1">
            <a:spLocks/>
          </p:cNvSpPr>
          <p:nvPr/>
        </p:nvSpPr>
        <p:spPr>
          <a:xfrm>
            <a:off x="5637445" y="4347486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2414BD8-0634-4CE9-BCF4-5121329B5D6C}"/>
                  </a:ext>
                </a:extLst>
              </p:cNvPr>
              <p:cNvSpPr txBox="1"/>
              <p:nvPr/>
            </p:nvSpPr>
            <p:spPr>
              <a:xfrm>
                <a:off x="6091310" y="4017283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2414BD8-0634-4CE9-BCF4-5121329B5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10" y="4017283"/>
                <a:ext cx="67949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1D4E4AC-8079-40D8-9252-55C05E420F1C}"/>
              </a:ext>
            </a:extLst>
          </p:cNvPr>
          <p:cNvCxnSpPr/>
          <p:nvPr/>
        </p:nvCxnSpPr>
        <p:spPr>
          <a:xfrm flipH="1">
            <a:off x="112542" y="3981725"/>
            <a:ext cx="956603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821820-7FD7-4B32-8907-1FB973C77E29}"/>
                  </a:ext>
                </a:extLst>
              </p:cNvPr>
              <p:cNvSpPr txBox="1"/>
              <p:nvPr/>
            </p:nvSpPr>
            <p:spPr>
              <a:xfrm>
                <a:off x="295835" y="3557476"/>
                <a:ext cx="655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821820-7FD7-4B32-8907-1FB973C77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" y="3557476"/>
                <a:ext cx="65562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E8ED8FB-F8FF-45D6-837F-D1241FED0FAB}"/>
              </a:ext>
            </a:extLst>
          </p:cNvPr>
          <p:cNvCxnSpPr>
            <a:cxnSpLocks/>
          </p:cNvCxnSpPr>
          <p:nvPr/>
        </p:nvCxnSpPr>
        <p:spPr>
          <a:xfrm>
            <a:off x="11050173" y="3981724"/>
            <a:ext cx="1029285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CB75020-F795-48A4-B7FC-E2ED7F2AE892}"/>
                  </a:ext>
                </a:extLst>
              </p:cNvPr>
              <p:cNvSpPr txBox="1"/>
              <p:nvPr/>
            </p:nvSpPr>
            <p:spPr>
              <a:xfrm>
                <a:off x="11267397" y="3517072"/>
                <a:ext cx="655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CB75020-F795-48A4-B7FC-E2ED7F2AE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397" y="3517072"/>
                <a:ext cx="65562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135D774-DD8E-4AD1-9F9C-337CA730DD76}"/>
              </a:ext>
            </a:extLst>
          </p:cNvPr>
          <p:cNvCxnSpPr/>
          <p:nvPr/>
        </p:nvCxnSpPr>
        <p:spPr>
          <a:xfrm flipH="1" flipV="1">
            <a:off x="2799471" y="2583695"/>
            <a:ext cx="1012874" cy="1564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E532E655-4FA4-44C1-BEFB-23CCB46B61C6}"/>
              </a:ext>
            </a:extLst>
          </p:cNvPr>
          <p:cNvSpPr txBox="1">
            <a:spLocks/>
          </p:cNvSpPr>
          <p:nvPr/>
        </p:nvSpPr>
        <p:spPr>
          <a:xfrm>
            <a:off x="2849879" y="3037074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r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6B0C3C5-1755-4947-BCF6-B94B30F9C5D8}"/>
              </a:ext>
            </a:extLst>
          </p:cNvPr>
          <p:cNvSpPr/>
          <p:nvPr/>
        </p:nvSpPr>
        <p:spPr>
          <a:xfrm>
            <a:off x="2739067" y="2528065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9A5D06C-2101-4D6F-9561-C35DEA5A549E}"/>
              </a:ext>
            </a:extLst>
          </p:cNvPr>
          <p:cNvSpPr/>
          <p:nvPr/>
        </p:nvSpPr>
        <p:spPr>
          <a:xfrm>
            <a:off x="3735530" y="4045030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B692B22-14AE-482E-9956-4E5B12DBF803}"/>
              </a:ext>
            </a:extLst>
          </p:cNvPr>
          <p:cNvSpPr txBox="1"/>
          <p:nvPr/>
        </p:nvSpPr>
        <p:spPr>
          <a:xfrm>
            <a:off x="2948160" y="2123396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5B106DC-4490-403B-91A1-5AB438497833}"/>
              </a:ext>
            </a:extLst>
          </p:cNvPr>
          <p:cNvSpPr txBox="1"/>
          <p:nvPr/>
        </p:nvSpPr>
        <p:spPr>
          <a:xfrm>
            <a:off x="3862620" y="3542328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2D6CC191-F99D-4DC5-9C20-AA2A713A4740}"/>
              </a:ext>
            </a:extLst>
          </p:cNvPr>
          <p:cNvSpPr txBox="1">
            <a:spLocks/>
          </p:cNvSpPr>
          <p:nvPr/>
        </p:nvSpPr>
        <p:spPr>
          <a:xfrm>
            <a:off x="2539979" y="-197999"/>
            <a:ext cx="7102662" cy="851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1">
                    <a:lumMod val="75000"/>
                  </a:schemeClr>
                </a:solidFill>
              </a:rPr>
              <a:t>Equação de Continuação para cima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85DE48A-56D0-4539-9020-1921FC42CB02}"/>
              </a:ext>
            </a:extLst>
          </p:cNvPr>
          <p:cNvSpPr txBox="1">
            <a:spLocks/>
          </p:cNvSpPr>
          <p:nvPr/>
        </p:nvSpPr>
        <p:spPr>
          <a:xfrm>
            <a:off x="-52755" y="6457560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26711775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2613EA8-C70E-4E84-85C7-9E7BC1190E35}"/>
                  </a:ext>
                </a:extLst>
              </p:cNvPr>
              <p:cNvSpPr txBox="1"/>
              <p:nvPr/>
            </p:nvSpPr>
            <p:spPr>
              <a:xfrm>
                <a:off x="2461298" y="5116917"/>
                <a:ext cx="7939514" cy="93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∞+∞</m:t>
                          </m:r>
                        </m:sup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2613EA8-C70E-4E84-85C7-9E7BC1190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98" y="5116917"/>
                <a:ext cx="7939514" cy="932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DE5EAD50-A508-47A9-A2BB-5B666E63679A}"/>
              </a:ext>
            </a:extLst>
          </p:cNvPr>
          <p:cNvSpPr/>
          <p:nvPr/>
        </p:nvSpPr>
        <p:spPr>
          <a:xfrm>
            <a:off x="-9380" y="0"/>
            <a:ext cx="12201380" cy="41477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71BEB54-6561-4D96-B84D-A586FB39CAF1}"/>
              </a:ext>
            </a:extLst>
          </p:cNvPr>
          <p:cNvCxnSpPr/>
          <p:nvPr/>
        </p:nvCxnSpPr>
        <p:spPr>
          <a:xfrm>
            <a:off x="-9380" y="4147722"/>
            <a:ext cx="12201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A0D5CAC-0723-4CD5-879D-FEBF79AB1818}"/>
              </a:ext>
            </a:extLst>
          </p:cNvPr>
          <p:cNvCxnSpPr>
            <a:cxnSpLocks/>
          </p:cNvCxnSpPr>
          <p:nvPr/>
        </p:nvCxnSpPr>
        <p:spPr>
          <a:xfrm>
            <a:off x="6096000" y="2736163"/>
            <a:ext cx="2869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97BAD46-52E8-4598-9D12-C2BEAB5B0694}"/>
              </a:ext>
            </a:extLst>
          </p:cNvPr>
          <p:cNvCxnSpPr/>
          <p:nvPr/>
        </p:nvCxnSpPr>
        <p:spPr>
          <a:xfrm>
            <a:off x="6096000" y="2736163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B9DB639F-039C-420F-B07F-61BC54206809}"/>
              </a:ext>
            </a:extLst>
          </p:cNvPr>
          <p:cNvSpPr txBox="1">
            <a:spLocks/>
          </p:cNvSpPr>
          <p:nvPr/>
        </p:nvSpPr>
        <p:spPr>
          <a:xfrm>
            <a:off x="8709656" y="2583695"/>
            <a:ext cx="512306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A00EDC-79DD-4D72-A390-714AF37798C6}"/>
              </a:ext>
            </a:extLst>
          </p:cNvPr>
          <p:cNvSpPr txBox="1">
            <a:spLocks/>
          </p:cNvSpPr>
          <p:nvPr/>
        </p:nvSpPr>
        <p:spPr>
          <a:xfrm>
            <a:off x="5637445" y="4347486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2414BD8-0634-4CE9-BCF4-5121329B5D6C}"/>
                  </a:ext>
                </a:extLst>
              </p:cNvPr>
              <p:cNvSpPr txBox="1"/>
              <p:nvPr/>
            </p:nvSpPr>
            <p:spPr>
              <a:xfrm>
                <a:off x="6091310" y="4017283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2414BD8-0634-4CE9-BCF4-5121329B5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10" y="4017283"/>
                <a:ext cx="67949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1D4E4AC-8079-40D8-9252-55C05E420F1C}"/>
              </a:ext>
            </a:extLst>
          </p:cNvPr>
          <p:cNvCxnSpPr/>
          <p:nvPr/>
        </p:nvCxnSpPr>
        <p:spPr>
          <a:xfrm flipH="1">
            <a:off x="112542" y="3981725"/>
            <a:ext cx="956603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821820-7FD7-4B32-8907-1FB973C77E29}"/>
                  </a:ext>
                </a:extLst>
              </p:cNvPr>
              <p:cNvSpPr txBox="1"/>
              <p:nvPr/>
            </p:nvSpPr>
            <p:spPr>
              <a:xfrm>
                <a:off x="295835" y="3557476"/>
                <a:ext cx="655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821820-7FD7-4B32-8907-1FB973C77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" y="3557476"/>
                <a:ext cx="65562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E8ED8FB-F8FF-45D6-837F-D1241FED0FAB}"/>
              </a:ext>
            </a:extLst>
          </p:cNvPr>
          <p:cNvCxnSpPr>
            <a:cxnSpLocks/>
          </p:cNvCxnSpPr>
          <p:nvPr/>
        </p:nvCxnSpPr>
        <p:spPr>
          <a:xfrm>
            <a:off x="11050173" y="3981724"/>
            <a:ext cx="1029285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CB75020-F795-48A4-B7FC-E2ED7F2AE892}"/>
                  </a:ext>
                </a:extLst>
              </p:cNvPr>
              <p:cNvSpPr txBox="1"/>
              <p:nvPr/>
            </p:nvSpPr>
            <p:spPr>
              <a:xfrm>
                <a:off x="11267397" y="3517072"/>
                <a:ext cx="655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CB75020-F795-48A4-B7FC-E2ED7F2AE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397" y="3517072"/>
                <a:ext cx="65562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135D774-DD8E-4AD1-9F9C-337CA730DD76}"/>
              </a:ext>
            </a:extLst>
          </p:cNvPr>
          <p:cNvCxnSpPr/>
          <p:nvPr/>
        </p:nvCxnSpPr>
        <p:spPr>
          <a:xfrm flipH="1" flipV="1">
            <a:off x="2799471" y="2583695"/>
            <a:ext cx="1012874" cy="1564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E532E655-4FA4-44C1-BEFB-23CCB46B61C6}"/>
              </a:ext>
            </a:extLst>
          </p:cNvPr>
          <p:cNvSpPr txBox="1">
            <a:spLocks/>
          </p:cNvSpPr>
          <p:nvPr/>
        </p:nvSpPr>
        <p:spPr>
          <a:xfrm>
            <a:off x="2849879" y="3037074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r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6B0C3C5-1755-4947-BCF6-B94B30F9C5D8}"/>
              </a:ext>
            </a:extLst>
          </p:cNvPr>
          <p:cNvSpPr/>
          <p:nvPr/>
        </p:nvSpPr>
        <p:spPr>
          <a:xfrm>
            <a:off x="2739067" y="2528065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9A5D06C-2101-4D6F-9561-C35DEA5A549E}"/>
              </a:ext>
            </a:extLst>
          </p:cNvPr>
          <p:cNvSpPr/>
          <p:nvPr/>
        </p:nvSpPr>
        <p:spPr>
          <a:xfrm>
            <a:off x="3735530" y="4045030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B692B22-14AE-482E-9956-4E5B12DBF803}"/>
              </a:ext>
            </a:extLst>
          </p:cNvPr>
          <p:cNvSpPr txBox="1"/>
          <p:nvPr/>
        </p:nvSpPr>
        <p:spPr>
          <a:xfrm>
            <a:off x="2948160" y="2123396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5B106DC-4490-403B-91A1-5AB438497833}"/>
              </a:ext>
            </a:extLst>
          </p:cNvPr>
          <p:cNvSpPr txBox="1"/>
          <p:nvPr/>
        </p:nvSpPr>
        <p:spPr>
          <a:xfrm>
            <a:off x="3862620" y="3542328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2D6CC191-F99D-4DC5-9C20-AA2A713A4740}"/>
              </a:ext>
            </a:extLst>
          </p:cNvPr>
          <p:cNvSpPr txBox="1">
            <a:spLocks/>
          </p:cNvSpPr>
          <p:nvPr/>
        </p:nvSpPr>
        <p:spPr>
          <a:xfrm>
            <a:off x="2539979" y="-197999"/>
            <a:ext cx="7102662" cy="851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1">
                    <a:lumMod val="75000"/>
                  </a:schemeClr>
                </a:solidFill>
              </a:rPr>
              <a:t>Equação de Continuação para cima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85DE48A-56D0-4539-9020-1921FC42CB02}"/>
              </a:ext>
            </a:extLst>
          </p:cNvPr>
          <p:cNvSpPr txBox="1">
            <a:spLocks/>
          </p:cNvSpPr>
          <p:nvPr/>
        </p:nvSpPr>
        <p:spPr>
          <a:xfrm>
            <a:off x="-52755" y="6457560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C81B7C7E-199A-4D91-B693-EF37E567D71A}"/>
              </a:ext>
            </a:extLst>
          </p:cNvPr>
          <p:cNvSpPr txBox="1">
            <a:spLocks/>
          </p:cNvSpPr>
          <p:nvPr/>
        </p:nvSpPr>
        <p:spPr>
          <a:xfrm>
            <a:off x="3306370" y="6103145"/>
            <a:ext cx="5659439" cy="568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Integral de continuação para cima</a:t>
            </a:r>
          </a:p>
        </p:txBody>
      </p:sp>
    </p:spTree>
    <p:extLst>
      <p:ext uri="{BB962C8B-B14F-4D97-AF65-F5344CB8AC3E}">
        <p14:creationId xmlns:p14="http://schemas.microsoft.com/office/powerpoint/2010/main" val="5750104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2613EA8-C70E-4E84-85C7-9E7BC1190E35}"/>
                  </a:ext>
                </a:extLst>
              </p:cNvPr>
              <p:cNvSpPr txBox="1"/>
              <p:nvPr/>
            </p:nvSpPr>
            <p:spPr>
              <a:xfrm>
                <a:off x="2461298" y="5116917"/>
                <a:ext cx="7939514" cy="93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∞+∞</m:t>
                          </m:r>
                        </m:sup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2613EA8-C70E-4E84-85C7-9E7BC1190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98" y="5116917"/>
                <a:ext cx="7939514" cy="932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DE5EAD50-A508-47A9-A2BB-5B666E63679A}"/>
              </a:ext>
            </a:extLst>
          </p:cNvPr>
          <p:cNvSpPr/>
          <p:nvPr/>
        </p:nvSpPr>
        <p:spPr>
          <a:xfrm>
            <a:off x="-9380" y="0"/>
            <a:ext cx="12201380" cy="41477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71BEB54-6561-4D96-B84D-A586FB39CAF1}"/>
              </a:ext>
            </a:extLst>
          </p:cNvPr>
          <p:cNvCxnSpPr/>
          <p:nvPr/>
        </p:nvCxnSpPr>
        <p:spPr>
          <a:xfrm>
            <a:off x="-9380" y="4147722"/>
            <a:ext cx="12201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A0D5CAC-0723-4CD5-879D-FEBF79AB1818}"/>
              </a:ext>
            </a:extLst>
          </p:cNvPr>
          <p:cNvCxnSpPr>
            <a:cxnSpLocks/>
          </p:cNvCxnSpPr>
          <p:nvPr/>
        </p:nvCxnSpPr>
        <p:spPr>
          <a:xfrm>
            <a:off x="6096000" y="2736163"/>
            <a:ext cx="2869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97BAD46-52E8-4598-9D12-C2BEAB5B0694}"/>
              </a:ext>
            </a:extLst>
          </p:cNvPr>
          <p:cNvCxnSpPr/>
          <p:nvPr/>
        </p:nvCxnSpPr>
        <p:spPr>
          <a:xfrm>
            <a:off x="6096000" y="2736163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B9DB639F-039C-420F-B07F-61BC54206809}"/>
              </a:ext>
            </a:extLst>
          </p:cNvPr>
          <p:cNvSpPr txBox="1">
            <a:spLocks/>
          </p:cNvSpPr>
          <p:nvPr/>
        </p:nvSpPr>
        <p:spPr>
          <a:xfrm>
            <a:off x="8709656" y="2583695"/>
            <a:ext cx="512306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A00EDC-79DD-4D72-A390-714AF37798C6}"/>
              </a:ext>
            </a:extLst>
          </p:cNvPr>
          <p:cNvSpPr txBox="1">
            <a:spLocks/>
          </p:cNvSpPr>
          <p:nvPr/>
        </p:nvSpPr>
        <p:spPr>
          <a:xfrm>
            <a:off x="5637445" y="4347486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2414BD8-0634-4CE9-BCF4-5121329B5D6C}"/>
                  </a:ext>
                </a:extLst>
              </p:cNvPr>
              <p:cNvSpPr txBox="1"/>
              <p:nvPr/>
            </p:nvSpPr>
            <p:spPr>
              <a:xfrm>
                <a:off x="6091310" y="4017283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2414BD8-0634-4CE9-BCF4-5121329B5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10" y="4017283"/>
                <a:ext cx="67949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1D4E4AC-8079-40D8-9252-55C05E420F1C}"/>
              </a:ext>
            </a:extLst>
          </p:cNvPr>
          <p:cNvCxnSpPr/>
          <p:nvPr/>
        </p:nvCxnSpPr>
        <p:spPr>
          <a:xfrm flipH="1">
            <a:off x="112542" y="3981725"/>
            <a:ext cx="956603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821820-7FD7-4B32-8907-1FB973C77E29}"/>
                  </a:ext>
                </a:extLst>
              </p:cNvPr>
              <p:cNvSpPr txBox="1"/>
              <p:nvPr/>
            </p:nvSpPr>
            <p:spPr>
              <a:xfrm>
                <a:off x="295835" y="3557476"/>
                <a:ext cx="655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821820-7FD7-4B32-8907-1FB973C77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" y="3557476"/>
                <a:ext cx="65562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E8ED8FB-F8FF-45D6-837F-D1241FED0FAB}"/>
              </a:ext>
            </a:extLst>
          </p:cNvPr>
          <p:cNvCxnSpPr>
            <a:cxnSpLocks/>
          </p:cNvCxnSpPr>
          <p:nvPr/>
        </p:nvCxnSpPr>
        <p:spPr>
          <a:xfrm>
            <a:off x="11050173" y="3981724"/>
            <a:ext cx="1029285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CB75020-F795-48A4-B7FC-E2ED7F2AE892}"/>
                  </a:ext>
                </a:extLst>
              </p:cNvPr>
              <p:cNvSpPr txBox="1"/>
              <p:nvPr/>
            </p:nvSpPr>
            <p:spPr>
              <a:xfrm>
                <a:off x="11267397" y="3517072"/>
                <a:ext cx="655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CB75020-F795-48A4-B7FC-E2ED7F2AE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397" y="3517072"/>
                <a:ext cx="65562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135D774-DD8E-4AD1-9F9C-337CA730DD76}"/>
              </a:ext>
            </a:extLst>
          </p:cNvPr>
          <p:cNvCxnSpPr/>
          <p:nvPr/>
        </p:nvCxnSpPr>
        <p:spPr>
          <a:xfrm flipH="1" flipV="1">
            <a:off x="2799471" y="2583695"/>
            <a:ext cx="1012874" cy="1564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E532E655-4FA4-44C1-BEFB-23CCB46B61C6}"/>
              </a:ext>
            </a:extLst>
          </p:cNvPr>
          <p:cNvSpPr txBox="1">
            <a:spLocks/>
          </p:cNvSpPr>
          <p:nvPr/>
        </p:nvSpPr>
        <p:spPr>
          <a:xfrm>
            <a:off x="2849879" y="3037074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r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6B0C3C5-1755-4947-BCF6-B94B30F9C5D8}"/>
              </a:ext>
            </a:extLst>
          </p:cNvPr>
          <p:cNvSpPr/>
          <p:nvPr/>
        </p:nvSpPr>
        <p:spPr>
          <a:xfrm>
            <a:off x="2739067" y="2528065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9A5D06C-2101-4D6F-9561-C35DEA5A549E}"/>
              </a:ext>
            </a:extLst>
          </p:cNvPr>
          <p:cNvSpPr/>
          <p:nvPr/>
        </p:nvSpPr>
        <p:spPr>
          <a:xfrm>
            <a:off x="3735530" y="4045030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B692B22-14AE-482E-9956-4E5B12DBF803}"/>
              </a:ext>
            </a:extLst>
          </p:cNvPr>
          <p:cNvSpPr txBox="1"/>
          <p:nvPr/>
        </p:nvSpPr>
        <p:spPr>
          <a:xfrm>
            <a:off x="2948160" y="2123396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5B106DC-4490-403B-91A1-5AB438497833}"/>
              </a:ext>
            </a:extLst>
          </p:cNvPr>
          <p:cNvSpPr txBox="1"/>
          <p:nvPr/>
        </p:nvSpPr>
        <p:spPr>
          <a:xfrm>
            <a:off x="3862620" y="3542328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2D6CC191-F99D-4DC5-9C20-AA2A713A4740}"/>
              </a:ext>
            </a:extLst>
          </p:cNvPr>
          <p:cNvSpPr txBox="1">
            <a:spLocks/>
          </p:cNvSpPr>
          <p:nvPr/>
        </p:nvSpPr>
        <p:spPr>
          <a:xfrm>
            <a:off x="2539979" y="-197999"/>
            <a:ext cx="7102662" cy="851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1">
                    <a:lumMod val="75000"/>
                  </a:schemeClr>
                </a:solidFill>
              </a:rPr>
              <a:t>Equação de Continuação para cima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85DE48A-56D0-4539-9020-1921FC42CB02}"/>
              </a:ext>
            </a:extLst>
          </p:cNvPr>
          <p:cNvSpPr txBox="1">
            <a:spLocks/>
          </p:cNvSpPr>
          <p:nvPr/>
        </p:nvSpPr>
        <p:spPr>
          <a:xfrm>
            <a:off x="-52755" y="6457560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164CF6C-D732-4EB3-AD9D-E80F12A68D35}"/>
              </a:ext>
            </a:extLst>
          </p:cNvPr>
          <p:cNvSpPr/>
          <p:nvPr/>
        </p:nvSpPr>
        <p:spPr>
          <a:xfrm>
            <a:off x="5827065" y="749550"/>
            <a:ext cx="52231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Uma vez que sabemos os valores da função U sobre o plano </a:t>
            </a:r>
            <a:r>
              <a:rPr lang="pt-BR" sz="2400" dirty="0" err="1">
                <a:latin typeface="+mj-lt"/>
              </a:rPr>
              <a:t>zc</a:t>
            </a:r>
            <a:r>
              <a:rPr lang="pt-BR" sz="2400" dirty="0">
                <a:latin typeface="+mj-lt"/>
              </a:rPr>
              <a:t>, podemos calcular os valores dela em qualquer ponto no interior da região v!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846079F7-CF1F-4732-92AC-C2489117D023}"/>
              </a:ext>
            </a:extLst>
          </p:cNvPr>
          <p:cNvSpPr txBox="1">
            <a:spLocks/>
          </p:cNvSpPr>
          <p:nvPr/>
        </p:nvSpPr>
        <p:spPr>
          <a:xfrm>
            <a:off x="3306370" y="6103145"/>
            <a:ext cx="5659439" cy="568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Integral de continuação para cima</a:t>
            </a:r>
          </a:p>
        </p:txBody>
      </p:sp>
    </p:spTree>
    <p:extLst>
      <p:ext uri="{BB962C8B-B14F-4D97-AF65-F5344CB8AC3E}">
        <p14:creationId xmlns:p14="http://schemas.microsoft.com/office/powerpoint/2010/main" val="1937313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2613EA8-C70E-4E84-85C7-9E7BC1190E35}"/>
                  </a:ext>
                </a:extLst>
              </p:cNvPr>
              <p:cNvSpPr txBox="1"/>
              <p:nvPr/>
            </p:nvSpPr>
            <p:spPr>
              <a:xfrm>
                <a:off x="2461298" y="5116917"/>
                <a:ext cx="7939514" cy="93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∞+∞</m:t>
                          </m:r>
                        </m:sup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2613EA8-C70E-4E84-85C7-9E7BC1190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98" y="5116917"/>
                <a:ext cx="7939514" cy="932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DE5EAD50-A508-47A9-A2BB-5B666E63679A}"/>
              </a:ext>
            </a:extLst>
          </p:cNvPr>
          <p:cNvSpPr/>
          <p:nvPr/>
        </p:nvSpPr>
        <p:spPr>
          <a:xfrm>
            <a:off x="-9380" y="0"/>
            <a:ext cx="12201380" cy="41477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71BEB54-6561-4D96-B84D-A586FB39CAF1}"/>
              </a:ext>
            </a:extLst>
          </p:cNvPr>
          <p:cNvCxnSpPr/>
          <p:nvPr/>
        </p:nvCxnSpPr>
        <p:spPr>
          <a:xfrm>
            <a:off x="-9380" y="4147722"/>
            <a:ext cx="12201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A0D5CAC-0723-4CD5-879D-FEBF79AB1818}"/>
              </a:ext>
            </a:extLst>
          </p:cNvPr>
          <p:cNvCxnSpPr>
            <a:cxnSpLocks/>
          </p:cNvCxnSpPr>
          <p:nvPr/>
        </p:nvCxnSpPr>
        <p:spPr>
          <a:xfrm>
            <a:off x="6096000" y="2736163"/>
            <a:ext cx="2869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97BAD46-52E8-4598-9D12-C2BEAB5B0694}"/>
              </a:ext>
            </a:extLst>
          </p:cNvPr>
          <p:cNvCxnSpPr/>
          <p:nvPr/>
        </p:nvCxnSpPr>
        <p:spPr>
          <a:xfrm>
            <a:off x="6096000" y="2736163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B9DB639F-039C-420F-B07F-61BC54206809}"/>
              </a:ext>
            </a:extLst>
          </p:cNvPr>
          <p:cNvSpPr txBox="1">
            <a:spLocks/>
          </p:cNvSpPr>
          <p:nvPr/>
        </p:nvSpPr>
        <p:spPr>
          <a:xfrm>
            <a:off x="8709656" y="2583695"/>
            <a:ext cx="512306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A00EDC-79DD-4D72-A390-714AF37798C6}"/>
              </a:ext>
            </a:extLst>
          </p:cNvPr>
          <p:cNvSpPr txBox="1">
            <a:spLocks/>
          </p:cNvSpPr>
          <p:nvPr/>
        </p:nvSpPr>
        <p:spPr>
          <a:xfrm>
            <a:off x="5637445" y="4347486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2414BD8-0634-4CE9-BCF4-5121329B5D6C}"/>
                  </a:ext>
                </a:extLst>
              </p:cNvPr>
              <p:cNvSpPr txBox="1"/>
              <p:nvPr/>
            </p:nvSpPr>
            <p:spPr>
              <a:xfrm>
                <a:off x="6091310" y="4017283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2414BD8-0634-4CE9-BCF4-5121329B5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10" y="4017283"/>
                <a:ext cx="67949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1D4E4AC-8079-40D8-9252-55C05E420F1C}"/>
              </a:ext>
            </a:extLst>
          </p:cNvPr>
          <p:cNvCxnSpPr/>
          <p:nvPr/>
        </p:nvCxnSpPr>
        <p:spPr>
          <a:xfrm flipH="1">
            <a:off x="112542" y="3981725"/>
            <a:ext cx="956603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821820-7FD7-4B32-8907-1FB973C77E29}"/>
                  </a:ext>
                </a:extLst>
              </p:cNvPr>
              <p:cNvSpPr txBox="1"/>
              <p:nvPr/>
            </p:nvSpPr>
            <p:spPr>
              <a:xfrm>
                <a:off x="295835" y="3557476"/>
                <a:ext cx="655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821820-7FD7-4B32-8907-1FB973C77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" y="3557476"/>
                <a:ext cx="65562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E8ED8FB-F8FF-45D6-837F-D1241FED0FAB}"/>
              </a:ext>
            </a:extLst>
          </p:cNvPr>
          <p:cNvCxnSpPr>
            <a:cxnSpLocks/>
          </p:cNvCxnSpPr>
          <p:nvPr/>
        </p:nvCxnSpPr>
        <p:spPr>
          <a:xfrm>
            <a:off x="11050173" y="3981724"/>
            <a:ext cx="1029285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CB75020-F795-48A4-B7FC-E2ED7F2AE892}"/>
                  </a:ext>
                </a:extLst>
              </p:cNvPr>
              <p:cNvSpPr txBox="1"/>
              <p:nvPr/>
            </p:nvSpPr>
            <p:spPr>
              <a:xfrm>
                <a:off x="11267397" y="3517072"/>
                <a:ext cx="655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CB75020-F795-48A4-B7FC-E2ED7F2AE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397" y="3517072"/>
                <a:ext cx="65562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135D774-DD8E-4AD1-9F9C-337CA730DD76}"/>
              </a:ext>
            </a:extLst>
          </p:cNvPr>
          <p:cNvCxnSpPr/>
          <p:nvPr/>
        </p:nvCxnSpPr>
        <p:spPr>
          <a:xfrm flipH="1" flipV="1">
            <a:off x="2799471" y="2583695"/>
            <a:ext cx="1012874" cy="1564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E532E655-4FA4-44C1-BEFB-23CCB46B61C6}"/>
              </a:ext>
            </a:extLst>
          </p:cNvPr>
          <p:cNvSpPr txBox="1">
            <a:spLocks/>
          </p:cNvSpPr>
          <p:nvPr/>
        </p:nvSpPr>
        <p:spPr>
          <a:xfrm>
            <a:off x="2849879" y="3037074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r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6B0C3C5-1755-4947-BCF6-B94B30F9C5D8}"/>
              </a:ext>
            </a:extLst>
          </p:cNvPr>
          <p:cNvSpPr/>
          <p:nvPr/>
        </p:nvSpPr>
        <p:spPr>
          <a:xfrm>
            <a:off x="2739067" y="2528065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9A5D06C-2101-4D6F-9561-C35DEA5A549E}"/>
              </a:ext>
            </a:extLst>
          </p:cNvPr>
          <p:cNvSpPr/>
          <p:nvPr/>
        </p:nvSpPr>
        <p:spPr>
          <a:xfrm>
            <a:off x="3735530" y="4045030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B692B22-14AE-482E-9956-4E5B12DBF803}"/>
              </a:ext>
            </a:extLst>
          </p:cNvPr>
          <p:cNvSpPr txBox="1"/>
          <p:nvPr/>
        </p:nvSpPr>
        <p:spPr>
          <a:xfrm>
            <a:off x="2948160" y="2123396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5B106DC-4490-403B-91A1-5AB438497833}"/>
              </a:ext>
            </a:extLst>
          </p:cNvPr>
          <p:cNvSpPr txBox="1"/>
          <p:nvPr/>
        </p:nvSpPr>
        <p:spPr>
          <a:xfrm>
            <a:off x="3862620" y="3542328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2D6CC191-F99D-4DC5-9C20-AA2A713A4740}"/>
              </a:ext>
            </a:extLst>
          </p:cNvPr>
          <p:cNvSpPr txBox="1">
            <a:spLocks/>
          </p:cNvSpPr>
          <p:nvPr/>
        </p:nvSpPr>
        <p:spPr>
          <a:xfrm>
            <a:off x="2539979" y="-197999"/>
            <a:ext cx="7102662" cy="851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1">
                    <a:lumMod val="75000"/>
                  </a:schemeClr>
                </a:solidFill>
              </a:rPr>
              <a:t>Equação de Continuação para cima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85DE48A-56D0-4539-9020-1921FC42CB02}"/>
              </a:ext>
            </a:extLst>
          </p:cNvPr>
          <p:cNvSpPr txBox="1">
            <a:spLocks/>
          </p:cNvSpPr>
          <p:nvPr/>
        </p:nvSpPr>
        <p:spPr>
          <a:xfrm>
            <a:off x="-52755" y="6457560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015486D-2F59-4CEE-B24E-7C6337F942F8}"/>
              </a:ext>
            </a:extLst>
          </p:cNvPr>
          <p:cNvSpPr/>
          <p:nvPr/>
        </p:nvSpPr>
        <p:spPr>
          <a:xfrm>
            <a:off x="6090863" y="866271"/>
            <a:ext cx="5176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Em situações práticas, essa equação é utilizada processarmos dados potenciais no domínio do espaço!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D8A5696B-A3A3-4F1E-8D2F-8F107EBAB7D5}"/>
              </a:ext>
            </a:extLst>
          </p:cNvPr>
          <p:cNvSpPr txBox="1">
            <a:spLocks/>
          </p:cNvSpPr>
          <p:nvPr/>
        </p:nvSpPr>
        <p:spPr>
          <a:xfrm>
            <a:off x="3306370" y="6103145"/>
            <a:ext cx="5659439" cy="568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Integral de continuação para cima</a:t>
            </a:r>
          </a:p>
        </p:txBody>
      </p:sp>
    </p:spTree>
    <p:extLst>
      <p:ext uri="{BB962C8B-B14F-4D97-AF65-F5344CB8AC3E}">
        <p14:creationId xmlns:p14="http://schemas.microsoft.com/office/powerpoint/2010/main" val="37681635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791"/>
            <a:ext cx="10515600" cy="1325563"/>
          </a:xfrm>
        </p:spPr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5984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Blakely, R. J., 1996, Potential theory in gravity and magnetic applications: Cambridge </a:t>
            </a:r>
            <a:r>
              <a:rPr lang="pt-BR" dirty="0" err="1"/>
              <a:t>University</a:t>
            </a:r>
            <a:r>
              <a:rPr lang="pt-BR" dirty="0"/>
              <a:t> Press.</a:t>
            </a:r>
          </a:p>
          <a:p>
            <a:endParaRPr lang="pt-BR" dirty="0"/>
          </a:p>
          <a:p>
            <a:r>
              <a:rPr lang="en-US" dirty="0"/>
              <a:t>Kellogg, O. D., 1929, Foundations of potential theory: Frederick Ungar Publishing Company.</a:t>
            </a:r>
          </a:p>
          <a:p>
            <a:endParaRPr lang="en-US" dirty="0"/>
          </a:p>
          <a:p>
            <a:r>
              <a:rPr lang="en-US" dirty="0"/>
              <a:t>Macmillan, W. D., 1958, Theory of the Potential: Dover Publications Inc.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9242112A-EC13-48F7-AFEC-864E3A8413C0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Torge</a:t>
            </a:r>
            <a:r>
              <a:rPr lang="pt-BR" sz="1600" dirty="0"/>
              <a:t>, 2001)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B18940-0D8A-4D8E-B36C-0DB125212D3F}"/>
              </a:ext>
            </a:extLst>
          </p:cNvPr>
          <p:cNvSpPr txBox="1">
            <a:spLocks/>
          </p:cNvSpPr>
          <p:nvPr/>
        </p:nvSpPr>
        <p:spPr>
          <a:xfrm>
            <a:off x="6898444" y="989525"/>
            <a:ext cx="4929809" cy="1324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Dentro deste contexto, esta lei incorpora dois </a:t>
            </a:r>
            <a:r>
              <a:rPr lang="pt-BR" sz="2800" dirty="0" err="1"/>
              <a:t>apectos</a:t>
            </a:r>
            <a:r>
              <a:rPr lang="pt-BR" sz="2800" dirty="0"/>
              <a:t>: um geométrico (</a:t>
            </a:r>
            <a:r>
              <a:rPr lang="pt-BR" sz="2800" b="1" dirty="0"/>
              <a:t>formato da Terra</a:t>
            </a:r>
            <a:r>
              <a:rPr lang="pt-BR" sz="2800" dirty="0"/>
              <a:t>) e um físico (</a:t>
            </a:r>
            <a:r>
              <a:rPr lang="pt-BR" sz="2800" b="1" dirty="0"/>
              <a:t>campo de gravidade</a:t>
            </a:r>
            <a:r>
              <a:rPr lang="pt-BR" sz="2800" dirty="0"/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A56D535-54EC-4018-BA4F-7128A600AD94}"/>
              </a:ext>
            </a:extLst>
          </p:cNvPr>
          <p:cNvSpPr txBox="1">
            <a:spLocks/>
          </p:cNvSpPr>
          <p:nvPr/>
        </p:nvSpPr>
        <p:spPr>
          <a:xfrm>
            <a:off x="159025" y="1775791"/>
            <a:ext cx="3339549" cy="12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Formato da Terra</a:t>
            </a:r>
            <a:r>
              <a:rPr lang="pt-BR" sz="2800" dirty="0"/>
              <a:t>: a superfície física e matemática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D3CAD94-90F6-4DE3-837E-031D74CC8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30" y="3617332"/>
            <a:ext cx="2519476" cy="2519476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58AB785-20B3-45A4-9590-56171B22A16D}"/>
              </a:ext>
            </a:extLst>
          </p:cNvPr>
          <p:cNvCxnSpPr>
            <a:stCxn id="6" idx="2"/>
          </p:cNvCxnSpPr>
          <p:nvPr/>
        </p:nvCxnSpPr>
        <p:spPr>
          <a:xfrm>
            <a:off x="1828800" y="3047999"/>
            <a:ext cx="238183" cy="76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E386205E-8859-4FD3-88C8-2767C07D963C}"/>
              </a:ext>
            </a:extLst>
          </p:cNvPr>
          <p:cNvSpPr txBox="1">
            <a:spLocks/>
          </p:cNvSpPr>
          <p:nvPr/>
        </p:nvSpPr>
        <p:spPr>
          <a:xfrm>
            <a:off x="-99214" y="3617332"/>
            <a:ext cx="2047105" cy="62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/>
              <a:t>Tales de Mileto</a:t>
            </a:r>
          </a:p>
          <a:p>
            <a:r>
              <a:rPr lang="pt-BR" sz="3000" b="1" dirty="0"/>
              <a:t> e Anaximandro (600 A.C)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1165B9-837A-444F-AA2A-7AE7C8AA84CE}"/>
              </a:ext>
            </a:extLst>
          </p:cNvPr>
          <p:cNvSpPr txBox="1"/>
          <p:nvPr/>
        </p:nvSpPr>
        <p:spPr>
          <a:xfrm>
            <a:off x="-1" y="5683910"/>
            <a:ext cx="2140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1" dirty="0">
                <a:solidFill>
                  <a:srgbClr val="000000"/>
                </a:solidFill>
                <a:effectLst/>
              </a:rPr>
              <a:t>https://brasilescola.uol.com.br/filosofia/anaximandro.htm. Acesso em 28 de março de 2021.</a:t>
            </a:r>
            <a:endParaRPr lang="pt-BR" sz="1200" i="1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A9991BA-6394-46CC-9013-AD9F77C2F7C1}"/>
              </a:ext>
            </a:extLst>
          </p:cNvPr>
          <p:cNvCxnSpPr>
            <a:cxnSpLocks/>
          </p:cNvCxnSpPr>
          <p:nvPr/>
        </p:nvCxnSpPr>
        <p:spPr>
          <a:xfrm>
            <a:off x="3354165" y="2321522"/>
            <a:ext cx="2370774" cy="129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4">
            <a:extLst>
              <a:ext uri="{FF2B5EF4-FFF2-40B4-BE49-F238E27FC236}">
                <a16:creationId xmlns:a16="http://schemas.microsoft.com/office/drawing/2014/main" id="{157361C6-7A86-401E-8021-3A4AE2AA1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6588" y="2590342"/>
            <a:ext cx="2650690" cy="3749026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7C9234D6-76A0-49A5-9795-423841883EBC}"/>
              </a:ext>
            </a:extLst>
          </p:cNvPr>
          <p:cNvSpPr txBox="1">
            <a:spLocks/>
          </p:cNvSpPr>
          <p:nvPr/>
        </p:nvSpPr>
        <p:spPr>
          <a:xfrm>
            <a:off x="3814385" y="5001216"/>
            <a:ext cx="2519476" cy="73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/>
              <a:t>Pitágoras (580-500 A.C)</a:t>
            </a:r>
          </a:p>
          <a:p>
            <a:r>
              <a:rPr lang="pt-BR" sz="2500" b="1" dirty="0"/>
              <a:t> Aristóteles ( 384-322 A.C)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8A802E03-2DBE-4FB2-B38B-D84042951411}"/>
              </a:ext>
            </a:extLst>
          </p:cNvPr>
          <p:cNvSpPr txBox="1">
            <a:spLocks/>
          </p:cNvSpPr>
          <p:nvPr/>
        </p:nvSpPr>
        <p:spPr>
          <a:xfrm>
            <a:off x="6170551" y="5488480"/>
            <a:ext cx="2650690" cy="850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b="1" dirty="0" err="1"/>
              <a:t>Eratóstenes</a:t>
            </a:r>
            <a:r>
              <a:rPr lang="pt-BR" sz="3500" b="1" dirty="0"/>
              <a:t> (276-295 A.C) foi o primeiro a estimar o raio terrestre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6FE62C6-4804-4A97-A189-80225EF4D24B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84B907B-68AE-4559-BF19-BB36E604F32B}"/>
              </a:ext>
            </a:extLst>
          </p:cNvPr>
          <p:cNvSpPr txBox="1">
            <a:spLocks/>
          </p:cNvSpPr>
          <p:nvPr/>
        </p:nvSpPr>
        <p:spPr>
          <a:xfrm>
            <a:off x="3926920" y="1248466"/>
            <a:ext cx="2733273" cy="1324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Dentro das geociências é a </a:t>
            </a:r>
            <a:r>
              <a:rPr lang="pt-BR" sz="2800" b="1" dirty="0"/>
              <a:t>Geodésia Física!</a:t>
            </a:r>
          </a:p>
        </p:txBody>
      </p:sp>
    </p:spTree>
    <p:extLst>
      <p:ext uri="{BB962C8B-B14F-4D97-AF65-F5344CB8AC3E}">
        <p14:creationId xmlns:p14="http://schemas.microsoft.com/office/powerpoint/2010/main" val="297135391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C744F-59DE-4128-9A94-CCE46EDB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7966"/>
            <a:ext cx="9144000" cy="591034"/>
          </a:xfrm>
        </p:spPr>
        <p:txBody>
          <a:bodyPr>
            <a:normAutofit/>
          </a:bodyPr>
          <a:lstStyle/>
          <a:p>
            <a:r>
              <a:rPr lang="pt-BR" sz="3600" dirty="0"/>
              <a:t>Até a próxima aula!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13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9242112A-EC13-48F7-AFEC-864E3A8413C0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Torge</a:t>
            </a:r>
            <a:r>
              <a:rPr lang="pt-BR" sz="1600" dirty="0"/>
              <a:t>, 2001)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B18940-0D8A-4D8E-B36C-0DB125212D3F}"/>
              </a:ext>
            </a:extLst>
          </p:cNvPr>
          <p:cNvSpPr txBox="1">
            <a:spLocks/>
          </p:cNvSpPr>
          <p:nvPr/>
        </p:nvSpPr>
        <p:spPr>
          <a:xfrm>
            <a:off x="6898444" y="989525"/>
            <a:ext cx="4929809" cy="1324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Dentro deste contexto, esta lei incorpora dois </a:t>
            </a:r>
            <a:r>
              <a:rPr lang="pt-BR" sz="2800" dirty="0" err="1"/>
              <a:t>apectos</a:t>
            </a:r>
            <a:r>
              <a:rPr lang="pt-BR" sz="2800" dirty="0"/>
              <a:t>: um geométrico (</a:t>
            </a:r>
            <a:r>
              <a:rPr lang="pt-BR" sz="2800" b="1" dirty="0"/>
              <a:t>formato da Terra</a:t>
            </a:r>
            <a:r>
              <a:rPr lang="pt-BR" sz="2800" dirty="0"/>
              <a:t>) e um físico (</a:t>
            </a:r>
            <a:r>
              <a:rPr lang="pt-BR" sz="2800" b="1" dirty="0"/>
              <a:t>campo de gravidade</a:t>
            </a:r>
            <a:r>
              <a:rPr lang="pt-BR" sz="2800" dirty="0"/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A56D535-54EC-4018-BA4F-7128A600AD94}"/>
              </a:ext>
            </a:extLst>
          </p:cNvPr>
          <p:cNvSpPr txBox="1">
            <a:spLocks/>
          </p:cNvSpPr>
          <p:nvPr/>
        </p:nvSpPr>
        <p:spPr>
          <a:xfrm>
            <a:off x="159025" y="1775791"/>
            <a:ext cx="3339549" cy="12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Formato da Terra</a:t>
            </a:r>
            <a:r>
              <a:rPr lang="pt-BR" sz="2800" dirty="0"/>
              <a:t>: a superfície física e matemática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D3CAD94-90F6-4DE3-837E-031D74CC8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30" y="3617332"/>
            <a:ext cx="2519476" cy="2519476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58AB785-20B3-45A4-9590-56171B22A16D}"/>
              </a:ext>
            </a:extLst>
          </p:cNvPr>
          <p:cNvCxnSpPr>
            <a:stCxn id="6" idx="2"/>
          </p:cNvCxnSpPr>
          <p:nvPr/>
        </p:nvCxnSpPr>
        <p:spPr>
          <a:xfrm>
            <a:off x="1828800" y="3047999"/>
            <a:ext cx="238183" cy="76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E386205E-8859-4FD3-88C8-2767C07D963C}"/>
              </a:ext>
            </a:extLst>
          </p:cNvPr>
          <p:cNvSpPr txBox="1">
            <a:spLocks/>
          </p:cNvSpPr>
          <p:nvPr/>
        </p:nvSpPr>
        <p:spPr>
          <a:xfrm>
            <a:off x="-99214" y="3617332"/>
            <a:ext cx="2047105" cy="62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/>
              <a:t>Tales de Mileto</a:t>
            </a:r>
          </a:p>
          <a:p>
            <a:r>
              <a:rPr lang="pt-BR" sz="3000" b="1" dirty="0"/>
              <a:t> e Anaximandro (600 A.C)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1165B9-837A-444F-AA2A-7AE7C8AA84CE}"/>
              </a:ext>
            </a:extLst>
          </p:cNvPr>
          <p:cNvSpPr txBox="1"/>
          <p:nvPr/>
        </p:nvSpPr>
        <p:spPr>
          <a:xfrm>
            <a:off x="-1" y="5683910"/>
            <a:ext cx="2140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1" dirty="0">
                <a:solidFill>
                  <a:srgbClr val="000000"/>
                </a:solidFill>
                <a:effectLst/>
              </a:rPr>
              <a:t>https://brasilescola.uol.com.br/filosofia/anaximandro.htm. Acesso em 28 de março de 2021.</a:t>
            </a:r>
            <a:endParaRPr lang="pt-BR" sz="1200" i="1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A9991BA-6394-46CC-9013-AD9F77C2F7C1}"/>
              </a:ext>
            </a:extLst>
          </p:cNvPr>
          <p:cNvCxnSpPr>
            <a:cxnSpLocks/>
          </p:cNvCxnSpPr>
          <p:nvPr/>
        </p:nvCxnSpPr>
        <p:spPr>
          <a:xfrm>
            <a:off x="3354165" y="2321522"/>
            <a:ext cx="2370774" cy="129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4">
            <a:extLst>
              <a:ext uri="{FF2B5EF4-FFF2-40B4-BE49-F238E27FC236}">
                <a16:creationId xmlns:a16="http://schemas.microsoft.com/office/drawing/2014/main" id="{157361C6-7A86-401E-8021-3A4AE2AA1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6588" y="2590342"/>
            <a:ext cx="2650690" cy="3749026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7C9234D6-76A0-49A5-9795-423841883EBC}"/>
              </a:ext>
            </a:extLst>
          </p:cNvPr>
          <p:cNvSpPr txBox="1">
            <a:spLocks/>
          </p:cNvSpPr>
          <p:nvPr/>
        </p:nvSpPr>
        <p:spPr>
          <a:xfrm>
            <a:off x="3814385" y="5001216"/>
            <a:ext cx="2519476" cy="73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/>
              <a:t>Pitágoras (580-500 A.C)</a:t>
            </a:r>
          </a:p>
          <a:p>
            <a:r>
              <a:rPr lang="pt-BR" sz="2500" b="1" dirty="0"/>
              <a:t> Aristóteles ( 384-322 A.C)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8A802E03-2DBE-4FB2-B38B-D84042951411}"/>
              </a:ext>
            </a:extLst>
          </p:cNvPr>
          <p:cNvSpPr txBox="1">
            <a:spLocks/>
          </p:cNvSpPr>
          <p:nvPr/>
        </p:nvSpPr>
        <p:spPr>
          <a:xfrm>
            <a:off x="6170551" y="5488480"/>
            <a:ext cx="2650690" cy="850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b="1" dirty="0" err="1"/>
              <a:t>Eratóstenes</a:t>
            </a:r>
            <a:r>
              <a:rPr lang="pt-BR" sz="3500" b="1" dirty="0"/>
              <a:t> (276-295 A.C) foi o primeiro a estimar o raio terrestre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22" name="Forma livre 24">
            <a:extLst>
              <a:ext uri="{FF2B5EF4-FFF2-40B4-BE49-F238E27FC236}">
                <a16:creationId xmlns:a16="http://schemas.microsoft.com/office/drawing/2014/main" id="{87C18A49-1766-428D-AB90-EFCB15500DFC}"/>
              </a:ext>
            </a:extLst>
          </p:cNvPr>
          <p:cNvSpPr/>
          <p:nvPr/>
        </p:nvSpPr>
        <p:spPr>
          <a:xfrm flipH="1">
            <a:off x="8898147" y="3453063"/>
            <a:ext cx="2930106" cy="1631027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E394376-91B2-446C-ACAE-0CD390F00837}"/>
              </a:ext>
            </a:extLst>
          </p:cNvPr>
          <p:cNvCxnSpPr>
            <a:cxnSpLocks/>
          </p:cNvCxnSpPr>
          <p:nvPr/>
        </p:nvCxnSpPr>
        <p:spPr>
          <a:xfrm>
            <a:off x="7902894" y="4087715"/>
            <a:ext cx="9183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:a16="http://schemas.microsoft.com/office/drawing/2014/main" id="{ECA98EBA-3500-468A-8BBD-0F2EAFB3130C}"/>
              </a:ext>
            </a:extLst>
          </p:cNvPr>
          <p:cNvSpPr txBox="1">
            <a:spLocks/>
          </p:cNvSpPr>
          <p:nvPr/>
        </p:nvSpPr>
        <p:spPr>
          <a:xfrm>
            <a:off x="8998722" y="5295894"/>
            <a:ext cx="3022379" cy="1111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b="1" dirty="0"/>
              <a:t>No Século 17, com Isaac Newton (1643-1727), reconheceram que terra havia um achatamento nos polos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6FE62C6-4804-4A97-A189-80225EF4D24B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84B907B-68AE-4559-BF19-BB36E604F32B}"/>
              </a:ext>
            </a:extLst>
          </p:cNvPr>
          <p:cNvSpPr txBox="1">
            <a:spLocks/>
          </p:cNvSpPr>
          <p:nvPr/>
        </p:nvSpPr>
        <p:spPr>
          <a:xfrm>
            <a:off x="3926920" y="1248466"/>
            <a:ext cx="2733273" cy="1324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Dentro das geociências é a </a:t>
            </a:r>
            <a:r>
              <a:rPr lang="pt-BR" sz="2800" b="1" dirty="0"/>
              <a:t>Geodésia Física!</a:t>
            </a:r>
          </a:p>
        </p:txBody>
      </p:sp>
    </p:spTree>
    <p:extLst>
      <p:ext uri="{BB962C8B-B14F-4D97-AF65-F5344CB8AC3E}">
        <p14:creationId xmlns:p14="http://schemas.microsoft.com/office/powerpoint/2010/main" val="126421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9242112A-EC13-48F7-AFEC-864E3A8413C0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Torge</a:t>
            </a:r>
            <a:r>
              <a:rPr lang="pt-BR" sz="1600" dirty="0"/>
              <a:t>, 2001)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B18940-0D8A-4D8E-B36C-0DB125212D3F}"/>
              </a:ext>
            </a:extLst>
          </p:cNvPr>
          <p:cNvSpPr txBox="1">
            <a:spLocks/>
          </p:cNvSpPr>
          <p:nvPr/>
        </p:nvSpPr>
        <p:spPr>
          <a:xfrm>
            <a:off x="6898444" y="989525"/>
            <a:ext cx="4929809" cy="1324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Dentro deste contexto, esta lei incorpora dois </a:t>
            </a:r>
            <a:r>
              <a:rPr lang="pt-BR" sz="2800" dirty="0" err="1"/>
              <a:t>apectos</a:t>
            </a:r>
            <a:r>
              <a:rPr lang="pt-BR" sz="2800" dirty="0"/>
              <a:t>: um geométrico (</a:t>
            </a:r>
            <a:r>
              <a:rPr lang="pt-BR" sz="2800" b="1" dirty="0"/>
              <a:t>formato da Terra</a:t>
            </a:r>
            <a:r>
              <a:rPr lang="pt-BR" sz="2800" dirty="0"/>
              <a:t>) e um físico (</a:t>
            </a:r>
            <a:r>
              <a:rPr lang="pt-BR" sz="2800" b="1" dirty="0"/>
              <a:t>campo de gravidade</a:t>
            </a:r>
            <a:r>
              <a:rPr lang="pt-BR" sz="2800" dirty="0"/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A56D535-54EC-4018-BA4F-7128A600AD94}"/>
              </a:ext>
            </a:extLst>
          </p:cNvPr>
          <p:cNvSpPr txBox="1">
            <a:spLocks/>
          </p:cNvSpPr>
          <p:nvPr/>
        </p:nvSpPr>
        <p:spPr>
          <a:xfrm>
            <a:off x="159025" y="1775791"/>
            <a:ext cx="3339549" cy="12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Formato da Terra</a:t>
            </a:r>
            <a:r>
              <a:rPr lang="pt-BR" sz="2800" dirty="0"/>
              <a:t>: a superfície física e matemática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D3CAD94-90F6-4DE3-837E-031D74CC8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30" y="3617332"/>
            <a:ext cx="2519476" cy="2519476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58AB785-20B3-45A4-9590-56171B22A16D}"/>
              </a:ext>
            </a:extLst>
          </p:cNvPr>
          <p:cNvCxnSpPr>
            <a:stCxn id="6" idx="2"/>
          </p:cNvCxnSpPr>
          <p:nvPr/>
        </p:nvCxnSpPr>
        <p:spPr>
          <a:xfrm>
            <a:off x="1828800" y="3047999"/>
            <a:ext cx="238183" cy="76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E386205E-8859-4FD3-88C8-2767C07D963C}"/>
              </a:ext>
            </a:extLst>
          </p:cNvPr>
          <p:cNvSpPr txBox="1">
            <a:spLocks/>
          </p:cNvSpPr>
          <p:nvPr/>
        </p:nvSpPr>
        <p:spPr>
          <a:xfrm>
            <a:off x="-99214" y="3617332"/>
            <a:ext cx="2047105" cy="62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/>
              <a:t>Tales de Mileto</a:t>
            </a:r>
          </a:p>
          <a:p>
            <a:r>
              <a:rPr lang="pt-BR" sz="3000" b="1" dirty="0"/>
              <a:t> e Anaximandro (600 A.C)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1165B9-837A-444F-AA2A-7AE7C8AA84CE}"/>
              </a:ext>
            </a:extLst>
          </p:cNvPr>
          <p:cNvSpPr txBox="1"/>
          <p:nvPr/>
        </p:nvSpPr>
        <p:spPr>
          <a:xfrm>
            <a:off x="-1" y="5683910"/>
            <a:ext cx="2140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1" dirty="0">
                <a:solidFill>
                  <a:srgbClr val="000000"/>
                </a:solidFill>
                <a:effectLst/>
              </a:rPr>
              <a:t>https://brasilescola.uol.com.br/filosofia/anaximandro.htm. Acesso em 28 de março de 2021.</a:t>
            </a:r>
            <a:endParaRPr lang="pt-BR" sz="1200" i="1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A9991BA-6394-46CC-9013-AD9F77C2F7C1}"/>
              </a:ext>
            </a:extLst>
          </p:cNvPr>
          <p:cNvCxnSpPr>
            <a:cxnSpLocks/>
          </p:cNvCxnSpPr>
          <p:nvPr/>
        </p:nvCxnSpPr>
        <p:spPr>
          <a:xfrm>
            <a:off x="3354165" y="2321522"/>
            <a:ext cx="2370774" cy="129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4">
            <a:extLst>
              <a:ext uri="{FF2B5EF4-FFF2-40B4-BE49-F238E27FC236}">
                <a16:creationId xmlns:a16="http://schemas.microsoft.com/office/drawing/2014/main" id="{157361C6-7A86-401E-8021-3A4AE2AA1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6588" y="2590342"/>
            <a:ext cx="2650690" cy="3749026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7C9234D6-76A0-49A5-9795-423841883EBC}"/>
              </a:ext>
            </a:extLst>
          </p:cNvPr>
          <p:cNvSpPr txBox="1">
            <a:spLocks/>
          </p:cNvSpPr>
          <p:nvPr/>
        </p:nvSpPr>
        <p:spPr>
          <a:xfrm>
            <a:off x="3814385" y="5001216"/>
            <a:ext cx="2519476" cy="73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/>
              <a:t>Pitágoras (580-500 A.C)</a:t>
            </a:r>
          </a:p>
          <a:p>
            <a:r>
              <a:rPr lang="pt-BR" sz="2500" b="1" dirty="0"/>
              <a:t> Aristóteles ( 384-322 A.C)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8A802E03-2DBE-4FB2-B38B-D84042951411}"/>
              </a:ext>
            </a:extLst>
          </p:cNvPr>
          <p:cNvSpPr txBox="1">
            <a:spLocks/>
          </p:cNvSpPr>
          <p:nvPr/>
        </p:nvSpPr>
        <p:spPr>
          <a:xfrm>
            <a:off x="6170551" y="5488480"/>
            <a:ext cx="2650690" cy="850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b="1" dirty="0" err="1"/>
              <a:t>Eratóstenes</a:t>
            </a:r>
            <a:r>
              <a:rPr lang="pt-BR" sz="3500" b="1" dirty="0"/>
              <a:t> (276-295 A.C) foi o primeiro a estimar o raio terrestre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22" name="Forma livre 24">
            <a:extLst>
              <a:ext uri="{FF2B5EF4-FFF2-40B4-BE49-F238E27FC236}">
                <a16:creationId xmlns:a16="http://schemas.microsoft.com/office/drawing/2014/main" id="{87C18A49-1766-428D-AB90-EFCB15500DFC}"/>
              </a:ext>
            </a:extLst>
          </p:cNvPr>
          <p:cNvSpPr/>
          <p:nvPr/>
        </p:nvSpPr>
        <p:spPr>
          <a:xfrm flipH="1">
            <a:off x="8898147" y="3453063"/>
            <a:ext cx="2930106" cy="1631027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E394376-91B2-446C-ACAE-0CD390F00837}"/>
              </a:ext>
            </a:extLst>
          </p:cNvPr>
          <p:cNvCxnSpPr>
            <a:cxnSpLocks/>
          </p:cNvCxnSpPr>
          <p:nvPr/>
        </p:nvCxnSpPr>
        <p:spPr>
          <a:xfrm>
            <a:off x="7902894" y="4087715"/>
            <a:ext cx="9183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:a16="http://schemas.microsoft.com/office/drawing/2014/main" id="{ECA98EBA-3500-468A-8BBD-0F2EAFB3130C}"/>
              </a:ext>
            </a:extLst>
          </p:cNvPr>
          <p:cNvSpPr txBox="1">
            <a:spLocks/>
          </p:cNvSpPr>
          <p:nvPr/>
        </p:nvSpPr>
        <p:spPr>
          <a:xfrm>
            <a:off x="8998722" y="5295894"/>
            <a:ext cx="3022379" cy="1111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b="1" dirty="0"/>
              <a:t>No Século 17, com Isaac Newton (1643-1727), reconheceram que terra havia um achatamento nos polos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AC173AB7-0B8A-4431-8519-82A25765A603}"/>
              </a:ext>
            </a:extLst>
          </p:cNvPr>
          <p:cNvSpPr txBox="1">
            <a:spLocks/>
          </p:cNvSpPr>
          <p:nvPr/>
        </p:nvSpPr>
        <p:spPr>
          <a:xfrm>
            <a:off x="8638511" y="2462176"/>
            <a:ext cx="3022379" cy="1111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dirty="0"/>
              <a:t>No século 19, já determinaram o modelo atual, que é o </a:t>
            </a:r>
            <a:r>
              <a:rPr lang="pt-BR" sz="2200" b="1" dirty="0" err="1"/>
              <a:t>geoidal</a:t>
            </a:r>
            <a:r>
              <a:rPr lang="pt-BR" sz="2200" b="1" dirty="0"/>
              <a:t>!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6FE62C6-4804-4A97-A189-80225EF4D24B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84B907B-68AE-4559-BF19-BB36E604F32B}"/>
              </a:ext>
            </a:extLst>
          </p:cNvPr>
          <p:cNvSpPr txBox="1">
            <a:spLocks/>
          </p:cNvSpPr>
          <p:nvPr/>
        </p:nvSpPr>
        <p:spPr>
          <a:xfrm>
            <a:off x="3926920" y="1248466"/>
            <a:ext cx="2733273" cy="1324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Dentro das geociências é a </a:t>
            </a:r>
            <a:r>
              <a:rPr lang="pt-BR" sz="2800" b="1" dirty="0"/>
              <a:t>Geodésia Física!</a:t>
            </a:r>
          </a:p>
        </p:txBody>
      </p:sp>
    </p:spTree>
    <p:extLst>
      <p:ext uri="{BB962C8B-B14F-4D97-AF65-F5344CB8AC3E}">
        <p14:creationId xmlns:p14="http://schemas.microsoft.com/office/powerpoint/2010/main" val="272098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9242112A-EC13-48F7-AFEC-864E3A8413C0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Torge</a:t>
            </a:r>
            <a:r>
              <a:rPr lang="pt-BR" sz="1600" dirty="0"/>
              <a:t>, 2001)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B18940-0D8A-4D8E-B36C-0DB125212D3F}"/>
              </a:ext>
            </a:extLst>
          </p:cNvPr>
          <p:cNvSpPr txBox="1">
            <a:spLocks/>
          </p:cNvSpPr>
          <p:nvPr/>
        </p:nvSpPr>
        <p:spPr>
          <a:xfrm>
            <a:off x="6898444" y="989525"/>
            <a:ext cx="4929809" cy="1324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Dentro deste contexto, esta lei incorpora dois </a:t>
            </a:r>
            <a:r>
              <a:rPr lang="pt-BR" sz="2800" dirty="0" err="1"/>
              <a:t>apectos</a:t>
            </a:r>
            <a:r>
              <a:rPr lang="pt-BR" sz="2800" dirty="0"/>
              <a:t>: um geométrico (</a:t>
            </a:r>
            <a:r>
              <a:rPr lang="pt-BR" sz="2800" b="1" dirty="0"/>
              <a:t>formato da Terra</a:t>
            </a:r>
            <a:r>
              <a:rPr lang="pt-BR" sz="2800" dirty="0"/>
              <a:t>) e um físico (</a:t>
            </a:r>
            <a:r>
              <a:rPr lang="pt-BR" sz="2800" b="1" dirty="0"/>
              <a:t>campo de gravidade</a:t>
            </a:r>
            <a:r>
              <a:rPr lang="pt-BR" sz="2800" dirty="0"/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A56D535-54EC-4018-BA4F-7128A600AD94}"/>
              </a:ext>
            </a:extLst>
          </p:cNvPr>
          <p:cNvSpPr txBox="1">
            <a:spLocks/>
          </p:cNvSpPr>
          <p:nvPr/>
        </p:nvSpPr>
        <p:spPr>
          <a:xfrm>
            <a:off x="159025" y="1775791"/>
            <a:ext cx="3339549" cy="12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Formato da Terra</a:t>
            </a:r>
            <a:r>
              <a:rPr lang="pt-BR" sz="2800" dirty="0"/>
              <a:t>: a superfície física e matemática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D3CAD94-90F6-4DE3-837E-031D74CC8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30" y="3617332"/>
            <a:ext cx="2519476" cy="2519476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58AB785-20B3-45A4-9590-56171B22A16D}"/>
              </a:ext>
            </a:extLst>
          </p:cNvPr>
          <p:cNvCxnSpPr>
            <a:stCxn id="6" idx="2"/>
          </p:cNvCxnSpPr>
          <p:nvPr/>
        </p:nvCxnSpPr>
        <p:spPr>
          <a:xfrm>
            <a:off x="1828800" y="3047999"/>
            <a:ext cx="238183" cy="76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E386205E-8859-4FD3-88C8-2767C07D963C}"/>
              </a:ext>
            </a:extLst>
          </p:cNvPr>
          <p:cNvSpPr txBox="1">
            <a:spLocks/>
          </p:cNvSpPr>
          <p:nvPr/>
        </p:nvSpPr>
        <p:spPr>
          <a:xfrm>
            <a:off x="-99214" y="3617332"/>
            <a:ext cx="2047105" cy="62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/>
              <a:t>Tales de Mileto</a:t>
            </a:r>
          </a:p>
          <a:p>
            <a:r>
              <a:rPr lang="pt-BR" sz="3000" b="1" dirty="0"/>
              <a:t> e Anaximandro (600 A.C)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1165B9-837A-444F-AA2A-7AE7C8AA84CE}"/>
              </a:ext>
            </a:extLst>
          </p:cNvPr>
          <p:cNvSpPr txBox="1"/>
          <p:nvPr/>
        </p:nvSpPr>
        <p:spPr>
          <a:xfrm>
            <a:off x="-1" y="5683910"/>
            <a:ext cx="2140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1" dirty="0">
                <a:solidFill>
                  <a:srgbClr val="000000"/>
                </a:solidFill>
                <a:effectLst/>
              </a:rPr>
              <a:t>https://brasilescola.uol.com.br/filosofia/anaximandro.htm. Acesso em 28 de março de 2021.</a:t>
            </a:r>
            <a:endParaRPr lang="pt-BR" sz="1200" i="1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A9991BA-6394-46CC-9013-AD9F77C2F7C1}"/>
              </a:ext>
            </a:extLst>
          </p:cNvPr>
          <p:cNvCxnSpPr>
            <a:cxnSpLocks/>
          </p:cNvCxnSpPr>
          <p:nvPr/>
        </p:nvCxnSpPr>
        <p:spPr>
          <a:xfrm>
            <a:off x="3354165" y="2321522"/>
            <a:ext cx="2370774" cy="129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4">
            <a:extLst>
              <a:ext uri="{FF2B5EF4-FFF2-40B4-BE49-F238E27FC236}">
                <a16:creationId xmlns:a16="http://schemas.microsoft.com/office/drawing/2014/main" id="{157361C6-7A86-401E-8021-3A4AE2AA1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6588" y="2590342"/>
            <a:ext cx="2650690" cy="3749026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7C9234D6-76A0-49A5-9795-423841883EBC}"/>
              </a:ext>
            </a:extLst>
          </p:cNvPr>
          <p:cNvSpPr txBox="1">
            <a:spLocks/>
          </p:cNvSpPr>
          <p:nvPr/>
        </p:nvSpPr>
        <p:spPr>
          <a:xfrm>
            <a:off x="3814385" y="5001216"/>
            <a:ext cx="2519476" cy="73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/>
              <a:t>Pitágoras (580-500 A.C)</a:t>
            </a:r>
          </a:p>
          <a:p>
            <a:r>
              <a:rPr lang="pt-BR" sz="2500" b="1" dirty="0"/>
              <a:t> Aristóteles ( 384-322 A.C)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8A802E03-2DBE-4FB2-B38B-D84042951411}"/>
              </a:ext>
            </a:extLst>
          </p:cNvPr>
          <p:cNvSpPr txBox="1">
            <a:spLocks/>
          </p:cNvSpPr>
          <p:nvPr/>
        </p:nvSpPr>
        <p:spPr>
          <a:xfrm>
            <a:off x="6170551" y="5488480"/>
            <a:ext cx="2650690" cy="850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b="1" dirty="0" err="1"/>
              <a:t>Eratóstenes</a:t>
            </a:r>
            <a:r>
              <a:rPr lang="pt-BR" sz="3500" b="1" dirty="0"/>
              <a:t> (276-295 A.C) foi o primeiro a estimar o raio terrestre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22" name="Forma livre 24">
            <a:extLst>
              <a:ext uri="{FF2B5EF4-FFF2-40B4-BE49-F238E27FC236}">
                <a16:creationId xmlns:a16="http://schemas.microsoft.com/office/drawing/2014/main" id="{87C18A49-1766-428D-AB90-EFCB15500DFC}"/>
              </a:ext>
            </a:extLst>
          </p:cNvPr>
          <p:cNvSpPr/>
          <p:nvPr/>
        </p:nvSpPr>
        <p:spPr>
          <a:xfrm flipH="1">
            <a:off x="8898147" y="3453063"/>
            <a:ext cx="2930106" cy="1631027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E394376-91B2-446C-ACAE-0CD390F00837}"/>
              </a:ext>
            </a:extLst>
          </p:cNvPr>
          <p:cNvCxnSpPr>
            <a:cxnSpLocks/>
          </p:cNvCxnSpPr>
          <p:nvPr/>
        </p:nvCxnSpPr>
        <p:spPr>
          <a:xfrm>
            <a:off x="7902894" y="4087715"/>
            <a:ext cx="9183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AC173AB7-0B8A-4431-8519-82A25765A603}"/>
              </a:ext>
            </a:extLst>
          </p:cNvPr>
          <p:cNvSpPr txBox="1">
            <a:spLocks/>
          </p:cNvSpPr>
          <p:nvPr/>
        </p:nvSpPr>
        <p:spPr>
          <a:xfrm>
            <a:off x="8638511" y="2462176"/>
            <a:ext cx="3022379" cy="1111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dirty="0"/>
              <a:t>No século 19, já determinaram o modelo atual, que é o </a:t>
            </a:r>
            <a:r>
              <a:rPr lang="pt-BR" sz="2200" b="1" dirty="0" err="1"/>
              <a:t>geoidal</a:t>
            </a:r>
            <a:r>
              <a:rPr lang="pt-BR" sz="2200" b="1" dirty="0"/>
              <a:t>!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6FE62C6-4804-4A97-A189-80225EF4D24B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84B907B-68AE-4559-BF19-BB36E604F32B}"/>
              </a:ext>
            </a:extLst>
          </p:cNvPr>
          <p:cNvSpPr txBox="1">
            <a:spLocks/>
          </p:cNvSpPr>
          <p:nvPr/>
        </p:nvSpPr>
        <p:spPr>
          <a:xfrm>
            <a:off x="3926920" y="1248466"/>
            <a:ext cx="2733273" cy="1324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Dentro das geociências é a </a:t>
            </a:r>
            <a:r>
              <a:rPr lang="pt-BR" sz="2800" b="1" dirty="0"/>
              <a:t>Geodésia Física!</a:t>
            </a:r>
          </a:p>
        </p:txBody>
      </p:sp>
      <p:pic>
        <p:nvPicPr>
          <p:cNvPr id="4" name="Imagem 3" descr="Pássaro colorido em fundo preto&#10;&#10;Descrição gerada automaticamente com confiança média">
            <a:extLst>
              <a:ext uri="{FF2B5EF4-FFF2-40B4-BE49-F238E27FC236}">
                <a16:creationId xmlns:a16="http://schemas.microsoft.com/office/drawing/2014/main" id="{C0E2652A-460B-453D-9043-7E3BE829F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49335" y="2597243"/>
            <a:ext cx="3342665" cy="33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3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BD86B6-E456-40B0-8EE7-2D1D02011551}"/>
              </a:ext>
            </a:extLst>
          </p:cNvPr>
          <p:cNvSpPr/>
          <p:nvPr/>
        </p:nvSpPr>
        <p:spPr>
          <a:xfrm>
            <a:off x="384516" y="4555221"/>
            <a:ext cx="1641231" cy="165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815325" y="2041703"/>
            <a:ext cx="758469" cy="729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9775BDC-AC25-4F0E-B450-B03FD51D7B59}"/>
              </a:ext>
            </a:extLst>
          </p:cNvPr>
          <p:cNvCxnSpPr>
            <a:cxnSpLocks/>
          </p:cNvCxnSpPr>
          <p:nvPr/>
        </p:nvCxnSpPr>
        <p:spPr>
          <a:xfrm flipV="1">
            <a:off x="1242646" y="2406291"/>
            <a:ext cx="951913" cy="2976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760302-CB99-4D81-A5FA-90C1A1C3F938}"/>
              </a:ext>
            </a:extLst>
          </p:cNvPr>
          <p:cNvSpPr txBox="1"/>
          <p:nvPr/>
        </p:nvSpPr>
        <p:spPr>
          <a:xfrm>
            <a:off x="830855" y="4945378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4E2507F-2C35-45E8-AC10-D34F83CAB92B}"/>
              </a:ext>
            </a:extLst>
          </p:cNvPr>
          <p:cNvSpPr txBox="1"/>
          <p:nvPr/>
        </p:nvSpPr>
        <p:spPr>
          <a:xfrm>
            <a:off x="1856165" y="1939882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591506E-01D6-4BA5-A584-560FB38C1906}"/>
              </a:ext>
            </a:extLst>
          </p:cNvPr>
          <p:cNvSpPr txBox="1"/>
          <p:nvPr/>
        </p:nvSpPr>
        <p:spPr>
          <a:xfrm>
            <a:off x="1403660" y="3077021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r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5B220C6-DC92-4D4E-BC9F-327E899704C8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</p:spTree>
    <p:extLst>
      <p:ext uri="{BB962C8B-B14F-4D97-AF65-F5344CB8AC3E}">
        <p14:creationId xmlns:p14="http://schemas.microsoft.com/office/powerpoint/2010/main" val="334804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BD86B6-E456-40B0-8EE7-2D1D02011551}"/>
              </a:ext>
            </a:extLst>
          </p:cNvPr>
          <p:cNvSpPr/>
          <p:nvPr/>
        </p:nvSpPr>
        <p:spPr>
          <a:xfrm>
            <a:off x="384516" y="4555221"/>
            <a:ext cx="1641231" cy="165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815325" y="2041703"/>
            <a:ext cx="758469" cy="729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9775BDC-AC25-4F0E-B450-B03FD51D7B59}"/>
              </a:ext>
            </a:extLst>
          </p:cNvPr>
          <p:cNvCxnSpPr>
            <a:cxnSpLocks/>
          </p:cNvCxnSpPr>
          <p:nvPr/>
        </p:nvCxnSpPr>
        <p:spPr>
          <a:xfrm flipV="1">
            <a:off x="1242646" y="2406291"/>
            <a:ext cx="951913" cy="2976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3139439" y="1521195"/>
            <a:ext cx="9144000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a atração gravitacional entre duas massas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760302-CB99-4D81-A5FA-90C1A1C3F938}"/>
              </a:ext>
            </a:extLst>
          </p:cNvPr>
          <p:cNvSpPr txBox="1"/>
          <p:nvPr/>
        </p:nvSpPr>
        <p:spPr>
          <a:xfrm>
            <a:off x="830855" y="4945378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4E2507F-2C35-45E8-AC10-D34F83CAB92B}"/>
              </a:ext>
            </a:extLst>
          </p:cNvPr>
          <p:cNvSpPr txBox="1"/>
          <p:nvPr/>
        </p:nvSpPr>
        <p:spPr>
          <a:xfrm>
            <a:off x="1856165" y="1939882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591506E-01D6-4BA5-A584-560FB38C1906}"/>
              </a:ext>
            </a:extLst>
          </p:cNvPr>
          <p:cNvSpPr txBox="1"/>
          <p:nvPr/>
        </p:nvSpPr>
        <p:spPr>
          <a:xfrm>
            <a:off x="1403660" y="3077021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A007869-1A6E-413F-A95F-E5FC38A5E276}"/>
                  </a:ext>
                </a:extLst>
              </p:cNvPr>
              <p:cNvSpPr txBox="1"/>
              <p:nvPr/>
            </p:nvSpPr>
            <p:spPr>
              <a:xfrm>
                <a:off x="5683347" y="2489979"/>
                <a:ext cx="3545059" cy="142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pt-BR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pt-BR" sz="4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pt-BR" sz="4800" b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A007869-1A6E-413F-A95F-E5FC38A5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47" y="2489979"/>
                <a:ext cx="3545059" cy="14230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ítulo 1">
            <a:extLst>
              <a:ext uri="{FF2B5EF4-FFF2-40B4-BE49-F238E27FC236}">
                <a16:creationId xmlns:a16="http://schemas.microsoft.com/office/drawing/2014/main" id="{E31815FC-805B-4B31-9A70-DA44561161AC}"/>
              </a:ext>
            </a:extLst>
          </p:cNvPr>
          <p:cNvSpPr txBox="1">
            <a:spLocks/>
          </p:cNvSpPr>
          <p:nvPr/>
        </p:nvSpPr>
        <p:spPr>
          <a:xfrm>
            <a:off x="2393909" y="4107766"/>
            <a:ext cx="8154821" cy="936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denominada como constante gravitacional que em unidades do SI é dada por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/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=6,67.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−11 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5B220C6-DC92-4D4E-BC9F-327E899704C8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</p:spTree>
    <p:extLst>
      <p:ext uri="{BB962C8B-B14F-4D97-AF65-F5344CB8AC3E}">
        <p14:creationId xmlns:p14="http://schemas.microsoft.com/office/powerpoint/2010/main" val="2803191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9D38FA79-4083-4D32-8FC2-FDC7E6AC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69" y="4046876"/>
            <a:ext cx="2111428" cy="298631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643270" y="4464014"/>
            <a:ext cx="159561" cy="1824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3139439" y="1521195"/>
            <a:ext cx="9144000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a atração gravitacional entre duas massas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A007869-1A6E-413F-A95F-E5FC38A5E276}"/>
                  </a:ext>
                </a:extLst>
              </p:cNvPr>
              <p:cNvSpPr txBox="1"/>
              <p:nvPr/>
            </p:nvSpPr>
            <p:spPr>
              <a:xfrm>
                <a:off x="5683347" y="2489979"/>
                <a:ext cx="3545059" cy="142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pt-BR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pt-BR" sz="4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pt-BR" sz="4800" b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A007869-1A6E-413F-A95F-E5FC38A5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47" y="2489979"/>
                <a:ext cx="3545059" cy="1423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ítulo 1">
            <a:extLst>
              <a:ext uri="{FF2B5EF4-FFF2-40B4-BE49-F238E27FC236}">
                <a16:creationId xmlns:a16="http://schemas.microsoft.com/office/drawing/2014/main" id="{E31815FC-805B-4B31-9A70-DA44561161AC}"/>
              </a:ext>
            </a:extLst>
          </p:cNvPr>
          <p:cNvSpPr txBox="1">
            <a:spLocks/>
          </p:cNvSpPr>
          <p:nvPr/>
        </p:nvSpPr>
        <p:spPr>
          <a:xfrm>
            <a:off x="2393909" y="4107766"/>
            <a:ext cx="8154821" cy="936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denominada como constante gravitacional que em unidades do SI é dada por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59D34CF-5FE7-4487-A786-DB685AF03F78}"/>
              </a:ext>
            </a:extLst>
          </p:cNvPr>
          <p:cNvSpPr txBox="1">
            <a:spLocks/>
          </p:cNvSpPr>
          <p:nvPr/>
        </p:nvSpPr>
        <p:spPr>
          <a:xfrm>
            <a:off x="335254" y="3316491"/>
            <a:ext cx="4373906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A terra esférica e homogênea!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597008D-F0ED-4AFB-B99A-7A8725D2B808}"/>
                  </a:ext>
                </a:extLst>
              </p:cNvPr>
              <p:cNvSpPr txBox="1"/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=6,67.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−11 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597008D-F0ED-4AFB-B99A-7A8725D2B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ítulo 1">
            <a:extLst>
              <a:ext uri="{FF2B5EF4-FFF2-40B4-BE49-F238E27FC236}">
                <a16:creationId xmlns:a16="http://schemas.microsoft.com/office/drawing/2014/main" id="{6B058713-83EB-4A6D-9417-A4DC162D3DB9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</p:spTree>
    <p:extLst>
      <p:ext uri="{BB962C8B-B14F-4D97-AF65-F5344CB8AC3E}">
        <p14:creationId xmlns:p14="http://schemas.microsoft.com/office/powerpoint/2010/main" val="2788614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9D38FA79-4083-4D32-8FC2-FDC7E6AC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69" y="4046876"/>
            <a:ext cx="2111428" cy="298631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643270" y="4464014"/>
            <a:ext cx="159561" cy="1824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3139439" y="1521195"/>
            <a:ext cx="9144000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a atração gravitacional entre duas massas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A007869-1A6E-413F-A95F-E5FC38A5E276}"/>
                  </a:ext>
                </a:extLst>
              </p:cNvPr>
              <p:cNvSpPr txBox="1"/>
              <p:nvPr/>
            </p:nvSpPr>
            <p:spPr>
              <a:xfrm>
                <a:off x="5683347" y="2489979"/>
                <a:ext cx="3545059" cy="142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pt-BR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pt-BR" sz="4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pt-BR" sz="4800" b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A007869-1A6E-413F-A95F-E5FC38A5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47" y="2489979"/>
                <a:ext cx="3545059" cy="1423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ítulo 1">
            <a:extLst>
              <a:ext uri="{FF2B5EF4-FFF2-40B4-BE49-F238E27FC236}">
                <a16:creationId xmlns:a16="http://schemas.microsoft.com/office/drawing/2014/main" id="{E31815FC-805B-4B31-9A70-DA44561161AC}"/>
              </a:ext>
            </a:extLst>
          </p:cNvPr>
          <p:cNvSpPr txBox="1">
            <a:spLocks/>
          </p:cNvSpPr>
          <p:nvPr/>
        </p:nvSpPr>
        <p:spPr>
          <a:xfrm>
            <a:off x="2393909" y="4107766"/>
            <a:ext cx="8154821" cy="936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denominada como constante gravitacional que em unidades do SI é dada por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667691-9452-4B80-B86D-64A9884443C9}"/>
              </a:ext>
            </a:extLst>
          </p:cNvPr>
          <p:cNvSpPr txBox="1"/>
          <p:nvPr/>
        </p:nvSpPr>
        <p:spPr>
          <a:xfrm>
            <a:off x="830855" y="4945378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F9D322-6F79-4B8C-918F-A6BEC000F74D}"/>
              </a:ext>
            </a:extLst>
          </p:cNvPr>
          <p:cNvSpPr txBox="1"/>
          <p:nvPr/>
        </p:nvSpPr>
        <p:spPr>
          <a:xfrm>
            <a:off x="1728589" y="3958168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797FD13C-2113-4BB7-B2CF-1CCBE7A25614}"/>
              </a:ext>
            </a:extLst>
          </p:cNvPr>
          <p:cNvSpPr txBox="1">
            <a:spLocks/>
          </p:cNvSpPr>
          <p:nvPr/>
        </p:nvSpPr>
        <p:spPr>
          <a:xfrm>
            <a:off x="335254" y="3316491"/>
            <a:ext cx="4373906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A terra esférica e homogênea!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7FA4066-A422-4517-B401-C862D8173053}"/>
                  </a:ext>
                </a:extLst>
              </p:cNvPr>
              <p:cNvSpPr txBox="1"/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=6,67.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−11 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7FA4066-A422-4517-B401-C862D817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ítulo 1">
            <a:extLst>
              <a:ext uri="{FF2B5EF4-FFF2-40B4-BE49-F238E27FC236}">
                <a16:creationId xmlns:a16="http://schemas.microsoft.com/office/drawing/2014/main" id="{E8A1379F-E2C3-4054-850F-3561D7F3BABF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</p:spTree>
    <p:extLst>
      <p:ext uri="{BB962C8B-B14F-4D97-AF65-F5344CB8AC3E}">
        <p14:creationId xmlns:p14="http://schemas.microsoft.com/office/powerpoint/2010/main" val="255176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9D38FA79-4083-4D32-8FC2-FDC7E6AC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69" y="4046876"/>
            <a:ext cx="2111428" cy="298631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643270" y="4464014"/>
            <a:ext cx="159561" cy="1824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3139439" y="1521195"/>
            <a:ext cx="9144000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a atração gravitacional entre duas massas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E31815FC-805B-4B31-9A70-DA44561161AC}"/>
              </a:ext>
            </a:extLst>
          </p:cNvPr>
          <p:cNvSpPr txBox="1">
            <a:spLocks/>
          </p:cNvSpPr>
          <p:nvPr/>
        </p:nvSpPr>
        <p:spPr>
          <a:xfrm>
            <a:off x="2393909" y="4107766"/>
            <a:ext cx="8154821" cy="936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denominada como constante gravitacional que em unidades do SI é dada por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C027D5A-FB0F-4425-BF9B-8E85B1425CCB}"/>
              </a:ext>
            </a:extLst>
          </p:cNvPr>
          <p:cNvCxnSpPr>
            <a:cxnSpLocks/>
            <a:endCxn id="7" idx="7"/>
          </p:cNvCxnSpPr>
          <p:nvPr/>
        </p:nvCxnSpPr>
        <p:spPr>
          <a:xfrm flipV="1">
            <a:off x="1218383" y="4490728"/>
            <a:ext cx="561081" cy="829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597B4F9-6F29-48CA-9426-6F2DA80AE44A}"/>
              </a:ext>
            </a:extLst>
          </p:cNvPr>
          <p:cNvSpPr txBox="1"/>
          <p:nvPr/>
        </p:nvSpPr>
        <p:spPr>
          <a:xfrm>
            <a:off x="979229" y="4402716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282BBC1-3858-4066-8DEC-25B4F38DB860}"/>
                  </a:ext>
                </a:extLst>
              </p:cNvPr>
              <p:cNvSpPr txBox="1"/>
              <p:nvPr/>
            </p:nvSpPr>
            <p:spPr>
              <a:xfrm>
                <a:off x="5683347" y="2489979"/>
                <a:ext cx="3545059" cy="142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pt-BR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pt-BR" sz="4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pt-BR" sz="4800" b="1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282BBC1-3858-4066-8DEC-25B4F38DB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47" y="2489979"/>
                <a:ext cx="3545059" cy="1423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B535A8-A874-4906-A19B-FF08440D1AE3}"/>
              </a:ext>
            </a:extLst>
          </p:cNvPr>
          <p:cNvSpPr txBox="1"/>
          <p:nvPr/>
        </p:nvSpPr>
        <p:spPr>
          <a:xfrm>
            <a:off x="2586823" y="5928107"/>
            <a:ext cx="567631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3200" b="0" dirty="0">
                <a:ea typeface="Cambria Math" panose="02040503050406030204" pitchFamily="18" charset="0"/>
              </a:rPr>
              <a:t>R ≈ 6371 km  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F5452C4-58FD-4A0A-9341-09DF0C014C69}"/>
                  </a:ext>
                </a:extLst>
              </p:cNvPr>
              <p:cNvSpPr txBox="1"/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=6,67.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−11 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F5452C4-58FD-4A0A-9341-09DF0C014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ítulo 1">
            <a:extLst>
              <a:ext uri="{FF2B5EF4-FFF2-40B4-BE49-F238E27FC236}">
                <a16:creationId xmlns:a16="http://schemas.microsoft.com/office/drawing/2014/main" id="{C2445510-FF28-4551-94D0-C5B9D0C61504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CE01C544-37C5-4F89-8FA3-FE52794C350A}"/>
              </a:ext>
            </a:extLst>
          </p:cNvPr>
          <p:cNvSpPr txBox="1">
            <a:spLocks/>
          </p:cNvSpPr>
          <p:nvPr/>
        </p:nvSpPr>
        <p:spPr>
          <a:xfrm>
            <a:off x="335254" y="3316491"/>
            <a:ext cx="4373906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A terra esférica e homogênea!</a:t>
            </a:r>
          </a:p>
        </p:txBody>
      </p:sp>
    </p:spTree>
    <p:extLst>
      <p:ext uri="{BB962C8B-B14F-4D97-AF65-F5344CB8AC3E}">
        <p14:creationId xmlns:p14="http://schemas.microsoft.com/office/powerpoint/2010/main" val="122233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DD59287-30B7-4C9A-9C77-71CF0487C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401"/>
            <a:ext cx="9144000" cy="1182068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/>
              <a:t>Objetivo: </a:t>
            </a:r>
            <a:r>
              <a:rPr lang="pt-BR" sz="2800" dirty="0"/>
              <a:t>Introduzir conceitos sobre Teoria do Potencial e as suas consequências do ponto de vista físico e matemático.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C7D3DC-C885-45BE-85C2-2B6306B8874D}"/>
              </a:ext>
            </a:extLst>
          </p:cNvPr>
          <p:cNvSpPr txBox="1"/>
          <p:nvPr/>
        </p:nvSpPr>
        <p:spPr>
          <a:xfrm>
            <a:off x="1202635" y="2156433"/>
            <a:ext cx="9786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 Lei da Gravitação;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Introdução a Teoria do potencial;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Identidades de Green;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 integral de continuação para cima.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14584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9D38FA79-4083-4D32-8FC2-FDC7E6AC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69" y="4046876"/>
            <a:ext cx="2111428" cy="298631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643270" y="4464014"/>
            <a:ext cx="159561" cy="1824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3139439" y="1521195"/>
            <a:ext cx="9144000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a atração gravitacional entre duas massas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E31815FC-805B-4B31-9A70-DA44561161AC}"/>
              </a:ext>
            </a:extLst>
          </p:cNvPr>
          <p:cNvSpPr txBox="1">
            <a:spLocks/>
          </p:cNvSpPr>
          <p:nvPr/>
        </p:nvSpPr>
        <p:spPr>
          <a:xfrm>
            <a:off x="2393909" y="4107766"/>
            <a:ext cx="8154821" cy="936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denominada como constante gravitacional que em unidades do SI é dada por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DF4DC09-A73A-4EEC-9225-5284C0B30693}"/>
                  </a:ext>
                </a:extLst>
              </p:cNvPr>
              <p:cNvSpPr txBox="1"/>
              <p:nvPr/>
            </p:nvSpPr>
            <p:spPr>
              <a:xfrm>
                <a:off x="5683347" y="2489979"/>
                <a:ext cx="3905670" cy="1378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4800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pt-BR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pt-BR" sz="4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pt-BR" sz="48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DF4DC09-A73A-4EEC-9225-5284C0B3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47" y="2489979"/>
                <a:ext cx="3905670" cy="13780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CA2D08-D020-488A-9FBF-1C910EDB1858}"/>
              </a:ext>
            </a:extLst>
          </p:cNvPr>
          <p:cNvSpPr txBox="1"/>
          <p:nvPr/>
        </p:nvSpPr>
        <p:spPr>
          <a:xfrm>
            <a:off x="830855" y="4945378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B095D9-2A90-4AD7-8858-0E52CADD70B8}"/>
              </a:ext>
            </a:extLst>
          </p:cNvPr>
          <p:cNvSpPr txBox="1"/>
          <p:nvPr/>
        </p:nvSpPr>
        <p:spPr>
          <a:xfrm>
            <a:off x="1728589" y="3958168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C96D520-6321-4865-B243-828BBB1047B0}"/>
              </a:ext>
            </a:extLst>
          </p:cNvPr>
          <p:cNvSpPr txBox="1"/>
          <p:nvPr/>
        </p:nvSpPr>
        <p:spPr>
          <a:xfrm>
            <a:off x="2586823" y="5928107"/>
            <a:ext cx="567631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3200" b="0" dirty="0">
                <a:ea typeface="Cambria Math" panose="02040503050406030204" pitchFamily="18" charset="0"/>
              </a:rPr>
              <a:t>R ≈ 6371 km  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F524F3E-F3B9-4AB1-9D43-4ECAA6CF4917}"/>
                  </a:ext>
                </a:extLst>
              </p:cNvPr>
              <p:cNvSpPr txBox="1"/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=6,67.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−11 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F524F3E-F3B9-4AB1-9D43-4ECAA6CF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ítulo 1">
            <a:extLst>
              <a:ext uri="{FF2B5EF4-FFF2-40B4-BE49-F238E27FC236}">
                <a16:creationId xmlns:a16="http://schemas.microsoft.com/office/drawing/2014/main" id="{2A17F81F-5DDF-43C3-A780-2EBD03903A21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B8493CBB-103D-444A-A575-63425779D139}"/>
              </a:ext>
            </a:extLst>
          </p:cNvPr>
          <p:cNvSpPr txBox="1">
            <a:spLocks/>
          </p:cNvSpPr>
          <p:nvPr/>
        </p:nvSpPr>
        <p:spPr>
          <a:xfrm>
            <a:off x="335254" y="3316491"/>
            <a:ext cx="4373906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A terra esférica e homogênea!</a:t>
            </a:r>
          </a:p>
        </p:txBody>
      </p:sp>
    </p:spTree>
    <p:extLst>
      <p:ext uri="{BB962C8B-B14F-4D97-AF65-F5344CB8AC3E}">
        <p14:creationId xmlns:p14="http://schemas.microsoft.com/office/powerpoint/2010/main" val="52995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9D38FA79-4083-4D32-8FC2-FDC7E6AC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69" y="4046876"/>
            <a:ext cx="2111428" cy="298631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643270" y="4464014"/>
            <a:ext cx="159561" cy="1824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3139439" y="1521195"/>
            <a:ext cx="9144000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a atração gravitacional entre duas massas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E31815FC-805B-4B31-9A70-DA44561161AC}"/>
              </a:ext>
            </a:extLst>
          </p:cNvPr>
          <p:cNvSpPr txBox="1">
            <a:spLocks/>
          </p:cNvSpPr>
          <p:nvPr/>
        </p:nvSpPr>
        <p:spPr>
          <a:xfrm>
            <a:off x="2393909" y="4107766"/>
            <a:ext cx="8154821" cy="936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denominada como constante gravitacional que em unidades do SI é dada por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DF4DC09-A73A-4EEC-9225-5284C0B30693}"/>
                  </a:ext>
                </a:extLst>
              </p:cNvPr>
              <p:cNvSpPr txBox="1"/>
              <p:nvPr/>
            </p:nvSpPr>
            <p:spPr>
              <a:xfrm>
                <a:off x="5683347" y="2489979"/>
                <a:ext cx="3905670" cy="1378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4800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pt-BR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pt-BR" sz="4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pt-BR" sz="48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DF4DC09-A73A-4EEC-9225-5284C0B3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47" y="2489979"/>
                <a:ext cx="3905670" cy="13780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CA2D08-D020-488A-9FBF-1C910EDB1858}"/>
              </a:ext>
            </a:extLst>
          </p:cNvPr>
          <p:cNvSpPr txBox="1"/>
          <p:nvPr/>
        </p:nvSpPr>
        <p:spPr>
          <a:xfrm>
            <a:off x="830855" y="4945378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B095D9-2A90-4AD7-8858-0E52CADD70B8}"/>
              </a:ext>
            </a:extLst>
          </p:cNvPr>
          <p:cNvSpPr txBox="1"/>
          <p:nvPr/>
        </p:nvSpPr>
        <p:spPr>
          <a:xfrm>
            <a:off x="1728589" y="3958168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DB1FE33-C431-423B-B285-AEB96E5711FD}"/>
              </a:ext>
            </a:extLst>
          </p:cNvPr>
          <p:cNvCxnSpPr>
            <a:cxnSpLocks/>
          </p:cNvCxnSpPr>
          <p:nvPr/>
        </p:nvCxnSpPr>
        <p:spPr>
          <a:xfrm flipV="1">
            <a:off x="5689385" y="2857157"/>
            <a:ext cx="561081" cy="82959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9CFE618-755F-4E1D-8ECD-8555FBAF8F97}"/>
              </a:ext>
            </a:extLst>
          </p:cNvPr>
          <p:cNvCxnSpPr>
            <a:cxnSpLocks/>
          </p:cNvCxnSpPr>
          <p:nvPr/>
        </p:nvCxnSpPr>
        <p:spPr>
          <a:xfrm flipV="1">
            <a:off x="8295425" y="2399957"/>
            <a:ext cx="561081" cy="82959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38EE358-EC34-4C43-B2F2-0DFC5A40431C}"/>
              </a:ext>
            </a:extLst>
          </p:cNvPr>
          <p:cNvSpPr txBox="1"/>
          <p:nvPr/>
        </p:nvSpPr>
        <p:spPr>
          <a:xfrm>
            <a:off x="2586823" y="5928107"/>
            <a:ext cx="567631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3200" b="0" dirty="0">
                <a:ea typeface="Cambria Math" panose="02040503050406030204" pitchFamily="18" charset="0"/>
              </a:rPr>
              <a:t>R ≈ 6371 km  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CB1BE75-70E5-4483-8B45-CE83BB9E1D6F}"/>
                  </a:ext>
                </a:extLst>
              </p:cNvPr>
              <p:cNvSpPr txBox="1"/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=6,67.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−11 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CB1BE75-70E5-4483-8B45-CE83BB9E1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ítulo 1">
            <a:extLst>
              <a:ext uri="{FF2B5EF4-FFF2-40B4-BE49-F238E27FC236}">
                <a16:creationId xmlns:a16="http://schemas.microsoft.com/office/drawing/2014/main" id="{33B0C281-D0A9-4505-AA4E-2CB7D9DC3BEE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4F10E0D6-336A-43F0-95F6-0E0A0F9E26A2}"/>
              </a:ext>
            </a:extLst>
          </p:cNvPr>
          <p:cNvSpPr txBox="1">
            <a:spLocks/>
          </p:cNvSpPr>
          <p:nvPr/>
        </p:nvSpPr>
        <p:spPr>
          <a:xfrm>
            <a:off x="335254" y="3316491"/>
            <a:ext cx="4373906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A terra esférica e homogênea!</a:t>
            </a:r>
          </a:p>
        </p:txBody>
      </p:sp>
    </p:spTree>
    <p:extLst>
      <p:ext uri="{BB962C8B-B14F-4D97-AF65-F5344CB8AC3E}">
        <p14:creationId xmlns:p14="http://schemas.microsoft.com/office/powerpoint/2010/main" val="3506097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9D38FA79-4083-4D32-8FC2-FDC7E6AC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69" y="4046876"/>
            <a:ext cx="2111428" cy="298631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643270" y="4464014"/>
            <a:ext cx="159561" cy="1824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3139439" y="1521195"/>
            <a:ext cx="9144000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a atração gravitacional entre duas massas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E31815FC-805B-4B31-9A70-DA44561161AC}"/>
              </a:ext>
            </a:extLst>
          </p:cNvPr>
          <p:cNvSpPr txBox="1">
            <a:spLocks/>
          </p:cNvSpPr>
          <p:nvPr/>
        </p:nvSpPr>
        <p:spPr>
          <a:xfrm>
            <a:off x="2393909" y="4107766"/>
            <a:ext cx="8154821" cy="936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denominada como constante gravitacional que em unidades do SI é dada por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DF4DC09-A73A-4EEC-9225-5284C0B30693}"/>
                  </a:ext>
                </a:extLst>
              </p:cNvPr>
              <p:cNvSpPr txBox="1"/>
              <p:nvPr/>
            </p:nvSpPr>
            <p:spPr>
              <a:xfrm>
                <a:off x="5683347" y="2489979"/>
                <a:ext cx="3545059" cy="1378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pt-BR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pt-BR" sz="4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pt-BR" sz="48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DF4DC09-A73A-4EEC-9225-5284C0B3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47" y="2489979"/>
                <a:ext cx="3545059" cy="13780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CA2D08-D020-488A-9FBF-1C910EDB1858}"/>
              </a:ext>
            </a:extLst>
          </p:cNvPr>
          <p:cNvSpPr txBox="1"/>
          <p:nvPr/>
        </p:nvSpPr>
        <p:spPr>
          <a:xfrm>
            <a:off x="830855" y="4945378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B095D9-2A90-4AD7-8858-0E52CADD70B8}"/>
              </a:ext>
            </a:extLst>
          </p:cNvPr>
          <p:cNvSpPr txBox="1"/>
          <p:nvPr/>
        </p:nvSpPr>
        <p:spPr>
          <a:xfrm>
            <a:off x="1728589" y="3958168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3C34EC-4005-467D-8349-C2717A91403B}"/>
              </a:ext>
            </a:extLst>
          </p:cNvPr>
          <p:cNvSpPr txBox="1"/>
          <p:nvPr/>
        </p:nvSpPr>
        <p:spPr>
          <a:xfrm>
            <a:off x="2586823" y="5928107"/>
            <a:ext cx="567631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3200" b="0" dirty="0">
                <a:ea typeface="Cambria Math" panose="02040503050406030204" pitchFamily="18" charset="0"/>
              </a:rPr>
              <a:t>R ≈ 6371 km  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3B81E5-C932-4D5E-9B83-2AD39979F9DC}"/>
                  </a:ext>
                </a:extLst>
              </p:cNvPr>
              <p:cNvSpPr txBox="1"/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=6,67.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−11 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3B81E5-C932-4D5E-9B83-2AD39979F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ítulo 1">
            <a:extLst>
              <a:ext uri="{FF2B5EF4-FFF2-40B4-BE49-F238E27FC236}">
                <a16:creationId xmlns:a16="http://schemas.microsoft.com/office/drawing/2014/main" id="{157E00CB-055D-49B9-8BFD-018D31126C16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C900CAD-475F-4728-A33E-C387EDD4CDF1}"/>
              </a:ext>
            </a:extLst>
          </p:cNvPr>
          <p:cNvSpPr txBox="1">
            <a:spLocks/>
          </p:cNvSpPr>
          <p:nvPr/>
        </p:nvSpPr>
        <p:spPr>
          <a:xfrm>
            <a:off x="335254" y="3316491"/>
            <a:ext cx="4373906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A terra esférica e homogênea!</a:t>
            </a:r>
          </a:p>
        </p:txBody>
      </p:sp>
    </p:spTree>
    <p:extLst>
      <p:ext uri="{BB962C8B-B14F-4D97-AF65-F5344CB8AC3E}">
        <p14:creationId xmlns:p14="http://schemas.microsoft.com/office/powerpoint/2010/main" val="10482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9D38FA79-4083-4D32-8FC2-FDC7E6AC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69" y="4046876"/>
            <a:ext cx="2111428" cy="298631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643270" y="4464014"/>
            <a:ext cx="159561" cy="1824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3139439" y="1521195"/>
            <a:ext cx="9144000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a atração gravitacional entre duas massas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E31815FC-805B-4B31-9A70-DA44561161AC}"/>
              </a:ext>
            </a:extLst>
          </p:cNvPr>
          <p:cNvSpPr txBox="1">
            <a:spLocks/>
          </p:cNvSpPr>
          <p:nvPr/>
        </p:nvSpPr>
        <p:spPr>
          <a:xfrm>
            <a:off x="2393909" y="4107766"/>
            <a:ext cx="8154821" cy="936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denominada como constante gravitacional que em unidades do SI é dada por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DF4DC09-A73A-4EEC-9225-5284C0B30693}"/>
                  </a:ext>
                </a:extLst>
              </p:cNvPr>
              <p:cNvSpPr txBox="1"/>
              <p:nvPr/>
            </p:nvSpPr>
            <p:spPr>
              <a:xfrm>
                <a:off x="5683347" y="2489979"/>
                <a:ext cx="3545059" cy="1378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pt-BR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pt-BR" sz="4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pt-BR" sz="48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DF4DC09-A73A-4EEC-9225-5284C0B3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47" y="2489979"/>
                <a:ext cx="3545059" cy="13780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CA2D08-D020-488A-9FBF-1C910EDB1858}"/>
              </a:ext>
            </a:extLst>
          </p:cNvPr>
          <p:cNvSpPr txBox="1"/>
          <p:nvPr/>
        </p:nvSpPr>
        <p:spPr>
          <a:xfrm>
            <a:off x="830855" y="4945378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B095D9-2A90-4AD7-8858-0E52CADD70B8}"/>
              </a:ext>
            </a:extLst>
          </p:cNvPr>
          <p:cNvSpPr txBox="1"/>
          <p:nvPr/>
        </p:nvSpPr>
        <p:spPr>
          <a:xfrm>
            <a:off x="1728589" y="3958168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3C34EC-4005-467D-8349-C2717A91403B}"/>
              </a:ext>
            </a:extLst>
          </p:cNvPr>
          <p:cNvSpPr txBox="1"/>
          <p:nvPr/>
        </p:nvSpPr>
        <p:spPr>
          <a:xfrm>
            <a:off x="2586823" y="5928107"/>
            <a:ext cx="567631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3200" b="0" dirty="0">
                <a:ea typeface="Cambria Math" panose="02040503050406030204" pitchFamily="18" charset="0"/>
              </a:rPr>
              <a:t>R ≈ 6371 km  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B11EC99-F239-43D2-BA14-B1585C798D6E}"/>
                  </a:ext>
                </a:extLst>
              </p:cNvPr>
              <p:cNvSpPr txBox="1"/>
              <p:nvPr/>
            </p:nvSpPr>
            <p:spPr>
              <a:xfrm>
                <a:off x="9278587" y="2901093"/>
                <a:ext cx="254028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sz="3600" dirty="0"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9,8 </m:t>
                          </m:r>
                          <m:r>
                            <a:rPr lang="pt-BR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pt-BR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B11EC99-F239-43D2-BA14-B1585C798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587" y="2901093"/>
                <a:ext cx="254028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ítulo 1">
            <a:extLst>
              <a:ext uri="{FF2B5EF4-FFF2-40B4-BE49-F238E27FC236}">
                <a16:creationId xmlns:a16="http://schemas.microsoft.com/office/drawing/2014/main" id="{89215EC1-99D5-4B24-AE36-3868A8F7208A}"/>
              </a:ext>
            </a:extLst>
          </p:cNvPr>
          <p:cNvSpPr txBox="1">
            <a:spLocks/>
          </p:cNvSpPr>
          <p:nvPr/>
        </p:nvSpPr>
        <p:spPr>
          <a:xfrm>
            <a:off x="335254" y="3316491"/>
            <a:ext cx="4373906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rgbClr val="FF0000"/>
                </a:solidFill>
              </a:rPr>
              <a:t>A terra esférica e homogênea!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F6B7852-174E-43B1-B661-5B6E0BDE06C9}"/>
                  </a:ext>
                </a:extLst>
              </p:cNvPr>
              <p:cNvSpPr txBox="1"/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=6,67.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−11 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F6B7852-174E-43B1-B661-5B6E0BDE0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ítulo 1">
            <a:extLst>
              <a:ext uri="{FF2B5EF4-FFF2-40B4-BE49-F238E27FC236}">
                <a16:creationId xmlns:a16="http://schemas.microsoft.com/office/drawing/2014/main" id="{47C01FAD-8F8F-4A11-B58A-532318EEDF46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</p:spTree>
    <p:extLst>
      <p:ext uri="{BB962C8B-B14F-4D97-AF65-F5344CB8AC3E}">
        <p14:creationId xmlns:p14="http://schemas.microsoft.com/office/powerpoint/2010/main" val="2268850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2200C7-7F68-4350-9546-8C8BBC6B08B0}"/>
              </a:ext>
            </a:extLst>
          </p:cNvPr>
          <p:cNvSpPr txBox="1">
            <a:spLocks/>
          </p:cNvSpPr>
          <p:nvPr/>
        </p:nvSpPr>
        <p:spPr>
          <a:xfrm>
            <a:off x="1133475" y="2934727"/>
            <a:ext cx="9925050" cy="98854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Introdução da Teoria do Potencial</a:t>
            </a:r>
          </a:p>
        </p:txBody>
      </p:sp>
    </p:spTree>
    <p:extLst>
      <p:ext uri="{BB962C8B-B14F-4D97-AF65-F5344CB8AC3E}">
        <p14:creationId xmlns:p14="http://schemas.microsoft.com/office/powerpoint/2010/main" val="3961272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1278987" y="207401"/>
            <a:ext cx="9634026" cy="5287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Serviu como ponto de partida para a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Teoria do potencial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2A7B502-684A-4F60-B4E3-2FCBA0D03EA8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3120043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1278987" y="207401"/>
            <a:ext cx="9634026" cy="5287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Serviu como ponto de partida para a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Teoria do potencial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5ED8B88-A064-47F1-B415-D28485337AED}"/>
              </a:ext>
            </a:extLst>
          </p:cNvPr>
          <p:cNvSpPr txBox="1">
            <a:spLocks/>
          </p:cNvSpPr>
          <p:nvPr/>
        </p:nvSpPr>
        <p:spPr>
          <a:xfrm>
            <a:off x="1524000" y="1035282"/>
            <a:ext cx="9634026" cy="1223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o estudo dos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campos potenciais conservativos</a:t>
            </a:r>
            <a:r>
              <a:rPr lang="pt-BR" sz="2800" dirty="0"/>
              <a:t>, nos quais são derivados de um potencial.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2A7B502-684A-4F60-B4E3-2FCBA0D03EA8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313975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1278987" y="207401"/>
            <a:ext cx="9634026" cy="5287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Serviu como ponto de partida para a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Teoria do potencial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5ED8B88-A064-47F1-B415-D28485337AED}"/>
              </a:ext>
            </a:extLst>
          </p:cNvPr>
          <p:cNvSpPr txBox="1">
            <a:spLocks/>
          </p:cNvSpPr>
          <p:nvPr/>
        </p:nvSpPr>
        <p:spPr>
          <a:xfrm>
            <a:off x="1524000" y="1035282"/>
            <a:ext cx="9634026" cy="1223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o estudo dos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campos potenciais conservativos</a:t>
            </a:r>
            <a:r>
              <a:rPr lang="pt-BR" sz="2800" dirty="0"/>
              <a:t>, nos quais são derivados de um potencial.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44FB4F6-A1C3-464A-A94D-309C48844D1F}"/>
              </a:ext>
            </a:extLst>
          </p:cNvPr>
          <p:cNvSpPr txBox="1">
            <a:spLocks/>
          </p:cNvSpPr>
          <p:nvPr/>
        </p:nvSpPr>
        <p:spPr>
          <a:xfrm>
            <a:off x="1240296" y="2750213"/>
            <a:ext cx="9634026" cy="9500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Tais campos obedecem uma equação diferencial parcial chamada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equação de Laplace</a:t>
            </a:r>
            <a:r>
              <a:rPr lang="pt-BR" sz="2800" dirty="0"/>
              <a:t>, que serve para de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funções harmônicas.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2A7B502-684A-4F60-B4E3-2FCBA0D03EA8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1808931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1278987" y="207401"/>
            <a:ext cx="9634026" cy="5287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Serviu como ponto de partida para a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Teoria do potencial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5ED8B88-A064-47F1-B415-D28485337AED}"/>
              </a:ext>
            </a:extLst>
          </p:cNvPr>
          <p:cNvSpPr txBox="1">
            <a:spLocks/>
          </p:cNvSpPr>
          <p:nvPr/>
        </p:nvSpPr>
        <p:spPr>
          <a:xfrm>
            <a:off x="1524000" y="1035282"/>
            <a:ext cx="9634026" cy="1223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o estudo dos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campos potenciais conservativos</a:t>
            </a:r>
            <a:r>
              <a:rPr lang="pt-BR" sz="2800" dirty="0"/>
              <a:t>, nos quais são derivados de um potencial.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44FB4F6-A1C3-464A-A94D-309C48844D1F}"/>
              </a:ext>
            </a:extLst>
          </p:cNvPr>
          <p:cNvSpPr txBox="1">
            <a:spLocks/>
          </p:cNvSpPr>
          <p:nvPr/>
        </p:nvSpPr>
        <p:spPr>
          <a:xfrm>
            <a:off x="1240296" y="2750213"/>
            <a:ext cx="9634026" cy="9500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Tais campos obedecem uma equação diferencial parcial chamada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equação de Laplace</a:t>
            </a:r>
            <a:r>
              <a:rPr lang="pt-BR" sz="2800" dirty="0"/>
              <a:t>, que serve para de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funções harmônicas.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EB83B48-F82B-4EF6-B638-07B1214C0762}"/>
              </a:ext>
            </a:extLst>
          </p:cNvPr>
          <p:cNvSpPr txBox="1">
            <a:spLocks/>
          </p:cNvSpPr>
          <p:nvPr/>
        </p:nvSpPr>
        <p:spPr>
          <a:xfrm>
            <a:off x="715397" y="4319819"/>
            <a:ext cx="10982181" cy="1300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uma série de fenômenos da natureza, tais como a transferência de calor em meios homogêneos, o escoamentos de fluidos em meios ideais, os campos eletrostáticos e </a:t>
            </a:r>
            <a:r>
              <a:rPr lang="pt-BR" sz="2800" dirty="0" err="1"/>
              <a:t>magnetostáticos</a:t>
            </a:r>
            <a:r>
              <a:rPr lang="pt-BR" sz="2800" dirty="0"/>
              <a:t>, dentre outros!</a:t>
            </a:r>
            <a:endParaRPr lang="pt-BR" sz="2800" b="1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2A7B502-684A-4F60-B4E3-2FCBA0D03EA8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1636240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espaço </a:t>
            </a:r>
            <a:r>
              <a:rPr lang="pt-BR" sz="2800" dirty="0"/>
              <a:t>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tempo </a:t>
            </a:r>
            <a:r>
              <a:rPr lang="pt-BR" sz="2800" dirty="0"/>
              <a:t>que descrevem alguma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propriedade física em cada ponto</a:t>
            </a:r>
            <a:r>
              <a:rPr lang="pt-BR" sz="2800" dirty="0"/>
              <a:t>, seja ele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vetorial</a:t>
            </a:r>
            <a:r>
              <a:rPr lang="pt-BR" sz="2800" dirty="0"/>
              <a:t> 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escalar</a:t>
            </a:r>
            <a:r>
              <a:rPr lang="pt-BR" sz="2800" dirty="0"/>
              <a:t>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369779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2200C7-7F68-4350-9546-8C8BBC6B08B0}"/>
              </a:ext>
            </a:extLst>
          </p:cNvPr>
          <p:cNvSpPr txBox="1">
            <a:spLocks/>
          </p:cNvSpPr>
          <p:nvPr/>
        </p:nvSpPr>
        <p:spPr>
          <a:xfrm>
            <a:off x="1133475" y="2934727"/>
            <a:ext cx="9925050" cy="98854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A Lei da Gravitação</a:t>
            </a:r>
          </a:p>
        </p:txBody>
      </p:sp>
    </p:spTree>
    <p:extLst>
      <p:ext uri="{BB962C8B-B14F-4D97-AF65-F5344CB8AC3E}">
        <p14:creationId xmlns:p14="http://schemas.microsoft.com/office/powerpoint/2010/main" val="3564863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espaço </a:t>
            </a:r>
            <a:r>
              <a:rPr lang="pt-BR" sz="2800" dirty="0"/>
              <a:t>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tempo </a:t>
            </a:r>
            <a:r>
              <a:rPr lang="pt-BR" sz="2800" dirty="0"/>
              <a:t>que descrevem alguma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propriedade física em cada ponto</a:t>
            </a:r>
            <a:r>
              <a:rPr lang="pt-BR" sz="2800" dirty="0"/>
              <a:t>, seja ele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vetorial</a:t>
            </a:r>
            <a:r>
              <a:rPr lang="pt-BR" sz="2800" dirty="0"/>
              <a:t> 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escalar</a:t>
            </a:r>
            <a:r>
              <a:rPr lang="pt-BR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EDD6D99-8922-409E-BEE9-9D97019C3DBD}"/>
              </a:ext>
            </a:extLst>
          </p:cNvPr>
          <p:cNvSpPr/>
          <p:nvPr/>
        </p:nvSpPr>
        <p:spPr>
          <a:xfrm>
            <a:off x="689113" y="3286539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FAFC1574-D4D3-4EE6-BC9B-005433262762}"/>
              </a:ext>
            </a:extLst>
          </p:cNvPr>
          <p:cNvSpPr/>
          <p:nvPr/>
        </p:nvSpPr>
        <p:spPr>
          <a:xfrm>
            <a:off x="1278985" y="3460137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B1CDECF-5E31-4EE4-A55C-F6C13ED9697D}"/>
              </a:ext>
            </a:extLst>
          </p:cNvPr>
          <p:cNvSpPr/>
          <p:nvPr/>
        </p:nvSpPr>
        <p:spPr>
          <a:xfrm>
            <a:off x="1987826" y="3602538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1F514C10-B7E6-42DE-95A9-D5DF03E1997C}"/>
              </a:ext>
            </a:extLst>
          </p:cNvPr>
          <p:cNvSpPr/>
          <p:nvPr/>
        </p:nvSpPr>
        <p:spPr>
          <a:xfrm>
            <a:off x="2681939" y="3779284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/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735221B6-2956-4E0B-B552-5DB31BE0E94B}"/>
              </a:ext>
            </a:extLst>
          </p:cNvPr>
          <p:cNvSpPr/>
          <p:nvPr/>
        </p:nvSpPr>
        <p:spPr>
          <a:xfrm>
            <a:off x="594360" y="3840480"/>
            <a:ext cx="3627120" cy="1264920"/>
          </a:xfrm>
          <a:custGeom>
            <a:avLst/>
            <a:gdLst>
              <a:gd name="connsiteX0" fmla="*/ 0 w 3627120"/>
              <a:gd name="connsiteY0" fmla="*/ 0 h 1264920"/>
              <a:gd name="connsiteX1" fmla="*/ 883920 w 3627120"/>
              <a:gd name="connsiteY1" fmla="*/ 899160 h 1264920"/>
              <a:gd name="connsiteX2" fmla="*/ 2788920 w 3627120"/>
              <a:gd name="connsiteY2" fmla="*/ 335280 h 1264920"/>
              <a:gd name="connsiteX3" fmla="*/ 3627120 w 3627120"/>
              <a:gd name="connsiteY3" fmla="*/ 126492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120" h="1264920">
                <a:moveTo>
                  <a:pt x="0" y="0"/>
                </a:moveTo>
                <a:cubicBezTo>
                  <a:pt x="209550" y="421640"/>
                  <a:pt x="419100" y="843280"/>
                  <a:pt x="883920" y="899160"/>
                </a:cubicBezTo>
                <a:cubicBezTo>
                  <a:pt x="1348740" y="955040"/>
                  <a:pt x="2331720" y="274320"/>
                  <a:pt x="2788920" y="335280"/>
                </a:cubicBezTo>
                <a:cubicBezTo>
                  <a:pt x="3246120" y="396240"/>
                  <a:pt x="3436620" y="830580"/>
                  <a:pt x="3627120" y="1264920"/>
                </a:cubicBez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/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/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5F79EDD-8D0F-4008-915C-BCE4C0003243}"/>
                  </a:ext>
                </a:extLst>
              </p:cNvPr>
              <p:cNvSpPr txBox="1"/>
              <p:nvPr/>
            </p:nvSpPr>
            <p:spPr>
              <a:xfrm>
                <a:off x="6584282" y="2758043"/>
                <a:ext cx="383650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5F79EDD-8D0F-4008-915C-BCE4C000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282" y="2758043"/>
                <a:ext cx="3836503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ítulo 1">
            <a:extLst>
              <a:ext uri="{FF2B5EF4-FFF2-40B4-BE49-F238E27FC236}">
                <a16:creationId xmlns:a16="http://schemas.microsoft.com/office/drawing/2014/main" id="{D6ED57D6-715E-4872-BE35-0918AEAB42F5}"/>
              </a:ext>
            </a:extLst>
          </p:cNvPr>
          <p:cNvSpPr txBox="1">
            <a:spLocks/>
          </p:cNvSpPr>
          <p:nvPr/>
        </p:nvSpPr>
        <p:spPr>
          <a:xfrm>
            <a:off x="5867624" y="2175731"/>
            <a:ext cx="4943037" cy="582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Pela 1ª Lei de Newton: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/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pt-BR" b="1" i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171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espaço </a:t>
            </a:r>
            <a:r>
              <a:rPr lang="pt-BR" sz="2800" dirty="0"/>
              <a:t>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tempo </a:t>
            </a:r>
            <a:r>
              <a:rPr lang="pt-BR" sz="2800" dirty="0"/>
              <a:t>que descrevem alguma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propriedade física em cada ponto</a:t>
            </a:r>
            <a:r>
              <a:rPr lang="pt-BR" sz="2800" dirty="0"/>
              <a:t>, seja ele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vetorial</a:t>
            </a:r>
            <a:r>
              <a:rPr lang="pt-BR" sz="2800" dirty="0"/>
              <a:t> 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escalar</a:t>
            </a:r>
            <a:r>
              <a:rPr lang="pt-BR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EDD6D99-8922-409E-BEE9-9D97019C3DBD}"/>
              </a:ext>
            </a:extLst>
          </p:cNvPr>
          <p:cNvSpPr/>
          <p:nvPr/>
        </p:nvSpPr>
        <p:spPr>
          <a:xfrm>
            <a:off x="689113" y="3286539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FAFC1574-D4D3-4EE6-BC9B-005433262762}"/>
              </a:ext>
            </a:extLst>
          </p:cNvPr>
          <p:cNvSpPr/>
          <p:nvPr/>
        </p:nvSpPr>
        <p:spPr>
          <a:xfrm>
            <a:off x="1278985" y="3460137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B1CDECF-5E31-4EE4-A55C-F6C13ED9697D}"/>
              </a:ext>
            </a:extLst>
          </p:cNvPr>
          <p:cNvSpPr/>
          <p:nvPr/>
        </p:nvSpPr>
        <p:spPr>
          <a:xfrm>
            <a:off x="1987826" y="3602538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1F514C10-B7E6-42DE-95A9-D5DF03E1997C}"/>
              </a:ext>
            </a:extLst>
          </p:cNvPr>
          <p:cNvSpPr/>
          <p:nvPr/>
        </p:nvSpPr>
        <p:spPr>
          <a:xfrm>
            <a:off x="2681939" y="3779284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/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735221B6-2956-4E0B-B552-5DB31BE0E94B}"/>
              </a:ext>
            </a:extLst>
          </p:cNvPr>
          <p:cNvSpPr/>
          <p:nvPr/>
        </p:nvSpPr>
        <p:spPr>
          <a:xfrm>
            <a:off x="594360" y="3840480"/>
            <a:ext cx="3627120" cy="1264920"/>
          </a:xfrm>
          <a:custGeom>
            <a:avLst/>
            <a:gdLst>
              <a:gd name="connsiteX0" fmla="*/ 0 w 3627120"/>
              <a:gd name="connsiteY0" fmla="*/ 0 h 1264920"/>
              <a:gd name="connsiteX1" fmla="*/ 883920 w 3627120"/>
              <a:gd name="connsiteY1" fmla="*/ 899160 h 1264920"/>
              <a:gd name="connsiteX2" fmla="*/ 2788920 w 3627120"/>
              <a:gd name="connsiteY2" fmla="*/ 335280 h 1264920"/>
              <a:gd name="connsiteX3" fmla="*/ 3627120 w 3627120"/>
              <a:gd name="connsiteY3" fmla="*/ 126492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120" h="1264920">
                <a:moveTo>
                  <a:pt x="0" y="0"/>
                </a:moveTo>
                <a:cubicBezTo>
                  <a:pt x="209550" y="421640"/>
                  <a:pt x="419100" y="843280"/>
                  <a:pt x="883920" y="899160"/>
                </a:cubicBezTo>
                <a:cubicBezTo>
                  <a:pt x="1348740" y="955040"/>
                  <a:pt x="2331720" y="274320"/>
                  <a:pt x="2788920" y="335280"/>
                </a:cubicBezTo>
                <a:cubicBezTo>
                  <a:pt x="3246120" y="396240"/>
                  <a:pt x="3436620" y="830580"/>
                  <a:pt x="3627120" y="1264920"/>
                </a:cubicBez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/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/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5F79EDD-8D0F-4008-915C-BCE4C0003243}"/>
                  </a:ext>
                </a:extLst>
              </p:cNvPr>
              <p:cNvSpPr txBox="1"/>
              <p:nvPr/>
            </p:nvSpPr>
            <p:spPr>
              <a:xfrm>
                <a:off x="6584282" y="2758043"/>
                <a:ext cx="383650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5F79EDD-8D0F-4008-915C-BCE4C000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282" y="2758043"/>
                <a:ext cx="3836503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ítulo 1">
            <a:extLst>
              <a:ext uri="{FF2B5EF4-FFF2-40B4-BE49-F238E27FC236}">
                <a16:creationId xmlns:a16="http://schemas.microsoft.com/office/drawing/2014/main" id="{D6ED57D6-715E-4872-BE35-0918AEAB42F5}"/>
              </a:ext>
            </a:extLst>
          </p:cNvPr>
          <p:cNvSpPr txBox="1">
            <a:spLocks/>
          </p:cNvSpPr>
          <p:nvPr/>
        </p:nvSpPr>
        <p:spPr>
          <a:xfrm>
            <a:off x="5867624" y="2175731"/>
            <a:ext cx="4943037" cy="582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Pela 1ª Lei de Newton: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/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pt-BR" b="1" i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40C0614-B4E1-442B-8402-E1AE7E732CB7}"/>
                  </a:ext>
                </a:extLst>
              </p:cNvPr>
              <p:cNvSpPr txBox="1"/>
              <p:nvPr/>
            </p:nvSpPr>
            <p:spPr>
              <a:xfrm>
                <a:off x="6986005" y="3679280"/>
                <a:ext cx="3390026" cy="975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m</m:t>
                    </m:r>
                    <m:f>
                      <m:fPr>
                        <m:ctrlPr>
                          <a:rPr lang="pt-BR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num>
                      <m:den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40C0614-B4E1-442B-8402-E1AE7E732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05" y="3679280"/>
                <a:ext cx="3390026" cy="9752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580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espaço </a:t>
            </a:r>
            <a:r>
              <a:rPr lang="pt-BR" sz="2800" dirty="0"/>
              <a:t>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tempo </a:t>
            </a:r>
            <a:r>
              <a:rPr lang="pt-BR" sz="2800" dirty="0"/>
              <a:t>que descrevem alguma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propriedade física em cada ponto</a:t>
            </a:r>
            <a:r>
              <a:rPr lang="pt-BR" sz="2800" dirty="0"/>
              <a:t>, seja ele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vetorial</a:t>
            </a:r>
            <a:r>
              <a:rPr lang="pt-BR" sz="2800" dirty="0"/>
              <a:t> 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escalar</a:t>
            </a:r>
            <a:r>
              <a:rPr lang="pt-BR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EDD6D99-8922-409E-BEE9-9D97019C3DBD}"/>
              </a:ext>
            </a:extLst>
          </p:cNvPr>
          <p:cNvSpPr/>
          <p:nvPr/>
        </p:nvSpPr>
        <p:spPr>
          <a:xfrm>
            <a:off x="689113" y="3286539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FAFC1574-D4D3-4EE6-BC9B-005433262762}"/>
              </a:ext>
            </a:extLst>
          </p:cNvPr>
          <p:cNvSpPr/>
          <p:nvPr/>
        </p:nvSpPr>
        <p:spPr>
          <a:xfrm>
            <a:off x="1278985" y="3460137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B1CDECF-5E31-4EE4-A55C-F6C13ED9697D}"/>
              </a:ext>
            </a:extLst>
          </p:cNvPr>
          <p:cNvSpPr/>
          <p:nvPr/>
        </p:nvSpPr>
        <p:spPr>
          <a:xfrm>
            <a:off x="1987826" y="3602538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1F514C10-B7E6-42DE-95A9-D5DF03E1997C}"/>
              </a:ext>
            </a:extLst>
          </p:cNvPr>
          <p:cNvSpPr/>
          <p:nvPr/>
        </p:nvSpPr>
        <p:spPr>
          <a:xfrm>
            <a:off x="2681939" y="3779284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/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735221B6-2956-4E0B-B552-5DB31BE0E94B}"/>
              </a:ext>
            </a:extLst>
          </p:cNvPr>
          <p:cNvSpPr/>
          <p:nvPr/>
        </p:nvSpPr>
        <p:spPr>
          <a:xfrm>
            <a:off x="594360" y="3840480"/>
            <a:ext cx="3627120" cy="1264920"/>
          </a:xfrm>
          <a:custGeom>
            <a:avLst/>
            <a:gdLst>
              <a:gd name="connsiteX0" fmla="*/ 0 w 3627120"/>
              <a:gd name="connsiteY0" fmla="*/ 0 h 1264920"/>
              <a:gd name="connsiteX1" fmla="*/ 883920 w 3627120"/>
              <a:gd name="connsiteY1" fmla="*/ 899160 h 1264920"/>
              <a:gd name="connsiteX2" fmla="*/ 2788920 w 3627120"/>
              <a:gd name="connsiteY2" fmla="*/ 335280 h 1264920"/>
              <a:gd name="connsiteX3" fmla="*/ 3627120 w 3627120"/>
              <a:gd name="connsiteY3" fmla="*/ 126492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120" h="1264920">
                <a:moveTo>
                  <a:pt x="0" y="0"/>
                </a:moveTo>
                <a:cubicBezTo>
                  <a:pt x="209550" y="421640"/>
                  <a:pt x="419100" y="843280"/>
                  <a:pt x="883920" y="899160"/>
                </a:cubicBezTo>
                <a:cubicBezTo>
                  <a:pt x="1348740" y="955040"/>
                  <a:pt x="2331720" y="274320"/>
                  <a:pt x="2788920" y="335280"/>
                </a:cubicBezTo>
                <a:cubicBezTo>
                  <a:pt x="3246120" y="396240"/>
                  <a:pt x="3436620" y="830580"/>
                  <a:pt x="3627120" y="1264920"/>
                </a:cubicBez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/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/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5F79EDD-8D0F-4008-915C-BCE4C0003243}"/>
                  </a:ext>
                </a:extLst>
              </p:cNvPr>
              <p:cNvSpPr txBox="1"/>
              <p:nvPr/>
            </p:nvSpPr>
            <p:spPr>
              <a:xfrm>
                <a:off x="6584282" y="2758043"/>
                <a:ext cx="383650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5F79EDD-8D0F-4008-915C-BCE4C000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282" y="2758043"/>
                <a:ext cx="3836503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ítulo 1">
            <a:extLst>
              <a:ext uri="{FF2B5EF4-FFF2-40B4-BE49-F238E27FC236}">
                <a16:creationId xmlns:a16="http://schemas.microsoft.com/office/drawing/2014/main" id="{D6ED57D6-715E-4872-BE35-0918AEAB42F5}"/>
              </a:ext>
            </a:extLst>
          </p:cNvPr>
          <p:cNvSpPr txBox="1">
            <a:spLocks/>
          </p:cNvSpPr>
          <p:nvPr/>
        </p:nvSpPr>
        <p:spPr>
          <a:xfrm>
            <a:off x="5867624" y="2175731"/>
            <a:ext cx="4943037" cy="582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Pela 1ª Lei de Newton: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/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pt-BR" b="1" i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DC28DA5-793F-4D01-905A-8EADE2AB4D5A}"/>
                  </a:ext>
                </a:extLst>
              </p:cNvPr>
              <p:cNvSpPr txBox="1"/>
              <p:nvPr/>
            </p:nvSpPr>
            <p:spPr>
              <a:xfrm>
                <a:off x="6986005" y="3679280"/>
                <a:ext cx="3390026" cy="975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pt-BR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m</m:t>
                    </m:r>
                    <m:f>
                      <m:fPr>
                        <m:ctrlPr>
                          <a:rPr lang="pt-BR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num>
                      <m:den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DC28DA5-793F-4D01-905A-8EADE2AB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05" y="3679280"/>
                <a:ext cx="3390026" cy="9752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895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espaço </a:t>
            </a:r>
            <a:r>
              <a:rPr lang="pt-BR" sz="2800" dirty="0"/>
              <a:t>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tempo </a:t>
            </a:r>
            <a:r>
              <a:rPr lang="pt-BR" sz="2800" dirty="0"/>
              <a:t>que descrevem alguma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propriedade física em cada ponto</a:t>
            </a:r>
            <a:r>
              <a:rPr lang="pt-BR" sz="2800" dirty="0"/>
              <a:t>, seja ele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vetorial</a:t>
            </a:r>
            <a:r>
              <a:rPr lang="pt-BR" sz="2800" dirty="0"/>
              <a:t> 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escalar</a:t>
            </a:r>
            <a:r>
              <a:rPr lang="pt-BR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EDD6D99-8922-409E-BEE9-9D97019C3DBD}"/>
              </a:ext>
            </a:extLst>
          </p:cNvPr>
          <p:cNvSpPr/>
          <p:nvPr/>
        </p:nvSpPr>
        <p:spPr>
          <a:xfrm>
            <a:off x="689113" y="3286539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FAFC1574-D4D3-4EE6-BC9B-005433262762}"/>
              </a:ext>
            </a:extLst>
          </p:cNvPr>
          <p:cNvSpPr/>
          <p:nvPr/>
        </p:nvSpPr>
        <p:spPr>
          <a:xfrm>
            <a:off x="1278985" y="3460137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B1CDECF-5E31-4EE4-A55C-F6C13ED9697D}"/>
              </a:ext>
            </a:extLst>
          </p:cNvPr>
          <p:cNvSpPr/>
          <p:nvPr/>
        </p:nvSpPr>
        <p:spPr>
          <a:xfrm>
            <a:off x="1987826" y="3602538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1F514C10-B7E6-42DE-95A9-D5DF03E1997C}"/>
              </a:ext>
            </a:extLst>
          </p:cNvPr>
          <p:cNvSpPr/>
          <p:nvPr/>
        </p:nvSpPr>
        <p:spPr>
          <a:xfrm>
            <a:off x="2681939" y="3779284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/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735221B6-2956-4E0B-B552-5DB31BE0E94B}"/>
              </a:ext>
            </a:extLst>
          </p:cNvPr>
          <p:cNvSpPr/>
          <p:nvPr/>
        </p:nvSpPr>
        <p:spPr>
          <a:xfrm>
            <a:off x="594360" y="3840480"/>
            <a:ext cx="3627120" cy="1264920"/>
          </a:xfrm>
          <a:custGeom>
            <a:avLst/>
            <a:gdLst>
              <a:gd name="connsiteX0" fmla="*/ 0 w 3627120"/>
              <a:gd name="connsiteY0" fmla="*/ 0 h 1264920"/>
              <a:gd name="connsiteX1" fmla="*/ 883920 w 3627120"/>
              <a:gd name="connsiteY1" fmla="*/ 899160 h 1264920"/>
              <a:gd name="connsiteX2" fmla="*/ 2788920 w 3627120"/>
              <a:gd name="connsiteY2" fmla="*/ 335280 h 1264920"/>
              <a:gd name="connsiteX3" fmla="*/ 3627120 w 3627120"/>
              <a:gd name="connsiteY3" fmla="*/ 126492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120" h="1264920">
                <a:moveTo>
                  <a:pt x="0" y="0"/>
                </a:moveTo>
                <a:cubicBezTo>
                  <a:pt x="209550" y="421640"/>
                  <a:pt x="419100" y="843280"/>
                  <a:pt x="883920" y="899160"/>
                </a:cubicBezTo>
                <a:cubicBezTo>
                  <a:pt x="1348740" y="955040"/>
                  <a:pt x="2331720" y="274320"/>
                  <a:pt x="2788920" y="335280"/>
                </a:cubicBezTo>
                <a:cubicBezTo>
                  <a:pt x="3246120" y="396240"/>
                  <a:pt x="3436620" y="830580"/>
                  <a:pt x="3627120" y="1264920"/>
                </a:cubicBez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/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/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5F79EDD-8D0F-4008-915C-BCE4C0003243}"/>
                  </a:ext>
                </a:extLst>
              </p:cNvPr>
              <p:cNvSpPr txBox="1"/>
              <p:nvPr/>
            </p:nvSpPr>
            <p:spPr>
              <a:xfrm>
                <a:off x="6584282" y="2758043"/>
                <a:ext cx="383650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5F79EDD-8D0F-4008-915C-BCE4C000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282" y="2758043"/>
                <a:ext cx="3836503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ítulo 1">
            <a:extLst>
              <a:ext uri="{FF2B5EF4-FFF2-40B4-BE49-F238E27FC236}">
                <a16:creationId xmlns:a16="http://schemas.microsoft.com/office/drawing/2014/main" id="{D6ED57D6-715E-4872-BE35-0918AEAB42F5}"/>
              </a:ext>
            </a:extLst>
          </p:cNvPr>
          <p:cNvSpPr txBox="1">
            <a:spLocks/>
          </p:cNvSpPr>
          <p:nvPr/>
        </p:nvSpPr>
        <p:spPr>
          <a:xfrm>
            <a:off x="5867624" y="2175731"/>
            <a:ext cx="4943037" cy="582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Pela 1ª Lei de Newton: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/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pt-BR" b="1" i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DC28DA5-793F-4D01-905A-8EADE2AB4D5A}"/>
                  </a:ext>
                </a:extLst>
              </p:cNvPr>
              <p:cNvSpPr txBox="1"/>
              <p:nvPr/>
            </p:nvSpPr>
            <p:spPr>
              <a:xfrm>
                <a:off x="6986005" y="3679280"/>
                <a:ext cx="3390026" cy="975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pt-BR" sz="4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m</m:t>
                    </m:r>
                    <m:f>
                      <m:fPr>
                        <m:ctrlPr>
                          <a:rPr lang="pt-BR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num>
                      <m:den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sz="4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DC28DA5-793F-4D01-905A-8EADE2AB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05" y="3679280"/>
                <a:ext cx="3390026" cy="9752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DAFD64F-6DB0-4D7C-A597-E4D50F1A0EEC}"/>
                  </a:ext>
                </a:extLst>
              </p:cNvPr>
              <p:cNvSpPr txBox="1"/>
              <p:nvPr/>
            </p:nvSpPr>
            <p:spPr>
              <a:xfrm>
                <a:off x="5698674" y="4778447"/>
                <a:ext cx="5607718" cy="994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pt-BR" sz="4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pt-BR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4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pt-BR" sz="4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  <m:e>
                        <m:r>
                          <a:rPr lang="pt-BR" sz="4400" b="1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pt-BR" sz="4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𝒗𝒅𝒕</m:t>
                        </m:r>
                      </m:e>
                    </m:nary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pt-BR" sz="4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pt-BR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pt-BR" sz="4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pt-BR" sz="4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sz="4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pt-BR" sz="4400" b="1" i="1">
                            <a:latin typeface="Cambria Math" panose="02040503050406030204" pitchFamily="18" charset="0"/>
                          </a:rPr>
                          <m:t>𝒅𝒗</m:t>
                        </m:r>
                      </m:e>
                    </m:nary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DAFD64F-6DB0-4D7C-A597-E4D50F1A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674" y="4778447"/>
                <a:ext cx="5607718" cy="9948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190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espaço </a:t>
            </a:r>
            <a:r>
              <a:rPr lang="pt-BR" sz="2800" dirty="0"/>
              <a:t>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tempo </a:t>
            </a:r>
            <a:r>
              <a:rPr lang="pt-BR" sz="2800" dirty="0"/>
              <a:t>que descrevem alguma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propriedade física em cada ponto</a:t>
            </a:r>
            <a:r>
              <a:rPr lang="pt-BR" sz="2800" dirty="0"/>
              <a:t>, seja ele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vetorial</a:t>
            </a:r>
            <a:r>
              <a:rPr lang="pt-BR" sz="2800" dirty="0"/>
              <a:t> 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escalar</a:t>
            </a:r>
            <a:r>
              <a:rPr lang="pt-BR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EDD6D99-8922-409E-BEE9-9D97019C3DBD}"/>
              </a:ext>
            </a:extLst>
          </p:cNvPr>
          <p:cNvSpPr/>
          <p:nvPr/>
        </p:nvSpPr>
        <p:spPr>
          <a:xfrm>
            <a:off x="689113" y="3286539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FAFC1574-D4D3-4EE6-BC9B-005433262762}"/>
              </a:ext>
            </a:extLst>
          </p:cNvPr>
          <p:cNvSpPr/>
          <p:nvPr/>
        </p:nvSpPr>
        <p:spPr>
          <a:xfrm>
            <a:off x="1278985" y="3460137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B1CDECF-5E31-4EE4-A55C-F6C13ED9697D}"/>
              </a:ext>
            </a:extLst>
          </p:cNvPr>
          <p:cNvSpPr/>
          <p:nvPr/>
        </p:nvSpPr>
        <p:spPr>
          <a:xfrm>
            <a:off x="1987826" y="3602538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1F514C10-B7E6-42DE-95A9-D5DF03E1997C}"/>
              </a:ext>
            </a:extLst>
          </p:cNvPr>
          <p:cNvSpPr/>
          <p:nvPr/>
        </p:nvSpPr>
        <p:spPr>
          <a:xfrm>
            <a:off x="2681939" y="3779284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/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735221B6-2956-4E0B-B552-5DB31BE0E94B}"/>
              </a:ext>
            </a:extLst>
          </p:cNvPr>
          <p:cNvSpPr/>
          <p:nvPr/>
        </p:nvSpPr>
        <p:spPr>
          <a:xfrm>
            <a:off x="594360" y="3840480"/>
            <a:ext cx="3627120" cy="1264920"/>
          </a:xfrm>
          <a:custGeom>
            <a:avLst/>
            <a:gdLst>
              <a:gd name="connsiteX0" fmla="*/ 0 w 3627120"/>
              <a:gd name="connsiteY0" fmla="*/ 0 h 1264920"/>
              <a:gd name="connsiteX1" fmla="*/ 883920 w 3627120"/>
              <a:gd name="connsiteY1" fmla="*/ 899160 h 1264920"/>
              <a:gd name="connsiteX2" fmla="*/ 2788920 w 3627120"/>
              <a:gd name="connsiteY2" fmla="*/ 335280 h 1264920"/>
              <a:gd name="connsiteX3" fmla="*/ 3627120 w 3627120"/>
              <a:gd name="connsiteY3" fmla="*/ 126492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120" h="1264920">
                <a:moveTo>
                  <a:pt x="0" y="0"/>
                </a:moveTo>
                <a:cubicBezTo>
                  <a:pt x="209550" y="421640"/>
                  <a:pt x="419100" y="843280"/>
                  <a:pt x="883920" y="899160"/>
                </a:cubicBezTo>
                <a:cubicBezTo>
                  <a:pt x="1348740" y="955040"/>
                  <a:pt x="2331720" y="274320"/>
                  <a:pt x="2788920" y="335280"/>
                </a:cubicBezTo>
                <a:cubicBezTo>
                  <a:pt x="3246120" y="396240"/>
                  <a:pt x="3436620" y="830580"/>
                  <a:pt x="3627120" y="1264920"/>
                </a:cubicBez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/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/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5F79EDD-8D0F-4008-915C-BCE4C0003243}"/>
                  </a:ext>
                </a:extLst>
              </p:cNvPr>
              <p:cNvSpPr txBox="1"/>
              <p:nvPr/>
            </p:nvSpPr>
            <p:spPr>
              <a:xfrm>
                <a:off x="6584282" y="2758043"/>
                <a:ext cx="383650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5F79EDD-8D0F-4008-915C-BCE4C000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282" y="2758043"/>
                <a:ext cx="3836503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ítulo 1">
            <a:extLst>
              <a:ext uri="{FF2B5EF4-FFF2-40B4-BE49-F238E27FC236}">
                <a16:creationId xmlns:a16="http://schemas.microsoft.com/office/drawing/2014/main" id="{D6ED57D6-715E-4872-BE35-0918AEAB42F5}"/>
              </a:ext>
            </a:extLst>
          </p:cNvPr>
          <p:cNvSpPr txBox="1">
            <a:spLocks/>
          </p:cNvSpPr>
          <p:nvPr/>
        </p:nvSpPr>
        <p:spPr>
          <a:xfrm>
            <a:off x="5867624" y="2175731"/>
            <a:ext cx="4943037" cy="582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Pela 1ª Lei de Newton: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/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pt-BR" b="1" i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D142DA9-24E3-4DF3-A854-D05802C26BED}"/>
                  </a:ext>
                </a:extLst>
              </p:cNvPr>
              <p:cNvSpPr txBox="1"/>
              <p:nvPr/>
            </p:nvSpPr>
            <p:spPr>
              <a:xfrm>
                <a:off x="5698674" y="4778447"/>
                <a:ext cx="5607718" cy="1017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pt-BR" sz="4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pt-BR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44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pt-BR" sz="4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  <m:e>
                        <m:r>
                          <a:rPr lang="pt-BR" sz="4400" b="1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m</m:t>
                    </m:r>
                    <m:nary>
                      <m:naryPr>
                        <m:limLoc m:val="undOvr"/>
                        <m:ctrlPr>
                          <a:rPr lang="pt-BR" sz="4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pt-BR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pt-BR" sz="4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p>
                      <m:e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pt-BR" sz="4400" b="1" i="1">
                            <a:latin typeface="Cambria Math" panose="02040503050406030204" pitchFamily="18" charset="0"/>
                          </a:rPr>
                          <m:t>𝒅𝒗</m:t>
                        </m:r>
                      </m:e>
                    </m:nary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D142DA9-24E3-4DF3-A854-D05802C2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674" y="4778447"/>
                <a:ext cx="5607718" cy="10172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4CF1B5D-4A27-4078-8602-88095F8B3115}"/>
                  </a:ext>
                </a:extLst>
              </p:cNvPr>
              <p:cNvSpPr txBox="1"/>
              <p:nvPr/>
            </p:nvSpPr>
            <p:spPr>
              <a:xfrm>
                <a:off x="6986005" y="3679280"/>
                <a:ext cx="3390026" cy="975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pt-BR" sz="4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m</m:t>
                    </m:r>
                    <m:f>
                      <m:fPr>
                        <m:ctrlPr>
                          <a:rPr lang="pt-BR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num>
                      <m:den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sz="4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4CF1B5D-4A27-4078-8602-88095F8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05" y="3679280"/>
                <a:ext cx="3390026" cy="9752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419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espaço </a:t>
            </a:r>
            <a:r>
              <a:rPr lang="pt-BR" sz="2800" dirty="0"/>
              <a:t>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tempo </a:t>
            </a:r>
            <a:r>
              <a:rPr lang="pt-BR" sz="2800" dirty="0"/>
              <a:t>que descrevem alguma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propriedade física em cada ponto</a:t>
            </a:r>
            <a:r>
              <a:rPr lang="pt-BR" sz="2800" dirty="0"/>
              <a:t>, seja ele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vetorial</a:t>
            </a:r>
            <a:r>
              <a:rPr lang="pt-BR" sz="2800" dirty="0"/>
              <a:t> 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escalar</a:t>
            </a:r>
            <a:r>
              <a:rPr lang="pt-BR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EDD6D99-8922-409E-BEE9-9D97019C3DBD}"/>
              </a:ext>
            </a:extLst>
          </p:cNvPr>
          <p:cNvSpPr/>
          <p:nvPr/>
        </p:nvSpPr>
        <p:spPr>
          <a:xfrm>
            <a:off x="689113" y="3286539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FAFC1574-D4D3-4EE6-BC9B-005433262762}"/>
              </a:ext>
            </a:extLst>
          </p:cNvPr>
          <p:cNvSpPr/>
          <p:nvPr/>
        </p:nvSpPr>
        <p:spPr>
          <a:xfrm>
            <a:off x="1278985" y="3460137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B1CDECF-5E31-4EE4-A55C-F6C13ED9697D}"/>
              </a:ext>
            </a:extLst>
          </p:cNvPr>
          <p:cNvSpPr/>
          <p:nvPr/>
        </p:nvSpPr>
        <p:spPr>
          <a:xfrm>
            <a:off x="1987826" y="3602538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1F514C10-B7E6-42DE-95A9-D5DF03E1997C}"/>
              </a:ext>
            </a:extLst>
          </p:cNvPr>
          <p:cNvSpPr/>
          <p:nvPr/>
        </p:nvSpPr>
        <p:spPr>
          <a:xfrm>
            <a:off x="2681939" y="3779284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/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735221B6-2956-4E0B-B552-5DB31BE0E94B}"/>
              </a:ext>
            </a:extLst>
          </p:cNvPr>
          <p:cNvSpPr/>
          <p:nvPr/>
        </p:nvSpPr>
        <p:spPr>
          <a:xfrm>
            <a:off x="594360" y="3840480"/>
            <a:ext cx="3627120" cy="1264920"/>
          </a:xfrm>
          <a:custGeom>
            <a:avLst/>
            <a:gdLst>
              <a:gd name="connsiteX0" fmla="*/ 0 w 3627120"/>
              <a:gd name="connsiteY0" fmla="*/ 0 h 1264920"/>
              <a:gd name="connsiteX1" fmla="*/ 883920 w 3627120"/>
              <a:gd name="connsiteY1" fmla="*/ 899160 h 1264920"/>
              <a:gd name="connsiteX2" fmla="*/ 2788920 w 3627120"/>
              <a:gd name="connsiteY2" fmla="*/ 335280 h 1264920"/>
              <a:gd name="connsiteX3" fmla="*/ 3627120 w 3627120"/>
              <a:gd name="connsiteY3" fmla="*/ 126492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120" h="1264920">
                <a:moveTo>
                  <a:pt x="0" y="0"/>
                </a:moveTo>
                <a:cubicBezTo>
                  <a:pt x="209550" y="421640"/>
                  <a:pt x="419100" y="843280"/>
                  <a:pt x="883920" y="899160"/>
                </a:cubicBezTo>
                <a:cubicBezTo>
                  <a:pt x="1348740" y="955040"/>
                  <a:pt x="2331720" y="274320"/>
                  <a:pt x="2788920" y="335280"/>
                </a:cubicBezTo>
                <a:cubicBezTo>
                  <a:pt x="3246120" y="396240"/>
                  <a:pt x="3436620" y="830580"/>
                  <a:pt x="3627120" y="1264920"/>
                </a:cubicBez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/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/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5F79EDD-8D0F-4008-915C-BCE4C0003243}"/>
                  </a:ext>
                </a:extLst>
              </p:cNvPr>
              <p:cNvSpPr txBox="1"/>
              <p:nvPr/>
            </p:nvSpPr>
            <p:spPr>
              <a:xfrm>
                <a:off x="6584282" y="2758043"/>
                <a:ext cx="383650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5F79EDD-8D0F-4008-915C-BCE4C000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282" y="2758043"/>
                <a:ext cx="3836503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ítulo 1">
            <a:extLst>
              <a:ext uri="{FF2B5EF4-FFF2-40B4-BE49-F238E27FC236}">
                <a16:creationId xmlns:a16="http://schemas.microsoft.com/office/drawing/2014/main" id="{D6ED57D6-715E-4872-BE35-0918AEAB42F5}"/>
              </a:ext>
            </a:extLst>
          </p:cNvPr>
          <p:cNvSpPr txBox="1">
            <a:spLocks/>
          </p:cNvSpPr>
          <p:nvPr/>
        </p:nvSpPr>
        <p:spPr>
          <a:xfrm>
            <a:off x="5867624" y="2175731"/>
            <a:ext cx="4943037" cy="582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Pela 1ª Lei de Newton: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/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pt-BR" b="1" i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D142DA9-24E3-4DF3-A854-D05802C26BED}"/>
                  </a:ext>
                </a:extLst>
              </p:cNvPr>
              <p:cNvSpPr txBox="1"/>
              <p:nvPr/>
            </p:nvSpPr>
            <p:spPr>
              <a:xfrm>
                <a:off x="5698674" y="4778447"/>
                <a:ext cx="5607718" cy="1017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pt-BR" sz="4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pt-BR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44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pt-BR" sz="4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  <m:e>
                        <m:r>
                          <a:rPr lang="pt-BR" sz="4400" b="1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m</m:t>
                    </m:r>
                    <m:nary>
                      <m:naryPr>
                        <m:limLoc m:val="undOvr"/>
                        <m:ctrlPr>
                          <a:rPr lang="pt-BR" sz="4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pt-BR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pt-BR" sz="4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p>
                      <m:e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pt-BR" sz="4400" b="1" i="1">
                            <a:latin typeface="Cambria Math" panose="02040503050406030204" pitchFamily="18" charset="0"/>
                          </a:rPr>
                          <m:t>𝒅𝒗</m:t>
                        </m:r>
                      </m:e>
                    </m:nary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D142DA9-24E3-4DF3-A854-D05802C2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674" y="4778447"/>
                <a:ext cx="5607718" cy="10172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4CF1B5D-4A27-4078-8602-88095F8B3115}"/>
                  </a:ext>
                </a:extLst>
              </p:cNvPr>
              <p:cNvSpPr txBox="1"/>
              <p:nvPr/>
            </p:nvSpPr>
            <p:spPr>
              <a:xfrm>
                <a:off x="6986005" y="3679280"/>
                <a:ext cx="3390026" cy="975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pt-BR" sz="4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m</m:t>
                    </m:r>
                    <m:f>
                      <m:fPr>
                        <m:ctrlPr>
                          <a:rPr lang="pt-BR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num>
                      <m:den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sz="4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4CF1B5D-4A27-4078-8602-88095F8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05" y="3679280"/>
                <a:ext cx="3390026" cy="9752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ipse 20">
            <a:extLst>
              <a:ext uri="{FF2B5EF4-FFF2-40B4-BE49-F238E27FC236}">
                <a16:creationId xmlns:a16="http://schemas.microsoft.com/office/drawing/2014/main" id="{83581F7C-574D-410E-84BB-BE9D61A1ECED}"/>
              </a:ext>
            </a:extLst>
          </p:cNvPr>
          <p:cNvSpPr/>
          <p:nvPr/>
        </p:nvSpPr>
        <p:spPr>
          <a:xfrm>
            <a:off x="8587409" y="4778447"/>
            <a:ext cx="2718983" cy="1213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C348BCA-ACE6-4393-A230-3E78577DB846}"/>
                  </a:ext>
                </a:extLst>
              </p:cNvPr>
              <p:cNvSpPr txBox="1"/>
              <p:nvPr/>
            </p:nvSpPr>
            <p:spPr>
              <a:xfrm>
                <a:off x="10520054" y="4261225"/>
                <a:ext cx="1077586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BR" sz="1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pt-B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t-B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C348BCA-ACE6-4393-A230-3E78577DB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54" y="4261225"/>
                <a:ext cx="1077586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64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espaço </a:t>
            </a:r>
            <a:r>
              <a:rPr lang="pt-BR" sz="2800" dirty="0"/>
              <a:t>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tempo </a:t>
            </a:r>
            <a:r>
              <a:rPr lang="pt-BR" sz="2800" dirty="0"/>
              <a:t>que descrevem alguma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propriedade física em cada ponto</a:t>
            </a:r>
            <a:r>
              <a:rPr lang="pt-BR" sz="2800" dirty="0"/>
              <a:t>, seja ele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vetorial</a:t>
            </a:r>
            <a:r>
              <a:rPr lang="pt-BR" sz="2800" dirty="0"/>
              <a:t> 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escalar</a:t>
            </a:r>
            <a:r>
              <a:rPr lang="pt-BR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EDD6D99-8922-409E-BEE9-9D97019C3DBD}"/>
              </a:ext>
            </a:extLst>
          </p:cNvPr>
          <p:cNvSpPr/>
          <p:nvPr/>
        </p:nvSpPr>
        <p:spPr>
          <a:xfrm>
            <a:off x="689113" y="3286539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FAFC1574-D4D3-4EE6-BC9B-005433262762}"/>
              </a:ext>
            </a:extLst>
          </p:cNvPr>
          <p:cNvSpPr/>
          <p:nvPr/>
        </p:nvSpPr>
        <p:spPr>
          <a:xfrm>
            <a:off x="1278985" y="3460137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B1CDECF-5E31-4EE4-A55C-F6C13ED9697D}"/>
              </a:ext>
            </a:extLst>
          </p:cNvPr>
          <p:cNvSpPr/>
          <p:nvPr/>
        </p:nvSpPr>
        <p:spPr>
          <a:xfrm>
            <a:off x="1987826" y="3602538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1F514C10-B7E6-42DE-95A9-D5DF03E1997C}"/>
              </a:ext>
            </a:extLst>
          </p:cNvPr>
          <p:cNvSpPr/>
          <p:nvPr/>
        </p:nvSpPr>
        <p:spPr>
          <a:xfrm>
            <a:off x="2681939" y="3779284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/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735221B6-2956-4E0B-B552-5DB31BE0E94B}"/>
              </a:ext>
            </a:extLst>
          </p:cNvPr>
          <p:cNvSpPr/>
          <p:nvPr/>
        </p:nvSpPr>
        <p:spPr>
          <a:xfrm>
            <a:off x="594360" y="3840480"/>
            <a:ext cx="3627120" cy="1264920"/>
          </a:xfrm>
          <a:custGeom>
            <a:avLst/>
            <a:gdLst>
              <a:gd name="connsiteX0" fmla="*/ 0 w 3627120"/>
              <a:gd name="connsiteY0" fmla="*/ 0 h 1264920"/>
              <a:gd name="connsiteX1" fmla="*/ 883920 w 3627120"/>
              <a:gd name="connsiteY1" fmla="*/ 899160 h 1264920"/>
              <a:gd name="connsiteX2" fmla="*/ 2788920 w 3627120"/>
              <a:gd name="connsiteY2" fmla="*/ 335280 h 1264920"/>
              <a:gd name="connsiteX3" fmla="*/ 3627120 w 3627120"/>
              <a:gd name="connsiteY3" fmla="*/ 126492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120" h="1264920">
                <a:moveTo>
                  <a:pt x="0" y="0"/>
                </a:moveTo>
                <a:cubicBezTo>
                  <a:pt x="209550" y="421640"/>
                  <a:pt x="419100" y="843280"/>
                  <a:pt x="883920" y="899160"/>
                </a:cubicBezTo>
                <a:cubicBezTo>
                  <a:pt x="1348740" y="955040"/>
                  <a:pt x="2331720" y="274320"/>
                  <a:pt x="2788920" y="335280"/>
                </a:cubicBezTo>
                <a:cubicBezTo>
                  <a:pt x="3246120" y="396240"/>
                  <a:pt x="3436620" y="830580"/>
                  <a:pt x="3627120" y="1264920"/>
                </a:cubicBez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/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/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5F79EDD-8D0F-4008-915C-BCE4C0003243}"/>
                  </a:ext>
                </a:extLst>
              </p:cNvPr>
              <p:cNvSpPr txBox="1"/>
              <p:nvPr/>
            </p:nvSpPr>
            <p:spPr>
              <a:xfrm>
                <a:off x="6584282" y="2758043"/>
                <a:ext cx="383650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5F79EDD-8D0F-4008-915C-BCE4C000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282" y="2758043"/>
                <a:ext cx="3836503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ítulo 1">
            <a:extLst>
              <a:ext uri="{FF2B5EF4-FFF2-40B4-BE49-F238E27FC236}">
                <a16:creationId xmlns:a16="http://schemas.microsoft.com/office/drawing/2014/main" id="{D6ED57D6-715E-4872-BE35-0918AEAB42F5}"/>
              </a:ext>
            </a:extLst>
          </p:cNvPr>
          <p:cNvSpPr txBox="1">
            <a:spLocks/>
          </p:cNvSpPr>
          <p:nvPr/>
        </p:nvSpPr>
        <p:spPr>
          <a:xfrm>
            <a:off x="5867624" y="2175731"/>
            <a:ext cx="4943037" cy="582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Pela 1ª Lei de Newton: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/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pt-BR" b="1" i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D142DA9-24E3-4DF3-A854-D05802C26BED}"/>
                  </a:ext>
                </a:extLst>
              </p:cNvPr>
              <p:cNvSpPr txBox="1"/>
              <p:nvPr/>
            </p:nvSpPr>
            <p:spPr>
              <a:xfrm>
                <a:off x="5698674" y="4778447"/>
                <a:ext cx="5607718" cy="1017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pt-BR" sz="4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pt-BR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44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pt-BR" sz="4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  <m:e>
                        <m:r>
                          <a:rPr lang="pt-BR" sz="4400" b="1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m</m:t>
                    </m:r>
                    <m:nary>
                      <m:naryPr>
                        <m:limLoc m:val="undOvr"/>
                        <m:ctrlPr>
                          <a:rPr lang="pt-BR" sz="4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pt-BR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pt-BR" sz="4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p>
                      <m:e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pt-BR" sz="4400" b="1" i="1">
                            <a:latin typeface="Cambria Math" panose="02040503050406030204" pitchFamily="18" charset="0"/>
                          </a:rPr>
                          <m:t>𝒅𝒗</m:t>
                        </m:r>
                      </m:e>
                    </m:nary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D142DA9-24E3-4DF3-A854-D05802C2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674" y="4778447"/>
                <a:ext cx="5607718" cy="10172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4CF1B5D-4A27-4078-8602-88095F8B3115}"/>
                  </a:ext>
                </a:extLst>
              </p:cNvPr>
              <p:cNvSpPr txBox="1"/>
              <p:nvPr/>
            </p:nvSpPr>
            <p:spPr>
              <a:xfrm>
                <a:off x="6986005" y="3679280"/>
                <a:ext cx="3390026" cy="975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4400" b="1" dirty="0"/>
                  <a:t>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pt-BR" sz="4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m</m:t>
                    </m:r>
                    <m:f>
                      <m:fPr>
                        <m:ctrlPr>
                          <a:rPr lang="pt-BR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num>
                      <m:den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sz="4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pt-BR" sz="4400" b="1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4CF1B5D-4A27-4078-8602-88095F8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05" y="3679280"/>
                <a:ext cx="3390026" cy="9752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ipse 20">
            <a:extLst>
              <a:ext uri="{FF2B5EF4-FFF2-40B4-BE49-F238E27FC236}">
                <a16:creationId xmlns:a16="http://schemas.microsoft.com/office/drawing/2014/main" id="{83581F7C-574D-410E-84BB-BE9D61A1ECED}"/>
              </a:ext>
            </a:extLst>
          </p:cNvPr>
          <p:cNvSpPr/>
          <p:nvPr/>
        </p:nvSpPr>
        <p:spPr>
          <a:xfrm>
            <a:off x="8587409" y="4778447"/>
            <a:ext cx="2718983" cy="1213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C348BCA-ACE6-4393-A230-3E78577DB846}"/>
                  </a:ext>
                </a:extLst>
              </p:cNvPr>
              <p:cNvSpPr txBox="1"/>
              <p:nvPr/>
            </p:nvSpPr>
            <p:spPr>
              <a:xfrm>
                <a:off x="10520054" y="4261225"/>
                <a:ext cx="1077586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BR" sz="1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pt-B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t-B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C348BCA-ACE6-4393-A230-3E78577DB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54" y="4261225"/>
                <a:ext cx="1077586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1B8EA86A-7E6D-46C2-982A-DFA3CF8D7248}"/>
              </a:ext>
            </a:extLst>
          </p:cNvPr>
          <p:cNvSpPr txBox="1"/>
          <p:nvPr/>
        </p:nvSpPr>
        <p:spPr>
          <a:xfrm>
            <a:off x="8869559" y="6061915"/>
            <a:ext cx="215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Energia cinética </a:t>
            </a:r>
          </a:p>
        </p:txBody>
      </p:sp>
    </p:spTree>
    <p:extLst>
      <p:ext uri="{BB962C8B-B14F-4D97-AF65-F5344CB8AC3E}">
        <p14:creationId xmlns:p14="http://schemas.microsoft.com/office/powerpoint/2010/main" val="2983053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espaço </a:t>
            </a:r>
            <a:r>
              <a:rPr lang="pt-BR" sz="2800" dirty="0"/>
              <a:t>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tempo </a:t>
            </a:r>
            <a:r>
              <a:rPr lang="pt-BR" sz="2800" dirty="0"/>
              <a:t>que descrevem alguma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propriedade física em cada ponto</a:t>
            </a:r>
            <a:r>
              <a:rPr lang="pt-BR" sz="2800" dirty="0"/>
              <a:t>, seja ele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vetorial</a:t>
            </a:r>
            <a:r>
              <a:rPr lang="pt-BR" sz="2800" dirty="0"/>
              <a:t> 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escalar</a:t>
            </a:r>
            <a:r>
              <a:rPr lang="pt-BR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EDD6D99-8922-409E-BEE9-9D97019C3DBD}"/>
              </a:ext>
            </a:extLst>
          </p:cNvPr>
          <p:cNvSpPr/>
          <p:nvPr/>
        </p:nvSpPr>
        <p:spPr>
          <a:xfrm>
            <a:off x="689113" y="3286539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FAFC1574-D4D3-4EE6-BC9B-005433262762}"/>
              </a:ext>
            </a:extLst>
          </p:cNvPr>
          <p:cNvSpPr/>
          <p:nvPr/>
        </p:nvSpPr>
        <p:spPr>
          <a:xfrm>
            <a:off x="1278985" y="3460137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B1CDECF-5E31-4EE4-A55C-F6C13ED9697D}"/>
              </a:ext>
            </a:extLst>
          </p:cNvPr>
          <p:cNvSpPr/>
          <p:nvPr/>
        </p:nvSpPr>
        <p:spPr>
          <a:xfrm>
            <a:off x="1987826" y="3602538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1F514C10-B7E6-42DE-95A9-D5DF03E1997C}"/>
              </a:ext>
            </a:extLst>
          </p:cNvPr>
          <p:cNvSpPr/>
          <p:nvPr/>
        </p:nvSpPr>
        <p:spPr>
          <a:xfrm>
            <a:off x="2681939" y="3779284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/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735221B6-2956-4E0B-B552-5DB31BE0E94B}"/>
              </a:ext>
            </a:extLst>
          </p:cNvPr>
          <p:cNvSpPr/>
          <p:nvPr/>
        </p:nvSpPr>
        <p:spPr>
          <a:xfrm>
            <a:off x="594360" y="3840480"/>
            <a:ext cx="3627120" cy="1264920"/>
          </a:xfrm>
          <a:custGeom>
            <a:avLst/>
            <a:gdLst>
              <a:gd name="connsiteX0" fmla="*/ 0 w 3627120"/>
              <a:gd name="connsiteY0" fmla="*/ 0 h 1264920"/>
              <a:gd name="connsiteX1" fmla="*/ 883920 w 3627120"/>
              <a:gd name="connsiteY1" fmla="*/ 899160 h 1264920"/>
              <a:gd name="connsiteX2" fmla="*/ 2788920 w 3627120"/>
              <a:gd name="connsiteY2" fmla="*/ 335280 h 1264920"/>
              <a:gd name="connsiteX3" fmla="*/ 3627120 w 3627120"/>
              <a:gd name="connsiteY3" fmla="*/ 126492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120" h="1264920">
                <a:moveTo>
                  <a:pt x="0" y="0"/>
                </a:moveTo>
                <a:cubicBezTo>
                  <a:pt x="209550" y="421640"/>
                  <a:pt x="419100" y="843280"/>
                  <a:pt x="883920" y="899160"/>
                </a:cubicBezTo>
                <a:cubicBezTo>
                  <a:pt x="1348740" y="955040"/>
                  <a:pt x="2331720" y="274320"/>
                  <a:pt x="2788920" y="335280"/>
                </a:cubicBezTo>
                <a:cubicBezTo>
                  <a:pt x="3246120" y="396240"/>
                  <a:pt x="3436620" y="830580"/>
                  <a:pt x="3627120" y="1264920"/>
                </a:cubicBez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/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/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/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pt-BR" b="1" i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43223B1-6907-4A6E-82C4-508E1E2C36AC}"/>
                  </a:ext>
                </a:extLst>
              </p:cNvPr>
              <p:cNvSpPr txBox="1"/>
              <p:nvPr/>
            </p:nvSpPr>
            <p:spPr>
              <a:xfrm>
                <a:off x="5080646" y="3033920"/>
                <a:ext cx="6516994" cy="2138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pt-BR" sz="4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BR" sz="4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pt-BR" sz="4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44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4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pt-BR" sz="4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a:rPr lang="pt-BR" sz="4400"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  <m:e>
                          <m:r>
                            <a:rPr lang="pt-BR" sz="4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pt-BR" sz="44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4400" b="1" i="1" smtClean="0"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43223B1-6907-4A6E-82C4-508E1E2C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646" y="3033920"/>
                <a:ext cx="6516994" cy="21380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ítulo 1">
            <a:extLst>
              <a:ext uri="{FF2B5EF4-FFF2-40B4-BE49-F238E27FC236}">
                <a16:creationId xmlns:a16="http://schemas.microsoft.com/office/drawing/2014/main" id="{6071481B-31AA-4E86-9503-CA95067D1BED}"/>
              </a:ext>
            </a:extLst>
          </p:cNvPr>
          <p:cNvSpPr txBox="1">
            <a:spLocks/>
          </p:cNvSpPr>
          <p:nvPr/>
        </p:nvSpPr>
        <p:spPr>
          <a:xfrm>
            <a:off x="5867624" y="2175731"/>
            <a:ext cx="4943037" cy="582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Teorema do Trabalho e Energia: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7CA175B-FBAE-4636-A725-3B824ACDE32A}"/>
              </a:ext>
            </a:extLst>
          </p:cNvPr>
          <p:cNvSpPr txBox="1">
            <a:spLocks/>
          </p:cNvSpPr>
          <p:nvPr/>
        </p:nvSpPr>
        <p:spPr>
          <a:xfrm>
            <a:off x="6677784" y="5450297"/>
            <a:ext cx="4250410" cy="582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i="1" dirty="0"/>
              <a:t>O trabalho realizado por uma força é igual a variação de energia.</a:t>
            </a:r>
          </a:p>
        </p:txBody>
      </p:sp>
    </p:spTree>
    <p:extLst>
      <p:ext uri="{BB962C8B-B14F-4D97-AF65-F5344CB8AC3E}">
        <p14:creationId xmlns:p14="http://schemas.microsoft.com/office/powerpoint/2010/main" val="4254395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espaço </a:t>
            </a:r>
            <a:r>
              <a:rPr lang="pt-BR" sz="2800" dirty="0"/>
              <a:t>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tempo </a:t>
            </a:r>
            <a:r>
              <a:rPr lang="pt-BR" sz="2800" dirty="0"/>
              <a:t>que descrevem alguma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propriedade física em cada ponto</a:t>
            </a:r>
            <a:r>
              <a:rPr lang="pt-BR" sz="2800" dirty="0"/>
              <a:t>, seja ele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vetorial</a:t>
            </a:r>
            <a:r>
              <a:rPr lang="pt-BR" sz="2800" dirty="0"/>
              <a:t> 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escalar</a:t>
            </a:r>
            <a:r>
              <a:rPr lang="pt-BR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EDD6D99-8922-409E-BEE9-9D97019C3DBD}"/>
              </a:ext>
            </a:extLst>
          </p:cNvPr>
          <p:cNvSpPr/>
          <p:nvPr/>
        </p:nvSpPr>
        <p:spPr>
          <a:xfrm>
            <a:off x="689113" y="3286539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FAFC1574-D4D3-4EE6-BC9B-005433262762}"/>
              </a:ext>
            </a:extLst>
          </p:cNvPr>
          <p:cNvSpPr/>
          <p:nvPr/>
        </p:nvSpPr>
        <p:spPr>
          <a:xfrm>
            <a:off x="1278985" y="3460137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B1CDECF-5E31-4EE4-A55C-F6C13ED9697D}"/>
              </a:ext>
            </a:extLst>
          </p:cNvPr>
          <p:cNvSpPr/>
          <p:nvPr/>
        </p:nvSpPr>
        <p:spPr>
          <a:xfrm>
            <a:off x="1987826" y="3602538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1F514C10-B7E6-42DE-95A9-D5DF03E1997C}"/>
              </a:ext>
            </a:extLst>
          </p:cNvPr>
          <p:cNvSpPr/>
          <p:nvPr/>
        </p:nvSpPr>
        <p:spPr>
          <a:xfrm>
            <a:off x="2681939" y="3779284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/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735221B6-2956-4E0B-B552-5DB31BE0E94B}"/>
              </a:ext>
            </a:extLst>
          </p:cNvPr>
          <p:cNvSpPr/>
          <p:nvPr/>
        </p:nvSpPr>
        <p:spPr>
          <a:xfrm>
            <a:off x="594360" y="3840480"/>
            <a:ext cx="3627120" cy="1264920"/>
          </a:xfrm>
          <a:custGeom>
            <a:avLst/>
            <a:gdLst>
              <a:gd name="connsiteX0" fmla="*/ 0 w 3627120"/>
              <a:gd name="connsiteY0" fmla="*/ 0 h 1264920"/>
              <a:gd name="connsiteX1" fmla="*/ 883920 w 3627120"/>
              <a:gd name="connsiteY1" fmla="*/ 899160 h 1264920"/>
              <a:gd name="connsiteX2" fmla="*/ 2788920 w 3627120"/>
              <a:gd name="connsiteY2" fmla="*/ 335280 h 1264920"/>
              <a:gd name="connsiteX3" fmla="*/ 3627120 w 3627120"/>
              <a:gd name="connsiteY3" fmla="*/ 126492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120" h="1264920">
                <a:moveTo>
                  <a:pt x="0" y="0"/>
                </a:moveTo>
                <a:cubicBezTo>
                  <a:pt x="209550" y="421640"/>
                  <a:pt x="419100" y="843280"/>
                  <a:pt x="883920" y="899160"/>
                </a:cubicBezTo>
                <a:cubicBezTo>
                  <a:pt x="1348740" y="955040"/>
                  <a:pt x="2331720" y="274320"/>
                  <a:pt x="2788920" y="335280"/>
                </a:cubicBezTo>
                <a:cubicBezTo>
                  <a:pt x="3246120" y="396240"/>
                  <a:pt x="3436620" y="830580"/>
                  <a:pt x="3627120" y="1264920"/>
                </a:cubicBez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/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/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/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pt-BR" b="1" i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43223B1-6907-4A6E-82C4-508E1E2C36AC}"/>
                  </a:ext>
                </a:extLst>
              </p:cNvPr>
              <p:cNvSpPr txBox="1"/>
              <p:nvPr/>
            </p:nvSpPr>
            <p:spPr>
              <a:xfrm>
                <a:off x="5080646" y="3033920"/>
                <a:ext cx="6516994" cy="2138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pt-BR" sz="4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BR" sz="4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pt-BR" sz="4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44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4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pt-BR" sz="4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a:rPr lang="pt-BR" sz="4400"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  <m:e>
                          <m:r>
                            <a:rPr lang="pt-BR" sz="4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pt-BR" sz="44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4400" b="1" i="1" smtClean="0"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43223B1-6907-4A6E-82C4-508E1E2C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646" y="3033920"/>
                <a:ext cx="6516994" cy="21380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ítulo 1">
            <a:extLst>
              <a:ext uri="{FF2B5EF4-FFF2-40B4-BE49-F238E27FC236}">
                <a16:creationId xmlns:a16="http://schemas.microsoft.com/office/drawing/2014/main" id="{6071481B-31AA-4E86-9503-CA95067D1BED}"/>
              </a:ext>
            </a:extLst>
          </p:cNvPr>
          <p:cNvSpPr txBox="1">
            <a:spLocks/>
          </p:cNvSpPr>
          <p:nvPr/>
        </p:nvSpPr>
        <p:spPr>
          <a:xfrm>
            <a:off x="5867624" y="2175731"/>
            <a:ext cx="4943037" cy="582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Teorema do Trabalho e Energia: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A7079CF3-5932-4E57-B54A-82256BAB17A7}"/>
              </a:ext>
            </a:extLst>
          </p:cNvPr>
          <p:cNvSpPr txBox="1">
            <a:spLocks/>
          </p:cNvSpPr>
          <p:nvPr/>
        </p:nvSpPr>
        <p:spPr>
          <a:xfrm>
            <a:off x="6677784" y="5450297"/>
            <a:ext cx="4250410" cy="582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i="1" dirty="0"/>
              <a:t>De modo geral, o trabalho de uma força depende do caminho no qual ela é exercida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B65B37A-B066-4410-AC8F-ED0EC1B69590}"/>
              </a:ext>
            </a:extLst>
          </p:cNvPr>
          <p:cNvSpPr/>
          <p:nvPr/>
        </p:nvSpPr>
        <p:spPr>
          <a:xfrm>
            <a:off x="7813785" y="2758043"/>
            <a:ext cx="3492607" cy="2741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D5FD9F-065D-4A87-870B-16FF0C43C0EA}"/>
                  </a:ext>
                </a:extLst>
              </p:cNvPr>
              <p:cNvSpPr txBox="1"/>
              <p:nvPr/>
            </p:nvSpPr>
            <p:spPr>
              <a:xfrm>
                <a:off x="10810661" y="2889608"/>
                <a:ext cx="10775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a:rPr lang="pt-BR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pt-BR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BR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D5FD9F-065D-4A87-870B-16FF0C43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661" y="2889608"/>
                <a:ext cx="1077586" cy="369332"/>
              </a:xfrm>
              <a:prstGeom prst="rect">
                <a:avLst/>
              </a:prstGeom>
              <a:blipFill>
                <a:blip r:embed="rId8"/>
                <a:stretch>
                  <a:fillRect r="-12994"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02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espaço </a:t>
            </a:r>
            <a:r>
              <a:rPr lang="pt-BR" sz="2800" dirty="0"/>
              <a:t>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tempo </a:t>
            </a:r>
            <a:r>
              <a:rPr lang="pt-BR" sz="2800" dirty="0"/>
              <a:t>que descrevem alguma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propriedade física em cada ponto</a:t>
            </a:r>
            <a:r>
              <a:rPr lang="pt-BR" sz="2800" dirty="0"/>
              <a:t>, seja ele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vetorial</a:t>
            </a:r>
            <a:r>
              <a:rPr lang="pt-BR" sz="2800" dirty="0"/>
              <a:t> 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escalar</a:t>
            </a:r>
            <a:r>
              <a:rPr lang="pt-BR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EDD6D99-8922-409E-BEE9-9D97019C3DBD}"/>
              </a:ext>
            </a:extLst>
          </p:cNvPr>
          <p:cNvSpPr/>
          <p:nvPr/>
        </p:nvSpPr>
        <p:spPr>
          <a:xfrm>
            <a:off x="689113" y="3286539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FAFC1574-D4D3-4EE6-BC9B-005433262762}"/>
              </a:ext>
            </a:extLst>
          </p:cNvPr>
          <p:cNvSpPr/>
          <p:nvPr/>
        </p:nvSpPr>
        <p:spPr>
          <a:xfrm>
            <a:off x="1278985" y="3460137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B1CDECF-5E31-4EE4-A55C-F6C13ED9697D}"/>
              </a:ext>
            </a:extLst>
          </p:cNvPr>
          <p:cNvSpPr/>
          <p:nvPr/>
        </p:nvSpPr>
        <p:spPr>
          <a:xfrm>
            <a:off x="1987826" y="3602538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1F514C10-B7E6-42DE-95A9-D5DF03E1997C}"/>
              </a:ext>
            </a:extLst>
          </p:cNvPr>
          <p:cNvSpPr/>
          <p:nvPr/>
        </p:nvSpPr>
        <p:spPr>
          <a:xfrm>
            <a:off x="2681939" y="3779284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/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735221B6-2956-4E0B-B552-5DB31BE0E94B}"/>
              </a:ext>
            </a:extLst>
          </p:cNvPr>
          <p:cNvSpPr/>
          <p:nvPr/>
        </p:nvSpPr>
        <p:spPr>
          <a:xfrm>
            <a:off x="594360" y="3840480"/>
            <a:ext cx="3627120" cy="1264920"/>
          </a:xfrm>
          <a:custGeom>
            <a:avLst/>
            <a:gdLst>
              <a:gd name="connsiteX0" fmla="*/ 0 w 3627120"/>
              <a:gd name="connsiteY0" fmla="*/ 0 h 1264920"/>
              <a:gd name="connsiteX1" fmla="*/ 883920 w 3627120"/>
              <a:gd name="connsiteY1" fmla="*/ 899160 h 1264920"/>
              <a:gd name="connsiteX2" fmla="*/ 2788920 w 3627120"/>
              <a:gd name="connsiteY2" fmla="*/ 335280 h 1264920"/>
              <a:gd name="connsiteX3" fmla="*/ 3627120 w 3627120"/>
              <a:gd name="connsiteY3" fmla="*/ 126492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120" h="1264920">
                <a:moveTo>
                  <a:pt x="0" y="0"/>
                </a:moveTo>
                <a:cubicBezTo>
                  <a:pt x="209550" y="421640"/>
                  <a:pt x="419100" y="843280"/>
                  <a:pt x="883920" y="899160"/>
                </a:cubicBezTo>
                <a:cubicBezTo>
                  <a:pt x="1348740" y="955040"/>
                  <a:pt x="2331720" y="274320"/>
                  <a:pt x="2788920" y="335280"/>
                </a:cubicBezTo>
                <a:cubicBezTo>
                  <a:pt x="3246120" y="396240"/>
                  <a:pt x="3436620" y="830580"/>
                  <a:pt x="3627120" y="1264920"/>
                </a:cubicBez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/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/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/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pt-BR" b="1" i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43223B1-6907-4A6E-82C4-508E1E2C36AC}"/>
                  </a:ext>
                </a:extLst>
              </p:cNvPr>
              <p:cNvSpPr txBox="1"/>
              <p:nvPr/>
            </p:nvSpPr>
            <p:spPr>
              <a:xfrm>
                <a:off x="5080646" y="3033920"/>
                <a:ext cx="6516994" cy="2138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pt-BR" sz="4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BR" sz="4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pt-BR" sz="4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44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4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pt-BR" sz="4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a:rPr lang="pt-BR" sz="4400"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  <m:e>
                          <m:r>
                            <a:rPr lang="pt-BR" sz="4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pt-BR" sz="44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4400" b="1" i="1" smtClean="0"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43223B1-6907-4A6E-82C4-508E1E2C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646" y="3033920"/>
                <a:ext cx="6516994" cy="21380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ítulo 1">
            <a:extLst>
              <a:ext uri="{FF2B5EF4-FFF2-40B4-BE49-F238E27FC236}">
                <a16:creationId xmlns:a16="http://schemas.microsoft.com/office/drawing/2014/main" id="{6071481B-31AA-4E86-9503-CA95067D1BED}"/>
              </a:ext>
            </a:extLst>
          </p:cNvPr>
          <p:cNvSpPr txBox="1">
            <a:spLocks/>
          </p:cNvSpPr>
          <p:nvPr/>
        </p:nvSpPr>
        <p:spPr>
          <a:xfrm>
            <a:off x="5867624" y="2175731"/>
            <a:ext cx="4943037" cy="582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Teorema do Trabalho e Energia: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A7079CF3-5932-4E57-B54A-82256BAB17A7}"/>
              </a:ext>
            </a:extLst>
          </p:cNvPr>
          <p:cNvSpPr txBox="1">
            <a:spLocks/>
          </p:cNvSpPr>
          <p:nvPr/>
        </p:nvSpPr>
        <p:spPr>
          <a:xfrm>
            <a:off x="6772537" y="5598438"/>
            <a:ext cx="4825103" cy="95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Quando o trabalho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NÃO</a:t>
            </a:r>
            <a:r>
              <a:rPr lang="pt-BR" sz="2800" dirty="0"/>
              <a:t> depende do caminho pela qual a força é exercida, ela é dita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conservativa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B65B37A-B066-4410-AC8F-ED0EC1B69590}"/>
              </a:ext>
            </a:extLst>
          </p:cNvPr>
          <p:cNvSpPr/>
          <p:nvPr/>
        </p:nvSpPr>
        <p:spPr>
          <a:xfrm>
            <a:off x="7813785" y="2758043"/>
            <a:ext cx="3492607" cy="2741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D5FD9F-065D-4A87-870B-16FF0C43C0EA}"/>
                  </a:ext>
                </a:extLst>
              </p:cNvPr>
              <p:cNvSpPr txBox="1"/>
              <p:nvPr/>
            </p:nvSpPr>
            <p:spPr>
              <a:xfrm>
                <a:off x="10810661" y="2889608"/>
                <a:ext cx="10775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a:rPr lang="pt-BR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pt-BR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BR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D5FD9F-065D-4A87-870B-16FF0C43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661" y="2889608"/>
                <a:ext cx="1077586" cy="369332"/>
              </a:xfrm>
              <a:prstGeom prst="rect">
                <a:avLst/>
              </a:prstGeom>
              <a:blipFill>
                <a:blip r:embed="rId8"/>
                <a:stretch>
                  <a:fillRect r="-12994"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35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329EF195-0253-40E9-AD54-629276EC87AE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242112A-EC13-48F7-AFEC-864E3A8413C0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</p:spTree>
    <p:extLst>
      <p:ext uri="{BB962C8B-B14F-4D97-AF65-F5344CB8AC3E}">
        <p14:creationId xmlns:p14="http://schemas.microsoft.com/office/powerpoint/2010/main" val="2323565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espaço </a:t>
            </a:r>
            <a:r>
              <a:rPr lang="pt-BR" sz="2800" dirty="0"/>
              <a:t>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tempo </a:t>
            </a:r>
            <a:r>
              <a:rPr lang="pt-BR" sz="2800" dirty="0"/>
              <a:t>que descrevem alguma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propriedade física em cada ponto</a:t>
            </a:r>
            <a:r>
              <a:rPr lang="pt-BR" sz="2800" dirty="0"/>
              <a:t>, seja ele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vetorial</a:t>
            </a:r>
            <a:r>
              <a:rPr lang="pt-BR" sz="2800" dirty="0"/>
              <a:t> 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escalar</a:t>
            </a:r>
            <a:r>
              <a:rPr lang="pt-BR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EDD6D99-8922-409E-BEE9-9D97019C3DBD}"/>
              </a:ext>
            </a:extLst>
          </p:cNvPr>
          <p:cNvSpPr/>
          <p:nvPr/>
        </p:nvSpPr>
        <p:spPr>
          <a:xfrm>
            <a:off x="689113" y="3286539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FAFC1574-D4D3-4EE6-BC9B-005433262762}"/>
              </a:ext>
            </a:extLst>
          </p:cNvPr>
          <p:cNvSpPr/>
          <p:nvPr/>
        </p:nvSpPr>
        <p:spPr>
          <a:xfrm>
            <a:off x="1278985" y="3460137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B1CDECF-5E31-4EE4-A55C-F6C13ED9697D}"/>
              </a:ext>
            </a:extLst>
          </p:cNvPr>
          <p:cNvSpPr/>
          <p:nvPr/>
        </p:nvSpPr>
        <p:spPr>
          <a:xfrm>
            <a:off x="1987826" y="3602538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1F514C10-B7E6-42DE-95A9-D5DF03E1997C}"/>
              </a:ext>
            </a:extLst>
          </p:cNvPr>
          <p:cNvSpPr/>
          <p:nvPr/>
        </p:nvSpPr>
        <p:spPr>
          <a:xfrm>
            <a:off x="2681939" y="3779284"/>
            <a:ext cx="1696278" cy="2213113"/>
          </a:xfrm>
          <a:custGeom>
            <a:avLst/>
            <a:gdLst>
              <a:gd name="connsiteX0" fmla="*/ 0 w 1696278"/>
              <a:gd name="connsiteY0" fmla="*/ 2213113 h 2213113"/>
              <a:gd name="connsiteX1" fmla="*/ 477078 w 1696278"/>
              <a:gd name="connsiteY1" fmla="*/ 940904 h 2213113"/>
              <a:gd name="connsiteX2" fmla="*/ 1696278 w 1696278"/>
              <a:gd name="connsiteY2" fmla="*/ 0 h 22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8" h="2213113">
                <a:moveTo>
                  <a:pt x="0" y="2213113"/>
                </a:moveTo>
                <a:cubicBezTo>
                  <a:pt x="97182" y="1761434"/>
                  <a:pt x="194365" y="1309756"/>
                  <a:pt x="477078" y="940904"/>
                </a:cubicBezTo>
                <a:cubicBezTo>
                  <a:pt x="759791" y="572052"/>
                  <a:pt x="1228034" y="286026"/>
                  <a:pt x="1696278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/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7BDA98D-2153-4CF8-A2C9-E231E07B8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17" y="2782726"/>
                <a:ext cx="1209095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735221B6-2956-4E0B-B552-5DB31BE0E94B}"/>
              </a:ext>
            </a:extLst>
          </p:cNvPr>
          <p:cNvSpPr/>
          <p:nvPr/>
        </p:nvSpPr>
        <p:spPr>
          <a:xfrm>
            <a:off x="594360" y="3840480"/>
            <a:ext cx="3627120" cy="1264920"/>
          </a:xfrm>
          <a:custGeom>
            <a:avLst/>
            <a:gdLst>
              <a:gd name="connsiteX0" fmla="*/ 0 w 3627120"/>
              <a:gd name="connsiteY0" fmla="*/ 0 h 1264920"/>
              <a:gd name="connsiteX1" fmla="*/ 883920 w 3627120"/>
              <a:gd name="connsiteY1" fmla="*/ 899160 h 1264920"/>
              <a:gd name="connsiteX2" fmla="*/ 2788920 w 3627120"/>
              <a:gd name="connsiteY2" fmla="*/ 335280 h 1264920"/>
              <a:gd name="connsiteX3" fmla="*/ 3627120 w 3627120"/>
              <a:gd name="connsiteY3" fmla="*/ 126492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120" h="1264920">
                <a:moveTo>
                  <a:pt x="0" y="0"/>
                </a:moveTo>
                <a:cubicBezTo>
                  <a:pt x="209550" y="421640"/>
                  <a:pt x="419100" y="843280"/>
                  <a:pt x="883920" y="899160"/>
                </a:cubicBezTo>
                <a:cubicBezTo>
                  <a:pt x="1348740" y="955040"/>
                  <a:pt x="2331720" y="274320"/>
                  <a:pt x="2788920" y="335280"/>
                </a:cubicBezTo>
                <a:cubicBezTo>
                  <a:pt x="3246120" y="396240"/>
                  <a:pt x="3436620" y="830580"/>
                  <a:pt x="3627120" y="1264920"/>
                </a:cubicBez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/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71C4BE9-98F3-4A90-8517-F1362357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42" y="4906527"/>
                <a:ext cx="6906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/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E3410A-BAC2-4986-9AC4-4C63F2D3D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91" y="3425040"/>
                <a:ext cx="6045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/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pt-BR" b="1" i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5D618ED-D162-4106-A2F7-783DA27A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6" y="3780165"/>
                <a:ext cx="12090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ítulo 1">
            <a:extLst>
              <a:ext uri="{FF2B5EF4-FFF2-40B4-BE49-F238E27FC236}">
                <a16:creationId xmlns:a16="http://schemas.microsoft.com/office/drawing/2014/main" id="{6071481B-31AA-4E86-9503-CA95067D1BED}"/>
              </a:ext>
            </a:extLst>
          </p:cNvPr>
          <p:cNvSpPr txBox="1">
            <a:spLocks/>
          </p:cNvSpPr>
          <p:nvPr/>
        </p:nvSpPr>
        <p:spPr>
          <a:xfrm>
            <a:off x="5506825" y="2688584"/>
            <a:ext cx="6685175" cy="830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Neste caso a força pode ser definida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B3AFE58-2765-4FC3-9FB8-BFDCBA4CA990}"/>
                  </a:ext>
                </a:extLst>
              </p:cNvPr>
              <p:cNvSpPr txBox="1"/>
              <p:nvPr/>
            </p:nvSpPr>
            <p:spPr>
              <a:xfrm>
                <a:off x="6088904" y="3626277"/>
                <a:ext cx="541398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4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4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4400" b="1" i="0">
                        <a:latin typeface="Cambria Math" panose="02040503050406030204" pitchFamily="18" charset="0"/>
                      </a:rPr>
                      <m:t>𝛁</m:t>
                    </m:r>
                    <m:r>
                      <m:rPr>
                        <m:sty m:val="p"/>
                      </m:rPr>
                      <a:rPr lang="pt-BR" sz="4400" i="0">
                        <a:latin typeface="Cambria Math" panose="02040503050406030204" pitchFamily="18" charset="0"/>
                      </a:rPr>
                      <m:t>ϕ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4400" dirty="0"/>
                  <a:t>.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B3AFE58-2765-4FC3-9FB8-BFDCBA4CA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904" y="3626277"/>
                <a:ext cx="5413983" cy="677108"/>
              </a:xfrm>
              <a:prstGeom prst="rect">
                <a:avLst/>
              </a:prstGeom>
              <a:blipFill>
                <a:blip r:embed="rId7"/>
                <a:stretch>
                  <a:fillRect t="-25225" r="-4279" b="-48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ítulo 1">
                <a:extLst>
                  <a:ext uri="{FF2B5EF4-FFF2-40B4-BE49-F238E27FC236}">
                    <a16:creationId xmlns:a16="http://schemas.microsoft.com/office/drawing/2014/main" id="{78D395DD-257A-4C0D-B5CB-E3495EA69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223" y="4472940"/>
                <a:ext cx="6586377" cy="49604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Este campo é gerado por este potencial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23" name="Título 1">
                <a:extLst>
                  <a:ext uri="{FF2B5EF4-FFF2-40B4-BE49-F238E27FC236}">
                    <a16:creationId xmlns:a16="http://schemas.microsoft.com/office/drawing/2014/main" id="{78D395DD-257A-4C0D-B5CB-E3495EA69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23" y="4472940"/>
                <a:ext cx="6586377" cy="496043"/>
              </a:xfrm>
              <a:prstGeom prst="rect">
                <a:avLst/>
              </a:prstGeom>
              <a:blipFill>
                <a:blip r:embed="rId8"/>
                <a:stretch>
                  <a:fillRect t="-2469" b="-283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942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do espaço ou do tempo que descrevem alguma propriedade física em cada ponto, seja ele vetorial ou escalar.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195CEE4-909A-4A2B-9295-E41096DB9450}"/>
                  </a:ext>
                </a:extLst>
              </p:cNvPr>
              <p:cNvSpPr txBox="1"/>
              <p:nvPr/>
            </p:nvSpPr>
            <p:spPr>
              <a:xfrm>
                <a:off x="3389007" y="2335070"/>
                <a:ext cx="541398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4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4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4400" b="1" i="0">
                        <a:latin typeface="Cambria Math" panose="02040503050406030204" pitchFamily="18" charset="0"/>
                      </a:rPr>
                      <m:t>𝛁</m:t>
                    </m:r>
                    <m:r>
                      <m:rPr>
                        <m:sty m:val="p"/>
                      </m:rPr>
                      <a:rPr lang="pt-BR" sz="4400" i="0">
                        <a:latin typeface="Cambria Math" panose="02040503050406030204" pitchFamily="18" charset="0"/>
                      </a:rPr>
                      <m:t>ϕ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4400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195CEE4-909A-4A2B-9295-E41096DB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07" y="2335070"/>
                <a:ext cx="5413983" cy="677108"/>
              </a:xfrm>
              <a:prstGeom prst="rect">
                <a:avLst/>
              </a:prstGeom>
              <a:blipFill>
                <a:blip r:embed="rId3"/>
                <a:stretch>
                  <a:fillRect t="-25225" r="-4279" b="-495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55A433BD-286E-410A-85F4-C95F4B2A44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3179012"/>
                <a:ext cx="9806355" cy="74207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Este campo é gerado por este potencial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55A433BD-286E-410A-85F4-C95F4B2A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3179012"/>
                <a:ext cx="9806355" cy="742071"/>
              </a:xfrm>
              <a:prstGeom prst="rect">
                <a:avLst/>
              </a:prstGeom>
              <a:blipFill>
                <a:blip r:embed="rId4"/>
                <a:stretch>
                  <a:fillRect b="-237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3912053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do espaço ou do tempo que descrevem alguma propriedade física em cada ponto, seja ele vetorial ou escalar.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195CEE4-909A-4A2B-9295-E41096DB9450}"/>
                  </a:ext>
                </a:extLst>
              </p:cNvPr>
              <p:cNvSpPr txBox="1"/>
              <p:nvPr/>
            </p:nvSpPr>
            <p:spPr>
              <a:xfrm>
                <a:off x="3389007" y="2335070"/>
                <a:ext cx="541398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4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4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4400" b="1" i="0">
                        <a:latin typeface="Cambria Math" panose="02040503050406030204" pitchFamily="18" charset="0"/>
                      </a:rPr>
                      <m:t>𝛁</m:t>
                    </m:r>
                    <m:r>
                      <m:rPr>
                        <m:sty m:val="p"/>
                      </m:rPr>
                      <a:rPr lang="pt-BR" sz="4400" i="0">
                        <a:latin typeface="Cambria Math" panose="02040503050406030204" pitchFamily="18" charset="0"/>
                      </a:rPr>
                      <m:t>ϕ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4400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195CEE4-909A-4A2B-9295-E41096DB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07" y="2335070"/>
                <a:ext cx="5413983" cy="677108"/>
              </a:xfrm>
              <a:prstGeom prst="rect">
                <a:avLst/>
              </a:prstGeom>
              <a:blipFill>
                <a:blip r:embed="rId3"/>
                <a:stretch>
                  <a:fillRect t="-25225" r="-4279" b="-495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55A433BD-286E-410A-85F4-C95F4B2A44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3179012"/>
                <a:ext cx="9806355" cy="74207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Este campo é gerado por este potencial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55A433BD-286E-410A-85F4-C95F4B2A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3179012"/>
                <a:ext cx="9806355" cy="742071"/>
              </a:xfrm>
              <a:prstGeom prst="rect">
                <a:avLst/>
              </a:prstGeom>
              <a:blipFill>
                <a:blip r:embed="rId4"/>
                <a:stretch>
                  <a:fillRect b="-237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2" name="Nuvem 1">
            <a:extLst>
              <a:ext uri="{FF2B5EF4-FFF2-40B4-BE49-F238E27FC236}">
                <a16:creationId xmlns:a16="http://schemas.microsoft.com/office/drawing/2014/main" id="{F5206E57-18F5-4E35-8E4E-10D7B449BDBB}"/>
              </a:ext>
            </a:extLst>
          </p:cNvPr>
          <p:cNvSpPr/>
          <p:nvPr/>
        </p:nvSpPr>
        <p:spPr>
          <a:xfrm>
            <a:off x="2839512" y="3154086"/>
            <a:ext cx="7203648" cy="30480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AE6373A-832C-490E-85FE-557C5264A3D2}"/>
                  </a:ext>
                </a:extLst>
              </p:cNvPr>
              <p:cNvSpPr txBox="1"/>
              <p:nvPr/>
            </p:nvSpPr>
            <p:spPr>
              <a:xfrm>
                <a:off x="4771135" y="4171852"/>
                <a:ext cx="3427670" cy="692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400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.(</m:t>
                    </m:r>
                    <m:r>
                      <a:rPr lang="pt-BR" sz="4400" b="1" i="0">
                        <a:latin typeface="Cambria Math" panose="02040503050406030204" pitchFamily="18" charset="0"/>
                      </a:rPr>
                      <m:t>𝛁</m:t>
                    </m:r>
                    <m:r>
                      <m:rPr>
                        <m:sty m:val="p"/>
                      </m:rPr>
                      <a:rPr lang="pt-BR" sz="4400" i="0">
                        <a:latin typeface="Cambria Math" panose="02040503050406030204" pitchFamily="18" charset="0"/>
                      </a:rPr>
                      <m:t>ϕ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4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400" b="1" i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pt-BR" sz="4400" b="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pt-BR" sz="4400" b="0" i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pt-BR" sz="4400" dirty="0"/>
                  <a:t> </a:t>
                </a: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AE6373A-832C-490E-85FE-557C5264A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35" y="4171852"/>
                <a:ext cx="3427670" cy="692434"/>
              </a:xfrm>
              <a:prstGeom prst="rect">
                <a:avLst/>
              </a:prstGeom>
              <a:blipFill>
                <a:blip r:embed="rId5"/>
                <a:stretch>
                  <a:fillRect t="-23684" b="-464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1C9823-C278-4CDE-B5CF-A356A8B58A9D}"/>
              </a:ext>
            </a:extLst>
          </p:cNvPr>
          <p:cNvSpPr txBox="1"/>
          <p:nvPr/>
        </p:nvSpPr>
        <p:spPr>
          <a:xfrm>
            <a:off x="4660068" y="5115055"/>
            <a:ext cx="30441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Tomando o Laplaciano</a:t>
            </a:r>
          </a:p>
        </p:txBody>
      </p:sp>
    </p:spTree>
    <p:extLst>
      <p:ext uri="{BB962C8B-B14F-4D97-AF65-F5344CB8AC3E}">
        <p14:creationId xmlns:p14="http://schemas.microsoft.com/office/powerpoint/2010/main" val="2021986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do espaço ou do tempo que descrevem alguma propriedade física em cada ponto, seja ele vetorial ou escalar.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195CEE4-909A-4A2B-9295-E41096DB9450}"/>
                  </a:ext>
                </a:extLst>
              </p:cNvPr>
              <p:cNvSpPr txBox="1"/>
              <p:nvPr/>
            </p:nvSpPr>
            <p:spPr>
              <a:xfrm>
                <a:off x="3389007" y="2335070"/>
                <a:ext cx="541398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4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4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4400" b="1" i="0">
                        <a:latin typeface="Cambria Math" panose="02040503050406030204" pitchFamily="18" charset="0"/>
                      </a:rPr>
                      <m:t>𝛁</m:t>
                    </m:r>
                    <m:r>
                      <m:rPr>
                        <m:sty m:val="p"/>
                      </m:rPr>
                      <a:rPr lang="pt-BR" sz="4400" i="0">
                        <a:latin typeface="Cambria Math" panose="02040503050406030204" pitchFamily="18" charset="0"/>
                      </a:rPr>
                      <m:t>ϕ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4400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195CEE4-909A-4A2B-9295-E41096DB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07" y="2335070"/>
                <a:ext cx="5413983" cy="677108"/>
              </a:xfrm>
              <a:prstGeom prst="rect">
                <a:avLst/>
              </a:prstGeom>
              <a:blipFill>
                <a:blip r:embed="rId3"/>
                <a:stretch>
                  <a:fillRect t="-25225" r="-4279" b="-495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55A433BD-286E-410A-85F4-C95F4B2A44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3179012"/>
                <a:ext cx="9806355" cy="74207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Este campo é gerado por este potencial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55A433BD-286E-410A-85F4-C95F4B2A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3179012"/>
                <a:ext cx="9806355" cy="742071"/>
              </a:xfrm>
              <a:prstGeom prst="rect">
                <a:avLst/>
              </a:prstGeom>
              <a:blipFill>
                <a:blip r:embed="rId4"/>
                <a:stretch>
                  <a:fillRect b="-237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0EBDAE2-AE9E-47AA-8C49-086E4C77CEDE}"/>
                  </a:ext>
                </a:extLst>
              </p:cNvPr>
              <p:cNvSpPr txBox="1"/>
              <p:nvPr/>
            </p:nvSpPr>
            <p:spPr>
              <a:xfrm>
                <a:off x="2632606" y="4087917"/>
                <a:ext cx="7538602" cy="744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4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= 0.</a:t>
                </a: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0EBDAE2-AE9E-47AA-8C49-086E4C77C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06" y="4087917"/>
                <a:ext cx="7538602" cy="744114"/>
              </a:xfrm>
              <a:prstGeom prst="rect">
                <a:avLst/>
              </a:prstGeom>
              <a:blipFill>
                <a:blip r:embed="rId5"/>
                <a:stretch>
                  <a:fillRect t="-20492" r="-2749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133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do espaço ou do tempo que descrevem alguma propriedade física em cada ponto, seja ele vetorial ou escalar.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195CEE4-909A-4A2B-9295-E41096DB9450}"/>
                  </a:ext>
                </a:extLst>
              </p:cNvPr>
              <p:cNvSpPr txBox="1"/>
              <p:nvPr/>
            </p:nvSpPr>
            <p:spPr>
              <a:xfrm>
                <a:off x="3389007" y="2335070"/>
                <a:ext cx="541398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4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4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4400" b="1" i="0">
                        <a:latin typeface="Cambria Math" panose="02040503050406030204" pitchFamily="18" charset="0"/>
                      </a:rPr>
                      <m:t>𝛁</m:t>
                    </m:r>
                    <m:r>
                      <m:rPr>
                        <m:sty m:val="p"/>
                      </m:rPr>
                      <a:rPr lang="pt-BR" sz="4400" i="0">
                        <a:latin typeface="Cambria Math" panose="02040503050406030204" pitchFamily="18" charset="0"/>
                      </a:rPr>
                      <m:t>ϕ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4400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195CEE4-909A-4A2B-9295-E41096DB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07" y="2335070"/>
                <a:ext cx="5413983" cy="677108"/>
              </a:xfrm>
              <a:prstGeom prst="rect">
                <a:avLst/>
              </a:prstGeom>
              <a:blipFill>
                <a:blip r:embed="rId3"/>
                <a:stretch>
                  <a:fillRect t="-25225" r="-4279" b="-495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55A433BD-286E-410A-85F4-C95F4B2A44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3179012"/>
                <a:ext cx="9806355" cy="74207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Este campo é gerado por este potencial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55A433BD-286E-410A-85F4-C95F4B2A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3179012"/>
                <a:ext cx="9806355" cy="742071"/>
              </a:xfrm>
              <a:prstGeom prst="rect">
                <a:avLst/>
              </a:prstGeom>
              <a:blipFill>
                <a:blip r:embed="rId4"/>
                <a:stretch>
                  <a:fillRect b="-237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E59AB9E-22F9-4DF4-9665-08B292432197}"/>
              </a:ext>
            </a:extLst>
          </p:cNvPr>
          <p:cNvSpPr txBox="1">
            <a:spLocks/>
          </p:cNvSpPr>
          <p:nvPr/>
        </p:nvSpPr>
        <p:spPr>
          <a:xfrm>
            <a:off x="2391238" y="4998865"/>
            <a:ext cx="7581850" cy="931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Este potencial será harmônico se ele satisfizer a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Equação de Laplace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0EBDAE2-AE9E-47AA-8C49-086E4C77CEDE}"/>
                  </a:ext>
                </a:extLst>
              </p:cNvPr>
              <p:cNvSpPr txBox="1"/>
              <p:nvPr/>
            </p:nvSpPr>
            <p:spPr>
              <a:xfrm>
                <a:off x="2632606" y="4087917"/>
                <a:ext cx="7538602" cy="744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4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= 0.</a:t>
                </a: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0EBDAE2-AE9E-47AA-8C49-086E4C77C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06" y="4087917"/>
                <a:ext cx="7538602" cy="744114"/>
              </a:xfrm>
              <a:prstGeom prst="rect">
                <a:avLst/>
              </a:prstGeom>
              <a:blipFill>
                <a:blip r:embed="rId5"/>
                <a:stretch>
                  <a:fillRect t="-20492" r="-2749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456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-114242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8064526-CFDB-4C3E-B177-CD0432EE2329}"/>
              </a:ext>
            </a:extLst>
          </p:cNvPr>
          <p:cNvSpPr txBox="1">
            <a:spLocks/>
          </p:cNvSpPr>
          <p:nvPr/>
        </p:nvSpPr>
        <p:spPr>
          <a:xfrm>
            <a:off x="1278987" y="20444"/>
            <a:ext cx="9634026" cy="742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Este campo será harmônico se</a:t>
            </a:r>
            <a:endParaRPr lang="pt-BR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D1EF13C-8C59-43C3-BD0A-08AF09AFA13F}"/>
                  </a:ext>
                </a:extLst>
              </p:cNvPr>
              <p:cNvSpPr txBox="1"/>
              <p:nvPr/>
            </p:nvSpPr>
            <p:spPr>
              <a:xfrm>
                <a:off x="2472801" y="808331"/>
                <a:ext cx="7538602" cy="744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4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= 0.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D1EF13C-8C59-43C3-BD0A-08AF09AFA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801" y="808331"/>
                <a:ext cx="7538602" cy="744114"/>
              </a:xfrm>
              <a:prstGeom prst="rect">
                <a:avLst/>
              </a:prstGeom>
              <a:blipFill>
                <a:blip r:embed="rId2"/>
                <a:stretch>
                  <a:fillRect t="-20492" r="-2832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ítulo 1">
            <a:extLst>
              <a:ext uri="{FF2B5EF4-FFF2-40B4-BE49-F238E27FC236}">
                <a16:creationId xmlns:a16="http://schemas.microsoft.com/office/drawing/2014/main" id="{CDC0EC79-AD06-4F85-BB4A-FC5F5443F640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2929161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-114242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8064526-CFDB-4C3E-B177-CD0432EE2329}"/>
              </a:ext>
            </a:extLst>
          </p:cNvPr>
          <p:cNvSpPr txBox="1">
            <a:spLocks/>
          </p:cNvSpPr>
          <p:nvPr/>
        </p:nvSpPr>
        <p:spPr>
          <a:xfrm>
            <a:off x="1278987" y="20444"/>
            <a:ext cx="9634026" cy="742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Este campo será harmônico se</a:t>
            </a:r>
            <a:endParaRPr lang="pt-BR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D1EF13C-8C59-43C3-BD0A-08AF09AFA13F}"/>
                  </a:ext>
                </a:extLst>
              </p:cNvPr>
              <p:cNvSpPr txBox="1"/>
              <p:nvPr/>
            </p:nvSpPr>
            <p:spPr>
              <a:xfrm>
                <a:off x="2472801" y="808331"/>
                <a:ext cx="7538602" cy="744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4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= 0.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D1EF13C-8C59-43C3-BD0A-08AF09AFA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801" y="808331"/>
                <a:ext cx="7538602" cy="744114"/>
              </a:xfrm>
              <a:prstGeom prst="rect">
                <a:avLst/>
              </a:prstGeom>
              <a:blipFill>
                <a:blip r:embed="rId2"/>
                <a:stretch>
                  <a:fillRect t="-20492" r="-2832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63FFE9C2-3733-44D4-AB25-3A9C017ECE8A}"/>
              </a:ext>
            </a:extLst>
          </p:cNvPr>
          <p:cNvSpPr txBox="1">
            <a:spLocks/>
          </p:cNvSpPr>
          <p:nvPr/>
        </p:nvSpPr>
        <p:spPr>
          <a:xfrm>
            <a:off x="15679" y="1695503"/>
            <a:ext cx="1067725" cy="588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err="1"/>
              <a:t>Ex</a:t>
            </a:r>
            <a:r>
              <a:rPr lang="pt-BR" sz="4400" b="1" dirty="0"/>
              <a:t>¹.: 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0F3112F-D9FB-49EC-BE69-3A8458C574DA}"/>
              </a:ext>
            </a:extLst>
          </p:cNvPr>
          <p:cNvCxnSpPr>
            <a:cxnSpLocks/>
          </p:cNvCxnSpPr>
          <p:nvPr/>
        </p:nvCxnSpPr>
        <p:spPr>
          <a:xfrm>
            <a:off x="605417" y="4191109"/>
            <a:ext cx="0" cy="149988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03ED159-F87F-41D1-A7A0-51D1434D6617}"/>
              </a:ext>
            </a:extLst>
          </p:cNvPr>
          <p:cNvCxnSpPr>
            <a:cxnSpLocks/>
          </p:cNvCxnSpPr>
          <p:nvPr/>
        </p:nvCxnSpPr>
        <p:spPr>
          <a:xfrm>
            <a:off x="605417" y="4191109"/>
            <a:ext cx="246865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2586884-C4C0-4222-8F6F-C43A4F09CE17}"/>
              </a:ext>
            </a:extLst>
          </p:cNvPr>
          <p:cNvCxnSpPr>
            <a:cxnSpLocks/>
          </p:cNvCxnSpPr>
          <p:nvPr/>
        </p:nvCxnSpPr>
        <p:spPr>
          <a:xfrm flipV="1">
            <a:off x="605417" y="2471165"/>
            <a:ext cx="1338775" cy="171994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FE8ED62-49C6-4841-9566-C8EFB7AD1736}"/>
              </a:ext>
            </a:extLst>
          </p:cNvPr>
          <p:cNvCxnSpPr/>
          <p:nvPr/>
        </p:nvCxnSpPr>
        <p:spPr>
          <a:xfrm flipH="1" flipV="1">
            <a:off x="1763212" y="3780075"/>
            <a:ext cx="1012874" cy="156402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041B60D-47AA-4040-9432-33A6D7576F37}"/>
                  </a:ext>
                </a:extLst>
              </p:cNvPr>
              <p:cNvSpPr/>
              <p:nvPr/>
            </p:nvSpPr>
            <p:spPr>
              <a:xfrm>
                <a:off x="2323718" y="4300478"/>
                <a:ext cx="4458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041B60D-47AA-4040-9432-33A6D7576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18" y="4300478"/>
                <a:ext cx="4458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085E5ABA-E519-4DDE-8563-0049EA34619A}"/>
              </a:ext>
            </a:extLst>
          </p:cNvPr>
          <p:cNvSpPr/>
          <p:nvPr/>
        </p:nvSpPr>
        <p:spPr>
          <a:xfrm>
            <a:off x="1711909" y="3712497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90D094C-A5B4-4796-A859-CAA4F91FE82B}"/>
              </a:ext>
            </a:extLst>
          </p:cNvPr>
          <p:cNvSpPr/>
          <p:nvPr/>
        </p:nvSpPr>
        <p:spPr>
          <a:xfrm>
            <a:off x="2724783" y="5292806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B27690B-53BE-4D34-80C3-E83EF7DE6D32}"/>
              </a:ext>
            </a:extLst>
          </p:cNvPr>
          <p:cNvSpPr txBox="1"/>
          <p:nvPr/>
        </p:nvSpPr>
        <p:spPr>
          <a:xfrm>
            <a:off x="1789533" y="3226076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3DB32F-1E2A-4C63-BF75-BDC50C2C0E6D}"/>
              </a:ext>
            </a:extLst>
          </p:cNvPr>
          <p:cNvSpPr txBox="1"/>
          <p:nvPr/>
        </p:nvSpPr>
        <p:spPr>
          <a:xfrm>
            <a:off x="2878637" y="4905584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A0E1573-713F-4EE1-A8FC-94A91DDE45A8}"/>
                  </a:ext>
                </a:extLst>
              </p:cNvPr>
              <p:cNvSpPr txBox="1"/>
              <p:nvPr/>
            </p:nvSpPr>
            <p:spPr>
              <a:xfrm>
                <a:off x="2769545" y="1750332"/>
                <a:ext cx="409105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′)=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A0E1573-713F-4EE1-A8FC-94A91DDE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545" y="1750332"/>
                <a:ext cx="4091056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034CE97-7980-4AF1-AB9A-CE62437BA6F3}"/>
                  </a:ext>
                </a:extLst>
              </p:cNvPr>
              <p:cNvSpPr txBox="1"/>
              <p:nvPr/>
            </p:nvSpPr>
            <p:spPr>
              <a:xfrm>
                <a:off x="2812149" y="2834339"/>
                <a:ext cx="5603201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034CE97-7980-4AF1-AB9A-CE62437B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49" y="2834339"/>
                <a:ext cx="560320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EF3D91B2-E5A8-4A02-8F99-A3E516CC2EE7}"/>
              </a:ext>
            </a:extLst>
          </p:cNvPr>
          <p:cNvSpPr/>
          <p:nvPr/>
        </p:nvSpPr>
        <p:spPr>
          <a:xfrm>
            <a:off x="1559151" y="1967598"/>
            <a:ext cx="385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x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6D93DC-DF34-42FA-A143-F7C142E99DA6}"/>
              </a:ext>
            </a:extLst>
          </p:cNvPr>
          <p:cNvSpPr/>
          <p:nvPr/>
        </p:nvSpPr>
        <p:spPr>
          <a:xfrm>
            <a:off x="169072" y="5269633"/>
            <a:ext cx="367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z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DF4B925-AB2D-4D39-929A-8F433761C275}"/>
              </a:ext>
            </a:extLst>
          </p:cNvPr>
          <p:cNvSpPr/>
          <p:nvPr/>
        </p:nvSpPr>
        <p:spPr>
          <a:xfrm>
            <a:off x="2849766" y="4058325"/>
            <a:ext cx="393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y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CDC0EC79-AD06-4F85-BB4A-FC5F5443F640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3850808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-114242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8064526-CFDB-4C3E-B177-CD0432EE2329}"/>
              </a:ext>
            </a:extLst>
          </p:cNvPr>
          <p:cNvSpPr txBox="1">
            <a:spLocks/>
          </p:cNvSpPr>
          <p:nvPr/>
        </p:nvSpPr>
        <p:spPr>
          <a:xfrm>
            <a:off x="1278987" y="20444"/>
            <a:ext cx="9634026" cy="742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Este campo será harmônico se</a:t>
            </a:r>
            <a:endParaRPr lang="pt-BR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D1EF13C-8C59-43C3-BD0A-08AF09AFA13F}"/>
                  </a:ext>
                </a:extLst>
              </p:cNvPr>
              <p:cNvSpPr txBox="1"/>
              <p:nvPr/>
            </p:nvSpPr>
            <p:spPr>
              <a:xfrm>
                <a:off x="2472801" y="808331"/>
                <a:ext cx="7538602" cy="744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4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= 0.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D1EF13C-8C59-43C3-BD0A-08AF09AFA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801" y="808331"/>
                <a:ext cx="7538602" cy="744114"/>
              </a:xfrm>
              <a:prstGeom prst="rect">
                <a:avLst/>
              </a:prstGeom>
              <a:blipFill>
                <a:blip r:embed="rId2"/>
                <a:stretch>
                  <a:fillRect t="-20492" r="-2832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63FFE9C2-3733-44D4-AB25-3A9C017ECE8A}"/>
              </a:ext>
            </a:extLst>
          </p:cNvPr>
          <p:cNvSpPr txBox="1">
            <a:spLocks/>
          </p:cNvSpPr>
          <p:nvPr/>
        </p:nvSpPr>
        <p:spPr>
          <a:xfrm>
            <a:off x="15679" y="1695503"/>
            <a:ext cx="1067725" cy="588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err="1"/>
              <a:t>Ex</a:t>
            </a:r>
            <a:r>
              <a:rPr lang="pt-BR" sz="4400" b="1" dirty="0"/>
              <a:t>¹.: 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0F3112F-D9FB-49EC-BE69-3A8458C574DA}"/>
              </a:ext>
            </a:extLst>
          </p:cNvPr>
          <p:cNvCxnSpPr>
            <a:cxnSpLocks/>
          </p:cNvCxnSpPr>
          <p:nvPr/>
        </p:nvCxnSpPr>
        <p:spPr>
          <a:xfrm>
            <a:off x="605417" y="4191109"/>
            <a:ext cx="0" cy="149988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03ED159-F87F-41D1-A7A0-51D1434D6617}"/>
              </a:ext>
            </a:extLst>
          </p:cNvPr>
          <p:cNvCxnSpPr>
            <a:cxnSpLocks/>
          </p:cNvCxnSpPr>
          <p:nvPr/>
        </p:nvCxnSpPr>
        <p:spPr>
          <a:xfrm>
            <a:off x="605417" y="4191109"/>
            <a:ext cx="246865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2586884-C4C0-4222-8F6F-C43A4F09CE17}"/>
              </a:ext>
            </a:extLst>
          </p:cNvPr>
          <p:cNvCxnSpPr>
            <a:cxnSpLocks/>
          </p:cNvCxnSpPr>
          <p:nvPr/>
        </p:nvCxnSpPr>
        <p:spPr>
          <a:xfrm flipV="1">
            <a:off x="605417" y="2471165"/>
            <a:ext cx="1338775" cy="171994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FE8ED62-49C6-4841-9566-C8EFB7AD1736}"/>
              </a:ext>
            </a:extLst>
          </p:cNvPr>
          <p:cNvCxnSpPr/>
          <p:nvPr/>
        </p:nvCxnSpPr>
        <p:spPr>
          <a:xfrm flipH="1" flipV="1">
            <a:off x="1763212" y="3780075"/>
            <a:ext cx="1012874" cy="156402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041B60D-47AA-4040-9432-33A6D7576F37}"/>
                  </a:ext>
                </a:extLst>
              </p:cNvPr>
              <p:cNvSpPr/>
              <p:nvPr/>
            </p:nvSpPr>
            <p:spPr>
              <a:xfrm>
                <a:off x="2323718" y="4300478"/>
                <a:ext cx="4458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041B60D-47AA-4040-9432-33A6D7576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18" y="4300478"/>
                <a:ext cx="4458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085E5ABA-E519-4DDE-8563-0049EA34619A}"/>
              </a:ext>
            </a:extLst>
          </p:cNvPr>
          <p:cNvSpPr/>
          <p:nvPr/>
        </p:nvSpPr>
        <p:spPr>
          <a:xfrm>
            <a:off x="1711909" y="3712497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90D094C-A5B4-4796-A859-CAA4F91FE82B}"/>
              </a:ext>
            </a:extLst>
          </p:cNvPr>
          <p:cNvSpPr/>
          <p:nvPr/>
        </p:nvSpPr>
        <p:spPr>
          <a:xfrm>
            <a:off x="2724783" y="5292806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B27690B-53BE-4D34-80C3-E83EF7DE6D32}"/>
              </a:ext>
            </a:extLst>
          </p:cNvPr>
          <p:cNvSpPr txBox="1"/>
          <p:nvPr/>
        </p:nvSpPr>
        <p:spPr>
          <a:xfrm>
            <a:off x="1789533" y="3226076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3DB32F-1E2A-4C63-BF75-BDC50C2C0E6D}"/>
              </a:ext>
            </a:extLst>
          </p:cNvPr>
          <p:cNvSpPr txBox="1"/>
          <p:nvPr/>
        </p:nvSpPr>
        <p:spPr>
          <a:xfrm>
            <a:off x="2878637" y="4905584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A0E1573-713F-4EE1-A8FC-94A91DDE45A8}"/>
                  </a:ext>
                </a:extLst>
              </p:cNvPr>
              <p:cNvSpPr txBox="1"/>
              <p:nvPr/>
            </p:nvSpPr>
            <p:spPr>
              <a:xfrm>
                <a:off x="2769545" y="1750332"/>
                <a:ext cx="409105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′)=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A0E1573-713F-4EE1-A8FC-94A91DDE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545" y="1750332"/>
                <a:ext cx="4091056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034CE97-7980-4AF1-AB9A-CE62437BA6F3}"/>
                  </a:ext>
                </a:extLst>
              </p:cNvPr>
              <p:cNvSpPr txBox="1"/>
              <p:nvPr/>
            </p:nvSpPr>
            <p:spPr>
              <a:xfrm>
                <a:off x="2812149" y="2834339"/>
                <a:ext cx="5603201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034CE97-7980-4AF1-AB9A-CE62437B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49" y="2834339"/>
                <a:ext cx="560320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EF3D91B2-E5A8-4A02-8F99-A3E516CC2EE7}"/>
              </a:ext>
            </a:extLst>
          </p:cNvPr>
          <p:cNvSpPr/>
          <p:nvPr/>
        </p:nvSpPr>
        <p:spPr>
          <a:xfrm>
            <a:off x="1559151" y="1967598"/>
            <a:ext cx="385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x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6D93DC-DF34-42FA-A143-F7C142E99DA6}"/>
              </a:ext>
            </a:extLst>
          </p:cNvPr>
          <p:cNvSpPr/>
          <p:nvPr/>
        </p:nvSpPr>
        <p:spPr>
          <a:xfrm>
            <a:off x="169072" y="5269633"/>
            <a:ext cx="367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z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DF4B925-AB2D-4D39-929A-8F433761C275}"/>
              </a:ext>
            </a:extLst>
          </p:cNvPr>
          <p:cNvSpPr/>
          <p:nvPr/>
        </p:nvSpPr>
        <p:spPr>
          <a:xfrm>
            <a:off x="2849766" y="4058325"/>
            <a:ext cx="393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y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CDC0EC79-AD06-4F85-BB4A-FC5F5443F640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E39DD26-9596-471D-B7FC-6094490CDB92}"/>
                  </a:ext>
                </a:extLst>
              </p:cNvPr>
              <p:cNvSpPr txBox="1"/>
              <p:nvPr/>
            </p:nvSpPr>
            <p:spPr>
              <a:xfrm>
                <a:off x="4039386" y="3664535"/>
                <a:ext cx="3077061" cy="73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E39DD26-9596-471D-B7FC-6094490C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86" y="3664535"/>
                <a:ext cx="3077061" cy="738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649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-114242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8064526-CFDB-4C3E-B177-CD0432EE2329}"/>
              </a:ext>
            </a:extLst>
          </p:cNvPr>
          <p:cNvSpPr txBox="1">
            <a:spLocks/>
          </p:cNvSpPr>
          <p:nvPr/>
        </p:nvSpPr>
        <p:spPr>
          <a:xfrm>
            <a:off x="1278987" y="20444"/>
            <a:ext cx="9634026" cy="742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Este campo será harmônico se</a:t>
            </a:r>
            <a:endParaRPr lang="pt-BR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D1EF13C-8C59-43C3-BD0A-08AF09AFA13F}"/>
                  </a:ext>
                </a:extLst>
              </p:cNvPr>
              <p:cNvSpPr txBox="1"/>
              <p:nvPr/>
            </p:nvSpPr>
            <p:spPr>
              <a:xfrm>
                <a:off x="2472801" y="808331"/>
                <a:ext cx="7538602" cy="744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4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= 0.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D1EF13C-8C59-43C3-BD0A-08AF09AFA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801" y="808331"/>
                <a:ext cx="7538602" cy="744114"/>
              </a:xfrm>
              <a:prstGeom prst="rect">
                <a:avLst/>
              </a:prstGeom>
              <a:blipFill>
                <a:blip r:embed="rId2"/>
                <a:stretch>
                  <a:fillRect t="-20492" r="-2832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63FFE9C2-3733-44D4-AB25-3A9C017ECE8A}"/>
              </a:ext>
            </a:extLst>
          </p:cNvPr>
          <p:cNvSpPr txBox="1">
            <a:spLocks/>
          </p:cNvSpPr>
          <p:nvPr/>
        </p:nvSpPr>
        <p:spPr>
          <a:xfrm>
            <a:off x="15679" y="1695503"/>
            <a:ext cx="1067725" cy="588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err="1"/>
              <a:t>Ex</a:t>
            </a:r>
            <a:r>
              <a:rPr lang="pt-BR" sz="4400" b="1" dirty="0"/>
              <a:t>¹.: 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0F3112F-D9FB-49EC-BE69-3A8458C574DA}"/>
              </a:ext>
            </a:extLst>
          </p:cNvPr>
          <p:cNvCxnSpPr>
            <a:cxnSpLocks/>
          </p:cNvCxnSpPr>
          <p:nvPr/>
        </p:nvCxnSpPr>
        <p:spPr>
          <a:xfrm>
            <a:off x="605417" y="4191109"/>
            <a:ext cx="0" cy="149988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03ED159-F87F-41D1-A7A0-51D1434D6617}"/>
              </a:ext>
            </a:extLst>
          </p:cNvPr>
          <p:cNvCxnSpPr>
            <a:cxnSpLocks/>
          </p:cNvCxnSpPr>
          <p:nvPr/>
        </p:nvCxnSpPr>
        <p:spPr>
          <a:xfrm>
            <a:off x="605417" y="4191109"/>
            <a:ext cx="246865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2586884-C4C0-4222-8F6F-C43A4F09CE17}"/>
              </a:ext>
            </a:extLst>
          </p:cNvPr>
          <p:cNvCxnSpPr>
            <a:cxnSpLocks/>
          </p:cNvCxnSpPr>
          <p:nvPr/>
        </p:nvCxnSpPr>
        <p:spPr>
          <a:xfrm flipV="1">
            <a:off x="605417" y="2471165"/>
            <a:ext cx="1338775" cy="171994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FE8ED62-49C6-4841-9566-C8EFB7AD1736}"/>
              </a:ext>
            </a:extLst>
          </p:cNvPr>
          <p:cNvCxnSpPr/>
          <p:nvPr/>
        </p:nvCxnSpPr>
        <p:spPr>
          <a:xfrm flipH="1" flipV="1">
            <a:off x="1763212" y="3780075"/>
            <a:ext cx="1012874" cy="156402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041B60D-47AA-4040-9432-33A6D7576F37}"/>
                  </a:ext>
                </a:extLst>
              </p:cNvPr>
              <p:cNvSpPr/>
              <p:nvPr/>
            </p:nvSpPr>
            <p:spPr>
              <a:xfrm>
                <a:off x="2323718" y="4300478"/>
                <a:ext cx="4458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041B60D-47AA-4040-9432-33A6D7576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18" y="4300478"/>
                <a:ext cx="4458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085E5ABA-E519-4DDE-8563-0049EA34619A}"/>
              </a:ext>
            </a:extLst>
          </p:cNvPr>
          <p:cNvSpPr/>
          <p:nvPr/>
        </p:nvSpPr>
        <p:spPr>
          <a:xfrm>
            <a:off x="1711909" y="3712497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90D094C-A5B4-4796-A859-CAA4F91FE82B}"/>
              </a:ext>
            </a:extLst>
          </p:cNvPr>
          <p:cNvSpPr/>
          <p:nvPr/>
        </p:nvSpPr>
        <p:spPr>
          <a:xfrm>
            <a:off x="2724783" y="5292806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B27690B-53BE-4D34-80C3-E83EF7DE6D32}"/>
              </a:ext>
            </a:extLst>
          </p:cNvPr>
          <p:cNvSpPr txBox="1"/>
          <p:nvPr/>
        </p:nvSpPr>
        <p:spPr>
          <a:xfrm>
            <a:off x="1789533" y="3226076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3DB32F-1E2A-4C63-BF75-BDC50C2C0E6D}"/>
              </a:ext>
            </a:extLst>
          </p:cNvPr>
          <p:cNvSpPr txBox="1"/>
          <p:nvPr/>
        </p:nvSpPr>
        <p:spPr>
          <a:xfrm>
            <a:off x="2878637" y="4905584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A0E1573-713F-4EE1-A8FC-94A91DDE45A8}"/>
                  </a:ext>
                </a:extLst>
              </p:cNvPr>
              <p:cNvSpPr txBox="1"/>
              <p:nvPr/>
            </p:nvSpPr>
            <p:spPr>
              <a:xfrm>
                <a:off x="2769545" y="1750332"/>
                <a:ext cx="409105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′)=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A0E1573-713F-4EE1-A8FC-94A91DDE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545" y="1750332"/>
                <a:ext cx="4091056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034CE97-7980-4AF1-AB9A-CE62437BA6F3}"/>
                  </a:ext>
                </a:extLst>
              </p:cNvPr>
              <p:cNvSpPr txBox="1"/>
              <p:nvPr/>
            </p:nvSpPr>
            <p:spPr>
              <a:xfrm>
                <a:off x="2812149" y="2834339"/>
                <a:ext cx="5603201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034CE97-7980-4AF1-AB9A-CE62437B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49" y="2834339"/>
                <a:ext cx="560320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EF3D91B2-E5A8-4A02-8F99-A3E516CC2EE7}"/>
              </a:ext>
            </a:extLst>
          </p:cNvPr>
          <p:cNvSpPr/>
          <p:nvPr/>
        </p:nvSpPr>
        <p:spPr>
          <a:xfrm>
            <a:off x="1559151" y="1967598"/>
            <a:ext cx="385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x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6D93DC-DF34-42FA-A143-F7C142E99DA6}"/>
              </a:ext>
            </a:extLst>
          </p:cNvPr>
          <p:cNvSpPr/>
          <p:nvPr/>
        </p:nvSpPr>
        <p:spPr>
          <a:xfrm>
            <a:off x="169072" y="5269633"/>
            <a:ext cx="367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z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DF4B925-AB2D-4D39-929A-8F433761C275}"/>
              </a:ext>
            </a:extLst>
          </p:cNvPr>
          <p:cNvSpPr/>
          <p:nvPr/>
        </p:nvSpPr>
        <p:spPr>
          <a:xfrm>
            <a:off x="2849766" y="4058325"/>
            <a:ext cx="393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y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CDC0EC79-AD06-4F85-BB4A-FC5F5443F640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E39DD26-9596-471D-B7FC-6094490CDB92}"/>
                  </a:ext>
                </a:extLst>
              </p:cNvPr>
              <p:cNvSpPr txBox="1"/>
              <p:nvPr/>
            </p:nvSpPr>
            <p:spPr>
              <a:xfrm>
                <a:off x="4039386" y="3664535"/>
                <a:ext cx="3077061" cy="73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E39DD26-9596-471D-B7FC-6094490C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86" y="3664535"/>
                <a:ext cx="3077061" cy="738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659F2C2-D37F-4839-B874-A884C763CF00}"/>
                  </a:ext>
                </a:extLst>
              </p:cNvPr>
              <p:cNvSpPr txBox="1"/>
              <p:nvPr/>
            </p:nvSpPr>
            <p:spPr>
              <a:xfrm>
                <a:off x="7939690" y="3524873"/>
                <a:ext cx="3070071" cy="73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659F2C2-D37F-4839-B874-A884C763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90" y="3524873"/>
                <a:ext cx="3070071" cy="7388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E8D2FAC-CC8E-4E4F-A04D-0B34255F1015}"/>
                  </a:ext>
                </a:extLst>
              </p:cNvPr>
              <p:cNvSpPr txBox="1"/>
              <p:nvPr/>
            </p:nvSpPr>
            <p:spPr>
              <a:xfrm>
                <a:off x="6258204" y="4604089"/>
                <a:ext cx="3015056" cy="73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E8D2FAC-CC8E-4E4F-A04D-0B34255F1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04" y="4604089"/>
                <a:ext cx="3015056" cy="7388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143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-114242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8064526-CFDB-4C3E-B177-CD0432EE2329}"/>
              </a:ext>
            </a:extLst>
          </p:cNvPr>
          <p:cNvSpPr txBox="1">
            <a:spLocks/>
          </p:cNvSpPr>
          <p:nvPr/>
        </p:nvSpPr>
        <p:spPr>
          <a:xfrm>
            <a:off x="1278987" y="20444"/>
            <a:ext cx="9634026" cy="742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Este campo será harmônico se</a:t>
            </a:r>
            <a:endParaRPr lang="pt-BR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D1EF13C-8C59-43C3-BD0A-08AF09AFA13F}"/>
                  </a:ext>
                </a:extLst>
              </p:cNvPr>
              <p:cNvSpPr txBox="1"/>
              <p:nvPr/>
            </p:nvSpPr>
            <p:spPr>
              <a:xfrm>
                <a:off x="2472801" y="808331"/>
                <a:ext cx="7538602" cy="744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4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= 0.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D1EF13C-8C59-43C3-BD0A-08AF09AFA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801" y="808331"/>
                <a:ext cx="7538602" cy="744114"/>
              </a:xfrm>
              <a:prstGeom prst="rect">
                <a:avLst/>
              </a:prstGeom>
              <a:blipFill>
                <a:blip r:embed="rId2"/>
                <a:stretch>
                  <a:fillRect t="-20492" r="-2832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63FFE9C2-3733-44D4-AB25-3A9C017ECE8A}"/>
              </a:ext>
            </a:extLst>
          </p:cNvPr>
          <p:cNvSpPr txBox="1">
            <a:spLocks/>
          </p:cNvSpPr>
          <p:nvPr/>
        </p:nvSpPr>
        <p:spPr>
          <a:xfrm>
            <a:off x="15679" y="1695503"/>
            <a:ext cx="1067725" cy="588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err="1"/>
              <a:t>Ex</a:t>
            </a:r>
            <a:r>
              <a:rPr lang="pt-BR" sz="4400" b="1" dirty="0"/>
              <a:t>¹.: 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0F3112F-D9FB-49EC-BE69-3A8458C574DA}"/>
              </a:ext>
            </a:extLst>
          </p:cNvPr>
          <p:cNvCxnSpPr>
            <a:cxnSpLocks/>
          </p:cNvCxnSpPr>
          <p:nvPr/>
        </p:nvCxnSpPr>
        <p:spPr>
          <a:xfrm>
            <a:off x="605417" y="4191109"/>
            <a:ext cx="0" cy="149988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03ED159-F87F-41D1-A7A0-51D1434D6617}"/>
              </a:ext>
            </a:extLst>
          </p:cNvPr>
          <p:cNvCxnSpPr>
            <a:cxnSpLocks/>
          </p:cNvCxnSpPr>
          <p:nvPr/>
        </p:nvCxnSpPr>
        <p:spPr>
          <a:xfrm>
            <a:off x="605417" y="4191109"/>
            <a:ext cx="246865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2586884-C4C0-4222-8F6F-C43A4F09CE17}"/>
              </a:ext>
            </a:extLst>
          </p:cNvPr>
          <p:cNvCxnSpPr>
            <a:cxnSpLocks/>
          </p:cNvCxnSpPr>
          <p:nvPr/>
        </p:nvCxnSpPr>
        <p:spPr>
          <a:xfrm flipV="1">
            <a:off x="605417" y="2471165"/>
            <a:ext cx="1338775" cy="171994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FE8ED62-49C6-4841-9566-C8EFB7AD1736}"/>
              </a:ext>
            </a:extLst>
          </p:cNvPr>
          <p:cNvCxnSpPr/>
          <p:nvPr/>
        </p:nvCxnSpPr>
        <p:spPr>
          <a:xfrm flipH="1" flipV="1">
            <a:off x="1763212" y="3780075"/>
            <a:ext cx="1012874" cy="156402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041B60D-47AA-4040-9432-33A6D7576F37}"/>
                  </a:ext>
                </a:extLst>
              </p:cNvPr>
              <p:cNvSpPr/>
              <p:nvPr/>
            </p:nvSpPr>
            <p:spPr>
              <a:xfrm>
                <a:off x="2323718" y="4300478"/>
                <a:ext cx="4458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041B60D-47AA-4040-9432-33A6D7576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18" y="4300478"/>
                <a:ext cx="4458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085E5ABA-E519-4DDE-8563-0049EA34619A}"/>
              </a:ext>
            </a:extLst>
          </p:cNvPr>
          <p:cNvSpPr/>
          <p:nvPr/>
        </p:nvSpPr>
        <p:spPr>
          <a:xfrm>
            <a:off x="1711909" y="3712497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90D094C-A5B4-4796-A859-CAA4F91FE82B}"/>
              </a:ext>
            </a:extLst>
          </p:cNvPr>
          <p:cNvSpPr/>
          <p:nvPr/>
        </p:nvSpPr>
        <p:spPr>
          <a:xfrm>
            <a:off x="2724783" y="5292806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B27690B-53BE-4D34-80C3-E83EF7DE6D32}"/>
              </a:ext>
            </a:extLst>
          </p:cNvPr>
          <p:cNvSpPr txBox="1"/>
          <p:nvPr/>
        </p:nvSpPr>
        <p:spPr>
          <a:xfrm>
            <a:off x="1789533" y="3226076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3DB32F-1E2A-4C63-BF75-BDC50C2C0E6D}"/>
              </a:ext>
            </a:extLst>
          </p:cNvPr>
          <p:cNvSpPr txBox="1"/>
          <p:nvPr/>
        </p:nvSpPr>
        <p:spPr>
          <a:xfrm>
            <a:off x="2878637" y="4905584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A0E1573-713F-4EE1-A8FC-94A91DDE45A8}"/>
                  </a:ext>
                </a:extLst>
              </p:cNvPr>
              <p:cNvSpPr txBox="1"/>
              <p:nvPr/>
            </p:nvSpPr>
            <p:spPr>
              <a:xfrm>
                <a:off x="2769545" y="1750332"/>
                <a:ext cx="409105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′)=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A0E1573-713F-4EE1-A8FC-94A91DDE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545" y="1750332"/>
                <a:ext cx="4091056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034CE97-7980-4AF1-AB9A-CE62437BA6F3}"/>
                  </a:ext>
                </a:extLst>
              </p:cNvPr>
              <p:cNvSpPr txBox="1"/>
              <p:nvPr/>
            </p:nvSpPr>
            <p:spPr>
              <a:xfrm>
                <a:off x="2812149" y="2834339"/>
                <a:ext cx="5603201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034CE97-7980-4AF1-AB9A-CE62437B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49" y="2834339"/>
                <a:ext cx="560320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EF3D91B2-E5A8-4A02-8F99-A3E516CC2EE7}"/>
              </a:ext>
            </a:extLst>
          </p:cNvPr>
          <p:cNvSpPr/>
          <p:nvPr/>
        </p:nvSpPr>
        <p:spPr>
          <a:xfrm>
            <a:off x="1559151" y="1967598"/>
            <a:ext cx="385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x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6D93DC-DF34-42FA-A143-F7C142E99DA6}"/>
              </a:ext>
            </a:extLst>
          </p:cNvPr>
          <p:cNvSpPr/>
          <p:nvPr/>
        </p:nvSpPr>
        <p:spPr>
          <a:xfrm>
            <a:off x="169072" y="5269633"/>
            <a:ext cx="367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z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DF4B925-AB2D-4D39-929A-8F433761C275}"/>
              </a:ext>
            </a:extLst>
          </p:cNvPr>
          <p:cNvSpPr/>
          <p:nvPr/>
        </p:nvSpPr>
        <p:spPr>
          <a:xfrm>
            <a:off x="2849766" y="4058325"/>
            <a:ext cx="393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y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CDC0EC79-AD06-4F85-BB4A-FC5F5443F640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E39DD26-9596-471D-B7FC-6094490CDB92}"/>
                  </a:ext>
                </a:extLst>
              </p:cNvPr>
              <p:cNvSpPr txBox="1"/>
              <p:nvPr/>
            </p:nvSpPr>
            <p:spPr>
              <a:xfrm>
                <a:off x="4039386" y="3664535"/>
                <a:ext cx="3077061" cy="73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E39DD26-9596-471D-B7FC-6094490C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86" y="3664535"/>
                <a:ext cx="3077061" cy="738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659F2C2-D37F-4839-B874-A884C763CF00}"/>
                  </a:ext>
                </a:extLst>
              </p:cNvPr>
              <p:cNvSpPr txBox="1"/>
              <p:nvPr/>
            </p:nvSpPr>
            <p:spPr>
              <a:xfrm>
                <a:off x="7939690" y="3524873"/>
                <a:ext cx="3070071" cy="73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659F2C2-D37F-4839-B874-A884C763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90" y="3524873"/>
                <a:ext cx="3070071" cy="7388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E8D2FAC-CC8E-4E4F-A04D-0B34255F1015}"/>
                  </a:ext>
                </a:extLst>
              </p:cNvPr>
              <p:cNvSpPr txBox="1"/>
              <p:nvPr/>
            </p:nvSpPr>
            <p:spPr>
              <a:xfrm>
                <a:off x="6258204" y="4604089"/>
                <a:ext cx="3015056" cy="73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E8D2FAC-CC8E-4E4F-A04D-0B34255F1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04" y="4604089"/>
                <a:ext cx="3015056" cy="7388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1D3AF4FE-7285-4264-BC7A-4CE93F6A45A8}"/>
                  </a:ext>
                </a:extLst>
              </p:cNvPr>
              <p:cNvSpPr txBox="1"/>
              <p:nvPr/>
            </p:nvSpPr>
            <p:spPr>
              <a:xfrm>
                <a:off x="5162714" y="5989728"/>
                <a:ext cx="5539273" cy="669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</m:den>
                    </m:f>
                    <m:r>
                      <a:rPr lang="pt-BR" sz="28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</m:den>
                    </m:f>
                  </m:oMath>
                </a14:m>
                <a:r>
                  <a:rPr lang="pt-BR" sz="28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</m:den>
                    </m:f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1D3AF4FE-7285-4264-BC7A-4CE93F6A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14" y="5989728"/>
                <a:ext cx="5539273" cy="669735"/>
              </a:xfrm>
              <a:prstGeom prst="rect">
                <a:avLst/>
              </a:prstGeom>
              <a:blipFill>
                <a:blip r:embed="rId9"/>
                <a:stretch>
                  <a:fillRect l="-110" b="-19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74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329EF195-0253-40E9-AD54-629276EC87AE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7B87F1E-BF63-483D-81A6-4F5951B29177}"/>
              </a:ext>
            </a:extLst>
          </p:cNvPr>
          <p:cNvSpPr txBox="1">
            <a:spLocks/>
          </p:cNvSpPr>
          <p:nvPr/>
        </p:nvSpPr>
        <p:spPr>
          <a:xfrm>
            <a:off x="5319573" y="42560"/>
            <a:ext cx="3369115" cy="848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Uma das quatro interações fundamentais!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242112A-EC13-48F7-AFEC-864E3A8413C0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E2DE708B-1E45-440C-99AC-7DDB31CC312E}"/>
              </a:ext>
            </a:extLst>
          </p:cNvPr>
          <p:cNvSpPr txBox="1">
            <a:spLocks/>
          </p:cNvSpPr>
          <p:nvPr/>
        </p:nvSpPr>
        <p:spPr>
          <a:xfrm>
            <a:off x="8688688" y="1233273"/>
            <a:ext cx="3369116" cy="848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A mais fraca de todas, só se manifesta em escalas astronômicas!</a:t>
            </a:r>
          </a:p>
        </p:txBody>
      </p:sp>
    </p:spTree>
    <p:extLst>
      <p:ext uri="{BB962C8B-B14F-4D97-AF65-F5344CB8AC3E}">
        <p14:creationId xmlns:p14="http://schemas.microsoft.com/office/powerpoint/2010/main" val="2827241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-114242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8064526-CFDB-4C3E-B177-CD0432EE2329}"/>
              </a:ext>
            </a:extLst>
          </p:cNvPr>
          <p:cNvSpPr txBox="1">
            <a:spLocks/>
          </p:cNvSpPr>
          <p:nvPr/>
        </p:nvSpPr>
        <p:spPr>
          <a:xfrm>
            <a:off x="1278987" y="20444"/>
            <a:ext cx="9634026" cy="742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Este campo será harmônico se</a:t>
            </a:r>
            <a:endParaRPr lang="pt-BR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D1EF13C-8C59-43C3-BD0A-08AF09AFA13F}"/>
                  </a:ext>
                </a:extLst>
              </p:cNvPr>
              <p:cNvSpPr txBox="1"/>
              <p:nvPr/>
            </p:nvSpPr>
            <p:spPr>
              <a:xfrm>
                <a:off x="2472801" y="808331"/>
                <a:ext cx="7538602" cy="744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4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= 0.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D1EF13C-8C59-43C3-BD0A-08AF09AFA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801" y="808331"/>
                <a:ext cx="7538602" cy="744114"/>
              </a:xfrm>
              <a:prstGeom prst="rect">
                <a:avLst/>
              </a:prstGeom>
              <a:blipFill>
                <a:blip r:embed="rId2"/>
                <a:stretch>
                  <a:fillRect t="-20492" r="-2832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63FFE9C2-3733-44D4-AB25-3A9C017ECE8A}"/>
              </a:ext>
            </a:extLst>
          </p:cNvPr>
          <p:cNvSpPr txBox="1">
            <a:spLocks/>
          </p:cNvSpPr>
          <p:nvPr/>
        </p:nvSpPr>
        <p:spPr>
          <a:xfrm>
            <a:off x="15679" y="1695503"/>
            <a:ext cx="1067725" cy="588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err="1"/>
              <a:t>Ex</a:t>
            </a:r>
            <a:r>
              <a:rPr lang="pt-BR" sz="4400" b="1" dirty="0"/>
              <a:t>¹.: 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0F3112F-D9FB-49EC-BE69-3A8458C574DA}"/>
              </a:ext>
            </a:extLst>
          </p:cNvPr>
          <p:cNvCxnSpPr>
            <a:cxnSpLocks/>
          </p:cNvCxnSpPr>
          <p:nvPr/>
        </p:nvCxnSpPr>
        <p:spPr>
          <a:xfrm>
            <a:off x="605417" y="4191109"/>
            <a:ext cx="0" cy="149988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03ED159-F87F-41D1-A7A0-51D1434D6617}"/>
              </a:ext>
            </a:extLst>
          </p:cNvPr>
          <p:cNvCxnSpPr>
            <a:cxnSpLocks/>
          </p:cNvCxnSpPr>
          <p:nvPr/>
        </p:nvCxnSpPr>
        <p:spPr>
          <a:xfrm>
            <a:off x="605417" y="4191109"/>
            <a:ext cx="246865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2586884-C4C0-4222-8F6F-C43A4F09CE17}"/>
              </a:ext>
            </a:extLst>
          </p:cNvPr>
          <p:cNvCxnSpPr>
            <a:cxnSpLocks/>
          </p:cNvCxnSpPr>
          <p:nvPr/>
        </p:nvCxnSpPr>
        <p:spPr>
          <a:xfrm flipV="1">
            <a:off x="605417" y="2471165"/>
            <a:ext cx="1338775" cy="171994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FE8ED62-49C6-4841-9566-C8EFB7AD1736}"/>
              </a:ext>
            </a:extLst>
          </p:cNvPr>
          <p:cNvCxnSpPr/>
          <p:nvPr/>
        </p:nvCxnSpPr>
        <p:spPr>
          <a:xfrm flipH="1" flipV="1">
            <a:off x="1763212" y="3780075"/>
            <a:ext cx="1012874" cy="156402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041B60D-47AA-4040-9432-33A6D7576F37}"/>
                  </a:ext>
                </a:extLst>
              </p:cNvPr>
              <p:cNvSpPr/>
              <p:nvPr/>
            </p:nvSpPr>
            <p:spPr>
              <a:xfrm>
                <a:off x="2323718" y="4300478"/>
                <a:ext cx="4458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041B60D-47AA-4040-9432-33A6D7576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18" y="4300478"/>
                <a:ext cx="4458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085E5ABA-E519-4DDE-8563-0049EA34619A}"/>
              </a:ext>
            </a:extLst>
          </p:cNvPr>
          <p:cNvSpPr/>
          <p:nvPr/>
        </p:nvSpPr>
        <p:spPr>
          <a:xfrm>
            <a:off x="1711909" y="3712497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90D094C-A5B4-4796-A859-CAA4F91FE82B}"/>
              </a:ext>
            </a:extLst>
          </p:cNvPr>
          <p:cNvSpPr/>
          <p:nvPr/>
        </p:nvSpPr>
        <p:spPr>
          <a:xfrm>
            <a:off x="2724783" y="5292806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B27690B-53BE-4D34-80C3-E83EF7DE6D32}"/>
              </a:ext>
            </a:extLst>
          </p:cNvPr>
          <p:cNvSpPr txBox="1"/>
          <p:nvPr/>
        </p:nvSpPr>
        <p:spPr>
          <a:xfrm>
            <a:off x="1789533" y="3226076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3DB32F-1E2A-4C63-BF75-BDC50C2C0E6D}"/>
              </a:ext>
            </a:extLst>
          </p:cNvPr>
          <p:cNvSpPr txBox="1"/>
          <p:nvPr/>
        </p:nvSpPr>
        <p:spPr>
          <a:xfrm>
            <a:off x="2878637" y="4905584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A0E1573-713F-4EE1-A8FC-94A91DDE45A8}"/>
                  </a:ext>
                </a:extLst>
              </p:cNvPr>
              <p:cNvSpPr txBox="1"/>
              <p:nvPr/>
            </p:nvSpPr>
            <p:spPr>
              <a:xfrm>
                <a:off x="2769545" y="1750332"/>
                <a:ext cx="409105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′)=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A0E1573-713F-4EE1-A8FC-94A91DDE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545" y="1750332"/>
                <a:ext cx="4091056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034CE97-7980-4AF1-AB9A-CE62437BA6F3}"/>
                  </a:ext>
                </a:extLst>
              </p:cNvPr>
              <p:cNvSpPr txBox="1"/>
              <p:nvPr/>
            </p:nvSpPr>
            <p:spPr>
              <a:xfrm>
                <a:off x="2812149" y="2834339"/>
                <a:ext cx="5603201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034CE97-7980-4AF1-AB9A-CE62437B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49" y="2834339"/>
                <a:ext cx="560320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EF3D91B2-E5A8-4A02-8F99-A3E516CC2EE7}"/>
              </a:ext>
            </a:extLst>
          </p:cNvPr>
          <p:cNvSpPr/>
          <p:nvPr/>
        </p:nvSpPr>
        <p:spPr>
          <a:xfrm>
            <a:off x="1559151" y="1967598"/>
            <a:ext cx="385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x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6D93DC-DF34-42FA-A143-F7C142E99DA6}"/>
              </a:ext>
            </a:extLst>
          </p:cNvPr>
          <p:cNvSpPr/>
          <p:nvPr/>
        </p:nvSpPr>
        <p:spPr>
          <a:xfrm>
            <a:off x="169072" y="5269633"/>
            <a:ext cx="367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z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DF4B925-AB2D-4D39-929A-8F433761C275}"/>
              </a:ext>
            </a:extLst>
          </p:cNvPr>
          <p:cNvSpPr/>
          <p:nvPr/>
        </p:nvSpPr>
        <p:spPr>
          <a:xfrm>
            <a:off x="2849766" y="4058325"/>
            <a:ext cx="393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y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CDC0EC79-AD06-4F85-BB4A-FC5F5443F640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E39DD26-9596-471D-B7FC-6094490CDB92}"/>
                  </a:ext>
                </a:extLst>
              </p:cNvPr>
              <p:cNvSpPr txBox="1"/>
              <p:nvPr/>
            </p:nvSpPr>
            <p:spPr>
              <a:xfrm>
                <a:off x="4039386" y="3664535"/>
                <a:ext cx="3077061" cy="73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E39DD26-9596-471D-B7FC-6094490C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86" y="3664535"/>
                <a:ext cx="3077061" cy="738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659F2C2-D37F-4839-B874-A884C763CF00}"/>
                  </a:ext>
                </a:extLst>
              </p:cNvPr>
              <p:cNvSpPr txBox="1"/>
              <p:nvPr/>
            </p:nvSpPr>
            <p:spPr>
              <a:xfrm>
                <a:off x="7939690" y="3524873"/>
                <a:ext cx="3070071" cy="73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659F2C2-D37F-4839-B874-A884C763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90" y="3524873"/>
                <a:ext cx="3070071" cy="7388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E8D2FAC-CC8E-4E4F-A04D-0B34255F1015}"/>
                  </a:ext>
                </a:extLst>
              </p:cNvPr>
              <p:cNvSpPr txBox="1"/>
              <p:nvPr/>
            </p:nvSpPr>
            <p:spPr>
              <a:xfrm>
                <a:off x="6258204" y="4604089"/>
                <a:ext cx="3015056" cy="73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E8D2FAC-CC8E-4E4F-A04D-0B34255F1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04" y="4604089"/>
                <a:ext cx="3015056" cy="7388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1D3AF4FE-7285-4264-BC7A-4CE93F6A45A8}"/>
                  </a:ext>
                </a:extLst>
              </p:cNvPr>
              <p:cNvSpPr txBox="1"/>
              <p:nvPr/>
            </p:nvSpPr>
            <p:spPr>
              <a:xfrm>
                <a:off x="5162714" y="5989728"/>
                <a:ext cx="5539273" cy="669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</m:den>
                    </m:f>
                    <m:r>
                      <a:rPr lang="pt-BR" sz="28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</m:den>
                    </m:f>
                  </m:oMath>
                </a14:m>
                <a:r>
                  <a:rPr lang="pt-BR" sz="28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</m:den>
                    </m:f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1D3AF4FE-7285-4264-BC7A-4CE93F6A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14" y="5989728"/>
                <a:ext cx="5539273" cy="669735"/>
              </a:xfrm>
              <a:prstGeom prst="rect">
                <a:avLst/>
              </a:prstGeom>
              <a:blipFill>
                <a:blip r:embed="rId9"/>
                <a:stretch>
                  <a:fillRect l="-110" b="-19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e 34">
            <a:extLst>
              <a:ext uri="{FF2B5EF4-FFF2-40B4-BE49-F238E27FC236}">
                <a16:creationId xmlns:a16="http://schemas.microsoft.com/office/drawing/2014/main" id="{ECCD68E2-E365-4717-8023-3D632109A575}"/>
              </a:ext>
            </a:extLst>
          </p:cNvPr>
          <p:cNvSpPr/>
          <p:nvPr/>
        </p:nvSpPr>
        <p:spPr>
          <a:xfrm>
            <a:off x="5020592" y="5914373"/>
            <a:ext cx="1389996" cy="539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07EDE01-B7DB-4329-844D-F3062BFBC069}"/>
              </a:ext>
            </a:extLst>
          </p:cNvPr>
          <p:cNvSpPr/>
          <p:nvPr/>
        </p:nvSpPr>
        <p:spPr>
          <a:xfrm>
            <a:off x="7070734" y="5878577"/>
            <a:ext cx="1389996" cy="539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565BEBB-AF74-430D-9203-33EF97DB9D54}"/>
              </a:ext>
            </a:extLst>
          </p:cNvPr>
          <p:cNvSpPr/>
          <p:nvPr/>
        </p:nvSpPr>
        <p:spPr>
          <a:xfrm>
            <a:off x="8853814" y="5863338"/>
            <a:ext cx="1389996" cy="539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C047CA8A-2A38-420A-A557-A3A8D5502E07}"/>
                  </a:ext>
                </a:extLst>
              </p:cNvPr>
              <p:cNvSpPr txBox="1"/>
              <p:nvPr/>
            </p:nvSpPr>
            <p:spPr>
              <a:xfrm>
                <a:off x="10104897" y="5159131"/>
                <a:ext cx="20087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C047CA8A-2A38-420A-A557-A3A8D550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897" y="5159131"/>
                <a:ext cx="200876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8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-114242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8064526-CFDB-4C3E-B177-CD0432EE2329}"/>
              </a:ext>
            </a:extLst>
          </p:cNvPr>
          <p:cNvSpPr txBox="1">
            <a:spLocks/>
          </p:cNvSpPr>
          <p:nvPr/>
        </p:nvSpPr>
        <p:spPr>
          <a:xfrm>
            <a:off x="1278987" y="20444"/>
            <a:ext cx="9634026" cy="742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Este campo será harmônico se</a:t>
            </a:r>
            <a:endParaRPr lang="pt-BR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D1EF13C-8C59-43C3-BD0A-08AF09AFA13F}"/>
                  </a:ext>
                </a:extLst>
              </p:cNvPr>
              <p:cNvSpPr txBox="1"/>
              <p:nvPr/>
            </p:nvSpPr>
            <p:spPr>
              <a:xfrm>
                <a:off x="2472801" y="808331"/>
                <a:ext cx="7538602" cy="744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4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sz="4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i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pt-BR" sz="4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4400" dirty="0"/>
                  <a:t> = 0.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D1EF13C-8C59-43C3-BD0A-08AF09AFA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801" y="808331"/>
                <a:ext cx="7538602" cy="744114"/>
              </a:xfrm>
              <a:prstGeom prst="rect">
                <a:avLst/>
              </a:prstGeom>
              <a:blipFill>
                <a:blip r:embed="rId2"/>
                <a:stretch>
                  <a:fillRect t="-20492" r="-2832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63FFE9C2-3733-44D4-AB25-3A9C017ECE8A}"/>
              </a:ext>
            </a:extLst>
          </p:cNvPr>
          <p:cNvSpPr txBox="1">
            <a:spLocks/>
          </p:cNvSpPr>
          <p:nvPr/>
        </p:nvSpPr>
        <p:spPr>
          <a:xfrm>
            <a:off x="15679" y="1695503"/>
            <a:ext cx="1067725" cy="588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err="1"/>
              <a:t>Ex</a:t>
            </a:r>
            <a:r>
              <a:rPr lang="pt-BR" sz="4400" b="1" dirty="0"/>
              <a:t>¹.: 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0F3112F-D9FB-49EC-BE69-3A8458C574DA}"/>
              </a:ext>
            </a:extLst>
          </p:cNvPr>
          <p:cNvCxnSpPr>
            <a:cxnSpLocks/>
          </p:cNvCxnSpPr>
          <p:nvPr/>
        </p:nvCxnSpPr>
        <p:spPr>
          <a:xfrm>
            <a:off x="605417" y="4191109"/>
            <a:ext cx="0" cy="149988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03ED159-F87F-41D1-A7A0-51D1434D6617}"/>
              </a:ext>
            </a:extLst>
          </p:cNvPr>
          <p:cNvCxnSpPr>
            <a:cxnSpLocks/>
          </p:cNvCxnSpPr>
          <p:nvPr/>
        </p:nvCxnSpPr>
        <p:spPr>
          <a:xfrm>
            <a:off x="605417" y="4191109"/>
            <a:ext cx="246865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2586884-C4C0-4222-8F6F-C43A4F09CE17}"/>
              </a:ext>
            </a:extLst>
          </p:cNvPr>
          <p:cNvCxnSpPr>
            <a:cxnSpLocks/>
          </p:cNvCxnSpPr>
          <p:nvPr/>
        </p:nvCxnSpPr>
        <p:spPr>
          <a:xfrm flipV="1">
            <a:off x="605417" y="2471165"/>
            <a:ext cx="1338775" cy="171994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FE8ED62-49C6-4841-9566-C8EFB7AD1736}"/>
              </a:ext>
            </a:extLst>
          </p:cNvPr>
          <p:cNvCxnSpPr/>
          <p:nvPr/>
        </p:nvCxnSpPr>
        <p:spPr>
          <a:xfrm flipH="1" flipV="1">
            <a:off x="1763212" y="3780075"/>
            <a:ext cx="1012874" cy="156402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041B60D-47AA-4040-9432-33A6D7576F37}"/>
                  </a:ext>
                </a:extLst>
              </p:cNvPr>
              <p:cNvSpPr/>
              <p:nvPr/>
            </p:nvSpPr>
            <p:spPr>
              <a:xfrm>
                <a:off x="2323718" y="4300478"/>
                <a:ext cx="4458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041B60D-47AA-4040-9432-33A6D7576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18" y="4300478"/>
                <a:ext cx="4458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085E5ABA-E519-4DDE-8563-0049EA34619A}"/>
              </a:ext>
            </a:extLst>
          </p:cNvPr>
          <p:cNvSpPr/>
          <p:nvPr/>
        </p:nvSpPr>
        <p:spPr>
          <a:xfrm>
            <a:off x="1711909" y="3712497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90D094C-A5B4-4796-A859-CAA4F91FE82B}"/>
              </a:ext>
            </a:extLst>
          </p:cNvPr>
          <p:cNvSpPr/>
          <p:nvPr/>
        </p:nvSpPr>
        <p:spPr>
          <a:xfrm>
            <a:off x="2724783" y="5292806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B27690B-53BE-4D34-80C3-E83EF7DE6D32}"/>
              </a:ext>
            </a:extLst>
          </p:cNvPr>
          <p:cNvSpPr txBox="1"/>
          <p:nvPr/>
        </p:nvSpPr>
        <p:spPr>
          <a:xfrm>
            <a:off x="1789533" y="3226076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3DB32F-1E2A-4C63-BF75-BDC50C2C0E6D}"/>
              </a:ext>
            </a:extLst>
          </p:cNvPr>
          <p:cNvSpPr txBox="1"/>
          <p:nvPr/>
        </p:nvSpPr>
        <p:spPr>
          <a:xfrm>
            <a:off x="2878637" y="4905584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A0E1573-713F-4EE1-A8FC-94A91DDE45A8}"/>
                  </a:ext>
                </a:extLst>
              </p:cNvPr>
              <p:cNvSpPr txBox="1"/>
              <p:nvPr/>
            </p:nvSpPr>
            <p:spPr>
              <a:xfrm>
                <a:off x="2769545" y="1750332"/>
                <a:ext cx="409105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′)=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A0E1573-713F-4EE1-A8FC-94A91DDE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545" y="1750332"/>
                <a:ext cx="4091056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034CE97-7980-4AF1-AB9A-CE62437BA6F3}"/>
                  </a:ext>
                </a:extLst>
              </p:cNvPr>
              <p:cNvSpPr txBox="1"/>
              <p:nvPr/>
            </p:nvSpPr>
            <p:spPr>
              <a:xfrm>
                <a:off x="2812149" y="2834339"/>
                <a:ext cx="5603201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034CE97-7980-4AF1-AB9A-CE62437B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49" y="2834339"/>
                <a:ext cx="560320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EF3D91B2-E5A8-4A02-8F99-A3E516CC2EE7}"/>
              </a:ext>
            </a:extLst>
          </p:cNvPr>
          <p:cNvSpPr/>
          <p:nvPr/>
        </p:nvSpPr>
        <p:spPr>
          <a:xfrm>
            <a:off x="1559151" y="1967598"/>
            <a:ext cx="385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x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6D93DC-DF34-42FA-A143-F7C142E99DA6}"/>
              </a:ext>
            </a:extLst>
          </p:cNvPr>
          <p:cNvSpPr/>
          <p:nvPr/>
        </p:nvSpPr>
        <p:spPr>
          <a:xfrm>
            <a:off x="169072" y="5269633"/>
            <a:ext cx="367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z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DF4B925-AB2D-4D39-929A-8F433761C275}"/>
              </a:ext>
            </a:extLst>
          </p:cNvPr>
          <p:cNvSpPr/>
          <p:nvPr/>
        </p:nvSpPr>
        <p:spPr>
          <a:xfrm>
            <a:off x="2849766" y="4058325"/>
            <a:ext cx="393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y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CDC0EC79-AD06-4F85-BB4A-FC5F5443F640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E39DD26-9596-471D-B7FC-6094490CDB92}"/>
                  </a:ext>
                </a:extLst>
              </p:cNvPr>
              <p:cNvSpPr txBox="1"/>
              <p:nvPr/>
            </p:nvSpPr>
            <p:spPr>
              <a:xfrm>
                <a:off x="4039386" y="3664535"/>
                <a:ext cx="3077061" cy="73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E39DD26-9596-471D-B7FC-6094490C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86" y="3664535"/>
                <a:ext cx="3077061" cy="738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659F2C2-D37F-4839-B874-A884C763CF00}"/>
                  </a:ext>
                </a:extLst>
              </p:cNvPr>
              <p:cNvSpPr txBox="1"/>
              <p:nvPr/>
            </p:nvSpPr>
            <p:spPr>
              <a:xfrm>
                <a:off x="7939690" y="3524873"/>
                <a:ext cx="3070071" cy="73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659F2C2-D37F-4839-B874-A884C763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90" y="3524873"/>
                <a:ext cx="3070071" cy="7388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E8D2FAC-CC8E-4E4F-A04D-0B34255F1015}"/>
                  </a:ext>
                </a:extLst>
              </p:cNvPr>
              <p:cNvSpPr txBox="1"/>
              <p:nvPr/>
            </p:nvSpPr>
            <p:spPr>
              <a:xfrm>
                <a:off x="6258204" y="4604089"/>
                <a:ext cx="3015056" cy="73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E8D2FAC-CC8E-4E4F-A04D-0B34255F1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04" y="4604089"/>
                <a:ext cx="3015056" cy="7388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1D3AF4FE-7285-4264-BC7A-4CE93F6A45A8}"/>
                  </a:ext>
                </a:extLst>
              </p:cNvPr>
              <p:cNvSpPr txBox="1"/>
              <p:nvPr/>
            </p:nvSpPr>
            <p:spPr>
              <a:xfrm>
                <a:off x="5162714" y="5989728"/>
                <a:ext cx="5539273" cy="669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</m:den>
                    </m:f>
                    <m:r>
                      <a:rPr lang="pt-BR" sz="28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</m:den>
                    </m:f>
                  </m:oMath>
                </a14:m>
                <a:r>
                  <a:rPr lang="pt-BR" sz="28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</m:den>
                    </m:f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1D3AF4FE-7285-4264-BC7A-4CE93F6A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14" y="5989728"/>
                <a:ext cx="5539273" cy="669735"/>
              </a:xfrm>
              <a:prstGeom prst="rect">
                <a:avLst/>
              </a:prstGeom>
              <a:blipFill>
                <a:blip r:embed="rId9"/>
                <a:stretch>
                  <a:fillRect l="-110" b="-19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e 34">
            <a:extLst>
              <a:ext uri="{FF2B5EF4-FFF2-40B4-BE49-F238E27FC236}">
                <a16:creationId xmlns:a16="http://schemas.microsoft.com/office/drawing/2014/main" id="{ECCD68E2-E365-4717-8023-3D632109A575}"/>
              </a:ext>
            </a:extLst>
          </p:cNvPr>
          <p:cNvSpPr/>
          <p:nvPr/>
        </p:nvSpPr>
        <p:spPr>
          <a:xfrm>
            <a:off x="5020592" y="5914373"/>
            <a:ext cx="1389996" cy="539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07EDE01-B7DB-4329-844D-F3062BFBC069}"/>
              </a:ext>
            </a:extLst>
          </p:cNvPr>
          <p:cNvSpPr/>
          <p:nvPr/>
        </p:nvSpPr>
        <p:spPr>
          <a:xfrm>
            <a:off x="7070734" y="5878577"/>
            <a:ext cx="1389996" cy="539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565BEBB-AF74-430D-9203-33EF97DB9D54}"/>
              </a:ext>
            </a:extLst>
          </p:cNvPr>
          <p:cNvSpPr/>
          <p:nvPr/>
        </p:nvSpPr>
        <p:spPr>
          <a:xfrm>
            <a:off x="8853814" y="5863338"/>
            <a:ext cx="1389996" cy="539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C047CA8A-2A38-420A-A557-A3A8D5502E07}"/>
                  </a:ext>
                </a:extLst>
              </p:cNvPr>
              <p:cNvSpPr txBox="1"/>
              <p:nvPr/>
            </p:nvSpPr>
            <p:spPr>
              <a:xfrm>
                <a:off x="10104897" y="5159131"/>
                <a:ext cx="2008762" cy="666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2400" dirty="0"/>
                          <m:t> </m:t>
                        </m:r>
                      </m:den>
                    </m:f>
                  </m:oMath>
                </a14:m>
                <a:r>
                  <a:rPr lang="pt-BR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pt-BR" sz="2400" dirty="0"/>
                  <a:t>= 0</a:t>
                </a: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C047CA8A-2A38-420A-A557-A3A8D550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897" y="5159131"/>
                <a:ext cx="2008762" cy="666529"/>
              </a:xfrm>
              <a:prstGeom prst="rect">
                <a:avLst/>
              </a:prstGeom>
              <a:blipFill>
                <a:blip r:embed="rId10"/>
                <a:stretch>
                  <a:fillRect b="-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>
            <a:extLst>
              <a:ext uri="{FF2B5EF4-FFF2-40B4-BE49-F238E27FC236}">
                <a16:creationId xmlns:a16="http://schemas.microsoft.com/office/drawing/2014/main" id="{06E514C1-4946-4F8B-901F-7667902082AA}"/>
              </a:ext>
            </a:extLst>
          </p:cNvPr>
          <p:cNvSpPr/>
          <p:nvPr/>
        </p:nvSpPr>
        <p:spPr>
          <a:xfrm>
            <a:off x="6283484" y="5878577"/>
            <a:ext cx="520187" cy="539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A2798FD-ABCF-4EDF-918C-B83672D9950A}"/>
              </a:ext>
            </a:extLst>
          </p:cNvPr>
          <p:cNvSpPr/>
          <p:nvPr/>
        </p:nvSpPr>
        <p:spPr>
          <a:xfrm>
            <a:off x="8312681" y="5878577"/>
            <a:ext cx="520187" cy="539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97DE706F-5A96-41FA-B72E-A2869EF74421}"/>
              </a:ext>
            </a:extLst>
          </p:cNvPr>
          <p:cNvSpPr/>
          <p:nvPr/>
        </p:nvSpPr>
        <p:spPr>
          <a:xfrm>
            <a:off x="10155707" y="5863338"/>
            <a:ext cx="520187" cy="539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251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espaço </a:t>
            </a:r>
            <a:r>
              <a:rPr lang="pt-BR" sz="2800" dirty="0"/>
              <a:t>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tempo </a:t>
            </a:r>
            <a:r>
              <a:rPr lang="pt-BR" sz="2800" dirty="0"/>
              <a:t>que descrevem alguma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propriedade física em cada ponto</a:t>
            </a:r>
            <a:r>
              <a:rPr lang="pt-BR" sz="2800" dirty="0"/>
              <a:t>, seja ele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vetorial</a:t>
            </a:r>
            <a:r>
              <a:rPr lang="pt-BR" sz="2800" dirty="0"/>
              <a:t> 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escalar</a:t>
            </a:r>
            <a:r>
              <a:rPr lang="pt-BR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195CEE4-909A-4A2B-9295-E41096DB9450}"/>
                  </a:ext>
                </a:extLst>
              </p:cNvPr>
              <p:cNvSpPr txBox="1"/>
              <p:nvPr/>
            </p:nvSpPr>
            <p:spPr>
              <a:xfrm>
                <a:off x="3389007" y="2335070"/>
                <a:ext cx="541398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4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4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4400" b="1" i="0">
                        <a:latin typeface="Cambria Math" panose="02040503050406030204" pitchFamily="18" charset="0"/>
                      </a:rPr>
                      <m:t>𝛁</m:t>
                    </m:r>
                    <m:r>
                      <m:rPr>
                        <m:sty m:val="p"/>
                      </m:rPr>
                      <a:rPr lang="pt-BR" sz="4400" i="0">
                        <a:latin typeface="Cambria Math" panose="02040503050406030204" pitchFamily="18" charset="0"/>
                      </a:rPr>
                      <m:t>ϕ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4400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195CEE4-909A-4A2B-9295-E41096DB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07" y="2335070"/>
                <a:ext cx="5413983" cy="677108"/>
              </a:xfrm>
              <a:prstGeom prst="rect">
                <a:avLst/>
              </a:prstGeom>
              <a:blipFill>
                <a:blip r:embed="rId3"/>
                <a:stretch>
                  <a:fillRect t="-25225" r="-4279" b="-495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55A433BD-286E-410A-85F4-C95F4B2A44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3179012"/>
                <a:ext cx="9806355" cy="74207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Este campo é gerado por este potencial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55A433BD-286E-410A-85F4-C95F4B2A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3179012"/>
                <a:ext cx="9806355" cy="742071"/>
              </a:xfrm>
              <a:prstGeom prst="rect">
                <a:avLst/>
              </a:prstGeom>
              <a:blipFill>
                <a:blip r:embed="rId4"/>
                <a:stretch>
                  <a:fillRect b="-237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283999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espaço </a:t>
            </a:r>
            <a:r>
              <a:rPr lang="pt-BR" sz="2800" dirty="0"/>
              <a:t>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tempo </a:t>
            </a:r>
            <a:r>
              <a:rPr lang="pt-BR" sz="2800" dirty="0"/>
              <a:t>que descrevem alguma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propriedade física em cada ponto</a:t>
            </a:r>
            <a:r>
              <a:rPr lang="pt-BR" sz="2800" dirty="0"/>
              <a:t>, seja ele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vetorial</a:t>
            </a:r>
            <a:r>
              <a:rPr lang="pt-BR" sz="2800" dirty="0"/>
              <a:t> 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escalar</a:t>
            </a:r>
            <a:r>
              <a:rPr lang="pt-BR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195CEE4-909A-4A2B-9295-E41096DB9450}"/>
                  </a:ext>
                </a:extLst>
              </p:cNvPr>
              <p:cNvSpPr txBox="1"/>
              <p:nvPr/>
            </p:nvSpPr>
            <p:spPr>
              <a:xfrm>
                <a:off x="3389007" y="2335070"/>
                <a:ext cx="541398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4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4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4400" b="1" i="0">
                        <a:latin typeface="Cambria Math" panose="02040503050406030204" pitchFamily="18" charset="0"/>
                      </a:rPr>
                      <m:t>𝛁</m:t>
                    </m:r>
                    <m:r>
                      <m:rPr>
                        <m:sty m:val="p"/>
                      </m:rPr>
                      <a:rPr lang="pt-BR" sz="4400" i="0">
                        <a:latin typeface="Cambria Math" panose="02040503050406030204" pitchFamily="18" charset="0"/>
                      </a:rPr>
                      <m:t>ϕ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4400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195CEE4-909A-4A2B-9295-E41096DB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07" y="2335070"/>
                <a:ext cx="5413983" cy="677108"/>
              </a:xfrm>
              <a:prstGeom prst="rect">
                <a:avLst/>
              </a:prstGeom>
              <a:blipFill>
                <a:blip r:embed="rId3"/>
                <a:stretch>
                  <a:fillRect t="-25225" r="-4279" b="-495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55A433BD-286E-410A-85F4-C95F4B2A44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3179012"/>
                <a:ext cx="9806355" cy="74207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Este campo é gerado por este potencial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55A433BD-286E-410A-85F4-C95F4B2A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3179012"/>
                <a:ext cx="9806355" cy="742071"/>
              </a:xfrm>
              <a:prstGeom prst="rect">
                <a:avLst/>
              </a:prstGeom>
              <a:blipFill>
                <a:blip r:embed="rId4"/>
                <a:stretch>
                  <a:fillRect b="-237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65730C8-7745-4FEF-8779-D315F78D2210}"/>
              </a:ext>
            </a:extLst>
          </p:cNvPr>
          <p:cNvSpPr txBox="1">
            <a:spLocks/>
          </p:cNvSpPr>
          <p:nvPr/>
        </p:nvSpPr>
        <p:spPr>
          <a:xfrm>
            <a:off x="295420" y="4264255"/>
            <a:ext cx="4917294" cy="5717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Uma </a:t>
            </a:r>
            <a:r>
              <a:rPr lang="pt-BR" sz="2800" b="1" dirty="0">
                <a:solidFill>
                  <a:schemeClr val="accent1"/>
                </a:solidFill>
              </a:rPr>
              <a:t>superfície equipotencial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3C2608C3-B561-4DBE-80E1-BCEED00687E7}"/>
                  </a:ext>
                </a:extLst>
              </p:cNvPr>
              <p:cNvSpPr/>
              <p:nvPr/>
            </p:nvSpPr>
            <p:spPr>
              <a:xfrm>
                <a:off x="6262398" y="4196198"/>
                <a:ext cx="462351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4000">
                        <a:latin typeface="Cambria Math" panose="02040503050406030204" pitchFamily="18" charset="0"/>
                      </a:rPr>
                      <m:t>ϕ</m:t>
                    </m:r>
                    <m:r>
                      <a:rPr lang="pt-BR" sz="4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400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4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00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4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000">
                        <a:latin typeface="Cambria Math" panose="02040503050406030204" pitchFamily="18" charset="0"/>
                      </a:rPr>
                      <m:t>z</m:t>
                    </m:r>
                    <m:r>
                      <a:rPr lang="pt-BR" sz="4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4000" dirty="0"/>
                  <a:t> = constante</a:t>
                </a:r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3C2608C3-B561-4DBE-80E1-BCEED0068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398" y="4196198"/>
                <a:ext cx="4623510" cy="707886"/>
              </a:xfrm>
              <a:prstGeom prst="rect">
                <a:avLst/>
              </a:prstGeom>
              <a:blipFill>
                <a:blip r:embed="rId5"/>
                <a:stretch>
                  <a:fillRect t="-15517" r="-3557" b="-36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">
            <a:extLst>
              <a:ext uri="{FF2B5EF4-FFF2-40B4-BE49-F238E27FC236}">
                <a16:creationId xmlns:a16="http://schemas.microsoft.com/office/drawing/2014/main" id="{9C5413CF-A147-4466-853F-C85D974BA42F}"/>
              </a:ext>
            </a:extLst>
          </p:cNvPr>
          <p:cNvSpPr txBox="1">
            <a:spLocks/>
          </p:cNvSpPr>
          <p:nvPr/>
        </p:nvSpPr>
        <p:spPr>
          <a:xfrm>
            <a:off x="5592417" y="5022811"/>
            <a:ext cx="5863935" cy="7420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Superfície pela qual o potencial é </a:t>
            </a:r>
            <a:r>
              <a:rPr lang="pt-BR" sz="2800" b="1" dirty="0">
                <a:solidFill>
                  <a:schemeClr val="accent1"/>
                </a:solidFill>
              </a:rPr>
              <a:t>constante!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B823DA79-9A30-48C9-BF89-0E423C5D8FCB}"/>
              </a:ext>
            </a:extLst>
          </p:cNvPr>
          <p:cNvSpPr/>
          <p:nvPr/>
        </p:nvSpPr>
        <p:spPr>
          <a:xfrm>
            <a:off x="5075582" y="4412435"/>
            <a:ext cx="935027" cy="367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070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B559AFE-E69C-4A9C-9DE8-10B866B3054A}"/>
              </a:ext>
            </a:extLst>
          </p:cNvPr>
          <p:cNvSpPr txBox="1">
            <a:spLocks/>
          </p:cNvSpPr>
          <p:nvPr/>
        </p:nvSpPr>
        <p:spPr>
          <a:xfrm>
            <a:off x="1032803" y="124351"/>
            <a:ext cx="10126393" cy="131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 campo é um conjunto de funções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espaço </a:t>
            </a:r>
            <a:r>
              <a:rPr lang="pt-BR" sz="2800" dirty="0"/>
              <a:t>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tempo </a:t>
            </a:r>
            <a:r>
              <a:rPr lang="pt-BR" sz="2800" dirty="0"/>
              <a:t>que descrevem alguma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propriedade física em cada ponto</a:t>
            </a:r>
            <a:r>
              <a:rPr lang="pt-BR" sz="2800" dirty="0"/>
              <a:t>, seja ele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vetorial</a:t>
            </a:r>
            <a:r>
              <a:rPr lang="pt-BR" sz="2800" dirty="0"/>
              <a:t> ou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escalar</a:t>
            </a:r>
            <a:r>
              <a:rPr lang="pt-BR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Suponha que tenhamos um campo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EE4E9ADF-1EE6-4B91-912D-640E931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1603517"/>
                <a:ext cx="9634026" cy="528183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195CEE4-909A-4A2B-9295-E41096DB9450}"/>
                  </a:ext>
                </a:extLst>
              </p:cNvPr>
              <p:cNvSpPr txBox="1"/>
              <p:nvPr/>
            </p:nvSpPr>
            <p:spPr>
              <a:xfrm>
                <a:off x="3389007" y="2335070"/>
                <a:ext cx="541398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4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4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4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4400" b="1" i="0">
                        <a:latin typeface="Cambria Math" panose="02040503050406030204" pitchFamily="18" charset="0"/>
                      </a:rPr>
                      <m:t>𝛁</m:t>
                    </m:r>
                    <m:r>
                      <m:rPr>
                        <m:sty m:val="p"/>
                      </m:rPr>
                      <a:rPr lang="pt-BR" sz="4400" i="0">
                        <a:latin typeface="Cambria Math" panose="02040503050406030204" pitchFamily="18" charset="0"/>
                      </a:rPr>
                      <m:t>ϕ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4400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195CEE4-909A-4A2B-9295-E41096DB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07" y="2335070"/>
                <a:ext cx="5413983" cy="677108"/>
              </a:xfrm>
              <a:prstGeom prst="rect">
                <a:avLst/>
              </a:prstGeom>
              <a:blipFill>
                <a:blip r:embed="rId3"/>
                <a:stretch>
                  <a:fillRect t="-25225" r="-4279" b="-495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55A433BD-286E-410A-85F4-C95F4B2A44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86" y="3179012"/>
                <a:ext cx="9806355" cy="74207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/>
                  <a:t>Este campo é gerado por este potencial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55A433BD-286E-410A-85F4-C95F4B2A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6" y="3179012"/>
                <a:ext cx="9806355" cy="742071"/>
              </a:xfrm>
              <a:prstGeom prst="rect">
                <a:avLst/>
              </a:prstGeom>
              <a:blipFill>
                <a:blip r:embed="rId4"/>
                <a:stretch>
                  <a:fillRect b="-237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1E603250-1577-42A2-9AF8-99DC5508F59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65730C8-7745-4FEF-8779-D315F78D2210}"/>
              </a:ext>
            </a:extLst>
          </p:cNvPr>
          <p:cNvSpPr txBox="1">
            <a:spLocks/>
          </p:cNvSpPr>
          <p:nvPr/>
        </p:nvSpPr>
        <p:spPr>
          <a:xfrm>
            <a:off x="0" y="4347441"/>
            <a:ext cx="2270731" cy="2858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solidFill>
                  <a:schemeClr val="accent1"/>
                </a:solidFill>
              </a:rPr>
              <a:t>Superfície equipotencial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3C2608C3-B561-4DBE-80E1-BCEED00687E7}"/>
                  </a:ext>
                </a:extLst>
              </p:cNvPr>
              <p:cNvSpPr/>
              <p:nvPr/>
            </p:nvSpPr>
            <p:spPr>
              <a:xfrm>
                <a:off x="10019979" y="5163393"/>
                <a:ext cx="17860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lang="pt-BR" sz="24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4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24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4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24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4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pt-BR" sz="24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>
                    <a:solidFill>
                      <a:schemeClr val="accent1">
                        <a:lumMod val="75000"/>
                      </a:schemeClr>
                    </a:solidFill>
                  </a:rPr>
                  <a:t> = C</a:t>
                </a:r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3C2608C3-B561-4DBE-80E1-BCEED0068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979" y="5163393"/>
                <a:ext cx="1786066" cy="461665"/>
              </a:xfrm>
              <a:prstGeom prst="rect">
                <a:avLst/>
              </a:prstGeom>
              <a:blipFill>
                <a:blip r:embed="rId5"/>
                <a:stretch>
                  <a:fillRect l="-2730" t="-10526" r="-409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42ED9559-81BF-407D-AF17-C1FBA30185C2}"/>
              </a:ext>
            </a:extLst>
          </p:cNvPr>
          <p:cNvSpPr/>
          <p:nvPr/>
        </p:nvSpPr>
        <p:spPr>
          <a:xfrm>
            <a:off x="622852" y="4669329"/>
            <a:ext cx="10058400" cy="988129"/>
          </a:xfrm>
          <a:custGeom>
            <a:avLst/>
            <a:gdLst>
              <a:gd name="connsiteX0" fmla="*/ 0 w 10058400"/>
              <a:gd name="connsiteY0" fmla="*/ 311382 h 988129"/>
              <a:gd name="connsiteX1" fmla="*/ 1126435 w 10058400"/>
              <a:gd name="connsiteY1" fmla="*/ 33086 h 988129"/>
              <a:gd name="connsiteX2" fmla="*/ 2266122 w 10058400"/>
              <a:gd name="connsiteY2" fmla="*/ 987243 h 988129"/>
              <a:gd name="connsiteX3" fmla="*/ 5446643 w 10058400"/>
              <a:gd name="connsiteY3" fmla="*/ 218617 h 988129"/>
              <a:gd name="connsiteX4" fmla="*/ 7726017 w 10058400"/>
              <a:gd name="connsiteY4" fmla="*/ 920982 h 988129"/>
              <a:gd name="connsiteX5" fmla="*/ 9342782 w 10058400"/>
              <a:gd name="connsiteY5" fmla="*/ 298130 h 988129"/>
              <a:gd name="connsiteX6" fmla="*/ 10058400 w 10058400"/>
              <a:gd name="connsiteY6" fmla="*/ 377643 h 98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58400" h="988129">
                <a:moveTo>
                  <a:pt x="0" y="311382"/>
                </a:moveTo>
                <a:cubicBezTo>
                  <a:pt x="374374" y="115912"/>
                  <a:pt x="748748" y="-79558"/>
                  <a:pt x="1126435" y="33086"/>
                </a:cubicBezTo>
                <a:cubicBezTo>
                  <a:pt x="1504122" y="145729"/>
                  <a:pt x="1546087" y="956321"/>
                  <a:pt x="2266122" y="987243"/>
                </a:cubicBezTo>
                <a:cubicBezTo>
                  <a:pt x="2986157" y="1018165"/>
                  <a:pt x="4536661" y="229660"/>
                  <a:pt x="5446643" y="218617"/>
                </a:cubicBezTo>
                <a:cubicBezTo>
                  <a:pt x="6356625" y="207574"/>
                  <a:pt x="7076661" y="907730"/>
                  <a:pt x="7726017" y="920982"/>
                </a:cubicBezTo>
                <a:cubicBezTo>
                  <a:pt x="8375373" y="934234"/>
                  <a:pt x="8954051" y="388687"/>
                  <a:pt x="9342782" y="298130"/>
                </a:cubicBezTo>
                <a:cubicBezTo>
                  <a:pt x="9731513" y="207573"/>
                  <a:pt x="9894956" y="292608"/>
                  <a:pt x="10058400" y="377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9F5FAB1-5088-4CF5-9645-07D459A77D7B}"/>
              </a:ext>
            </a:extLst>
          </p:cNvPr>
          <p:cNvCxnSpPr>
            <a:cxnSpLocks/>
          </p:cNvCxnSpPr>
          <p:nvPr/>
        </p:nvCxnSpPr>
        <p:spPr>
          <a:xfrm flipV="1">
            <a:off x="7129669" y="4490384"/>
            <a:ext cx="265044" cy="660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2FE8182-02D8-4F01-B40F-A576FD7C4311}"/>
                  </a:ext>
                </a:extLst>
              </p:cNvPr>
              <p:cNvSpPr txBox="1"/>
              <p:nvPr/>
            </p:nvSpPr>
            <p:spPr>
              <a:xfrm>
                <a:off x="7262191" y="4248129"/>
                <a:ext cx="12306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2FE8182-02D8-4F01-B40F-A576FD7C4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191" y="4248129"/>
                <a:ext cx="123063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1">
            <a:extLst>
              <a:ext uri="{FF2B5EF4-FFF2-40B4-BE49-F238E27FC236}">
                <a16:creationId xmlns:a16="http://schemas.microsoft.com/office/drawing/2014/main" id="{C8D35F5F-857C-4B75-95B4-8C267F74EDBE}"/>
              </a:ext>
            </a:extLst>
          </p:cNvPr>
          <p:cNvSpPr txBox="1">
            <a:spLocks/>
          </p:cNvSpPr>
          <p:nvPr/>
        </p:nvSpPr>
        <p:spPr>
          <a:xfrm>
            <a:off x="4693920" y="5146318"/>
            <a:ext cx="2804160" cy="6605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/>
              <a:t>É sempre perpendicular a superfície equipotencial</a:t>
            </a:r>
          </a:p>
        </p:txBody>
      </p:sp>
    </p:spTree>
    <p:extLst>
      <p:ext uri="{BB962C8B-B14F-4D97-AF65-F5344CB8AC3E}">
        <p14:creationId xmlns:p14="http://schemas.microsoft.com/office/powerpoint/2010/main" val="33225175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2200C7-7F68-4350-9546-8C8BBC6B08B0}"/>
              </a:ext>
            </a:extLst>
          </p:cNvPr>
          <p:cNvSpPr txBox="1">
            <a:spLocks/>
          </p:cNvSpPr>
          <p:nvPr/>
        </p:nvSpPr>
        <p:spPr>
          <a:xfrm>
            <a:off x="1133475" y="2934727"/>
            <a:ext cx="9925050" cy="98854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Algumas consequências...</a:t>
            </a:r>
          </a:p>
        </p:txBody>
      </p:sp>
    </p:spTree>
    <p:extLst>
      <p:ext uri="{BB962C8B-B14F-4D97-AF65-F5344CB8AC3E}">
        <p14:creationId xmlns:p14="http://schemas.microsoft.com/office/powerpoint/2010/main" val="3243144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8064526-CFDB-4C3E-B177-CD0432EE2329}"/>
              </a:ext>
            </a:extLst>
          </p:cNvPr>
          <p:cNvSpPr txBox="1">
            <a:spLocks/>
          </p:cNvSpPr>
          <p:nvPr/>
        </p:nvSpPr>
        <p:spPr>
          <a:xfrm>
            <a:off x="1278986" y="2465449"/>
            <a:ext cx="9806354" cy="12205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Uma das consequências do estudo de funções harmônicas são três equações chamadas de </a:t>
            </a:r>
            <a:r>
              <a:rPr lang="pt-BR" sz="4400" b="1" dirty="0">
                <a:solidFill>
                  <a:schemeClr val="accent1">
                    <a:lumMod val="75000"/>
                  </a:schemeClr>
                </a:solidFill>
              </a:rPr>
              <a:t>Identidades de Green</a:t>
            </a:r>
            <a:r>
              <a:rPr lang="pt-BR" sz="4400" dirty="0"/>
              <a:t>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C383070-F4FF-4F4A-9D40-DBAD3C631353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7431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2236349" y="-115368"/>
            <a:ext cx="7718011" cy="800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Teorema da divergência (Teorema de Gauss)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ítulo 1">
                <a:extLst>
                  <a:ext uri="{FF2B5EF4-FFF2-40B4-BE49-F238E27FC236}">
                    <a16:creationId xmlns:a16="http://schemas.microsoft.com/office/drawing/2014/main" id="{0D5815CA-F668-4ADB-BAFE-31C1805A76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7015" y="913328"/>
                <a:ext cx="11537970" cy="8080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pt-BR" sz="4400" dirty="0"/>
                  <a:t>Seja </a:t>
                </a:r>
                <a:r>
                  <a:rPr lang="pt-BR" sz="4400" b="1" dirty="0"/>
                  <a:t>A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um campo vetorial contínuo e </a:t>
                </a:r>
                <a:r>
                  <a:rPr lang="pt-BR" sz="4400" dirty="0" err="1"/>
                  <a:t>diferenciável</a:t>
                </a:r>
                <a:r>
                  <a:rPr lang="pt-BR" sz="4400" dirty="0"/>
                  <a:t> em todos os pontos do volume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limitado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:</a:t>
                </a:r>
              </a:p>
            </p:txBody>
          </p:sp>
        </mc:Choice>
        <mc:Fallback xmlns="">
          <p:sp>
            <p:nvSpPr>
              <p:cNvPr id="13" name="Título 1">
                <a:extLst>
                  <a:ext uri="{FF2B5EF4-FFF2-40B4-BE49-F238E27FC236}">
                    <a16:creationId xmlns:a16="http://schemas.microsoft.com/office/drawing/2014/main" id="{0D5815CA-F668-4ADB-BAFE-31C1805A7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15" y="913328"/>
                <a:ext cx="11537970" cy="808091"/>
              </a:xfrm>
              <a:prstGeom prst="rect">
                <a:avLst/>
              </a:prstGeom>
              <a:blipFill>
                <a:blip r:embed="rId4"/>
                <a:stretch>
                  <a:fillRect l="-1321" t="-25000" b="-20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ítulo 1">
            <a:extLst>
              <a:ext uri="{FF2B5EF4-FFF2-40B4-BE49-F238E27FC236}">
                <a16:creationId xmlns:a16="http://schemas.microsoft.com/office/drawing/2014/main" id="{1DB8A440-3E50-4AD6-93D9-398178899449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26039532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086E9960-60D2-4F7A-9FFD-03D6D2A61D7D}"/>
              </a:ext>
            </a:extLst>
          </p:cNvPr>
          <p:cNvSpPr/>
          <p:nvPr/>
        </p:nvSpPr>
        <p:spPr>
          <a:xfrm>
            <a:off x="526941" y="3094078"/>
            <a:ext cx="3418815" cy="2133600"/>
          </a:xfrm>
          <a:custGeom>
            <a:avLst/>
            <a:gdLst>
              <a:gd name="connsiteX0" fmla="*/ 2133600 w 3418815"/>
              <a:gd name="connsiteY0" fmla="*/ 0 h 2133600"/>
              <a:gd name="connsiteX1" fmla="*/ 2133600 w 3418815"/>
              <a:gd name="connsiteY1" fmla="*/ 0 h 2133600"/>
              <a:gd name="connsiteX2" fmla="*/ 2002971 w 3418815"/>
              <a:gd name="connsiteY2" fmla="*/ 14515 h 2133600"/>
              <a:gd name="connsiteX3" fmla="*/ 1770743 w 3418815"/>
              <a:gd name="connsiteY3" fmla="*/ 58058 h 2133600"/>
              <a:gd name="connsiteX4" fmla="*/ 1465943 w 3418815"/>
              <a:gd name="connsiteY4" fmla="*/ 87086 h 2133600"/>
              <a:gd name="connsiteX5" fmla="*/ 1378857 w 3418815"/>
              <a:gd name="connsiteY5" fmla="*/ 116115 h 2133600"/>
              <a:gd name="connsiteX6" fmla="*/ 1291771 w 3418815"/>
              <a:gd name="connsiteY6" fmla="*/ 130629 h 2133600"/>
              <a:gd name="connsiteX7" fmla="*/ 1233714 w 3418815"/>
              <a:gd name="connsiteY7" fmla="*/ 145143 h 2133600"/>
              <a:gd name="connsiteX8" fmla="*/ 1175657 w 3418815"/>
              <a:gd name="connsiteY8" fmla="*/ 174172 h 2133600"/>
              <a:gd name="connsiteX9" fmla="*/ 1103086 w 3418815"/>
              <a:gd name="connsiteY9" fmla="*/ 188686 h 2133600"/>
              <a:gd name="connsiteX10" fmla="*/ 1045028 w 3418815"/>
              <a:gd name="connsiteY10" fmla="*/ 232229 h 2133600"/>
              <a:gd name="connsiteX11" fmla="*/ 1001486 w 3418815"/>
              <a:gd name="connsiteY11" fmla="*/ 246743 h 2133600"/>
              <a:gd name="connsiteX12" fmla="*/ 914400 w 3418815"/>
              <a:gd name="connsiteY12" fmla="*/ 304800 h 2133600"/>
              <a:gd name="connsiteX13" fmla="*/ 827314 w 3418815"/>
              <a:gd name="connsiteY13" fmla="*/ 377372 h 2133600"/>
              <a:gd name="connsiteX14" fmla="*/ 798286 w 3418815"/>
              <a:gd name="connsiteY14" fmla="*/ 420915 h 2133600"/>
              <a:gd name="connsiteX15" fmla="*/ 682171 w 3418815"/>
              <a:gd name="connsiteY15" fmla="*/ 522515 h 2133600"/>
              <a:gd name="connsiteX16" fmla="*/ 638628 w 3418815"/>
              <a:gd name="connsiteY16" fmla="*/ 580572 h 2133600"/>
              <a:gd name="connsiteX17" fmla="*/ 595086 w 3418815"/>
              <a:gd name="connsiteY17" fmla="*/ 624115 h 2133600"/>
              <a:gd name="connsiteX18" fmla="*/ 522514 w 3418815"/>
              <a:gd name="connsiteY18" fmla="*/ 711200 h 2133600"/>
              <a:gd name="connsiteX19" fmla="*/ 377371 w 3418815"/>
              <a:gd name="connsiteY19" fmla="*/ 841829 h 2133600"/>
              <a:gd name="connsiteX20" fmla="*/ 319314 w 3418815"/>
              <a:gd name="connsiteY20" fmla="*/ 928915 h 2133600"/>
              <a:gd name="connsiteX21" fmla="*/ 232228 w 3418815"/>
              <a:gd name="connsiteY21" fmla="*/ 1016000 h 2133600"/>
              <a:gd name="connsiteX22" fmla="*/ 188686 w 3418815"/>
              <a:gd name="connsiteY22" fmla="*/ 1059543 h 2133600"/>
              <a:gd name="connsiteX23" fmla="*/ 130628 w 3418815"/>
              <a:gd name="connsiteY23" fmla="*/ 1146629 h 2133600"/>
              <a:gd name="connsiteX24" fmla="*/ 87086 w 3418815"/>
              <a:gd name="connsiteY24" fmla="*/ 1204686 h 2133600"/>
              <a:gd name="connsiteX25" fmla="*/ 29028 w 3418815"/>
              <a:gd name="connsiteY25" fmla="*/ 1349829 h 2133600"/>
              <a:gd name="connsiteX26" fmla="*/ 0 w 3418815"/>
              <a:gd name="connsiteY26" fmla="*/ 1465943 h 2133600"/>
              <a:gd name="connsiteX27" fmla="*/ 14514 w 3418815"/>
              <a:gd name="connsiteY27" fmla="*/ 1828800 h 2133600"/>
              <a:gd name="connsiteX28" fmla="*/ 72571 w 3418815"/>
              <a:gd name="connsiteY28" fmla="*/ 1915886 h 2133600"/>
              <a:gd name="connsiteX29" fmla="*/ 116114 w 3418815"/>
              <a:gd name="connsiteY29" fmla="*/ 1930400 h 2133600"/>
              <a:gd name="connsiteX30" fmla="*/ 174171 w 3418815"/>
              <a:gd name="connsiteY30" fmla="*/ 1973943 h 2133600"/>
              <a:gd name="connsiteX31" fmla="*/ 261257 w 3418815"/>
              <a:gd name="connsiteY31" fmla="*/ 2002972 h 2133600"/>
              <a:gd name="connsiteX32" fmla="*/ 362857 w 3418815"/>
              <a:gd name="connsiteY32" fmla="*/ 2032000 h 2133600"/>
              <a:gd name="connsiteX33" fmla="*/ 551543 w 3418815"/>
              <a:gd name="connsiteY33" fmla="*/ 2075543 h 2133600"/>
              <a:gd name="connsiteX34" fmla="*/ 667657 w 3418815"/>
              <a:gd name="connsiteY34" fmla="*/ 2104572 h 2133600"/>
              <a:gd name="connsiteX35" fmla="*/ 928914 w 3418815"/>
              <a:gd name="connsiteY35" fmla="*/ 2133600 h 2133600"/>
              <a:gd name="connsiteX36" fmla="*/ 1930400 w 3418815"/>
              <a:gd name="connsiteY36" fmla="*/ 2119086 h 2133600"/>
              <a:gd name="connsiteX37" fmla="*/ 1988457 w 3418815"/>
              <a:gd name="connsiteY37" fmla="*/ 2104572 h 2133600"/>
              <a:gd name="connsiteX38" fmla="*/ 2133600 w 3418815"/>
              <a:gd name="connsiteY38" fmla="*/ 2090058 h 2133600"/>
              <a:gd name="connsiteX39" fmla="*/ 2394857 w 3418815"/>
              <a:gd name="connsiteY39" fmla="*/ 2046515 h 2133600"/>
              <a:gd name="connsiteX40" fmla="*/ 2467428 w 3418815"/>
              <a:gd name="connsiteY40" fmla="*/ 2017486 h 2133600"/>
              <a:gd name="connsiteX41" fmla="*/ 2627086 w 3418815"/>
              <a:gd name="connsiteY41" fmla="*/ 1973943 h 2133600"/>
              <a:gd name="connsiteX42" fmla="*/ 2757714 w 3418815"/>
              <a:gd name="connsiteY42" fmla="*/ 1901372 h 2133600"/>
              <a:gd name="connsiteX43" fmla="*/ 2888343 w 3418815"/>
              <a:gd name="connsiteY43" fmla="*/ 1799772 h 2133600"/>
              <a:gd name="connsiteX44" fmla="*/ 2931886 w 3418815"/>
              <a:gd name="connsiteY44" fmla="*/ 1770743 h 2133600"/>
              <a:gd name="connsiteX45" fmla="*/ 3048000 w 3418815"/>
              <a:gd name="connsiteY45" fmla="*/ 1683658 h 2133600"/>
              <a:gd name="connsiteX46" fmla="*/ 3149600 w 3418815"/>
              <a:gd name="connsiteY46" fmla="*/ 1596572 h 2133600"/>
              <a:gd name="connsiteX47" fmla="*/ 3222171 w 3418815"/>
              <a:gd name="connsiteY47" fmla="*/ 1524000 h 2133600"/>
              <a:gd name="connsiteX48" fmla="*/ 3251200 w 3418815"/>
              <a:gd name="connsiteY48" fmla="*/ 1480458 h 2133600"/>
              <a:gd name="connsiteX49" fmla="*/ 3294743 w 3418815"/>
              <a:gd name="connsiteY49" fmla="*/ 1422400 h 2133600"/>
              <a:gd name="connsiteX50" fmla="*/ 3338286 w 3418815"/>
              <a:gd name="connsiteY50" fmla="*/ 1335315 h 2133600"/>
              <a:gd name="connsiteX51" fmla="*/ 3396343 w 3418815"/>
              <a:gd name="connsiteY51" fmla="*/ 1248229 h 2133600"/>
              <a:gd name="connsiteX52" fmla="*/ 3396343 w 3418815"/>
              <a:gd name="connsiteY52" fmla="*/ 943429 h 2133600"/>
              <a:gd name="connsiteX53" fmla="*/ 3338286 w 3418815"/>
              <a:gd name="connsiteY53" fmla="*/ 856343 h 2133600"/>
              <a:gd name="connsiteX54" fmla="*/ 3265714 w 3418815"/>
              <a:gd name="connsiteY54" fmla="*/ 725715 h 2133600"/>
              <a:gd name="connsiteX55" fmla="*/ 3236686 w 3418815"/>
              <a:gd name="connsiteY55" fmla="*/ 667658 h 2133600"/>
              <a:gd name="connsiteX56" fmla="*/ 3178628 w 3418815"/>
              <a:gd name="connsiteY56" fmla="*/ 595086 h 2133600"/>
              <a:gd name="connsiteX57" fmla="*/ 3106057 w 3418815"/>
              <a:gd name="connsiteY57" fmla="*/ 493486 h 2133600"/>
              <a:gd name="connsiteX58" fmla="*/ 3018971 w 3418815"/>
              <a:gd name="connsiteY58" fmla="*/ 406400 h 2133600"/>
              <a:gd name="connsiteX59" fmla="*/ 2917371 w 3418815"/>
              <a:gd name="connsiteY59" fmla="*/ 290286 h 2133600"/>
              <a:gd name="connsiteX60" fmla="*/ 2859314 w 3418815"/>
              <a:gd name="connsiteY60" fmla="*/ 261258 h 2133600"/>
              <a:gd name="connsiteX61" fmla="*/ 2743200 w 3418815"/>
              <a:gd name="connsiteY61" fmla="*/ 174172 h 2133600"/>
              <a:gd name="connsiteX62" fmla="*/ 2699657 w 3418815"/>
              <a:gd name="connsiteY62" fmla="*/ 130629 h 2133600"/>
              <a:gd name="connsiteX63" fmla="*/ 2641600 w 3418815"/>
              <a:gd name="connsiteY63" fmla="*/ 116115 h 2133600"/>
              <a:gd name="connsiteX64" fmla="*/ 2554514 w 3418815"/>
              <a:gd name="connsiteY64" fmla="*/ 87086 h 2133600"/>
              <a:gd name="connsiteX65" fmla="*/ 2510971 w 3418815"/>
              <a:gd name="connsiteY65" fmla="*/ 72572 h 2133600"/>
              <a:gd name="connsiteX66" fmla="*/ 2467428 w 3418815"/>
              <a:gd name="connsiteY66" fmla="*/ 58058 h 2133600"/>
              <a:gd name="connsiteX67" fmla="*/ 2409371 w 3418815"/>
              <a:gd name="connsiteY67" fmla="*/ 43543 h 2133600"/>
              <a:gd name="connsiteX68" fmla="*/ 2278743 w 3418815"/>
              <a:gd name="connsiteY68" fmla="*/ 29029 h 2133600"/>
              <a:gd name="connsiteX69" fmla="*/ 2133600 w 3418815"/>
              <a:gd name="connsiteY69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18815" h="2133600">
                <a:moveTo>
                  <a:pt x="2133600" y="0"/>
                </a:moveTo>
                <a:lnTo>
                  <a:pt x="2133600" y="0"/>
                </a:lnTo>
                <a:cubicBezTo>
                  <a:pt x="2090057" y="4838"/>
                  <a:pt x="2046115" y="6901"/>
                  <a:pt x="2002971" y="14515"/>
                </a:cubicBezTo>
                <a:cubicBezTo>
                  <a:pt x="1741017" y="60742"/>
                  <a:pt x="2032035" y="31028"/>
                  <a:pt x="1770743" y="58058"/>
                </a:cubicBezTo>
                <a:lnTo>
                  <a:pt x="1465943" y="87086"/>
                </a:lnTo>
                <a:cubicBezTo>
                  <a:pt x="1436914" y="96762"/>
                  <a:pt x="1408542" y="108694"/>
                  <a:pt x="1378857" y="116115"/>
                </a:cubicBezTo>
                <a:cubicBezTo>
                  <a:pt x="1350307" y="123253"/>
                  <a:pt x="1320629" y="124858"/>
                  <a:pt x="1291771" y="130629"/>
                </a:cubicBezTo>
                <a:cubicBezTo>
                  <a:pt x="1272210" y="134541"/>
                  <a:pt x="1253066" y="140305"/>
                  <a:pt x="1233714" y="145143"/>
                </a:cubicBezTo>
                <a:cubicBezTo>
                  <a:pt x="1214362" y="154819"/>
                  <a:pt x="1196183" y="167330"/>
                  <a:pt x="1175657" y="174172"/>
                </a:cubicBezTo>
                <a:cubicBezTo>
                  <a:pt x="1152254" y="181973"/>
                  <a:pt x="1125629" y="178667"/>
                  <a:pt x="1103086" y="188686"/>
                </a:cubicBezTo>
                <a:cubicBezTo>
                  <a:pt x="1080980" y="198511"/>
                  <a:pt x="1066031" y="220227"/>
                  <a:pt x="1045028" y="232229"/>
                </a:cubicBezTo>
                <a:cubicBezTo>
                  <a:pt x="1031745" y="239819"/>
                  <a:pt x="1016000" y="241905"/>
                  <a:pt x="1001486" y="246743"/>
                </a:cubicBezTo>
                <a:cubicBezTo>
                  <a:pt x="972457" y="266095"/>
                  <a:pt x="939070" y="280130"/>
                  <a:pt x="914400" y="304800"/>
                </a:cubicBezTo>
                <a:cubicBezTo>
                  <a:pt x="858522" y="360678"/>
                  <a:pt x="887936" y="336957"/>
                  <a:pt x="827314" y="377372"/>
                </a:cubicBezTo>
                <a:cubicBezTo>
                  <a:pt x="817638" y="391886"/>
                  <a:pt x="810621" y="408580"/>
                  <a:pt x="798286" y="420915"/>
                </a:cubicBezTo>
                <a:cubicBezTo>
                  <a:pt x="644844" y="574357"/>
                  <a:pt x="840476" y="341596"/>
                  <a:pt x="682171" y="522515"/>
                </a:cubicBezTo>
                <a:cubicBezTo>
                  <a:pt x="666241" y="540720"/>
                  <a:pt x="654371" y="562205"/>
                  <a:pt x="638628" y="580572"/>
                </a:cubicBezTo>
                <a:cubicBezTo>
                  <a:pt x="625270" y="596157"/>
                  <a:pt x="608226" y="608346"/>
                  <a:pt x="595086" y="624115"/>
                </a:cubicBezTo>
                <a:cubicBezTo>
                  <a:pt x="539097" y="691303"/>
                  <a:pt x="596718" y="647597"/>
                  <a:pt x="522514" y="711200"/>
                </a:cubicBezTo>
                <a:cubicBezTo>
                  <a:pt x="464218" y="761167"/>
                  <a:pt x="426232" y="768537"/>
                  <a:pt x="377371" y="841829"/>
                </a:cubicBezTo>
                <a:cubicBezTo>
                  <a:pt x="358019" y="870858"/>
                  <a:pt x="343984" y="904246"/>
                  <a:pt x="319314" y="928915"/>
                </a:cubicBezTo>
                <a:lnTo>
                  <a:pt x="232228" y="1016000"/>
                </a:lnTo>
                <a:cubicBezTo>
                  <a:pt x="217714" y="1030514"/>
                  <a:pt x="200072" y="1042464"/>
                  <a:pt x="188686" y="1059543"/>
                </a:cubicBezTo>
                <a:cubicBezTo>
                  <a:pt x="169333" y="1088572"/>
                  <a:pt x="151561" y="1118718"/>
                  <a:pt x="130628" y="1146629"/>
                </a:cubicBezTo>
                <a:cubicBezTo>
                  <a:pt x="116114" y="1165981"/>
                  <a:pt x="99907" y="1184173"/>
                  <a:pt x="87086" y="1204686"/>
                </a:cubicBezTo>
                <a:cubicBezTo>
                  <a:pt x="64318" y="1241115"/>
                  <a:pt x="36692" y="1311508"/>
                  <a:pt x="29028" y="1349829"/>
                </a:cubicBezTo>
                <a:cubicBezTo>
                  <a:pt x="11514" y="1437402"/>
                  <a:pt x="22315" y="1398997"/>
                  <a:pt x="0" y="1465943"/>
                </a:cubicBezTo>
                <a:cubicBezTo>
                  <a:pt x="4838" y="1586895"/>
                  <a:pt x="-4761" y="1709295"/>
                  <a:pt x="14514" y="1828800"/>
                </a:cubicBezTo>
                <a:cubicBezTo>
                  <a:pt x="20069" y="1863243"/>
                  <a:pt x="39473" y="1904854"/>
                  <a:pt x="72571" y="1915886"/>
                </a:cubicBezTo>
                <a:lnTo>
                  <a:pt x="116114" y="1930400"/>
                </a:lnTo>
                <a:cubicBezTo>
                  <a:pt x="135466" y="1944914"/>
                  <a:pt x="152534" y="1963125"/>
                  <a:pt x="174171" y="1973943"/>
                </a:cubicBezTo>
                <a:cubicBezTo>
                  <a:pt x="201539" y="1987627"/>
                  <a:pt x="232228" y="1993296"/>
                  <a:pt x="261257" y="2002972"/>
                </a:cubicBezTo>
                <a:cubicBezTo>
                  <a:pt x="407588" y="2051749"/>
                  <a:pt x="180613" y="1977327"/>
                  <a:pt x="362857" y="2032000"/>
                </a:cubicBezTo>
                <a:cubicBezTo>
                  <a:pt x="507757" y="2075470"/>
                  <a:pt x="391300" y="2052652"/>
                  <a:pt x="551543" y="2075543"/>
                </a:cubicBezTo>
                <a:cubicBezTo>
                  <a:pt x="599870" y="2091653"/>
                  <a:pt x="610106" y="2097065"/>
                  <a:pt x="667657" y="2104572"/>
                </a:cubicBezTo>
                <a:cubicBezTo>
                  <a:pt x="754543" y="2115905"/>
                  <a:pt x="928914" y="2133600"/>
                  <a:pt x="928914" y="2133600"/>
                </a:cubicBezTo>
                <a:lnTo>
                  <a:pt x="1930400" y="2119086"/>
                </a:lnTo>
                <a:cubicBezTo>
                  <a:pt x="1950340" y="2118540"/>
                  <a:pt x="1968710" y="2107393"/>
                  <a:pt x="1988457" y="2104572"/>
                </a:cubicBezTo>
                <a:cubicBezTo>
                  <a:pt x="2036591" y="2097696"/>
                  <a:pt x="2085219" y="2094896"/>
                  <a:pt x="2133600" y="2090058"/>
                </a:cubicBezTo>
                <a:cubicBezTo>
                  <a:pt x="2316991" y="2053379"/>
                  <a:pt x="2229785" y="2067149"/>
                  <a:pt x="2394857" y="2046515"/>
                </a:cubicBezTo>
                <a:cubicBezTo>
                  <a:pt x="2419047" y="2036839"/>
                  <a:pt x="2442711" y="2025725"/>
                  <a:pt x="2467428" y="2017486"/>
                </a:cubicBezTo>
                <a:cubicBezTo>
                  <a:pt x="2519176" y="2000237"/>
                  <a:pt x="2573956" y="1987226"/>
                  <a:pt x="2627086" y="1973943"/>
                </a:cubicBezTo>
                <a:cubicBezTo>
                  <a:pt x="2726901" y="1907399"/>
                  <a:pt x="2681073" y="1926918"/>
                  <a:pt x="2757714" y="1901372"/>
                </a:cubicBezTo>
                <a:cubicBezTo>
                  <a:pt x="2801257" y="1867505"/>
                  <a:pt x="2842445" y="1830371"/>
                  <a:pt x="2888343" y="1799772"/>
                </a:cubicBezTo>
                <a:cubicBezTo>
                  <a:pt x="2902857" y="1790096"/>
                  <a:pt x="2917778" y="1781003"/>
                  <a:pt x="2931886" y="1770743"/>
                </a:cubicBezTo>
                <a:cubicBezTo>
                  <a:pt x="2971013" y="1742287"/>
                  <a:pt x="3013790" y="1717869"/>
                  <a:pt x="3048000" y="1683658"/>
                </a:cubicBezTo>
                <a:cubicBezTo>
                  <a:pt x="3118392" y="1613265"/>
                  <a:pt x="3083285" y="1640781"/>
                  <a:pt x="3149600" y="1596572"/>
                </a:cubicBezTo>
                <a:cubicBezTo>
                  <a:pt x="3227002" y="1480466"/>
                  <a:pt x="3125415" y="1620754"/>
                  <a:pt x="3222171" y="1524000"/>
                </a:cubicBezTo>
                <a:cubicBezTo>
                  <a:pt x="3234506" y="1511665"/>
                  <a:pt x="3241061" y="1494653"/>
                  <a:pt x="3251200" y="1480458"/>
                </a:cubicBezTo>
                <a:cubicBezTo>
                  <a:pt x="3265261" y="1460773"/>
                  <a:pt x="3282297" y="1443143"/>
                  <a:pt x="3294743" y="1422400"/>
                </a:cubicBezTo>
                <a:cubicBezTo>
                  <a:pt x="3311441" y="1394570"/>
                  <a:pt x="3321933" y="1363349"/>
                  <a:pt x="3338286" y="1335315"/>
                </a:cubicBezTo>
                <a:cubicBezTo>
                  <a:pt x="3355865" y="1305179"/>
                  <a:pt x="3396343" y="1248229"/>
                  <a:pt x="3396343" y="1248229"/>
                </a:cubicBezTo>
                <a:cubicBezTo>
                  <a:pt x="3419767" y="1131108"/>
                  <a:pt x="3432206" y="1101227"/>
                  <a:pt x="3396343" y="943429"/>
                </a:cubicBezTo>
                <a:cubicBezTo>
                  <a:pt x="3388611" y="909408"/>
                  <a:pt x="3338286" y="856343"/>
                  <a:pt x="3338286" y="856343"/>
                </a:cubicBezTo>
                <a:cubicBezTo>
                  <a:pt x="3311716" y="750068"/>
                  <a:pt x="3343285" y="842072"/>
                  <a:pt x="3265714" y="725715"/>
                </a:cubicBezTo>
                <a:cubicBezTo>
                  <a:pt x="3253712" y="707712"/>
                  <a:pt x="3248688" y="685661"/>
                  <a:pt x="3236686" y="667658"/>
                </a:cubicBezTo>
                <a:cubicBezTo>
                  <a:pt x="3219502" y="641882"/>
                  <a:pt x="3197216" y="619869"/>
                  <a:pt x="3178628" y="595086"/>
                </a:cubicBezTo>
                <a:cubicBezTo>
                  <a:pt x="3143287" y="547964"/>
                  <a:pt x="3150214" y="542549"/>
                  <a:pt x="3106057" y="493486"/>
                </a:cubicBezTo>
                <a:cubicBezTo>
                  <a:pt x="3078594" y="462972"/>
                  <a:pt x="3043603" y="439242"/>
                  <a:pt x="3018971" y="406400"/>
                </a:cubicBezTo>
                <a:cubicBezTo>
                  <a:pt x="2987480" y="364412"/>
                  <a:pt x="2960320" y="322498"/>
                  <a:pt x="2917371" y="290286"/>
                </a:cubicBezTo>
                <a:cubicBezTo>
                  <a:pt x="2900062" y="277304"/>
                  <a:pt x="2878666" y="270934"/>
                  <a:pt x="2859314" y="261258"/>
                </a:cubicBezTo>
                <a:cubicBezTo>
                  <a:pt x="2707660" y="109602"/>
                  <a:pt x="2887635" y="277339"/>
                  <a:pt x="2743200" y="174172"/>
                </a:cubicBezTo>
                <a:cubicBezTo>
                  <a:pt x="2726497" y="162241"/>
                  <a:pt x="2717479" y="140813"/>
                  <a:pt x="2699657" y="130629"/>
                </a:cubicBezTo>
                <a:cubicBezTo>
                  <a:pt x="2682337" y="120732"/>
                  <a:pt x="2660707" y="121847"/>
                  <a:pt x="2641600" y="116115"/>
                </a:cubicBezTo>
                <a:cubicBezTo>
                  <a:pt x="2612292" y="107322"/>
                  <a:pt x="2583543" y="96762"/>
                  <a:pt x="2554514" y="87086"/>
                </a:cubicBezTo>
                <a:lnTo>
                  <a:pt x="2510971" y="72572"/>
                </a:lnTo>
                <a:cubicBezTo>
                  <a:pt x="2496457" y="67734"/>
                  <a:pt x="2482271" y="61769"/>
                  <a:pt x="2467428" y="58058"/>
                </a:cubicBezTo>
                <a:cubicBezTo>
                  <a:pt x="2448076" y="53220"/>
                  <a:pt x="2429087" y="46576"/>
                  <a:pt x="2409371" y="43543"/>
                </a:cubicBezTo>
                <a:cubicBezTo>
                  <a:pt x="2366070" y="36881"/>
                  <a:pt x="2322336" y="33388"/>
                  <a:pt x="2278743" y="29029"/>
                </a:cubicBezTo>
                <a:cubicBezTo>
                  <a:pt x="2129220" y="14077"/>
                  <a:pt x="2157790" y="4838"/>
                  <a:pt x="213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57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2236349" y="-115368"/>
            <a:ext cx="7718011" cy="800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Teorema da divergência (Teorema de Gauss)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73D3CB4-F274-4E63-A0A9-7D486AA5CB1C}"/>
              </a:ext>
            </a:extLst>
          </p:cNvPr>
          <p:cNvCxnSpPr>
            <a:cxnSpLocks/>
          </p:cNvCxnSpPr>
          <p:nvPr/>
        </p:nvCxnSpPr>
        <p:spPr>
          <a:xfrm flipV="1">
            <a:off x="3427967" y="3232986"/>
            <a:ext cx="832128" cy="93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75286D6-A552-47A4-A107-1B9CD82703A9}"/>
                  </a:ext>
                </a:extLst>
              </p:cNvPr>
              <p:cNvSpPr txBox="1"/>
              <p:nvPr/>
            </p:nvSpPr>
            <p:spPr>
              <a:xfrm>
                <a:off x="4007417" y="2678530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75286D6-A552-47A4-A107-1B9CD8270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417" y="2678530"/>
                <a:ext cx="37657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1">
            <a:extLst>
              <a:ext uri="{FF2B5EF4-FFF2-40B4-BE49-F238E27FC236}">
                <a16:creationId xmlns:a16="http://schemas.microsoft.com/office/drawing/2014/main" id="{7F164989-6FE5-4FB5-9F8C-24411AA4AD2F}"/>
              </a:ext>
            </a:extLst>
          </p:cNvPr>
          <p:cNvSpPr txBox="1">
            <a:spLocks/>
          </p:cNvSpPr>
          <p:nvPr/>
        </p:nvSpPr>
        <p:spPr>
          <a:xfrm>
            <a:off x="-216916" y="5163443"/>
            <a:ext cx="1487714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ítulo 1">
                <a:extLst>
                  <a:ext uri="{FF2B5EF4-FFF2-40B4-BE49-F238E27FC236}">
                    <a16:creationId xmlns:a16="http://schemas.microsoft.com/office/drawing/2014/main" id="{0D5815CA-F668-4ADB-BAFE-31C1805A76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7015" y="913328"/>
                <a:ext cx="11537970" cy="8080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pt-BR" sz="4400" dirty="0"/>
                  <a:t>Seja </a:t>
                </a:r>
                <a:r>
                  <a:rPr lang="pt-BR" sz="4400" b="1" dirty="0"/>
                  <a:t>A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um campo vetorial contínuo e </a:t>
                </a:r>
                <a:r>
                  <a:rPr lang="pt-BR" sz="4400" dirty="0" err="1"/>
                  <a:t>diferenciável</a:t>
                </a:r>
                <a:r>
                  <a:rPr lang="pt-BR" sz="4400" dirty="0"/>
                  <a:t> em todos os pontos do volume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limitado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:</a:t>
                </a:r>
              </a:p>
            </p:txBody>
          </p:sp>
        </mc:Choice>
        <mc:Fallback xmlns="">
          <p:sp>
            <p:nvSpPr>
              <p:cNvPr id="13" name="Título 1">
                <a:extLst>
                  <a:ext uri="{FF2B5EF4-FFF2-40B4-BE49-F238E27FC236}">
                    <a16:creationId xmlns:a16="http://schemas.microsoft.com/office/drawing/2014/main" id="{0D5815CA-F668-4ADB-BAFE-31C1805A7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15" y="913328"/>
                <a:ext cx="11537970" cy="808091"/>
              </a:xfrm>
              <a:prstGeom prst="rect">
                <a:avLst/>
              </a:prstGeom>
              <a:blipFill>
                <a:blip r:embed="rId3"/>
                <a:stretch>
                  <a:fillRect l="-1321" t="-25000" b="-20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213D933-9B8C-4CB3-B4F7-5933350137D9}"/>
              </a:ext>
            </a:extLst>
          </p:cNvPr>
          <p:cNvCxnSpPr>
            <a:cxnSpLocks/>
          </p:cNvCxnSpPr>
          <p:nvPr/>
        </p:nvCxnSpPr>
        <p:spPr>
          <a:xfrm flipV="1">
            <a:off x="2036824" y="2257090"/>
            <a:ext cx="199524" cy="184404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BFAF20A-5F53-4D26-A1F1-134B1510A781}"/>
              </a:ext>
            </a:extLst>
          </p:cNvPr>
          <p:cNvCxnSpPr>
            <a:cxnSpLocks/>
          </p:cNvCxnSpPr>
          <p:nvPr/>
        </p:nvCxnSpPr>
        <p:spPr>
          <a:xfrm flipV="1">
            <a:off x="1524000" y="2296127"/>
            <a:ext cx="256798" cy="203779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EBDCA35-1AAD-46E2-A48B-5973D1BC2026}"/>
              </a:ext>
            </a:extLst>
          </p:cNvPr>
          <p:cNvCxnSpPr>
            <a:cxnSpLocks/>
          </p:cNvCxnSpPr>
          <p:nvPr/>
        </p:nvCxnSpPr>
        <p:spPr>
          <a:xfrm flipV="1">
            <a:off x="2548207" y="2265033"/>
            <a:ext cx="199524" cy="184404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84D5EBC-725D-49B0-9225-541ABAAF3F0D}"/>
              </a:ext>
            </a:extLst>
          </p:cNvPr>
          <p:cNvCxnSpPr>
            <a:cxnSpLocks/>
          </p:cNvCxnSpPr>
          <p:nvPr/>
        </p:nvCxnSpPr>
        <p:spPr>
          <a:xfrm flipV="1">
            <a:off x="3109249" y="2288507"/>
            <a:ext cx="199524" cy="184404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DC8B102-3338-4E2E-B5FE-E0446AF840AF}"/>
              </a:ext>
            </a:extLst>
          </p:cNvPr>
          <p:cNvCxnSpPr/>
          <p:nvPr/>
        </p:nvCxnSpPr>
        <p:spPr>
          <a:xfrm flipH="1">
            <a:off x="1270798" y="5226921"/>
            <a:ext cx="121920" cy="115815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3C62893-2D3C-4A00-B442-46427C2BFEE5}"/>
              </a:ext>
            </a:extLst>
          </p:cNvPr>
          <p:cNvCxnSpPr>
            <a:cxnSpLocks/>
          </p:cNvCxnSpPr>
          <p:nvPr/>
        </p:nvCxnSpPr>
        <p:spPr>
          <a:xfrm flipH="1">
            <a:off x="1780798" y="5198604"/>
            <a:ext cx="121920" cy="107652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C93EBA2-D1F8-470B-9B54-71A062E11794}"/>
              </a:ext>
            </a:extLst>
          </p:cNvPr>
          <p:cNvCxnSpPr>
            <a:cxnSpLocks/>
          </p:cNvCxnSpPr>
          <p:nvPr/>
        </p:nvCxnSpPr>
        <p:spPr>
          <a:xfrm flipH="1">
            <a:off x="2324253" y="5198604"/>
            <a:ext cx="121920" cy="107652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3FBBD2E-4C20-4386-BF4D-72354D625749}"/>
              </a:ext>
            </a:extLst>
          </p:cNvPr>
          <p:cNvCxnSpPr>
            <a:cxnSpLocks/>
          </p:cNvCxnSpPr>
          <p:nvPr/>
        </p:nvCxnSpPr>
        <p:spPr>
          <a:xfrm flipH="1">
            <a:off x="2983701" y="5066163"/>
            <a:ext cx="121920" cy="107652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587DCF7-4BD2-4698-ABD5-D18B93C3CCA4}"/>
              </a:ext>
            </a:extLst>
          </p:cNvPr>
          <p:cNvSpPr txBox="1"/>
          <p:nvPr/>
        </p:nvSpPr>
        <p:spPr>
          <a:xfrm>
            <a:off x="2036824" y="1818895"/>
            <a:ext cx="620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pt-B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x,y,z</a:t>
            </a: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2747E192-EA1F-4224-AE27-E00835204DDF}"/>
              </a:ext>
            </a:extLst>
          </p:cNvPr>
          <p:cNvGrpSpPr/>
          <p:nvPr/>
        </p:nvGrpSpPr>
        <p:grpSpPr>
          <a:xfrm>
            <a:off x="3105621" y="3911894"/>
            <a:ext cx="643092" cy="561236"/>
            <a:chOff x="4244898" y="4052756"/>
            <a:chExt cx="643092" cy="561236"/>
          </a:xfrm>
        </p:grpSpPr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34D5337A-CF4B-49AB-9818-A7968B7A1FDB}"/>
                </a:ext>
              </a:extLst>
            </p:cNvPr>
            <p:cNvSpPr/>
            <p:nvPr/>
          </p:nvSpPr>
          <p:spPr>
            <a:xfrm>
              <a:off x="4244898" y="4098078"/>
              <a:ext cx="319087" cy="238125"/>
            </a:xfrm>
            <a:custGeom>
              <a:avLst/>
              <a:gdLst>
                <a:gd name="connsiteX0" fmla="*/ 0 w 319087"/>
                <a:gd name="connsiteY0" fmla="*/ 238125 h 238125"/>
                <a:gd name="connsiteX1" fmla="*/ 176212 w 319087"/>
                <a:gd name="connsiteY1" fmla="*/ 52388 h 238125"/>
                <a:gd name="connsiteX2" fmla="*/ 319087 w 319087"/>
                <a:gd name="connsiteY2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087" h="238125">
                  <a:moveTo>
                    <a:pt x="0" y="238125"/>
                  </a:moveTo>
                  <a:cubicBezTo>
                    <a:pt x="61515" y="165100"/>
                    <a:pt x="123031" y="92075"/>
                    <a:pt x="176212" y="52388"/>
                  </a:cubicBezTo>
                  <a:cubicBezTo>
                    <a:pt x="229393" y="12700"/>
                    <a:pt x="274240" y="6350"/>
                    <a:pt x="31908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D57E622C-C132-42D2-A595-B25C96131239}"/>
                </a:ext>
              </a:extLst>
            </p:cNvPr>
            <p:cNvSpPr/>
            <p:nvPr/>
          </p:nvSpPr>
          <p:spPr>
            <a:xfrm rot="4226093">
              <a:off x="4562830" y="4093237"/>
              <a:ext cx="319087" cy="238125"/>
            </a:xfrm>
            <a:custGeom>
              <a:avLst/>
              <a:gdLst>
                <a:gd name="connsiteX0" fmla="*/ 0 w 319087"/>
                <a:gd name="connsiteY0" fmla="*/ 238125 h 238125"/>
                <a:gd name="connsiteX1" fmla="*/ 176212 w 319087"/>
                <a:gd name="connsiteY1" fmla="*/ 52388 h 238125"/>
                <a:gd name="connsiteX2" fmla="*/ 319087 w 319087"/>
                <a:gd name="connsiteY2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087" h="238125">
                  <a:moveTo>
                    <a:pt x="0" y="238125"/>
                  </a:moveTo>
                  <a:cubicBezTo>
                    <a:pt x="61515" y="165100"/>
                    <a:pt x="123031" y="92075"/>
                    <a:pt x="176212" y="52388"/>
                  </a:cubicBezTo>
                  <a:cubicBezTo>
                    <a:pt x="229393" y="12700"/>
                    <a:pt x="274240" y="6350"/>
                    <a:pt x="31908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CB83426A-C2C3-494F-AE3C-F76BD853A39E}"/>
                </a:ext>
              </a:extLst>
            </p:cNvPr>
            <p:cNvSpPr/>
            <p:nvPr/>
          </p:nvSpPr>
          <p:spPr>
            <a:xfrm>
              <a:off x="4568903" y="4325209"/>
              <a:ext cx="319087" cy="238125"/>
            </a:xfrm>
            <a:custGeom>
              <a:avLst/>
              <a:gdLst>
                <a:gd name="connsiteX0" fmla="*/ 0 w 319087"/>
                <a:gd name="connsiteY0" fmla="*/ 238125 h 238125"/>
                <a:gd name="connsiteX1" fmla="*/ 176212 w 319087"/>
                <a:gd name="connsiteY1" fmla="*/ 52388 h 238125"/>
                <a:gd name="connsiteX2" fmla="*/ 319087 w 319087"/>
                <a:gd name="connsiteY2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087" h="238125">
                  <a:moveTo>
                    <a:pt x="0" y="238125"/>
                  </a:moveTo>
                  <a:cubicBezTo>
                    <a:pt x="61515" y="165100"/>
                    <a:pt x="123031" y="92075"/>
                    <a:pt x="176212" y="52388"/>
                  </a:cubicBezTo>
                  <a:cubicBezTo>
                    <a:pt x="229393" y="12700"/>
                    <a:pt x="274240" y="6350"/>
                    <a:pt x="31908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AFD13347-C830-4324-9DBD-3F24443111CB}"/>
                </a:ext>
              </a:extLst>
            </p:cNvPr>
            <p:cNvSpPr/>
            <p:nvPr/>
          </p:nvSpPr>
          <p:spPr>
            <a:xfrm rot="4226093">
              <a:off x="4244898" y="4335386"/>
              <a:ext cx="319087" cy="238125"/>
            </a:xfrm>
            <a:custGeom>
              <a:avLst/>
              <a:gdLst>
                <a:gd name="connsiteX0" fmla="*/ 0 w 319087"/>
                <a:gd name="connsiteY0" fmla="*/ 238125 h 238125"/>
                <a:gd name="connsiteX1" fmla="*/ 176212 w 319087"/>
                <a:gd name="connsiteY1" fmla="*/ 52388 h 238125"/>
                <a:gd name="connsiteX2" fmla="*/ 319087 w 319087"/>
                <a:gd name="connsiteY2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087" h="238125">
                  <a:moveTo>
                    <a:pt x="0" y="238125"/>
                  </a:moveTo>
                  <a:cubicBezTo>
                    <a:pt x="61515" y="165100"/>
                    <a:pt x="123031" y="92075"/>
                    <a:pt x="176212" y="52388"/>
                  </a:cubicBezTo>
                  <a:cubicBezTo>
                    <a:pt x="229393" y="12700"/>
                    <a:pt x="274240" y="6350"/>
                    <a:pt x="31908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CFF0D742-9B62-4DD3-BBC0-EF18E4263C81}"/>
                  </a:ext>
                </a:extLst>
              </p:cNvPr>
              <p:cNvSpPr txBox="1"/>
              <p:nvPr/>
            </p:nvSpPr>
            <p:spPr>
              <a:xfrm>
                <a:off x="3424708" y="4164990"/>
                <a:ext cx="495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CFF0D742-9B62-4DD3-BBC0-EF18E4263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08" y="4164990"/>
                <a:ext cx="4953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ítulo 1">
            <a:extLst>
              <a:ext uri="{FF2B5EF4-FFF2-40B4-BE49-F238E27FC236}">
                <a16:creationId xmlns:a16="http://schemas.microsoft.com/office/drawing/2014/main" id="{1DB8A440-3E50-4AD6-93D9-398178899449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33488873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086E9960-60D2-4F7A-9FFD-03D6D2A61D7D}"/>
              </a:ext>
            </a:extLst>
          </p:cNvPr>
          <p:cNvSpPr/>
          <p:nvPr/>
        </p:nvSpPr>
        <p:spPr>
          <a:xfrm>
            <a:off x="526941" y="3094078"/>
            <a:ext cx="3418815" cy="2133600"/>
          </a:xfrm>
          <a:custGeom>
            <a:avLst/>
            <a:gdLst>
              <a:gd name="connsiteX0" fmla="*/ 2133600 w 3418815"/>
              <a:gd name="connsiteY0" fmla="*/ 0 h 2133600"/>
              <a:gd name="connsiteX1" fmla="*/ 2133600 w 3418815"/>
              <a:gd name="connsiteY1" fmla="*/ 0 h 2133600"/>
              <a:gd name="connsiteX2" fmla="*/ 2002971 w 3418815"/>
              <a:gd name="connsiteY2" fmla="*/ 14515 h 2133600"/>
              <a:gd name="connsiteX3" fmla="*/ 1770743 w 3418815"/>
              <a:gd name="connsiteY3" fmla="*/ 58058 h 2133600"/>
              <a:gd name="connsiteX4" fmla="*/ 1465943 w 3418815"/>
              <a:gd name="connsiteY4" fmla="*/ 87086 h 2133600"/>
              <a:gd name="connsiteX5" fmla="*/ 1378857 w 3418815"/>
              <a:gd name="connsiteY5" fmla="*/ 116115 h 2133600"/>
              <a:gd name="connsiteX6" fmla="*/ 1291771 w 3418815"/>
              <a:gd name="connsiteY6" fmla="*/ 130629 h 2133600"/>
              <a:gd name="connsiteX7" fmla="*/ 1233714 w 3418815"/>
              <a:gd name="connsiteY7" fmla="*/ 145143 h 2133600"/>
              <a:gd name="connsiteX8" fmla="*/ 1175657 w 3418815"/>
              <a:gd name="connsiteY8" fmla="*/ 174172 h 2133600"/>
              <a:gd name="connsiteX9" fmla="*/ 1103086 w 3418815"/>
              <a:gd name="connsiteY9" fmla="*/ 188686 h 2133600"/>
              <a:gd name="connsiteX10" fmla="*/ 1045028 w 3418815"/>
              <a:gd name="connsiteY10" fmla="*/ 232229 h 2133600"/>
              <a:gd name="connsiteX11" fmla="*/ 1001486 w 3418815"/>
              <a:gd name="connsiteY11" fmla="*/ 246743 h 2133600"/>
              <a:gd name="connsiteX12" fmla="*/ 914400 w 3418815"/>
              <a:gd name="connsiteY12" fmla="*/ 304800 h 2133600"/>
              <a:gd name="connsiteX13" fmla="*/ 827314 w 3418815"/>
              <a:gd name="connsiteY13" fmla="*/ 377372 h 2133600"/>
              <a:gd name="connsiteX14" fmla="*/ 798286 w 3418815"/>
              <a:gd name="connsiteY14" fmla="*/ 420915 h 2133600"/>
              <a:gd name="connsiteX15" fmla="*/ 682171 w 3418815"/>
              <a:gd name="connsiteY15" fmla="*/ 522515 h 2133600"/>
              <a:gd name="connsiteX16" fmla="*/ 638628 w 3418815"/>
              <a:gd name="connsiteY16" fmla="*/ 580572 h 2133600"/>
              <a:gd name="connsiteX17" fmla="*/ 595086 w 3418815"/>
              <a:gd name="connsiteY17" fmla="*/ 624115 h 2133600"/>
              <a:gd name="connsiteX18" fmla="*/ 522514 w 3418815"/>
              <a:gd name="connsiteY18" fmla="*/ 711200 h 2133600"/>
              <a:gd name="connsiteX19" fmla="*/ 377371 w 3418815"/>
              <a:gd name="connsiteY19" fmla="*/ 841829 h 2133600"/>
              <a:gd name="connsiteX20" fmla="*/ 319314 w 3418815"/>
              <a:gd name="connsiteY20" fmla="*/ 928915 h 2133600"/>
              <a:gd name="connsiteX21" fmla="*/ 232228 w 3418815"/>
              <a:gd name="connsiteY21" fmla="*/ 1016000 h 2133600"/>
              <a:gd name="connsiteX22" fmla="*/ 188686 w 3418815"/>
              <a:gd name="connsiteY22" fmla="*/ 1059543 h 2133600"/>
              <a:gd name="connsiteX23" fmla="*/ 130628 w 3418815"/>
              <a:gd name="connsiteY23" fmla="*/ 1146629 h 2133600"/>
              <a:gd name="connsiteX24" fmla="*/ 87086 w 3418815"/>
              <a:gd name="connsiteY24" fmla="*/ 1204686 h 2133600"/>
              <a:gd name="connsiteX25" fmla="*/ 29028 w 3418815"/>
              <a:gd name="connsiteY25" fmla="*/ 1349829 h 2133600"/>
              <a:gd name="connsiteX26" fmla="*/ 0 w 3418815"/>
              <a:gd name="connsiteY26" fmla="*/ 1465943 h 2133600"/>
              <a:gd name="connsiteX27" fmla="*/ 14514 w 3418815"/>
              <a:gd name="connsiteY27" fmla="*/ 1828800 h 2133600"/>
              <a:gd name="connsiteX28" fmla="*/ 72571 w 3418815"/>
              <a:gd name="connsiteY28" fmla="*/ 1915886 h 2133600"/>
              <a:gd name="connsiteX29" fmla="*/ 116114 w 3418815"/>
              <a:gd name="connsiteY29" fmla="*/ 1930400 h 2133600"/>
              <a:gd name="connsiteX30" fmla="*/ 174171 w 3418815"/>
              <a:gd name="connsiteY30" fmla="*/ 1973943 h 2133600"/>
              <a:gd name="connsiteX31" fmla="*/ 261257 w 3418815"/>
              <a:gd name="connsiteY31" fmla="*/ 2002972 h 2133600"/>
              <a:gd name="connsiteX32" fmla="*/ 362857 w 3418815"/>
              <a:gd name="connsiteY32" fmla="*/ 2032000 h 2133600"/>
              <a:gd name="connsiteX33" fmla="*/ 551543 w 3418815"/>
              <a:gd name="connsiteY33" fmla="*/ 2075543 h 2133600"/>
              <a:gd name="connsiteX34" fmla="*/ 667657 w 3418815"/>
              <a:gd name="connsiteY34" fmla="*/ 2104572 h 2133600"/>
              <a:gd name="connsiteX35" fmla="*/ 928914 w 3418815"/>
              <a:gd name="connsiteY35" fmla="*/ 2133600 h 2133600"/>
              <a:gd name="connsiteX36" fmla="*/ 1930400 w 3418815"/>
              <a:gd name="connsiteY36" fmla="*/ 2119086 h 2133600"/>
              <a:gd name="connsiteX37" fmla="*/ 1988457 w 3418815"/>
              <a:gd name="connsiteY37" fmla="*/ 2104572 h 2133600"/>
              <a:gd name="connsiteX38" fmla="*/ 2133600 w 3418815"/>
              <a:gd name="connsiteY38" fmla="*/ 2090058 h 2133600"/>
              <a:gd name="connsiteX39" fmla="*/ 2394857 w 3418815"/>
              <a:gd name="connsiteY39" fmla="*/ 2046515 h 2133600"/>
              <a:gd name="connsiteX40" fmla="*/ 2467428 w 3418815"/>
              <a:gd name="connsiteY40" fmla="*/ 2017486 h 2133600"/>
              <a:gd name="connsiteX41" fmla="*/ 2627086 w 3418815"/>
              <a:gd name="connsiteY41" fmla="*/ 1973943 h 2133600"/>
              <a:gd name="connsiteX42" fmla="*/ 2757714 w 3418815"/>
              <a:gd name="connsiteY42" fmla="*/ 1901372 h 2133600"/>
              <a:gd name="connsiteX43" fmla="*/ 2888343 w 3418815"/>
              <a:gd name="connsiteY43" fmla="*/ 1799772 h 2133600"/>
              <a:gd name="connsiteX44" fmla="*/ 2931886 w 3418815"/>
              <a:gd name="connsiteY44" fmla="*/ 1770743 h 2133600"/>
              <a:gd name="connsiteX45" fmla="*/ 3048000 w 3418815"/>
              <a:gd name="connsiteY45" fmla="*/ 1683658 h 2133600"/>
              <a:gd name="connsiteX46" fmla="*/ 3149600 w 3418815"/>
              <a:gd name="connsiteY46" fmla="*/ 1596572 h 2133600"/>
              <a:gd name="connsiteX47" fmla="*/ 3222171 w 3418815"/>
              <a:gd name="connsiteY47" fmla="*/ 1524000 h 2133600"/>
              <a:gd name="connsiteX48" fmla="*/ 3251200 w 3418815"/>
              <a:gd name="connsiteY48" fmla="*/ 1480458 h 2133600"/>
              <a:gd name="connsiteX49" fmla="*/ 3294743 w 3418815"/>
              <a:gd name="connsiteY49" fmla="*/ 1422400 h 2133600"/>
              <a:gd name="connsiteX50" fmla="*/ 3338286 w 3418815"/>
              <a:gd name="connsiteY50" fmla="*/ 1335315 h 2133600"/>
              <a:gd name="connsiteX51" fmla="*/ 3396343 w 3418815"/>
              <a:gd name="connsiteY51" fmla="*/ 1248229 h 2133600"/>
              <a:gd name="connsiteX52" fmla="*/ 3396343 w 3418815"/>
              <a:gd name="connsiteY52" fmla="*/ 943429 h 2133600"/>
              <a:gd name="connsiteX53" fmla="*/ 3338286 w 3418815"/>
              <a:gd name="connsiteY53" fmla="*/ 856343 h 2133600"/>
              <a:gd name="connsiteX54" fmla="*/ 3265714 w 3418815"/>
              <a:gd name="connsiteY54" fmla="*/ 725715 h 2133600"/>
              <a:gd name="connsiteX55" fmla="*/ 3236686 w 3418815"/>
              <a:gd name="connsiteY55" fmla="*/ 667658 h 2133600"/>
              <a:gd name="connsiteX56" fmla="*/ 3178628 w 3418815"/>
              <a:gd name="connsiteY56" fmla="*/ 595086 h 2133600"/>
              <a:gd name="connsiteX57" fmla="*/ 3106057 w 3418815"/>
              <a:gd name="connsiteY57" fmla="*/ 493486 h 2133600"/>
              <a:gd name="connsiteX58" fmla="*/ 3018971 w 3418815"/>
              <a:gd name="connsiteY58" fmla="*/ 406400 h 2133600"/>
              <a:gd name="connsiteX59" fmla="*/ 2917371 w 3418815"/>
              <a:gd name="connsiteY59" fmla="*/ 290286 h 2133600"/>
              <a:gd name="connsiteX60" fmla="*/ 2859314 w 3418815"/>
              <a:gd name="connsiteY60" fmla="*/ 261258 h 2133600"/>
              <a:gd name="connsiteX61" fmla="*/ 2743200 w 3418815"/>
              <a:gd name="connsiteY61" fmla="*/ 174172 h 2133600"/>
              <a:gd name="connsiteX62" fmla="*/ 2699657 w 3418815"/>
              <a:gd name="connsiteY62" fmla="*/ 130629 h 2133600"/>
              <a:gd name="connsiteX63" fmla="*/ 2641600 w 3418815"/>
              <a:gd name="connsiteY63" fmla="*/ 116115 h 2133600"/>
              <a:gd name="connsiteX64" fmla="*/ 2554514 w 3418815"/>
              <a:gd name="connsiteY64" fmla="*/ 87086 h 2133600"/>
              <a:gd name="connsiteX65" fmla="*/ 2510971 w 3418815"/>
              <a:gd name="connsiteY65" fmla="*/ 72572 h 2133600"/>
              <a:gd name="connsiteX66" fmla="*/ 2467428 w 3418815"/>
              <a:gd name="connsiteY66" fmla="*/ 58058 h 2133600"/>
              <a:gd name="connsiteX67" fmla="*/ 2409371 w 3418815"/>
              <a:gd name="connsiteY67" fmla="*/ 43543 h 2133600"/>
              <a:gd name="connsiteX68" fmla="*/ 2278743 w 3418815"/>
              <a:gd name="connsiteY68" fmla="*/ 29029 h 2133600"/>
              <a:gd name="connsiteX69" fmla="*/ 2133600 w 3418815"/>
              <a:gd name="connsiteY69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18815" h="2133600">
                <a:moveTo>
                  <a:pt x="2133600" y="0"/>
                </a:moveTo>
                <a:lnTo>
                  <a:pt x="2133600" y="0"/>
                </a:lnTo>
                <a:cubicBezTo>
                  <a:pt x="2090057" y="4838"/>
                  <a:pt x="2046115" y="6901"/>
                  <a:pt x="2002971" y="14515"/>
                </a:cubicBezTo>
                <a:cubicBezTo>
                  <a:pt x="1741017" y="60742"/>
                  <a:pt x="2032035" y="31028"/>
                  <a:pt x="1770743" y="58058"/>
                </a:cubicBezTo>
                <a:lnTo>
                  <a:pt x="1465943" y="87086"/>
                </a:lnTo>
                <a:cubicBezTo>
                  <a:pt x="1436914" y="96762"/>
                  <a:pt x="1408542" y="108694"/>
                  <a:pt x="1378857" y="116115"/>
                </a:cubicBezTo>
                <a:cubicBezTo>
                  <a:pt x="1350307" y="123253"/>
                  <a:pt x="1320629" y="124858"/>
                  <a:pt x="1291771" y="130629"/>
                </a:cubicBezTo>
                <a:cubicBezTo>
                  <a:pt x="1272210" y="134541"/>
                  <a:pt x="1253066" y="140305"/>
                  <a:pt x="1233714" y="145143"/>
                </a:cubicBezTo>
                <a:cubicBezTo>
                  <a:pt x="1214362" y="154819"/>
                  <a:pt x="1196183" y="167330"/>
                  <a:pt x="1175657" y="174172"/>
                </a:cubicBezTo>
                <a:cubicBezTo>
                  <a:pt x="1152254" y="181973"/>
                  <a:pt x="1125629" y="178667"/>
                  <a:pt x="1103086" y="188686"/>
                </a:cubicBezTo>
                <a:cubicBezTo>
                  <a:pt x="1080980" y="198511"/>
                  <a:pt x="1066031" y="220227"/>
                  <a:pt x="1045028" y="232229"/>
                </a:cubicBezTo>
                <a:cubicBezTo>
                  <a:pt x="1031745" y="239819"/>
                  <a:pt x="1016000" y="241905"/>
                  <a:pt x="1001486" y="246743"/>
                </a:cubicBezTo>
                <a:cubicBezTo>
                  <a:pt x="972457" y="266095"/>
                  <a:pt x="939070" y="280130"/>
                  <a:pt x="914400" y="304800"/>
                </a:cubicBezTo>
                <a:cubicBezTo>
                  <a:pt x="858522" y="360678"/>
                  <a:pt x="887936" y="336957"/>
                  <a:pt x="827314" y="377372"/>
                </a:cubicBezTo>
                <a:cubicBezTo>
                  <a:pt x="817638" y="391886"/>
                  <a:pt x="810621" y="408580"/>
                  <a:pt x="798286" y="420915"/>
                </a:cubicBezTo>
                <a:cubicBezTo>
                  <a:pt x="644844" y="574357"/>
                  <a:pt x="840476" y="341596"/>
                  <a:pt x="682171" y="522515"/>
                </a:cubicBezTo>
                <a:cubicBezTo>
                  <a:pt x="666241" y="540720"/>
                  <a:pt x="654371" y="562205"/>
                  <a:pt x="638628" y="580572"/>
                </a:cubicBezTo>
                <a:cubicBezTo>
                  <a:pt x="625270" y="596157"/>
                  <a:pt x="608226" y="608346"/>
                  <a:pt x="595086" y="624115"/>
                </a:cubicBezTo>
                <a:cubicBezTo>
                  <a:pt x="539097" y="691303"/>
                  <a:pt x="596718" y="647597"/>
                  <a:pt x="522514" y="711200"/>
                </a:cubicBezTo>
                <a:cubicBezTo>
                  <a:pt x="464218" y="761167"/>
                  <a:pt x="426232" y="768537"/>
                  <a:pt x="377371" y="841829"/>
                </a:cubicBezTo>
                <a:cubicBezTo>
                  <a:pt x="358019" y="870858"/>
                  <a:pt x="343984" y="904246"/>
                  <a:pt x="319314" y="928915"/>
                </a:cubicBezTo>
                <a:lnTo>
                  <a:pt x="232228" y="1016000"/>
                </a:lnTo>
                <a:cubicBezTo>
                  <a:pt x="217714" y="1030514"/>
                  <a:pt x="200072" y="1042464"/>
                  <a:pt x="188686" y="1059543"/>
                </a:cubicBezTo>
                <a:cubicBezTo>
                  <a:pt x="169333" y="1088572"/>
                  <a:pt x="151561" y="1118718"/>
                  <a:pt x="130628" y="1146629"/>
                </a:cubicBezTo>
                <a:cubicBezTo>
                  <a:pt x="116114" y="1165981"/>
                  <a:pt x="99907" y="1184173"/>
                  <a:pt x="87086" y="1204686"/>
                </a:cubicBezTo>
                <a:cubicBezTo>
                  <a:pt x="64318" y="1241115"/>
                  <a:pt x="36692" y="1311508"/>
                  <a:pt x="29028" y="1349829"/>
                </a:cubicBezTo>
                <a:cubicBezTo>
                  <a:pt x="11514" y="1437402"/>
                  <a:pt x="22315" y="1398997"/>
                  <a:pt x="0" y="1465943"/>
                </a:cubicBezTo>
                <a:cubicBezTo>
                  <a:pt x="4838" y="1586895"/>
                  <a:pt x="-4761" y="1709295"/>
                  <a:pt x="14514" y="1828800"/>
                </a:cubicBezTo>
                <a:cubicBezTo>
                  <a:pt x="20069" y="1863243"/>
                  <a:pt x="39473" y="1904854"/>
                  <a:pt x="72571" y="1915886"/>
                </a:cubicBezTo>
                <a:lnTo>
                  <a:pt x="116114" y="1930400"/>
                </a:lnTo>
                <a:cubicBezTo>
                  <a:pt x="135466" y="1944914"/>
                  <a:pt x="152534" y="1963125"/>
                  <a:pt x="174171" y="1973943"/>
                </a:cubicBezTo>
                <a:cubicBezTo>
                  <a:pt x="201539" y="1987627"/>
                  <a:pt x="232228" y="1993296"/>
                  <a:pt x="261257" y="2002972"/>
                </a:cubicBezTo>
                <a:cubicBezTo>
                  <a:pt x="407588" y="2051749"/>
                  <a:pt x="180613" y="1977327"/>
                  <a:pt x="362857" y="2032000"/>
                </a:cubicBezTo>
                <a:cubicBezTo>
                  <a:pt x="507757" y="2075470"/>
                  <a:pt x="391300" y="2052652"/>
                  <a:pt x="551543" y="2075543"/>
                </a:cubicBezTo>
                <a:cubicBezTo>
                  <a:pt x="599870" y="2091653"/>
                  <a:pt x="610106" y="2097065"/>
                  <a:pt x="667657" y="2104572"/>
                </a:cubicBezTo>
                <a:cubicBezTo>
                  <a:pt x="754543" y="2115905"/>
                  <a:pt x="928914" y="2133600"/>
                  <a:pt x="928914" y="2133600"/>
                </a:cubicBezTo>
                <a:lnTo>
                  <a:pt x="1930400" y="2119086"/>
                </a:lnTo>
                <a:cubicBezTo>
                  <a:pt x="1950340" y="2118540"/>
                  <a:pt x="1968710" y="2107393"/>
                  <a:pt x="1988457" y="2104572"/>
                </a:cubicBezTo>
                <a:cubicBezTo>
                  <a:pt x="2036591" y="2097696"/>
                  <a:pt x="2085219" y="2094896"/>
                  <a:pt x="2133600" y="2090058"/>
                </a:cubicBezTo>
                <a:cubicBezTo>
                  <a:pt x="2316991" y="2053379"/>
                  <a:pt x="2229785" y="2067149"/>
                  <a:pt x="2394857" y="2046515"/>
                </a:cubicBezTo>
                <a:cubicBezTo>
                  <a:pt x="2419047" y="2036839"/>
                  <a:pt x="2442711" y="2025725"/>
                  <a:pt x="2467428" y="2017486"/>
                </a:cubicBezTo>
                <a:cubicBezTo>
                  <a:pt x="2519176" y="2000237"/>
                  <a:pt x="2573956" y="1987226"/>
                  <a:pt x="2627086" y="1973943"/>
                </a:cubicBezTo>
                <a:cubicBezTo>
                  <a:pt x="2726901" y="1907399"/>
                  <a:pt x="2681073" y="1926918"/>
                  <a:pt x="2757714" y="1901372"/>
                </a:cubicBezTo>
                <a:cubicBezTo>
                  <a:pt x="2801257" y="1867505"/>
                  <a:pt x="2842445" y="1830371"/>
                  <a:pt x="2888343" y="1799772"/>
                </a:cubicBezTo>
                <a:cubicBezTo>
                  <a:pt x="2902857" y="1790096"/>
                  <a:pt x="2917778" y="1781003"/>
                  <a:pt x="2931886" y="1770743"/>
                </a:cubicBezTo>
                <a:cubicBezTo>
                  <a:pt x="2971013" y="1742287"/>
                  <a:pt x="3013790" y="1717869"/>
                  <a:pt x="3048000" y="1683658"/>
                </a:cubicBezTo>
                <a:cubicBezTo>
                  <a:pt x="3118392" y="1613265"/>
                  <a:pt x="3083285" y="1640781"/>
                  <a:pt x="3149600" y="1596572"/>
                </a:cubicBezTo>
                <a:cubicBezTo>
                  <a:pt x="3227002" y="1480466"/>
                  <a:pt x="3125415" y="1620754"/>
                  <a:pt x="3222171" y="1524000"/>
                </a:cubicBezTo>
                <a:cubicBezTo>
                  <a:pt x="3234506" y="1511665"/>
                  <a:pt x="3241061" y="1494653"/>
                  <a:pt x="3251200" y="1480458"/>
                </a:cubicBezTo>
                <a:cubicBezTo>
                  <a:pt x="3265261" y="1460773"/>
                  <a:pt x="3282297" y="1443143"/>
                  <a:pt x="3294743" y="1422400"/>
                </a:cubicBezTo>
                <a:cubicBezTo>
                  <a:pt x="3311441" y="1394570"/>
                  <a:pt x="3321933" y="1363349"/>
                  <a:pt x="3338286" y="1335315"/>
                </a:cubicBezTo>
                <a:cubicBezTo>
                  <a:pt x="3355865" y="1305179"/>
                  <a:pt x="3396343" y="1248229"/>
                  <a:pt x="3396343" y="1248229"/>
                </a:cubicBezTo>
                <a:cubicBezTo>
                  <a:pt x="3419767" y="1131108"/>
                  <a:pt x="3432206" y="1101227"/>
                  <a:pt x="3396343" y="943429"/>
                </a:cubicBezTo>
                <a:cubicBezTo>
                  <a:pt x="3388611" y="909408"/>
                  <a:pt x="3338286" y="856343"/>
                  <a:pt x="3338286" y="856343"/>
                </a:cubicBezTo>
                <a:cubicBezTo>
                  <a:pt x="3311716" y="750068"/>
                  <a:pt x="3343285" y="842072"/>
                  <a:pt x="3265714" y="725715"/>
                </a:cubicBezTo>
                <a:cubicBezTo>
                  <a:pt x="3253712" y="707712"/>
                  <a:pt x="3248688" y="685661"/>
                  <a:pt x="3236686" y="667658"/>
                </a:cubicBezTo>
                <a:cubicBezTo>
                  <a:pt x="3219502" y="641882"/>
                  <a:pt x="3197216" y="619869"/>
                  <a:pt x="3178628" y="595086"/>
                </a:cubicBezTo>
                <a:cubicBezTo>
                  <a:pt x="3143287" y="547964"/>
                  <a:pt x="3150214" y="542549"/>
                  <a:pt x="3106057" y="493486"/>
                </a:cubicBezTo>
                <a:cubicBezTo>
                  <a:pt x="3078594" y="462972"/>
                  <a:pt x="3043603" y="439242"/>
                  <a:pt x="3018971" y="406400"/>
                </a:cubicBezTo>
                <a:cubicBezTo>
                  <a:pt x="2987480" y="364412"/>
                  <a:pt x="2960320" y="322498"/>
                  <a:pt x="2917371" y="290286"/>
                </a:cubicBezTo>
                <a:cubicBezTo>
                  <a:pt x="2900062" y="277304"/>
                  <a:pt x="2878666" y="270934"/>
                  <a:pt x="2859314" y="261258"/>
                </a:cubicBezTo>
                <a:cubicBezTo>
                  <a:pt x="2707660" y="109602"/>
                  <a:pt x="2887635" y="277339"/>
                  <a:pt x="2743200" y="174172"/>
                </a:cubicBezTo>
                <a:cubicBezTo>
                  <a:pt x="2726497" y="162241"/>
                  <a:pt x="2717479" y="140813"/>
                  <a:pt x="2699657" y="130629"/>
                </a:cubicBezTo>
                <a:cubicBezTo>
                  <a:pt x="2682337" y="120732"/>
                  <a:pt x="2660707" y="121847"/>
                  <a:pt x="2641600" y="116115"/>
                </a:cubicBezTo>
                <a:cubicBezTo>
                  <a:pt x="2612292" y="107322"/>
                  <a:pt x="2583543" y="96762"/>
                  <a:pt x="2554514" y="87086"/>
                </a:cubicBezTo>
                <a:lnTo>
                  <a:pt x="2510971" y="72572"/>
                </a:lnTo>
                <a:cubicBezTo>
                  <a:pt x="2496457" y="67734"/>
                  <a:pt x="2482271" y="61769"/>
                  <a:pt x="2467428" y="58058"/>
                </a:cubicBezTo>
                <a:cubicBezTo>
                  <a:pt x="2448076" y="53220"/>
                  <a:pt x="2429087" y="46576"/>
                  <a:pt x="2409371" y="43543"/>
                </a:cubicBezTo>
                <a:cubicBezTo>
                  <a:pt x="2366070" y="36881"/>
                  <a:pt x="2322336" y="33388"/>
                  <a:pt x="2278743" y="29029"/>
                </a:cubicBezTo>
                <a:cubicBezTo>
                  <a:pt x="2129220" y="14077"/>
                  <a:pt x="2157790" y="4838"/>
                  <a:pt x="213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57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2236349" y="-115368"/>
            <a:ext cx="7718011" cy="800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Teorema da divergência (Teorema de Gauss)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73D3CB4-F274-4E63-A0A9-7D486AA5CB1C}"/>
              </a:ext>
            </a:extLst>
          </p:cNvPr>
          <p:cNvCxnSpPr>
            <a:cxnSpLocks/>
          </p:cNvCxnSpPr>
          <p:nvPr/>
        </p:nvCxnSpPr>
        <p:spPr>
          <a:xfrm flipV="1">
            <a:off x="3427967" y="3232986"/>
            <a:ext cx="832128" cy="93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75286D6-A552-47A4-A107-1B9CD82703A9}"/>
                  </a:ext>
                </a:extLst>
              </p:cNvPr>
              <p:cNvSpPr txBox="1"/>
              <p:nvPr/>
            </p:nvSpPr>
            <p:spPr>
              <a:xfrm>
                <a:off x="4007417" y="2678530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75286D6-A552-47A4-A107-1B9CD8270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417" y="2678530"/>
                <a:ext cx="37657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1">
            <a:extLst>
              <a:ext uri="{FF2B5EF4-FFF2-40B4-BE49-F238E27FC236}">
                <a16:creationId xmlns:a16="http://schemas.microsoft.com/office/drawing/2014/main" id="{7F164989-6FE5-4FB5-9F8C-24411AA4AD2F}"/>
              </a:ext>
            </a:extLst>
          </p:cNvPr>
          <p:cNvSpPr txBox="1">
            <a:spLocks/>
          </p:cNvSpPr>
          <p:nvPr/>
        </p:nvSpPr>
        <p:spPr>
          <a:xfrm>
            <a:off x="-216916" y="5163443"/>
            <a:ext cx="1487714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EFB8DCE-00E7-42C7-8135-AEB6954F221A}"/>
                  </a:ext>
                </a:extLst>
              </p:cNvPr>
              <p:cNvSpPr txBox="1"/>
              <p:nvPr/>
            </p:nvSpPr>
            <p:spPr>
              <a:xfrm>
                <a:off x="5835795" y="2162558"/>
                <a:ext cx="5718518" cy="1718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3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pt-BR" sz="3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̂"/>
                                  <m:ctrlPr>
                                    <a:rPr lang="pt-BR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36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nary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EFB8DCE-00E7-42C7-8135-AEB6954F2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795" y="2162558"/>
                <a:ext cx="5718518" cy="1718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ítulo 1">
                <a:extLst>
                  <a:ext uri="{FF2B5EF4-FFF2-40B4-BE49-F238E27FC236}">
                    <a16:creationId xmlns:a16="http://schemas.microsoft.com/office/drawing/2014/main" id="{0D5815CA-F668-4ADB-BAFE-31C1805A76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7015" y="913328"/>
                <a:ext cx="11537970" cy="8080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pt-BR" sz="4400" dirty="0"/>
                  <a:t>Seja </a:t>
                </a:r>
                <a:r>
                  <a:rPr lang="pt-BR" sz="4400" b="1" dirty="0"/>
                  <a:t>A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um campo vetorial contínuo e </a:t>
                </a:r>
                <a:r>
                  <a:rPr lang="pt-BR" sz="4400" dirty="0" err="1"/>
                  <a:t>diferenciável</a:t>
                </a:r>
                <a:r>
                  <a:rPr lang="pt-BR" sz="4400" dirty="0"/>
                  <a:t> em todos os pontos do volume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limitado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:</a:t>
                </a:r>
              </a:p>
            </p:txBody>
          </p:sp>
        </mc:Choice>
        <mc:Fallback xmlns="">
          <p:sp>
            <p:nvSpPr>
              <p:cNvPr id="13" name="Título 1">
                <a:extLst>
                  <a:ext uri="{FF2B5EF4-FFF2-40B4-BE49-F238E27FC236}">
                    <a16:creationId xmlns:a16="http://schemas.microsoft.com/office/drawing/2014/main" id="{0D5815CA-F668-4ADB-BAFE-31C1805A7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15" y="913328"/>
                <a:ext cx="11537970" cy="808091"/>
              </a:xfrm>
              <a:prstGeom prst="rect">
                <a:avLst/>
              </a:prstGeom>
              <a:blipFill>
                <a:blip r:embed="rId4"/>
                <a:stretch>
                  <a:fillRect l="-1321" t="-25000" b="-20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213D933-9B8C-4CB3-B4F7-5933350137D9}"/>
              </a:ext>
            </a:extLst>
          </p:cNvPr>
          <p:cNvCxnSpPr>
            <a:cxnSpLocks/>
          </p:cNvCxnSpPr>
          <p:nvPr/>
        </p:nvCxnSpPr>
        <p:spPr>
          <a:xfrm flipV="1">
            <a:off x="2036824" y="2257090"/>
            <a:ext cx="199524" cy="184404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BFAF20A-5F53-4D26-A1F1-134B1510A781}"/>
              </a:ext>
            </a:extLst>
          </p:cNvPr>
          <p:cNvCxnSpPr>
            <a:cxnSpLocks/>
          </p:cNvCxnSpPr>
          <p:nvPr/>
        </p:nvCxnSpPr>
        <p:spPr>
          <a:xfrm flipV="1">
            <a:off x="1524000" y="2296127"/>
            <a:ext cx="256798" cy="203779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EBDCA35-1AAD-46E2-A48B-5973D1BC2026}"/>
              </a:ext>
            </a:extLst>
          </p:cNvPr>
          <p:cNvCxnSpPr>
            <a:cxnSpLocks/>
          </p:cNvCxnSpPr>
          <p:nvPr/>
        </p:nvCxnSpPr>
        <p:spPr>
          <a:xfrm flipV="1">
            <a:off x="2548207" y="2265033"/>
            <a:ext cx="199524" cy="184404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84D5EBC-725D-49B0-9225-541ABAAF3F0D}"/>
              </a:ext>
            </a:extLst>
          </p:cNvPr>
          <p:cNvCxnSpPr>
            <a:cxnSpLocks/>
          </p:cNvCxnSpPr>
          <p:nvPr/>
        </p:nvCxnSpPr>
        <p:spPr>
          <a:xfrm flipV="1">
            <a:off x="3109249" y="2288507"/>
            <a:ext cx="199524" cy="184404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DC8B102-3338-4E2E-B5FE-E0446AF840AF}"/>
              </a:ext>
            </a:extLst>
          </p:cNvPr>
          <p:cNvCxnSpPr/>
          <p:nvPr/>
        </p:nvCxnSpPr>
        <p:spPr>
          <a:xfrm flipH="1">
            <a:off x="1270798" y="5226921"/>
            <a:ext cx="121920" cy="115815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3C62893-2D3C-4A00-B442-46427C2BFEE5}"/>
              </a:ext>
            </a:extLst>
          </p:cNvPr>
          <p:cNvCxnSpPr>
            <a:cxnSpLocks/>
          </p:cNvCxnSpPr>
          <p:nvPr/>
        </p:nvCxnSpPr>
        <p:spPr>
          <a:xfrm flipH="1">
            <a:off x="1780798" y="5198604"/>
            <a:ext cx="121920" cy="107652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C93EBA2-D1F8-470B-9B54-71A062E11794}"/>
              </a:ext>
            </a:extLst>
          </p:cNvPr>
          <p:cNvCxnSpPr>
            <a:cxnSpLocks/>
          </p:cNvCxnSpPr>
          <p:nvPr/>
        </p:nvCxnSpPr>
        <p:spPr>
          <a:xfrm flipH="1">
            <a:off x="2324253" y="5198604"/>
            <a:ext cx="121920" cy="107652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3FBBD2E-4C20-4386-BF4D-72354D625749}"/>
              </a:ext>
            </a:extLst>
          </p:cNvPr>
          <p:cNvCxnSpPr>
            <a:cxnSpLocks/>
          </p:cNvCxnSpPr>
          <p:nvPr/>
        </p:nvCxnSpPr>
        <p:spPr>
          <a:xfrm flipH="1">
            <a:off x="2983701" y="5066163"/>
            <a:ext cx="121920" cy="107652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587DCF7-4BD2-4698-ABD5-D18B93C3CCA4}"/>
              </a:ext>
            </a:extLst>
          </p:cNvPr>
          <p:cNvSpPr txBox="1"/>
          <p:nvPr/>
        </p:nvSpPr>
        <p:spPr>
          <a:xfrm>
            <a:off x="2036824" y="1818895"/>
            <a:ext cx="620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pt-B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x,y,z</a:t>
            </a: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2747E192-EA1F-4224-AE27-E00835204DDF}"/>
              </a:ext>
            </a:extLst>
          </p:cNvPr>
          <p:cNvGrpSpPr/>
          <p:nvPr/>
        </p:nvGrpSpPr>
        <p:grpSpPr>
          <a:xfrm>
            <a:off x="3105621" y="3911894"/>
            <a:ext cx="643092" cy="561236"/>
            <a:chOff x="4244898" y="4052756"/>
            <a:chExt cx="643092" cy="561236"/>
          </a:xfrm>
        </p:grpSpPr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34D5337A-CF4B-49AB-9818-A7968B7A1FDB}"/>
                </a:ext>
              </a:extLst>
            </p:cNvPr>
            <p:cNvSpPr/>
            <p:nvPr/>
          </p:nvSpPr>
          <p:spPr>
            <a:xfrm>
              <a:off x="4244898" y="4098078"/>
              <a:ext cx="319087" cy="238125"/>
            </a:xfrm>
            <a:custGeom>
              <a:avLst/>
              <a:gdLst>
                <a:gd name="connsiteX0" fmla="*/ 0 w 319087"/>
                <a:gd name="connsiteY0" fmla="*/ 238125 h 238125"/>
                <a:gd name="connsiteX1" fmla="*/ 176212 w 319087"/>
                <a:gd name="connsiteY1" fmla="*/ 52388 h 238125"/>
                <a:gd name="connsiteX2" fmla="*/ 319087 w 319087"/>
                <a:gd name="connsiteY2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087" h="238125">
                  <a:moveTo>
                    <a:pt x="0" y="238125"/>
                  </a:moveTo>
                  <a:cubicBezTo>
                    <a:pt x="61515" y="165100"/>
                    <a:pt x="123031" y="92075"/>
                    <a:pt x="176212" y="52388"/>
                  </a:cubicBezTo>
                  <a:cubicBezTo>
                    <a:pt x="229393" y="12700"/>
                    <a:pt x="274240" y="6350"/>
                    <a:pt x="31908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D57E622C-C132-42D2-A595-B25C96131239}"/>
                </a:ext>
              </a:extLst>
            </p:cNvPr>
            <p:cNvSpPr/>
            <p:nvPr/>
          </p:nvSpPr>
          <p:spPr>
            <a:xfrm rot="4226093">
              <a:off x="4562830" y="4093237"/>
              <a:ext cx="319087" cy="238125"/>
            </a:xfrm>
            <a:custGeom>
              <a:avLst/>
              <a:gdLst>
                <a:gd name="connsiteX0" fmla="*/ 0 w 319087"/>
                <a:gd name="connsiteY0" fmla="*/ 238125 h 238125"/>
                <a:gd name="connsiteX1" fmla="*/ 176212 w 319087"/>
                <a:gd name="connsiteY1" fmla="*/ 52388 h 238125"/>
                <a:gd name="connsiteX2" fmla="*/ 319087 w 319087"/>
                <a:gd name="connsiteY2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087" h="238125">
                  <a:moveTo>
                    <a:pt x="0" y="238125"/>
                  </a:moveTo>
                  <a:cubicBezTo>
                    <a:pt x="61515" y="165100"/>
                    <a:pt x="123031" y="92075"/>
                    <a:pt x="176212" y="52388"/>
                  </a:cubicBezTo>
                  <a:cubicBezTo>
                    <a:pt x="229393" y="12700"/>
                    <a:pt x="274240" y="6350"/>
                    <a:pt x="31908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CB83426A-C2C3-494F-AE3C-F76BD853A39E}"/>
                </a:ext>
              </a:extLst>
            </p:cNvPr>
            <p:cNvSpPr/>
            <p:nvPr/>
          </p:nvSpPr>
          <p:spPr>
            <a:xfrm>
              <a:off x="4568903" y="4325209"/>
              <a:ext cx="319087" cy="238125"/>
            </a:xfrm>
            <a:custGeom>
              <a:avLst/>
              <a:gdLst>
                <a:gd name="connsiteX0" fmla="*/ 0 w 319087"/>
                <a:gd name="connsiteY0" fmla="*/ 238125 h 238125"/>
                <a:gd name="connsiteX1" fmla="*/ 176212 w 319087"/>
                <a:gd name="connsiteY1" fmla="*/ 52388 h 238125"/>
                <a:gd name="connsiteX2" fmla="*/ 319087 w 319087"/>
                <a:gd name="connsiteY2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087" h="238125">
                  <a:moveTo>
                    <a:pt x="0" y="238125"/>
                  </a:moveTo>
                  <a:cubicBezTo>
                    <a:pt x="61515" y="165100"/>
                    <a:pt x="123031" y="92075"/>
                    <a:pt x="176212" y="52388"/>
                  </a:cubicBezTo>
                  <a:cubicBezTo>
                    <a:pt x="229393" y="12700"/>
                    <a:pt x="274240" y="6350"/>
                    <a:pt x="31908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AFD13347-C830-4324-9DBD-3F24443111CB}"/>
                </a:ext>
              </a:extLst>
            </p:cNvPr>
            <p:cNvSpPr/>
            <p:nvPr/>
          </p:nvSpPr>
          <p:spPr>
            <a:xfrm rot="4226093">
              <a:off x="4244898" y="4335386"/>
              <a:ext cx="319087" cy="238125"/>
            </a:xfrm>
            <a:custGeom>
              <a:avLst/>
              <a:gdLst>
                <a:gd name="connsiteX0" fmla="*/ 0 w 319087"/>
                <a:gd name="connsiteY0" fmla="*/ 238125 h 238125"/>
                <a:gd name="connsiteX1" fmla="*/ 176212 w 319087"/>
                <a:gd name="connsiteY1" fmla="*/ 52388 h 238125"/>
                <a:gd name="connsiteX2" fmla="*/ 319087 w 319087"/>
                <a:gd name="connsiteY2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087" h="238125">
                  <a:moveTo>
                    <a:pt x="0" y="238125"/>
                  </a:moveTo>
                  <a:cubicBezTo>
                    <a:pt x="61515" y="165100"/>
                    <a:pt x="123031" y="92075"/>
                    <a:pt x="176212" y="52388"/>
                  </a:cubicBezTo>
                  <a:cubicBezTo>
                    <a:pt x="229393" y="12700"/>
                    <a:pt x="274240" y="6350"/>
                    <a:pt x="31908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CFF0D742-9B62-4DD3-BBC0-EF18E4263C81}"/>
                  </a:ext>
                </a:extLst>
              </p:cNvPr>
              <p:cNvSpPr txBox="1"/>
              <p:nvPr/>
            </p:nvSpPr>
            <p:spPr>
              <a:xfrm>
                <a:off x="3424708" y="4164990"/>
                <a:ext cx="495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CFF0D742-9B62-4DD3-BBC0-EF18E4263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08" y="4164990"/>
                <a:ext cx="4953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ítulo 1">
            <a:extLst>
              <a:ext uri="{FF2B5EF4-FFF2-40B4-BE49-F238E27FC236}">
                <a16:creationId xmlns:a16="http://schemas.microsoft.com/office/drawing/2014/main" id="{D41D8D5E-B8AF-4B8C-806C-059D167BE1FC}"/>
              </a:ext>
            </a:extLst>
          </p:cNvPr>
          <p:cNvSpPr txBox="1">
            <a:spLocks/>
          </p:cNvSpPr>
          <p:nvPr/>
        </p:nvSpPr>
        <p:spPr>
          <a:xfrm>
            <a:off x="5138164" y="4472644"/>
            <a:ext cx="6790094" cy="80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i="1" dirty="0">
                <a:solidFill>
                  <a:srgbClr val="202122"/>
                </a:solidFill>
              </a:rPr>
              <a:t>O fluxo do campo que atravessa uma superfície fechada é igual a integral de volume do divergente deste campo.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1DB8A440-3E50-4AD6-93D9-398178899449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2748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07A75414-0823-4B9F-A585-C8CDBF6F9B31}"/>
              </a:ext>
            </a:extLst>
          </p:cNvPr>
          <p:cNvSpPr/>
          <p:nvPr/>
        </p:nvSpPr>
        <p:spPr>
          <a:xfrm>
            <a:off x="569843" y="1585632"/>
            <a:ext cx="9766852" cy="29552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766852"/>
                      <a:gd name="connsiteY0" fmla="*/ 1477618 h 2955235"/>
                      <a:gd name="connsiteX1" fmla="*/ 4883426 w 9766852"/>
                      <a:gd name="connsiteY1" fmla="*/ 0 h 2955235"/>
                      <a:gd name="connsiteX2" fmla="*/ 9766852 w 9766852"/>
                      <a:gd name="connsiteY2" fmla="*/ 1477618 h 2955235"/>
                      <a:gd name="connsiteX3" fmla="*/ 4883426 w 9766852"/>
                      <a:gd name="connsiteY3" fmla="*/ 2955236 h 2955235"/>
                      <a:gd name="connsiteX4" fmla="*/ 0 w 9766852"/>
                      <a:gd name="connsiteY4" fmla="*/ 1477618 h 29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6852" h="2955235" extrusionOk="0">
                        <a:moveTo>
                          <a:pt x="0" y="1477618"/>
                        </a:moveTo>
                        <a:cubicBezTo>
                          <a:pt x="-304552" y="473698"/>
                          <a:pt x="1861019" y="122115"/>
                          <a:pt x="4883426" y="0"/>
                        </a:cubicBezTo>
                        <a:cubicBezTo>
                          <a:pt x="7615340" y="7341"/>
                          <a:pt x="9658676" y="664992"/>
                          <a:pt x="9766852" y="1477618"/>
                        </a:cubicBezTo>
                        <a:cubicBezTo>
                          <a:pt x="9652897" y="2404967"/>
                          <a:pt x="7460941" y="3615897"/>
                          <a:pt x="4883426" y="2955236"/>
                        </a:cubicBezTo>
                        <a:cubicBezTo>
                          <a:pt x="2048954" y="2880045"/>
                          <a:pt x="108166" y="2345366"/>
                          <a:pt x="0" y="147761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BD86B6-E456-40B0-8EE7-2D1D02011551}"/>
              </a:ext>
            </a:extLst>
          </p:cNvPr>
          <p:cNvSpPr/>
          <p:nvPr/>
        </p:nvSpPr>
        <p:spPr>
          <a:xfrm>
            <a:off x="1510950" y="2239617"/>
            <a:ext cx="1802093" cy="171849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29EF195-0253-40E9-AD54-629276EC87AE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C4BBA4C9-54C3-4BBB-94BB-902FACB12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1091" y="2468622"/>
            <a:ext cx="891207" cy="1260486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2D0FE439-A2F2-4E89-B487-61A0636C6644}"/>
              </a:ext>
            </a:extLst>
          </p:cNvPr>
          <p:cNvSpPr txBox="1">
            <a:spLocks/>
          </p:cNvSpPr>
          <p:nvPr/>
        </p:nvSpPr>
        <p:spPr>
          <a:xfrm>
            <a:off x="3432292" y="2305009"/>
            <a:ext cx="5327416" cy="1304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As ideias sobre a evolução do sistema solar desempenhou um papel especial.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A6EADA4-615D-42FB-8ACB-EE19549C93F1}"/>
              </a:ext>
            </a:extLst>
          </p:cNvPr>
          <p:cNvSpPr txBox="1">
            <a:spLocks/>
          </p:cNvSpPr>
          <p:nvPr/>
        </p:nvSpPr>
        <p:spPr>
          <a:xfrm>
            <a:off x="692371" y="2812449"/>
            <a:ext cx="1007175" cy="489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Sol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C7FBB72-1299-4E4C-869E-2E2CB499D6B8}"/>
              </a:ext>
            </a:extLst>
          </p:cNvPr>
          <p:cNvSpPr txBox="1">
            <a:spLocks/>
          </p:cNvSpPr>
          <p:nvPr/>
        </p:nvSpPr>
        <p:spPr>
          <a:xfrm>
            <a:off x="10614982" y="2773313"/>
            <a:ext cx="1007175" cy="489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Terra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7B87F1E-BF63-483D-81A6-4F5951B29177}"/>
              </a:ext>
            </a:extLst>
          </p:cNvPr>
          <p:cNvSpPr txBox="1">
            <a:spLocks/>
          </p:cNvSpPr>
          <p:nvPr/>
        </p:nvSpPr>
        <p:spPr>
          <a:xfrm>
            <a:off x="5319573" y="42560"/>
            <a:ext cx="3369115" cy="848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Uma das quatro interações fundamentais!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242112A-EC13-48F7-AFEC-864E3A8413C0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E2DE708B-1E45-440C-99AC-7DDB31CC312E}"/>
              </a:ext>
            </a:extLst>
          </p:cNvPr>
          <p:cNvSpPr txBox="1">
            <a:spLocks/>
          </p:cNvSpPr>
          <p:nvPr/>
        </p:nvSpPr>
        <p:spPr>
          <a:xfrm>
            <a:off x="8688688" y="1233273"/>
            <a:ext cx="3369116" cy="848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A mais fraca de todas, só se manifesta em escalas astronômicas!</a:t>
            </a:r>
          </a:p>
        </p:txBody>
      </p:sp>
    </p:spTree>
    <p:extLst>
      <p:ext uri="{BB962C8B-B14F-4D97-AF65-F5344CB8AC3E}">
        <p14:creationId xmlns:p14="http://schemas.microsoft.com/office/powerpoint/2010/main" val="1250198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1ª Identidade de Green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2B5680C-EF5A-444C-B532-94152C7E5BE0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27868421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1ª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ítulo 1">
                <a:extLst>
                  <a:ext uri="{FF2B5EF4-FFF2-40B4-BE49-F238E27FC236}">
                    <a16:creationId xmlns:a16="http://schemas.microsoft.com/office/drawing/2014/main" id="{0B98C7CC-745B-4EA0-B701-A0098B49B7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895349"/>
                <a:ext cx="11431290" cy="151078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62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Sendo </a:t>
                </a:r>
                <a:r>
                  <a:rPr lang="pt-BR" sz="4400" b="1" dirty="0"/>
                  <a:t>U</a:t>
                </a:r>
                <a:r>
                  <a:rPr lang="pt-BR" sz="4400" dirty="0"/>
                  <a:t> e </a:t>
                </a:r>
                <a:r>
                  <a:rPr lang="pt-BR" sz="4400" b="1" dirty="0"/>
                  <a:t>V</a:t>
                </a:r>
                <a:r>
                  <a:rPr lang="pt-BR" sz="4400" dirty="0"/>
                  <a:t> duas funções contínuas com derivadas de primeira ordem em uma região fechada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4400" dirty="0"/>
                  <a:t>, sendo </a:t>
                </a:r>
                <a:r>
                  <a:rPr lang="pt-BR" sz="4400" b="1" dirty="0"/>
                  <a:t>S</a:t>
                </a:r>
                <a:r>
                  <a:rPr lang="pt-BR" sz="4400" dirty="0"/>
                  <a:t> a superfície que limita esta região. E </a:t>
                </a:r>
                <a:r>
                  <a:rPr lang="pt-BR" sz="4400" b="1" dirty="0"/>
                  <a:t>U</a:t>
                </a:r>
                <a:r>
                  <a:rPr lang="pt-BR" sz="4400" dirty="0"/>
                  <a:t> uma função contínua com derivadas de segunda ordem em </a:t>
                </a:r>
                <a:r>
                  <a:rPr lang="pt-BR" sz="4400" b="1" dirty="0"/>
                  <a:t>R</a:t>
                </a:r>
                <a:r>
                  <a:rPr lang="pt-BR" sz="4400" dirty="0"/>
                  <a:t>. Podemos considerar um campo potencial igual a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V∇U</m:t>
                    </m:r>
                  </m:oMath>
                </a14:m>
                <a:r>
                  <a:rPr lang="pt-BR" sz="4400" dirty="0"/>
                  <a:t> e partindo do teorema da divergência.</a:t>
                </a:r>
              </a:p>
            </p:txBody>
          </p:sp>
        </mc:Choice>
        <mc:Fallback xmlns="">
          <p:sp>
            <p:nvSpPr>
              <p:cNvPr id="11" name="Título 1">
                <a:extLst>
                  <a:ext uri="{FF2B5EF4-FFF2-40B4-BE49-F238E27FC236}">
                    <a16:creationId xmlns:a16="http://schemas.microsoft.com/office/drawing/2014/main" id="{0B98C7CC-745B-4EA0-B701-A0098B49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895349"/>
                <a:ext cx="11431290" cy="1510781"/>
              </a:xfrm>
              <a:prstGeom prst="rect">
                <a:avLst/>
              </a:prstGeom>
              <a:blipFill>
                <a:blip r:embed="rId2"/>
                <a:stretch>
                  <a:fillRect l="-1066" t="-11290" r="-1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">
            <a:extLst>
              <a:ext uri="{FF2B5EF4-FFF2-40B4-BE49-F238E27FC236}">
                <a16:creationId xmlns:a16="http://schemas.microsoft.com/office/drawing/2014/main" id="{12B5680C-EF5A-444C-B532-94152C7E5BE0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28536006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1ª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ítulo 1">
                <a:extLst>
                  <a:ext uri="{FF2B5EF4-FFF2-40B4-BE49-F238E27FC236}">
                    <a16:creationId xmlns:a16="http://schemas.microsoft.com/office/drawing/2014/main" id="{0B98C7CC-745B-4EA0-B701-A0098B49B7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895349"/>
                <a:ext cx="11431290" cy="151078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62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Sendo </a:t>
                </a:r>
                <a:r>
                  <a:rPr lang="pt-BR" sz="4400" b="1" dirty="0"/>
                  <a:t>U</a:t>
                </a:r>
                <a:r>
                  <a:rPr lang="pt-BR" sz="4400" dirty="0"/>
                  <a:t> e </a:t>
                </a:r>
                <a:r>
                  <a:rPr lang="pt-BR" sz="4400" b="1" dirty="0"/>
                  <a:t>V</a:t>
                </a:r>
                <a:r>
                  <a:rPr lang="pt-BR" sz="4400" dirty="0"/>
                  <a:t> duas funções contínuas com derivadas de primeira ordem em uma região fechada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4400" dirty="0"/>
                  <a:t>, sendo </a:t>
                </a:r>
                <a:r>
                  <a:rPr lang="pt-BR" sz="4400" b="1" dirty="0"/>
                  <a:t>S</a:t>
                </a:r>
                <a:r>
                  <a:rPr lang="pt-BR" sz="4400" dirty="0"/>
                  <a:t> a superfície que limita esta região. E </a:t>
                </a:r>
                <a:r>
                  <a:rPr lang="pt-BR" sz="4400" b="1" dirty="0"/>
                  <a:t>U</a:t>
                </a:r>
                <a:r>
                  <a:rPr lang="pt-BR" sz="4400" dirty="0"/>
                  <a:t> uma função contínua com derivadas de segunda ordem em </a:t>
                </a:r>
                <a:r>
                  <a:rPr lang="pt-BR" sz="4400" b="1" dirty="0"/>
                  <a:t>R</a:t>
                </a:r>
                <a:r>
                  <a:rPr lang="pt-BR" sz="4400" dirty="0"/>
                  <a:t>. Podemos considerar um campo potencial igual a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V∇U</m:t>
                    </m:r>
                  </m:oMath>
                </a14:m>
                <a:r>
                  <a:rPr lang="pt-BR" sz="4400" dirty="0"/>
                  <a:t> e partindo do teorema da divergência.</a:t>
                </a:r>
              </a:p>
            </p:txBody>
          </p:sp>
        </mc:Choice>
        <mc:Fallback xmlns="">
          <p:sp>
            <p:nvSpPr>
              <p:cNvPr id="11" name="Título 1">
                <a:extLst>
                  <a:ext uri="{FF2B5EF4-FFF2-40B4-BE49-F238E27FC236}">
                    <a16:creationId xmlns:a16="http://schemas.microsoft.com/office/drawing/2014/main" id="{0B98C7CC-745B-4EA0-B701-A0098B49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895349"/>
                <a:ext cx="11431290" cy="1510781"/>
              </a:xfrm>
              <a:prstGeom prst="rect">
                <a:avLst/>
              </a:prstGeom>
              <a:blipFill>
                <a:blip r:embed="rId2"/>
                <a:stretch>
                  <a:fillRect l="-1066" t="-11290" r="-1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086E9960-60D2-4F7A-9FFD-03D6D2A61D7D}"/>
              </a:ext>
            </a:extLst>
          </p:cNvPr>
          <p:cNvSpPr/>
          <p:nvPr/>
        </p:nvSpPr>
        <p:spPr>
          <a:xfrm>
            <a:off x="7866743" y="3730171"/>
            <a:ext cx="3418815" cy="2133600"/>
          </a:xfrm>
          <a:custGeom>
            <a:avLst/>
            <a:gdLst>
              <a:gd name="connsiteX0" fmla="*/ 2133600 w 3418815"/>
              <a:gd name="connsiteY0" fmla="*/ 0 h 2133600"/>
              <a:gd name="connsiteX1" fmla="*/ 2133600 w 3418815"/>
              <a:gd name="connsiteY1" fmla="*/ 0 h 2133600"/>
              <a:gd name="connsiteX2" fmla="*/ 2002971 w 3418815"/>
              <a:gd name="connsiteY2" fmla="*/ 14515 h 2133600"/>
              <a:gd name="connsiteX3" fmla="*/ 1770743 w 3418815"/>
              <a:gd name="connsiteY3" fmla="*/ 58058 h 2133600"/>
              <a:gd name="connsiteX4" fmla="*/ 1465943 w 3418815"/>
              <a:gd name="connsiteY4" fmla="*/ 87086 h 2133600"/>
              <a:gd name="connsiteX5" fmla="*/ 1378857 w 3418815"/>
              <a:gd name="connsiteY5" fmla="*/ 116115 h 2133600"/>
              <a:gd name="connsiteX6" fmla="*/ 1291771 w 3418815"/>
              <a:gd name="connsiteY6" fmla="*/ 130629 h 2133600"/>
              <a:gd name="connsiteX7" fmla="*/ 1233714 w 3418815"/>
              <a:gd name="connsiteY7" fmla="*/ 145143 h 2133600"/>
              <a:gd name="connsiteX8" fmla="*/ 1175657 w 3418815"/>
              <a:gd name="connsiteY8" fmla="*/ 174172 h 2133600"/>
              <a:gd name="connsiteX9" fmla="*/ 1103086 w 3418815"/>
              <a:gd name="connsiteY9" fmla="*/ 188686 h 2133600"/>
              <a:gd name="connsiteX10" fmla="*/ 1045028 w 3418815"/>
              <a:gd name="connsiteY10" fmla="*/ 232229 h 2133600"/>
              <a:gd name="connsiteX11" fmla="*/ 1001486 w 3418815"/>
              <a:gd name="connsiteY11" fmla="*/ 246743 h 2133600"/>
              <a:gd name="connsiteX12" fmla="*/ 914400 w 3418815"/>
              <a:gd name="connsiteY12" fmla="*/ 304800 h 2133600"/>
              <a:gd name="connsiteX13" fmla="*/ 827314 w 3418815"/>
              <a:gd name="connsiteY13" fmla="*/ 377372 h 2133600"/>
              <a:gd name="connsiteX14" fmla="*/ 798286 w 3418815"/>
              <a:gd name="connsiteY14" fmla="*/ 420915 h 2133600"/>
              <a:gd name="connsiteX15" fmla="*/ 682171 w 3418815"/>
              <a:gd name="connsiteY15" fmla="*/ 522515 h 2133600"/>
              <a:gd name="connsiteX16" fmla="*/ 638628 w 3418815"/>
              <a:gd name="connsiteY16" fmla="*/ 580572 h 2133600"/>
              <a:gd name="connsiteX17" fmla="*/ 595086 w 3418815"/>
              <a:gd name="connsiteY17" fmla="*/ 624115 h 2133600"/>
              <a:gd name="connsiteX18" fmla="*/ 522514 w 3418815"/>
              <a:gd name="connsiteY18" fmla="*/ 711200 h 2133600"/>
              <a:gd name="connsiteX19" fmla="*/ 377371 w 3418815"/>
              <a:gd name="connsiteY19" fmla="*/ 841829 h 2133600"/>
              <a:gd name="connsiteX20" fmla="*/ 319314 w 3418815"/>
              <a:gd name="connsiteY20" fmla="*/ 928915 h 2133600"/>
              <a:gd name="connsiteX21" fmla="*/ 232228 w 3418815"/>
              <a:gd name="connsiteY21" fmla="*/ 1016000 h 2133600"/>
              <a:gd name="connsiteX22" fmla="*/ 188686 w 3418815"/>
              <a:gd name="connsiteY22" fmla="*/ 1059543 h 2133600"/>
              <a:gd name="connsiteX23" fmla="*/ 130628 w 3418815"/>
              <a:gd name="connsiteY23" fmla="*/ 1146629 h 2133600"/>
              <a:gd name="connsiteX24" fmla="*/ 87086 w 3418815"/>
              <a:gd name="connsiteY24" fmla="*/ 1204686 h 2133600"/>
              <a:gd name="connsiteX25" fmla="*/ 29028 w 3418815"/>
              <a:gd name="connsiteY25" fmla="*/ 1349829 h 2133600"/>
              <a:gd name="connsiteX26" fmla="*/ 0 w 3418815"/>
              <a:gd name="connsiteY26" fmla="*/ 1465943 h 2133600"/>
              <a:gd name="connsiteX27" fmla="*/ 14514 w 3418815"/>
              <a:gd name="connsiteY27" fmla="*/ 1828800 h 2133600"/>
              <a:gd name="connsiteX28" fmla="*/ 72571 w 3418815"/>
              <a:gd name="connsiteY28" fmla="*/ 1915886 h 2133600"/>
              <a:gd name="connsiteX29" fmla="*/ 116114 w 3418815"/>
              <a:gd name="connsiteY29" fmla="*/ 1930400 h 2133600"/>
              <a:gd name="connsiteX30" fmla="*/ 174171 w 3418815"/>
              <a:gd name="connsiteY30" fmla="*/ 1973943 h 2133600"/>
              <a:gd name="connsiteX31" fmla="*/ 261257 w 3418815"/>
              <a:gd name="connsiteY31" fmla="*/ 2002972 h 2133600"/>
              <a:gd name="connsiteX32" fmla="*/ 362857 w 3418815"/>
              <a:gd name="connsiteY32" fmla="*/ 2032000 h 2133600"/>
              <a:gd name="connsiteX33" fmla="*/ 551543 w 3418815"/>
              <a:gd name="connsiteY33" fmla="*/ 2075543 h 2133600"/>
              <a:gd name="connsiteX34" fmla="*/ 667657 w 3418815"/>
              <a:gd name="connsiteY34" fmla="*/ 2104572 h 2133600"/>
              <a:gd name="connsiteX35" fmla="*/ 928914 w 3418815"/>
              <a:gd name="connsiteY35" fmla="*/ 2133600 h 2133600"/>
              <a:gd name="connsiteX36" fmla="*/ 1930400 w 3418815"/>
              <a:gd name="connsiteY36" fmla="*/ 2119086 h 2133600"/>
              <a:gd name="connsiteX37" fmla="*/ 1988457 w 3418815"/>
              <a:gd name="connsiteY37" fmla="*/ 2104572 h 2133600"/>
              <a:gd name="connsiteX38" fmla="*/ 2133600 w 3418815"/>
              <a:gd name="connsiteY38" fmla="*/ 2090058 h 2133600"/>
              <a:gd name="connsiteX39" fmla="*/ 2394857 w 3418815"/>
              <a:gd name="connsiteY39" fmla="*/ 2046515 h 2133600"/>
              <a:gd name="connsiteX40" fmla="*/ 2467428 w 3418815"/>
              <a:gd name="connsiteY40" fmla="*/ 2017486 h 2133600"/>
              <a:gd name="connsiteX41" fmla="*/ 2627086 w 3418815"/>
              <a:gd name="connsiteY41" fmla="*/ 1973943 h 2133600"/>
              <a:gd name="connsiteX42" fmla="*/ 2757714 w 3418815"/>
              <a:gd name="connsiteY42" fmla="*/ 1901372 h 2133600"/>
              <a:gd name="connsiteX43" fmla="*/ 2888343 w 3418815"/>
              <a:gd name="connsiteY43" fmla="*/ 1799772 h 2133600"/>
              <a:gd name="connsiteX44" fmla="*/ 2931886 w 3418815"/>
              <a:gd name="connsiteY44" fmla="*/ 1770743 h 2133600"/>
              <a:gd name="connsiteX45" fmla="*/ 3048000 w 3418815"/>
              <a:gd name="connsiteY45" fmla="*/ 1683658 h 2133600"/>
              <a:gd name="connsiteX46" fmla="*/ 3149600 w 3418815"/>
              <a:gd name="connsiteY46" fmla="*/ 1596572 h 2133600"/>
              <a:gd name="connsiteX47" fmla="*/ 3222171 w 3418815"/>
              <a:gd name="connsiteY47" fmla="*/ 1524000 h 2133600"/>
              <a:gd name="connsiteX48" fmla="*/ 3251200 w 3418815"/>
              <a:gd name="connsiteY48" fmla="*/ 1480458 h 2133600"/>
              <a:gd name="connsiteX49" fmla="*/ 3294743 w 3418815"/>
              <a:gd name="connsiteY49" fmla="*/ 1422400 h 2133600"/>
              <a:gd name="connsiteX50" fmla="*/ 3338286 w 3418815"/>
              <a:gd name="connsiteY50" fmla="*/ 1335315 h 2133600"/>
              <a:gd name="connsiteX51" fmla="*/ 3396343 w 3418815"/>
              <a:gd name="connsiteY51" fmla="*/ 1248229 h 2133600"/>
              <a:gd name="connsiteX52" fmla="*/ 3396343 w 3418815"/>
              <a:gd name="connsiteY52" fmla="*/ 943429 h 2133600"/>
              <a:gd name="connsiteX53" fmla="*/ 3338286 w 3418815"/>
              <a:gd name="connsiteY53" fmla="*/ 856343 h 2133600"/>
              <a:gd name="connsiteX54" fmla="*/ 3265714 w 3418815"/>
              <a:gd name="connsiteY54" fmla="*/ 725715 h 2133600"/>
              <a:gd name="connsiteX55" fmla="*/ 3236686 w 3418815"/>
              <a:gd name="connsiteY55" fmla="*/ 667658 h 2133600"/>
              <a:gd name="connsiteX56" fmla="*/ 3178628 w 3418815"/>
              <a:gd name="connsiteY56" fmla="*/ 595086 h 2133600"/>
              <a:gd name="connsiteX57" fmla="*/ 3106057 w 3418815"/>
              <a:gd name="connsiteY57" fmla="*/ 493486 h 2133600"/>
              <a:gd name="connsiteX58" fmla="*/ 3018971 w 3418815"/>
              <a:gd name="connsiteY58" fmla="*/ 406400 h 2133600"/>
              <a:gd name="connsiteX59" fmla="*/ 2917371 w 3418815"/>
              <a:gd name="connsiteY59" fmla="*/ 290286 h 2133600"/>
              <a:gd name="connsiteX60" fmla="*/ 2859314 w 3418815"/>
              <a:gd name="connsiteY60" fmla="*/ 261258 h 2133600"/>
              <a:gd name="connsiteX61" fmla="*/ 2743200 w 3418815"/>
              <a:gd name="connsiteY61" fmla="*/ 174172 h 2133600"/>
              <a:gd name="connsiteX62" fmla="*/ 2699657 w 3418815"/>
              <a:gd name="connsiteY62" fmla="*/ 130629 h 2133600"/>
              <a:gd name="connsiteX63" fmla="*/ 2641600 w 3418815"/>
              <a:gd name="connsiteY63" fmla="*/ 116115 h 2133600"/>
              <a:gd name="connsiteX64" fmla="*/ 2554514 w 3418815"/>
              <a:gd name="connsiteY64" fmla="*/ 87086 h 2133600"/>
              <a:gd name="connsiteX65" fmla="*/ 2510971 w 3418815"/>
              <a:gd name="connsiteY65" fmla="*/ 72572 h 2133600"/>
              <a:gd name="connsiteX66" fmla="*/ 2467428 w 3418815"/>
              <a:gd name="connsiteY66" fmla="*/ 58058 h 2133600"/>
              <a:gd name="connsiteX67" fmla="*/ 2409371 w 3418815"/>
              <a:gd name="connsiteY67" fmla="*/ 43543 h 2133600"/>
              <a:gd name="connsiteX68" fmla="*/ 2278743 w 3418815"/>
              <a:gd name="connsiteY68" fmla="*/ 29029 h 2133600"/>
              <a:gd name="connsiteX69" fmla="*/ 2133600 w 3418815"/>
              <a:gd name="connsiteY69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18815" h="2133600">
                <a:moveTo>
                  <a:pt x="2133600" y="0"/>
                </a:moveTo>
                <a:lnTo>
                  <a:pt x="2133600" y="0"/>
                </a:lnTo>
                <a:cubicBezTo>
                  <a:pt x="2090057" y="4838"/>
                  <a:pt x="2046115" y="6901"/>
                  <a:pt x="2002971" y="14515"/>
                </a:cubicBezTo>
                <a:cubicBezTo>
                  <a:pt x="1741017" y="60742"/>
                  <a:pt x="2032035" y="31028"/>
                  <a:pt x="1770743" y="58058"/>
                </a:cubicBezTo>
                <a:lnTo>
                  <a:pt x="1465943" y="87086"/>
                </a:lnTo>
                <a:cubicBezTo>
                  <a:pt x="1436914" y="96762"/>
                  <a:pt x="1408542" y="108694"/>
                  <a:pt x="1378857" y="116115"/>
                </a:cubicBezTo>
                <a:cubicBezTo>
                  <a:pt x="1350307" y="123253"/>
                  <a:pt x="1320629" y="124858"/>
                  <a:pt x="1291771" y="130629"/>
                </a:cubicBezTo>
                <a:cubicBezTo>
                  <a:pt x="1272210" y="134541"/>
                  <a:pt x="1253066" y="140305"/>
                  <a:pt x="1233714" y="145143"/>
                </a:cubicBezTo>
                <a:cubicBezTo>
                  <a:pt x="1214362" y="154819"/>
                  <a:pt x="1196183" y="167330"/>
                  <a:pt x="1175657" y="174172"/>
                </a:cubicBezTo>
                <a:cubicBezTo>
                  <a:pt x="1152254" y="181973"/>
                  <a:pt x="1125629" y="178667"/>
                  <a:pt x="1103086" y="188686"/>
                </a:cubicBezTo>
                <a:cubicBezTo>
                  <a:pt x="1080980" y="198511"/>
                  <a:pt x="1066031" y="220227"/>
                  <a:pt x="1045028" y="232229"/>
                </a:cubicBezTo>
                <a:cubicBezTo>
                  <a:pt x="1031745" y="239819"/>
                  <a:pt x="1016000" y="241905"/>
                  <a:pt x="1001486" y="246743"/>
                </a:cubicBezTo>
                <a:cubicBezTo>
                  <a:pt x="972457" y="266095"/>
                  <a:pt x="939070" y="280130"/>
                  <a:pt x="914400" y="304800"/>
                </a:cubicBezTo>
                <a:cubicBezTo>
                  <a:pt x="858522" y="360678"/>
                  <a:pt x="887936" y="336957"/>
                  <a:pt x="827314" y="377372"/>
                </a:cubicBezTo>
                <a:cubicBezTo>
                  <a:pt x="817638" y="391886"/>
                  <a:pt x="810621" y="408580"/>
                  <a:pt x="798286" y="420915"/>
                </a:cubicBezTo>
                <a:cubicBezTo>
                  <a:pt x="644844" y="574357"/>
                  <a:pt x="840476" y="341596"/>
                  <a:pt x="682171" y="522515"/>
                </a:cubicBezTo>
                <a:cubicBezTo>
                  <a:pt x="666241" y="540720"/>
                  <a:pt x="654371" y="562205"/>
                  <a:pt x="638628" y="580572"/>
                </a:cubicBezTo>
                <a:cubicBezTo>
                  <a:pt x="625270" y="596157"/>
                  <a:pt x="608226" y="608346"/>
                  <a:pt x="595086" y="624115"/>
                </a:cubicBezTo>
                <a:cubicBezTo>
                  <a:pt x="539097" y="691303"/>
                  <a:pt x="596718" y="647597"/>
                  <a:pt x="522514" y="711200"/>
                </a:cubicBezTo>
                <a:cubicBezTo>
                  <a:pt x="464218" y="761167"/>
                  <a:pt x="426232" y="768537"/>
                  <a:pt x="377371" y="841829"/>
                </a:cubicBezTo>
                <a:cubicBezTo>
                  <a:pt x="358019" y="870858"/>
                  <a:pt x="343984" y="904246"/>
                  <a:pt x="319314" y="928915"/>
                </a:cubicBezTo>
                <a:lnTo>
                  <a:pt x="232228" y="1016000"/>
                </a:lnTo>
                <a:cubicBezTo>
                  <a:pt x="217714" y="1030514"/>
                  <a:pt x="200072" y="1042464"/>
                  <a:pt x="188686" y="1059543"/>
                </a:cubicBezTo>
                <a:cubicBezTo>
                  <a:pt x="169333" y="1088572"/>
                  <a:pt x="151561" y="1118718"/>
                  <a:pt x="130628" y="1146629"/>
                </a:cubicBezTo>
                <a:cubicBezTo>
                  <a:pt x="116114" y="1165981"/>
                  <a:pt x="99907" y="1184173"/>
                  <a:pt x="87086" y="1204686"/>
                </a:cubicBezTo>
                <a:cubicBezTo>
                  <a:pt x="64318" y="1241115"/>
                  <a:pt x="36692" y="1311508"/>
                  <a:pt x="29028" y="1349829"/>
                </a:cubicBezTo>
                <a:cubicBezTo>
                  <a:pt x="11514" y="1437402"/>
                  <a:pt x="22315" y="1398997"/>
                  <a:pt x="0" y="1465943"/>
                </a:cubicBezTo>
                <a:cubicBezTo>
                  <a:pt x="4838" y="1586895"/>
                  <a:pt x="-4761" y="1709295"/>
                  <a:pt x="14514" y="1828800"/>
                </a:cubicBezTo>
                <a:cubicBezTo>
                  <a:pt x="20069" y="1863243"/>
                  <a:pt x="39473" y="1904854"/>
                  <a:pt x="72571" y="1915886"/>
                </a:cubicBezTo>
                <a:lnTo>
                  <a:pt x="116114" y="1930400"/>
                </a:lnTo>
                <a:cubicBezTo>
                  <a:pt x="135466" y="1944914"/>
                  <a:pt x="152534" y="1963125"/>
                  <a:pt x="174171" y="1973943"/>
                </a:cubicBezTo>
                <a:cubicBezTo>
                  <a:pt x="201539" y="1987627"/>
                  <a:pt x="232228" y="1993296"/>
                  <a:pt x="261257" y="2002972"/>
                </a:cubicBezTo>
                <a:cubicBezTo>
                  <a:pt x="407588" y="2051749"/>
                  <a:pt x="180613" y="1977327"/>
                  <a:pt x="362857" y="2032000"/>
                </a:cubicBezTo>
                <a:cubicBezTo>
                  <a:pt x="507757" y="2075470"/>
                  <a:pt x="391300" y="2052652"/>
                  <a:pt x="551543" y="2075543"/>
                </a:cubicBezTo>
                <a:cubicBezTo>
                  <a:pt x="599870" y="2091653"/>
                  <a:pt x="610106" y="2097065"/>
                  <a:pt x="667657" y="2104572"/>
                </a:cubicBezTo>
                <a:cubicBezTo>
                  <a:pt x="754543" y="2115905"/>
                  <a:pt x="928914" y="2133600"/>
                  <a:pt x="928914" y="2133600"/>
                </a:cubicBezTo>
                <a:lnTo>
                  <a:pt x="1930400" y="2119086"/>
                </a:lnTo>
                <a:cubicBezTo>
                  <a:pt x="1950340" y="2118540"/>
                  <a:pt x="1968710" y="2107393"/>
                  <a:pt x="1988457" y="2104572"/>
                </a:cubicBezTo>
                <a:cubicBezTo>
                  <a:pt x="2036591" y="2097696"/>
                  <a:pt x="2085219" y="2094896"/>
                  <a:pt x="2133600" y="2090058"/>
                </a:cubicBezTo>
                <a:cubicBezTo>
                  <a:pt x="2316991" y="2053379"/>
                  <a:pt x="2229785" y="2067149"/>
                  <a:pt x="2394857" y="2046515"/>
                </a:cubicBezTo>
                <a:cubicBezTo>
                  <a:pt x="2419047" y="2036839"/>
                  <a:pt x="2442711" y="2025725"/>
                  <a:pt x="2467428" y="2017486"/>
                </a:cubicBezTo>
                <a:cubicBezTo>
                  <a:pt x="2519176" y="2000237"/>
                  <a:pt x="2573956" y="1987226"/>
                  <a:pt x="2627086" y="1973943"/>
                </a:cubicBezTo>
                <a:cubicBezTo>
                  <a:pt x="2726901" y="1907399"/>
                  <a:pt x="2681073" y="1926918"/>
                  <a:pt x="2757714" y="1901372"/>
                </a:cubicBezTo>
                <a:cubicBezTo>
                  <a:pt x="2801257" y="1867505"/>
                  <a:pt x="2842445" y="1830371"/>
                  <a:pt x="2888343" y="1799772"/>
                </a:cubicBezTo>
                <a:cubicBezTo>
                  <a:pt x="2902857" y="1790096"/>
                  <a:pt x="2917778" y="1781003"/>
                  <a:pt x="2931886" y="1770743"/>
                </a:cubicBezTo>
                <a:cubicBezTo>
                  <a:pt x="2971013" y="1742287"/>
                  <a:pt x="3013790" y="1717869"/>
                  <a:pt x="3048000" y="1683658"/>
                </a:cubicBezTo>
                <a:cubicBezTo>
                  <a:pt x="3118392" y="1613265"/>
                  <a:pt x="3083285" y="1640781"/>
                  <a:pt x="3149600" y="1596572"/>
                </a:cubicBezTo>
                <a:cubicBezTo>
                  <a:pt x="3227002" y="1480466"/>
                  <a:pt x="3125415" y="1620754"/>
                  <a:pt x="3222171" y="1524000"/>
                </a:cubicBezTo>
                <a:cubicBezTo>
                  <a:pt x="3234506" y="1511665"/>
                  <a:pt x="3241061" y="1494653"/>
                  <a:pt x="3251200" y="1480458"/>
                </a:cubicBezTo>
                <a:cubicBezTo>
                  <a:pt x="3265261" y="1460773"/>
                  <a:pt x="3282297" y="1443143"/>
                  <a:pt x="3294743" y="1422400"/>
                </a:cubicBezTo>
                <a:cubicBezTo>
                  <a:pt x="3311441" y="1394570"/>
                  <a:pt x="3321933" y="1363349"/>
                  <a:pt x="3338286" y="1335315"/>
                </a:cubicBezTo>
                <a:cubicBezTo>
                  <a:pt x="3355865" y="1305179"/>
                  <a:pt x="3396343" y="1248229"/>
                  <a:pt x="3396343" y="1248229"/>
                </a:cubicBezTo>
                <a:cubicBezTo>
                  <a:pt x="3419767" y="1131108"/>
                  <a:pt x="3432206" y="1101227"/>
                  <a:pt x="3396343" y="943429"/>
                </a:cubicBezTo>
                <a:cubicBezTo>
                  <a:pt x="3388611" y="909408"/>
                  <a:pt x="3338286" y="856343"/>
                  <a:pt x="3338286" y="856343"/>
                </a:cubicBezTo>
                <a:cubicBezTo>
                  <a:pt x="3311716" y="750068"/>
                  <a:pt x="3343285" y="842072"/>
                  <a:pt x="3265714" y="725715"/>
                </a:cubicBezTo>
                <a:cubicBezTo>
                  <a:pt x="3253712" y="707712"/>
                  <a:pt x="3248688" y="685661"/>
                  <a:pt x="3236686" y="667658"/>
                </a:cubicBezTo>
                <a:cubicBezTo>
                  <a:pt x="3219502" y="641882"/>
                  <a:pt x="3197216" y="619869"/>
                  <a:pt x="3178628" y="595086"/>
                </a:cubicBezTo>
                <a:cubicBezTo>
                  <a:pt x="3143287" y="547964"/>
                  <a:pt x="3150214" y="542549"/>
                  <a:pt x="3106057" y="493486"/>
                </a:cubicBezTo>
                <a:cubicBezTo>
                  <a:pt x="3078594" y="462972"/>
                  <a:pt x="3043603" y="439242"/>
                  <a:pt x="3018971" y="406400"/>
                </a:cubicBezTo>
                <a:cubicBezTo>
                  <a:pt x="2987480" y="364412"/>
                  <a:pt x="2960320" y="322498"/>
                  <a:pt x="2917371" y="290286"/>
                </a:cubicBezTo>
                <a:cubicBezTo>
                  <a:pt x="2900062" y="277304"/>
                  <a:pt x="2878666" y="270934"/>
                  <a:pt x="2859314" y="261258"/>
                </a:cubicBezTo>
                <a:cubicBezTo>
                  <a:pt x="2707660" y="109602"/>
                  <a:pt x="2887635" y="277339"/>
                  <a:pt x="2743200" y="174172"/>
                </a:cubicBezTo>
                <a:cubicBezTo>
                  <a:pt x="2726497" y="162241"/>
                  <a:pt x="2717479" y="140813"/>
                  <a:pt x="2699657" y="130629"/>
                </a:cubicBezTo>
                <a:cubicBezTo>
                  <a:pt x="2682337" y="120732"/>
                  <a:pt x="2660707" y="121847"/>
                  <a:pt x="2641600" y="116115"/>
                </a:cubicBezTo>
                <a:cubicBezTo>
                  <a:pt x="2612292" y="107322"/>
                  <a:pt x="2583543" y="96762"/>
                  <a:pt x="2554514" y="87086"/>
                </a:cubicBezTo>
                <a:lnTo>
                  <a:pt x="2510971" y="72572"/>
                </a:lnTo>
                <a:cubicBezTo>
                  <a:pt x="2496457" y="67734"/>
                  <a:pt x="2482271" y="61769"/>
                  <a:pt x="2467428" y="58058"/>
                </a:cubicBezTo>
                <a:cubicBezTo>
                  <a:pt x="2448076" y="53220"/>
                  <a:pt x="2429087" y="46576"/>
                  <a:pt x="2409371" y="43543"/>
                </a:cubicBezTo>
                <a:cubicBezTo>
                  <a:pt x="2366070" y="36881"/>
                  <a:pt x="2322336" y="33388"/>
                  <a:pt x="2278743" y="29029"/>
                </a:cubicBezTo>
                <a:cubicBezTo>
                  <a:pt x="2129220" y="14077"/>
                  <a:pt x="2157790" y="4838"/>
                  <a:pt x="213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  <a:alpha val="99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73D3CB4-F274-4E63-A0A9-7D486AA5CB1C}"/>
              </a:ext>
            </a:extLst>
          </p:cNvPr>
          <p:cNvCxnSpPr>
            <a:cxnSpLocks/>
          </p:cNvCxnSpPr>
          <p:nvPr/>
        </p:nvCxnSpPr>
        <p:spPr>
          <a:xfrm flipV="1">
            <a:off x="10638972" y="3585028"/>
            <a:ext cx="246743" cy="348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75286D6-A552-47A4-A107-1B9CD82703A9}"/>
                  </a:ext>
                </a:extLst>
              </p:cNvPr>
              <p:cNvSpPr txBox="1"/>
              <p:nvPr/>
            </p:nvSpPr>
            <p:spPr>
              <a:xfrm>
                <a:off x="10828358" y="3087915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75286D6-A552-47A4-A107-1B9CD8270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358" y="3087915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1">
            <a:extLst>
              <a:ext uri="{FF2B5EF4-FFF2-40B4-BE49-F238E27FC236}">
                <a16:creationId xmlns:a16="http://schemas.microsoft.com/office/drawing/2014/main" id="{7F164989-6FE5-4FB5-9F8C-24411AA4AD2F}"/>
              </a:ext>
            </a:extLst>
          </p:cNvPr>
          <p:cNvSpPr txBox="1">
            <a:spLocks/>
          </p:cNvSpPr>
          <p:nvPr/>
        </p:nvSpPr>
        <p:spPr>
          <a:xfrm>
            <a:off x="6847377" y="5351646"/>
            <a:ext cx="1487714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2B5680C-EF5A-444C-B532-94152C7E5BE0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33043E1-7CF0-4D75-A9AC-18775071DF2D}"/>
                  </a:ext>
                </a:extLst>
              </p:cNvPr>
              <p:cNvSpPr txBox="1"/>
              <p:nvPr/>
            </p:nvSpPr>
            <p:spPr>
              <a:xfrm>
                <a:off x="508421" y="3091611"/>
                <a:ext cx="5718518" cy="1718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3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pt-BR" sz="3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̂"/>
                                  <m:ctrlPr>
                                    <a:rPr lang="pt-BR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36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nary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33043E1-7CF0-4D75-A9AC-18775071D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21" y="3091611"/>
                <a:ext cx="5718518" cy="1718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9575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1ª Identidade de Green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086E9960-60D2-4F7A-9FFD-03D6D2A61D7D}"/>
              </a:ext>
            </a:extLst>
          </p:cNvPr>
          <p:cNvSpPr/>
          <p:nvPr/>
        </p:nvSpPr>
        <p:spPr>
          <a:xfrm>
            <a:off x="7866743" y="3730171"/>
            <a:ext cx="3418815" cy="2133600"/>
          </a:xfrm>
          <a:custGeom>
            <a:avLst/>
            <a:gdLst>
              <a:gd name="connsiteX0" fmla="*/ 2133600 w 3418815"/>
              <a:gd name="connsiteY0" fmla="*/ 0 h 2133600"/>
              <a:gd name="connsiteX1" fmla="*/ 2133600 w 3418815"/>
              <a:gd name="connsiteY1" fmla="*/ 0 h 2133600"/>
              <a:gd name="connsiteX2" fmla="*/ 2002971 w 3418815"/>
              <a:gd name="connsiteY2" fmla="*/ 14515 h 2133600"/>
              <a:gd name="connsiteX3" fmla="*/ 1770743 w 3418815"/>
              <a:gd name="connsiteY3" fmla="*/ 58058 h 2133600"/>
              <a:gd name="connsiteX4" fmla="*/ 1465943 w 3418815"/>
              <a:gd name="connsiteY4" fmla="*/ 87086 h 2133600"/>
              <a:gd name="connsiteX5" fmla="*/ 1378857 w 3418815"/>
              <a:gd name="connsiteY5" fmla="*/ 116115 h 2133600"/>
              <a:gd name="connsiteX6" fmla="*/ 1291771 w 3418815"/>
              <a:gd name="connsiteY6" fmla="*/ 130629 h 2133600"/>
              <a:gd name="connsiteX7" fmla="*/ 1233714 w 3418815"/>
              <a:gd name="connsiteY7" fmla="*/ 145143 h 2133600"/>
              <a:gd name="connsiteX8" fmla="*/ 1175657 w 3418815"/>
              <a:gd name="connsiteY8" fmla="*/ 174172 h 2133600"/>
              <a:gd name="connsiteX9" fmla="*/ 1103086 w 3418815"/>
              <a:gd name="connsiteY9" fmla="*/ 188686 h 2133600"/>
              <a:gd name="connsiteX10" fmla="*/ 1045028 w 3418815"/>
              <a:gd name="connsiteY10" fmla="*/ 232229 h 2133600"/>
              <a:gd name="connsiteX11" fmla="*/ 1001486 w 3418815"/>
              <a:gd name="connsiteY11" fmla="*/ 246743 h 2133600"/>
              <a:gd name="connsiteX12" fmla="*/ 914400 w 3418815"/>
              <a:gd name="connsiteY12" fmla="*/ 304800 h 2133600"/>
              <a:gd name="connsiteX13" fmla="*/ 827314 w 3418815"/>
              <a:gd name="connsiteY13" fmla="*/ 377372 h 2133600"/>
              <a:gd name="connsiteX14" fmla="*/ 798286 w 3418815"/>
              <a:gd name="connsiteY14" fmla="*/ 420915 h 2133600"/>
              <a:gd name="connsiteX15" fmla="*/ 682171 w 3418815"/>
              <a:gd name="connsiteY15" fmla="*/ 522515 h 2133600"/>
              <a:gd name="connsiteX16" fmla="*/ 638628 w 3418815"/>
              <a:gd name="connsiteY16" fmla="*/ 580572 h 2133600"/>
              <a:gd name="connsiteX17" fmla="*/ 595086 w 3418815"/>
              <a:gd name="connsiteY17" fmla="*/ 624115 h 2133600"/>
              <a:gd name="connsiteX18" fmla="*/ 522514 w 3418815"/>
              <a:gd name="connsiteY18" fmla="*/ 711200 h 2133600"/>
              <a:gd name="connsiteX19" fmla="*/ 377371 w 3418815"/>
              <a:gd name="connsiteY19" fmla="*/ 841829 h 2133600"/>
              <a:gd name="connsiteX20" fmla="*/ 319314 w 3418815"/>
              <a:gd name="connsiteY20" fmla="*/ 928915 h 2133600"/>
              <a:gd name="connsiteX21" fmla="*/ 232228 w 3418815"/>
              <a:gd name="connsiteY21" fmla="*/ 1016000 h 2133600"/>
              <a:gd name="connsiteX22" fmla="*/ 188686 w 3418815"/>
              <a:gd name="connsiteY22" fmla="*/ 1059543 h 2133600"/>
              <a:gd name="connsiteX23" fmla="*/ 130628 w 3418815"/>
              <a:gd name="connsiteY23" fmla="*/ 1146629 h 2133600"/>
              <a:gd name="connsiteX24" fmla="*/ 87086 w 3418815"/>
              <a:gd name="connsiteY24" fmla="*/ 1204686 h 2133600"/>
              <a:gd name="connsiteX25" fmla="*/ 29028 w 3418815"/>
              <a:gd name="connsiteY25" fmla="*/ 1349829 h 2133600"/>
              <a:gd name="connsiteX26" fmla="*/ 0 w 3418815"/>
              <a:gd name="connsiteY26" fmla="*/ 1465943 h 2133600"/>
              <a:gd name="connsiteX27" fmla="*/ 14514 w 3418815"/>
              <a:gd name="connsiteY27" fmla="*/ 1828800 h 2133600"/>
              <a:gd name="connsiteX28" fmla="*/ 72571 w 3418815"/>
              <a:gd name="connsiteY28" fmla="*/ 1915886 h 2133600"/>
              <a:gd name="connsiteX29" fmla="*/ 116114 w 3418815"/>
              <a:gd name="connsiteY29" fmla="*/ 1930400 h 2133600"/>
              <a:gd name="connsiteX30" fmla="*/ 174171 w 3418815"/>
              <a:gd name="connsiteY30" fmla="*/ 1973943 h 2133600"/>
              <a:gd name="connsiteX31" fmla="*/ 261257 w 3418815"/>
              <a:gd name="connsiteY31" fmla="*/ 2002972 h 2133600"/>
              <a:gd name="connsiteX32" fmla="*/ 362857 w 3418815"/>
              <a:gd name="connsiteY32" fmla="*/ 2032000 h 2133600"/>
              <a:gd name="connsiteX33" fmla="*/ 551543 w 3418815"/>
              <a:gd name="connsiteY33" fmla="*/ 2075543 h 2133600"/>
              <a:gd name="connsiteX34" fmla="*/ 667657 w 3418815"/>
              <a:gd name="connsiteY34" fmla="*/ 2104572 h 2133600"/>
              <a:gd name="connsiteX35" fmla="*/ 928914 w 3418815"/>
              <a:gd name="connsiteY35" fmla="*/ 2133600 h 2133600"/>
              <a:gd name="connsiteX36" fmla="*/ 1930400 w 3418815"/>
              <a:gd name="connsiteY36" fmla="*/ 2119086 h 2133600"/>
              <a:gd name="connsiteX37" fmla="*/ 1988457 w 3418815"/>
              <a:gd name="connsiteY37" fmla="*/ 2104572 h 2133600"/>
              <a:gd name="connsiteX38" fmla="*/ 2133600 w 3418815"/>
              <a:gd name="connsiteY38" fmla="*/ 2090058 h 2133600"/>
              <a:gd name="connsiteX39" fmla="*/ 2394857 w 3418815"/>
              <a:gd name="connsiteY39" fmla="*/ 2046515 h 2133600"/>
              <a:gd name="connsiteX40" fmla="*/ 2467428 w 3418815"/>
              <a:gd name="connsiteY40" fmla="*/ 2017486 h 2133600"/>
              <a:gd name="connsiteX41" fmla="*/ 2627086 w 3418815"/>
              <a:gd name="connsiteY41" fmla="*/ 1973943 h 2133600"/>
              <a:gd name="connsiteX42" fmla="*/ 2757714 w 3418815"/>
              <a:gd name="connsiteY42" fmla="*/ 1901372 h 2133600"/>
              <a:gd name="connsiteX43" fmla="*/ 2888343 w 3418815"/>
              <a:gd name="connsiteY43" fmla="*/ 1799772 h 2133600"/>
              <a:gd name="connsiteX44" fmla="*/ 2931886 w 3418815"/>
              <a:gd name="connsiteY44" fmla="*/ 1770743 h 2133600"/>
              <a:gd name="connsiteX45" fmla="*/ 3048000 w 3418815"/>
              <a:gd name="connsiteY45" fmla="*/ 1683658 h 2133600"/>
              <a:gd name="connsiteX46" fmla="*/ 3149600 w 3418815"/>
              <a:gd name="connsiteY46" fmla="*/ 1596572 h 2133600"/>
              <a:gd name="connsiteX47" fmla="*/ 3222171 w 3418815"/>
              <a:gd name="connsiteY47" fmla="*/ 1524000 h 2133600"/>
              <a:gd name="connsiteX48" fmla="*/ 3251200 w 3418815"/>
              <a:gd name="connsiteY48" fmla="*/ 1480458 h 2133600"/>
              <a:gd name="connsiteX49" fmla="*/ 3294743 w 3418815"/>
              <a:gd name="connsiteY49" fmla="*/ 1422400 h 2133600"/>
              <a:gd name="connsiteX50" fmla="*/ 3338286 w 3418815"/>
              <a:gd name="connsiteY50" fmla="*/ 1335315 h 2133600"/>
              <a:gd name="connsiteX51" fmla="*/ 3396343 w 3418815"/>
              <a:gd name="connsiteY51" fmla="*/ 1248229 h 2133600"/>
              <a:gd name="connsiteX52" fmla="*/ 3396343 w 3418815"/>
              <a:gd name="connsiteY52" fmla="*/ 943429 h 2133600"/>
              <a:gd name="connsiteX53" fmla="*/ 3338286 w 3418815"/>
              <a:gd name="connsiteY53" fmla="*/ 856343 h 2133600"/>
              <a:gd name="connsiteX54" fmla="*/ 3265714 w 3418815"/>
              <a:gd name="connsiteY54" fmla="*/ 725715 h 2133600"/>
              <a:gd name="connsiteX55" fmla="*/ 3236686 w 3418815"/>
              <a:gd name="connsiteY55" fmla="*/ 667658 h 2133600"/>
              <a:gd name="connsiteX56" fmla="*/ 3178628 w 3418815"/>
              <a:gd name="connsiteY56" fmla="*/ 595086 h 2133600"/>
              <a:gd name="connsiteX57" fmla="*/ 3106057 w 3418815"/>
              <a:gd name="connsiteY57" fmla="*/ 493486 h 2133600"/>
              <a:gd name="connsiteX58" fmla="*/ 3018971 w 3418815"/>
              <a:gd name="connsiteY58" fmla="*/ 406400 h 2133600"/>
              <a:gd name="connsiteX59" fmla="*/ 2917371 w 3418815"/>
              <a:gd name="connsiteY59" fmla="*/ 290286 h 2133600"/>
              <a:gd name="connsiteX60" fmla="*/ 2859314 w 3418815"/>
              <a:gd name="connsiteY60" fmla="*/ 261258 h 2133600"/>
              <a:gd name="connsiteX61" fmla="*/ 2743200 w 3418815"/>
              <a:gd name="connsiteY61" fmla="*/ 174172 h 2133600"/>
              <a:gd name="connsiteX62" fmla="*/ 2699657 w 3418815"/>
              <a:gd name="connsiteY62" fmla="*/ 130629 h 2133600"/>
              <a:gd name="connsiteX63" fmla="*/ 2641600 w 3418815"/>
              <a:gd name="connsiteY63" fmla="*/ 116115 h 2133600"/>
              <a:gd name="connsiteX64" fmla="*/ 2554514 w 3418815"/>
              <a:gd name="connsiteY64" fmla="*/ 87086 h 2133600"/>
              <a:gd name="connsiteX65" fmla="*/ 2510971 w 3418815"/>
              <a:gd name="connsiteY65" fmla="*/ 72572 h 2133600"/>
              <a:gd name="connsiteX66" fmla="*/ 2467428 w 3418815"/>
              <a:gd name="connsiteY66" fmla="*/ 58058 h 2133600"/>
              <a:gd name="connsiteX67" fmla="*/ 2409371 w 3418815"/>
              <a:gd name="connsiteY67" fmla="*/ 43543 h 2133600"/>
              <a:gd name="connsiteX68" fmla="*/ 2278743 w 3418815"/>
              <a:gd name="connsiteY68" fmla="*/ 29029 h 2133600"/>
              <a:gd name="connsiteX69" fmla="*/ 2133600 w 3418815"/>
              <a:gd name="connsiteY69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18815" h="2133600">
                <a:moveTo>
                  <a:pt x="2133600" y="0"/>
                </a:moveTo>
                <a:lnTo>
                  <a:pt x="2133600" y="0"/>
                </a:lnTo>
                <a:cubicBezTo>
                  <a:pt x="2090057" y="4838"/>
                  <a:pt x="2046115" y="6901"/>
                  <a:pt x="2002971" y="14515"/>
                </a:cubicBezTo>
                <a:cubicBezTo>
                  <a:pt x="1741017" y="60742"/>
                  <a:pt x="2032035" y="31028"/>
                  <a:pt x="1770743" y="58058"/>
                </a:cubicBezTo>
                <a:lnTo>
                  <a:pt x="1465943" y="87086"/>
                </a:lnTo>
                <a:cubicBezTo>
                  <a:pt x="1436914" y="96762"/>
                  <a:pt x="1408542" y="108694"/>
                  <a:pt x="1378857" y="116115"/>
                </a:cubicBezTo>
                <a:cubicBezTo>
                  <a:pt x="1350307" y="123253"/>
                  <a:pt x="1320629" y="124858"/>
                  <a:pt x="1291771" y="130629"/>
                </a:cubicBezTo>
                <a:cubicBezTo>
                  <a:pt x="1272210" y="134541"/>
                  <a:pt x="1253066" y="140305"/>
                  <a:pt x="1233714" y="145143"/>
                </a:cubicBezTo>
                <a:cubicBezTo>
                  <a:pt x="1214362" y="154819"/>
                  <a:pt x="1196183" y="167330"/>
                  <a:pt x="1175657" y="174172"/>
                </a:cubicBezTo>
                <a:cubicBezTo>
                  <a:pt x="1152254" y="181973"/>
                  <a:pt x="1125629" y="178667"/>
                  <a:pt x="1103086" y="188686"/>
                </a:cubicBezTo>
                <a:cubicBezTo>
                  <a:pt x="1080980" y="198511"/>
                  <a:pt x="1066031" y="220227"/>
                  <a:pt x="1045028" y="232229"/>
                </a:cubicBezTo>
                <a:cubicBezTo>
                  <a:pt x="1031745" y="239819"/>
                  <a:pt x="1016000" y="241905"/>
                  <a:pt x="1001486" y="246743"/>
                </a:cubicBezTo>
                <a:cubicBezTo>
                  <a:pt x="972457" y="266095"/>
                  <a:pt x="939070" y="280130"/>
                  <a:pt x="914400" y="304800"/>
                </a:cubicBezTo>
                <a:cubicBezTo>
                  <a:pt x="858522" y="360678"/>
                  <a:pt x="887936" y="336957"/>
                  <a:pt x="827314" y="377372"/>
                </a:cubicBezTo>
                <a:cubicBezTo>
                  <a:pt x="817638" y="391886"/>
                  <a:pt x="810621" y="408580"/>
                  <a:pt x="798286" y="420915"/>
                </a:cubicBezTo>
                <a:cubicBezTo>
                  <a:pt x="644844" y="574357"/>
                  <a:pt x="840476" y="341596"/>
                  <a:pt x="682171" y="522515"/>
                </a:cubicBezTo>
                <a:cubicBezTo>
                  <a:pt x="666241" y="540720"/>
                  <a:pt x="654371" y="562205"/>
                  <a:pt x="638628" y="580572"/>
                </a:cubicBezTo>
                <a:cubicBezTo>
                  <a:pt x="625270" y="596157"/>
                  <a:pt x="608226" y="608346"/>
                  <a:pt x="595086" y="624115"/>
                </a:cubicBezTo>
                <a:cubicBezTo>
                  <a:pt x="539097" y="691303"/>
                  <a:pt x="596718" y="647597"/>
                  <a:pt x="522514" y="711200"/>
                </a:cubicBezTo>
                <a:cubicBezTo>
                  <a:pt x="464218" y="761167"/>
                  <a:pt x="426232" y="768537"/>
                  <a:pt x="377371" y="841829"/>
                </a:cubicBezTo>
                <a:cubicBezTo>
                  <a:pt x="358019" y="870858"/>
                  <a:pt x="343984" y="904246"/>
                  <a:pt x="319314" y="928915"/>
                </a:cubicBezTo>
                <a:lnTo>
                  <a:pt x="232228" y="1016000"/>
                </a:lnTo>
                <a:cubicBezTo>
                  <a:pt x="217714" y="1030514"/>
                  <a:pt x="200072" y="1042464"/>
                  <a:pt x="188686" y="1059543"/>
                </a:cubicBezTo>
                <a:cubicBezTo>
                  <a:pt x="169333" y="1088572"/>
                  <a:pt x="151561" y="1118718"/>
                  <a:pt x="130628" y="1146629"/>
                </a:cubicBezTo>
                <a:cubicBezTo>
                  <a:pt x="116114" y="1165981"/>
                  <a:pt x="99907" y="1184173"/>
                  <a:pt x="87086" y="1204686"/>
                </a:cubicBezTo>
                <a:cubicBezTo>
                  <a:pt x="64318" y="1241115"/>
                  <a:pt x="36692" y="1311508"/>
                  <a:pt x="29028" y="1349829"/>
                </a:cubicBezTo>
                <a:cubicBezTo>
                  <a:pt x="11514" y="1437402"/>
                  <a:pt x="22315" y="1398997"/>
                  <a:pt x="0" y="1465943"/>
                </a:cubicBezTo>
                <a:cubicBezTo>
                  <a:pt x="4838" y="1586895"/>
                  <a:pt x="-4761" y="1709295"/>
                  <a:pt x="14514" y="1828800"/>
                </a:cubicBezTo>
                <a:cubicBezTo>
                  <a:pt x="20069" y="1863243"/>
                  <a:pt x="39473" y="1904854"/>
                  <a:pt x="72571" y="1915886"/>
                </a:cubicBezTo>
                <a:lnTo>
                  <a:pt x="116114" y="1930400"/>
                </a:lnTo>
                <a:cubicBezTo>
                  <a:pt x="135466" y="1944914"/>
                  <a:pt x="152534" y="1963125"/>
                  <a:pt x="174171" y="1973943"/>
                </a:cubicBezTo>
                <a:cubicBezTo>
                  <a:pt x="201539" y="1987627"/>
                  <a:pt x="232228" y="1993296"/>
                  <a:pt x="261257" y="2002972"/>
                </a:cubicBezTo>
                <a:cubicBezTo>
                  <a:pt x="407588" y="2051749"/>
                  <a:pt x="180613" y="1977327"/>
                  <a:pt x="362857" y="2032000"/>
                </a:cubicBezTo>
                <a:cubicBezTo>
                  <a:pt x="507757" y="2075470"/>
                  <a:pt x="391300" y="2052652"/>
                  <a:pt x="551543" y="2075543"/>
                </a:cubicBezTo>
                <a:cubicBezTo>
                  <a:pt x="599870" y="2091653"/>
                  <a:pt x="610106" y="2097065"/>
                  <a:pt x="667657" y="2104572"/>
                </a:cubicBezTo>
                <a:cubicBezTo>
                  <a:pt x="754543" y="2115905"/>
                  <a:pt x="928914" y="2133600"/>
                  <a:pt x="928914" y="2133600"/>
                </a:cubicBezTo>
                <a:lnTo>
                  <a:pt x="1930400" y="2119086"/>
                </a:lnTo>
                <a:cubicBezTo>
                  <a:pt x="1950340" y="2118540"/>
                  <a:pt x="1968710" y="2107393"/>
                  <a:pt x="1988457" y="2104572"/>
                </a:cubicBezTo>
                <a:cubicBezTo>
                  <a:pt x="2036591" y="2097696"/>
                  <a:pt x="2085219" y="2094896"/>
                  <a:pt x="2133600" y="2090058"/>
                </a:cubicBezTo>
                <a:cubicBezTo>
                  <a:pt x="2316991" y="2053379"/>
                  <a:pt x="2229785" y="2067149"/>
                  <a:pt x="2394857" y="2046515"/>
                </a:cubicBezTo>
                <a:cubicBezTo>
                  <a:pt x="2419047" y="2036839"/>
                  <a:pt x="2442711" y="2025725"/>
                  <a:pt x="2467428" y="2017486"/>
                </a:cubicBezTo>
                <a:cubicBezTo>
                  <a:pt x="2519176" y="2000237"/>
                  <a:pt x="2573956" y="1987226"/>
                  <a:pt x="2627086" y="1973943"/>
                </a:cubicBezTo>
                <a:cubicBezTo>
                  <a:pt x="2726901" y="1907399"/>
                  <a:pt x="2681073" y="1926918"/>
                  <a:pt x="2757714" y="1901372"/>
                </a:cubicBezTo>
                <a:cubicBezTo>
                  <a:pt x="2801257" y="1867505"/>
                  <a:pt x="2842445" y="1830371"/>
                  <a:pt x="2888343" y="1799772"/>
                </a:cubicBezTo>
                <a:cubicBezTo>
                  <a:pt x="2902857" y="1790096"/>
                  <a:pt x="2917778" y="1781003"/>
                  <a:pt x="2931886" y="1770743"/>
                </a:cubicBezTo>
                <a:cubicBezTo>
                  <a:pt x="2971013" y="1742287"/>
                  <a:pt x="3013790" y="1717869"/>
                  <a:pt x="3048000" y="1683658"/>
                </a:cubicBezTo>
                <a:cubicBezTo>
                  <a:pt x="3118392" y="1613265"/>
                  <a:pt x="3083285" y="1640781"/>
                  <a:pt x="3149600" y="1596572"/>
                </a:cubicBezTo>
                <a:cubicBezTo>
                  <a:pt x="3227002" y="1480466"/>
                  <a:pt x="3125415" y="1620754"/>
                  <a:pt x="3222171" y="1524000"/>
                </a:cubicBezTo>
                <a:cubicBezTo>
                  <a:pt x="3234506" y="1511665"/>
                  <a:pt x="3241061" y="1494653"/>
                  <a:pt x="3251200" y="1480458"/>
                </a:cubicBezTo>
                <a:cubicBezTo>
                  <a:pt x="3265261" y="1460773"/>
                  <a:pt x="3282297" y="1443143"/>
                  <a:pt x="3294743" y="1422400"/>
                </a:cubicBezTo>
                <a:cubicBezTo>
                  <a:pt x="3311441" y="1394570"/>
                  <a:pt x="3321933" y="1363349"/>
                  <a:pt x="3338286" y="1335315"/>
                </a:cubicBezTo>
                <a:cubicBezTo>
                  <a:pt x="3355865" y="1305179"/>
                  <a:pt x="3396343" y="1248229"/>
                  <a:pt x="3396343" y="1248229"/>
                </a:cubicBezTo>
                <a:cubicBezTo>
                  <a:pt x="3419767" y="1131108"/>
                  <a:pt x="3432206" y="1101227"/>
                  <a:pt x="3396343" y="943429"/>
                </a:cubicBezTo>
                <a:cubicBezTo>
                  <a:pt x="3388611" y="909408"/>
                  <a:pt x="3338286" y="856343"/>
                  <a:pt x="3338286" y="856343"/>
                </a:cubicBezTo>
                <a:cubicBezTo>
                  <a:pt x="3311716" y="750068"/>
                  <a:pt x="3343285" y="842072"/>
                  <a:pt x="3265714" y="725715"/>
                </a:cubicBezTo>
                <a:cubicBezTo>
                  <a:pt x="3253712" y="707712"/>
                  <a:pt x="3248688" y="685661"/>
                  <a:pt x="3236686" y="667658"/>
                </a:cubicBezTo>
                <a:cubicBezTo>
                  <a:pt x="3219502" y="641882"/>
                  <a:pt x="3197216" y="619869"/>
                  <a:pt x="3178628" y="595086"/>
                </a:cubicBezTo>
                <a:cubicBezTo>
                  <a:pt x="3143287" y="547964"/>
                  <a:pt x="3150214" y="542549"/>
                  <a:pt x="3106057" y="493486"/>
                </a:cubicBezTo>
                <a:cubicBezTo>
                  <a:pt x="3078594" y="462972"/>
                  <a:pt x="3043603" y="439242"/>
                  <a:pt x="3018971" y="406400"/>
                </a:cubicBezTo>
                <a:cubicBezTo>
                  <a:pt x="2987480" y="364412"/>
                  <a:pt x="2960320" y="322498"/>
                  <a:pt x="2917371" y="290286"/>
                </a:cubicBezTo>
                <a:cubicBezTo>
                  <a:pt x="2900062" y="277304"/>
                  <a:pt x="2878666" y="270934"/>
                  <a:pt x="2859314" y="261258"/>
                </a:cubicBezTo>
                <a:cubicBezTo>
                  <a:pt x="2707660" y="109602"/>
                  <a:pt x="2887635" y="277339"/>
                  <a:pt x="2743200" y="174172"/>
                </a:cubicBezTo>
                <a:cubicBezTo>
                  <a:pt x="2726497" y="162241"/>
                  <a:pt x="2717479" y="140813"/>
                  <a:pt x="2699657" y="130629"/>
                </a:cubicBezTo>
                <a:cubicBezTo>
                  <a:pt x="2682337" y="120732"/>
                  <a:pt x="2660707" y="121847"/>
                  <a:pt x="2641600" y="116115"/>
                </a:cubicBezTo>
                <a:cubicBezTo>
                  <a:pt x="2612292" y="107322"/>
                  <a:pt x="2583543" y="96762"/>
                  <a:pt x="2554514" y="87086"/>
                </a:cubicBezTo>
                <a:lnTo>
                  <a:pt x="2510971" y="72572"/>
                </a:lnTo>
                <a:cubicBezTo>
                  <a:pt x="2496457" y="67734"/>
                  <a:pt x="2482271" y="61769"/>
                  <a:pt x="2467428" y="58058"/>
                </a:cubicBezTo>
                <a:cubicBezTo>
                  <a:pt x="2448076" y="53220"/>
                  <a:pt x="2429087" y="46576"/>
                  <a:pt x="2409371" y="43543"/>
                </a:cubicBezTo>
                <a:cubicBezTo>
                  <a:pt x="2366070" y="36881"/>
                  <a:pt x="2322336" y="33388"/>
                  <a:pt x="2278743" y="29029"/>
                </a:cubicBezTo>
                <a:cubicBezTo>
                  <a:pt x="2129220" y="14077"/>
                  <a:pt x="2157790" y="4838"/>
                  <a:pt x="213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  <a:alpha val="99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73D3CB4-F274-4E63-A0A9-7D486AA5CB1C}"/>
              </a:ext>
            </a:extLst>
          </p:cNvPr>
          <p:cNvCxnSpPr>
            <a:cxnSpLocks/>
          </p:cNvCxnSpPr>
          <p:nvPr/>
        </p:nvCxnSpPr>
        <p:spPr>
          <a:xfrm flipV="1">
            <a:off x="10638972" y="3585028"/>
            <a:ext cx="246743" cy="348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75286D6-A552-47A4-A107-1B9CD82703A9}"/>
                  </a:ext>
                </a:extLst>
              </p:cNvPr>
              <p:cNvSpPr txBox="1"/>
              <p:nvPr/>
            </p:nvSpPr>
            <p:spPr>
              <a:xfrm>
                <a:off x="10828358" y="3087915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75286D6-A552-47A4-A107-1B9CD8270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358" y="3087915"/>
                <a:ext cx="37657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1">
            <a:extLst>
              <a:ext uri="{FF2B5EF4-FFF2-40B4-BE49-F238E27FC236}">
                <a16:creationId xmlns:a16="http://schemas.microsoft.com/office/drawing/2014/main" id="{7F164989-6FE5-4FB5-9F8C-24411AA4AD2F}"/>
              </a:ext>
            </a:extLst>
          </p:cNvPr>
          <p:cNvSpPr txBox="1">
            <a:spLocks/>
          </p:cNvSpPr>
          <p:nvPr/>
        </p:nvSpPr>
        <p:spPr>
          <a:xfrm>
            <a:off x="6847377" y="5351646"/>
            <a:ext cx="1487714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2B5680C-EF5A-444C-B532-94152C7E5BE0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33043E1-7CF0-4D75-A9AC-18775071DF2D}"/>
                  </a:ext>
                </a:extLst>
              </p:cNvPr>
              <p:cNvSpPr txBox="1"/>
              <p:nvPr/>
            </p:nvSpPr>
            <p:spPr>
              <a:xfrm>
                <a:off x="508421" y="3091611"/>
                <a:ext cx="5718518" cy="1718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sz="3600">
                              <a:latin typeface="Cambria Math" panose="02040503050406030204" pitchFamily="18" charset="0"/>
                            </a:rPr>
                            <m:t>V∇U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sz="3600">
                                  <a:latin typeface="Cambria Math" panose="02040503050406030204" pitchFamily="18" charset="0"/>
                                </a:rPr>
                                <m:t>V∇U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</m:t>
                              </m:r>
                              <m:acc>
                                <m:accPr>
                                  <m:chr m:val="̂"/>
                                  <m:ctrlPr>
                                    <a:rPr lang="pt-BR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36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nary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33043E1-7CF0-4D75-A9AC-18775071D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21" y="3091611"/>
                <a:ext cx="5718518" cy="1718676"/>
              </a:xfrm>
              <a:prstGeom prst="rect">
                <a:avLst/>
              </a:prstGeom>
              <a:blipFill>
                <a:blip r:embed="rId3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ítulo 1">
                <a:extLst>
                  <a:ext uri="{FF2B5EF4-FFF2-40B4-BE49-F238E27FC236}">
                    <a16:creationId xmlns:a16="http://schemas.microsoft.com/office/drawing/2014/main" id="{9A269CB5-280C-4181-90B8-49268F8077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895349"/>
                <a:ext cx="11431290" cy="151078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62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Sendo </a:t>
                </a:r>
                <a:r>
                  <a:rPr lang="pt-BR" sz="4400" b="1" dirty="0"/>
                  <a:t>U</a:t>
                </a:r>
                <a:r>
                  <a:rPr lang="pt-BR" sz="4400" dirty="0"/>
                  <a:t> e </a:t>
                </a:r>
                <a:r>
                  <a:rPr lang="pt-BR" sz="4400" b="1" dirty="0"/>
                  <a:t>V</a:t>
                </a:r>
                <a:r>
                  <a:rPr lang="pt-BR" sz="4400" dirty="0"/>
                  <a:t> duas funções contínuas com derivadas de primeira ordem em uma região fechada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4400" dirty="0"/>
                  <a:t>, sendo </a:t>
                </a:r>
                <a:r>
                  <a:rPr lang="pt-BR" sz="4400" b="1" dirty="0"/>
                  <a:t>S</a:t>
                </a:r>
                <a:r>
                  <a:rPr lang="pt-BR" sz="4400" dirty="0"/>
                  <a:t> a superfície que limita esta região. E </a:t>
                </a:r>
                <a:r>
                  <a:rPr lang="pt-BR" sz="4400" b="1" dirty="0"/>
                  <a:t>U</a:t>
                </a:r>
                <a:r>
                  <a:rPr lang="pt-BR" sz="4400" dirty="0"/>
                  <a:t> uma função contínua com derivadas de segunda ordem em </a:t>
                </a:r>
                <a:r>
                  <a:rPr lang="pt-BR" sz="4400" b="1" dirty="0"/>
                  <a:t>R</a:t>
                </a:r>
                <a:r>
                  <a:rPr lang="pt-BR" sz="4400" dirty="0"/>
                  <a:t>. Podemos considerar um campo potencial igual a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V∇U</m:t>
                    </m:r>
                  </m:oMath>
                </a14:m>
                <a:r>
                  <a:rPr lang="pt-BR" sz="4400" dirty="0"/>
                  <a:t> e partindo do teorema da divergência.</a:t>
                </a:r>
              </a:p>
            </p:txBody>
          </p:sp>
        </mc:Choice>
        <mc:Fallback xmlns="">
          <p:sp>
            <p:nvSpPr>
              <p:cNvPr id="20" name="Título 1">
                <a:extLst>
                  <a:ext uri="{FF2B5EF4-FFF2-40B4-BE49-F238E27FC236}">
                    <a16:creationId xmlns:a16="http://schemas.microsoft.com/office/drawing/2014/main" id="{9A269CB5-280C-4181-90B8-49268F807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895349"/>
                <a:ext cx="11431290" cy="1510781"/>
              </a:xfrm>
              <a:prstGeom prst="rect">
                <a:avLst/>
              </a:prstGeom>
              <a:blipFill>
                <a:blip r:embed="rId4"/>
                <a:stretch>
                  <a:fillRect l="-1066" t="-11290" r="-1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768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1ª Identidade de Green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086E9960-60D2-4F7A-9FFD-03D6D2A61D7D}"/>
              </a:ext>
            </a:extLst>
          </p:cNvPr>
          <p:cNvSpPr/>
          <p:nvPr/>
        </p:nvSpPr>
        <p:spPr>
          <a:xfrm>
            <a:off x="7866743" y="3730171"/>
            <a:ext cx="3418815" cy="2133600"/>
          </a:xfrm>
          <a:custGeom>
            <a:avLst/>
            <a:gdLst>
              <a:gd name="connsiteX0" fmla="*/ 2133600 w 3418815"/>
              <a:gd name="connsiteY0" fmla="*/ 0 h 2133600"/>
              <a:gd name="connsiteX1" fmla="*/ 2133600 w 3418815"/>
              <a:gd name="connsiteY1" fmla="*/ 0 h 2133600"/>
              <a:gd name="connsiteX2" fmla="*/ 2002971 w 3418815"/>
              <a:gd name="connsiteY2" fmla="*/ 14515 h 2133600"/>
              <a:gd name="connsiteX3" fmla="*/ 1770743 w 3418815"/>
              <a:gd name="connsiteY3" fmla="*/ 58058 h 2133600"/>
              <a:gd name="connsiteX4" fmla="*/ 1465943 w 3418815"/>
              <a:gd name="connsiteY4" fmla="*/ 87086 h 2133600"/>
              <a:gd name="connsiteX5" fmla="*/ 1378857 w 3418815"/>
              <a:gd name="connsiteY5" fmla="*/ 116115 h 2133600"/>
              <a:gd name="connsiteX6" fmla="*/ 1291771 w 3418815"/>
              <a:gd name="connsiteY6" fmla="*/ 130629 h 2133600"/>
              <a:gd name="connsiteX7" fmla="*/ 1233714 w 3418815"/>
              <a:gd name="connsiteY7" fmla="*/ 145143 h 2133600"/>
              <a:gd name="connsiteX8" fmla="*/ 1175657 w 3418815"/>
              <a:gd name="connsiteY8" fmla="*/ 174172 h 2133600"/>
              <a:gd name="connsiteX9" fmla="*/ 1103086 w 3418815"/>
              <a:gd name="connsiteY9" fmla="*/ 188686 h 2133600"/>
              <a:gd name="connsiteX10" fmla="*/ 1045028 w 3418815"/>
              <a:gd name="connsiteY10" fmla="*/ 232229 h 2133600"/>
              <a:gd name="connsiteX11" fmla="*/ 1001486 w 3418815"/>
              <a:gd name="connsiteY11" fmla="*/ 246743 h 2133600"/>
              <a:gd name="connsiteX12" fmla="*/ 914400 w 3418815"/>
              <a:gd name="connsiteY12" fmla="*/ 304800 h 2133600"/>
              <a:gd name="connsiteX13" fmla="*/ 827314 w 3418815"/>
              <a:gd name="connsiteY13" fmla="*/ 377372 h 2133600"/>
              <a:gd name="connsiteX14" fmla="*/ 798286 w 3418815"/>
              <a:gd name="connsiteY14" fmla="*/ 420915 h 2133600"/>
              <a:gd name="connsiteX15" fmla="*/ 682171 w 3418815"/>
              <a:gd name="connsiteY15" fmla="*/ 522515 h 2133600"/>
              <a:gd name="connsiteX16" fmla="*/ 638628 w 3418815"/>
              <a:gd name="connsiteY16" fmla="*/ 580572 h 2133600"/>
              <a:gd name="connsiteX17" fmla="*/ 595086 w 3418815"/>
              <a:gd name="connsiteY17" fmla="*/ 624115 h 2133600"/>
              <a:gd name="connsiteX18" fmla="*/ 522514 w 3418815"/>
              <a:gd name="connsiteY18" fmla="*/ 711200 h 2133600"/>
              <a:gd name="connsiteX19" fmla="*/ 377371 w 3418815"/>
              <a:gd name="connsiteY19" fmla="*/ 841829 h 2133600"/>
              <a:gd name="connsiteX20" fmla="*/ 319314 w 3418815"/>
              <a:gd name="connsiteY20" fmla="*/ 928915 h 2133600"/>
              <a:gd name="connsiteX21" fmla="*/ 232228 w 3418815"/>
              <a:gd name="connsiteY21" fmla="*/ 1016000 h 2133600"/>
              <a:gd name="connsiteX22" fmla="*/ 188686 w 3418815"/>
              <a:gd name="connsiteY22" fmla="*/ 1059543 h 2133600"/>
              <a:gd name="connsiteX23" fmla="*/ 130628 w 3418815"/>
              <a:gd name="connsiteY23" fmla="*/ 1146629 h 2133600"/>
              <a:gd name="connsiteX24" fmla="*/ 87086 w 3418815"/>
              <a:gd name="connsiteY24" fmla="*/ 1204686 h 2133600"/>
              <a:gd name="connsiteX25" fmla="*/ 29028 w 3418815"/>
              <a:gd name="connsiteY25" fmla="*/ 1349829 h 2133600"/>
              <a:gd name="connsiteX26" fmla="*/ 0 w 3418815"/>
              <a:gd name="connsiteY26" fmla="*/ 1465943 h 2133600"/>
              <a:gd name="connsiteX27" fmla="*/ 14514 w 3418815"/>
              <a:gd name="connsiteY27" fmla="*/ 1828800 h 2133600"/>
              <a:gd name="connsiteX28" fmla="*/ 72571 w 3418815"/>
              <a:gd name="connsiteY28" fmla="*/ 1915886 h 2133600"/>
              <a:gd name="connsiteX29" fmla="*/ 116114 w 3418815"/>
              <a:gd name="connsiteY29" fmla="*/ 1930400 h 2133600"/>
              <a:gd name="connsiteX30" fmla="*/ 174171 w 3418815"/>
              <a:gd name="connsiteY30" fmla="*/ 1973943 h 2133600"/>
              <a:gd name="connsiteX31" fmla="*/ 261257 w 3418815"/>
              <a:gd name="connsiteY31" fmla="*/ 2002972 h 2133600"/>
              <a:gd name="connsiteX32" fmla="*/ 362857 w 3418815"/>
              <a:gd name="connsiteY32" fmla="*/ 2032000 h 2133600"/>
              <a:gd name="connsiteX33" fmla="*/ 551543 w 3418815"/>
              <a:gd name="connsiteY33" fmla="*/ 2075543 h 2133600"/>
              <a:gd name="connsiteX34" fmla="*/ 667657 w 3418815"/>
              <a:gd name="connsiteY34" fmla="*/ 2104572 h 2133600"/>
              <a:gd name="connsiteX35" fmla="*/ 928914 w 3418815"/>
              <a:gd name="connsiteY35" fmla="*/ 2133600 h 2133600"/>
              <a:gd name="connsiteX36" fmla="*/ 1930400 w 3418815"/>
              <a:gd name="connsiteY36" fmla="*/ 2119086 h 2133600"/>
              <a:gd name="connsiteX37" fmla="*/ 1988457 w 3418815"/>
              <a:gd name="connsiteY37" fmla="*/ 2104572 h 2133600"/>
              <a:gd name="connsiteX38" fmla="*/ 2133600 w 3418815"/>
              <a:gd name="connsiteY38" fmla="*/ 2090058 h 2133600"/>
              <a:gd name="connsiteX39" fmla="*/ 2394857 w 3418815"/>
              <a:gd name="connsiteY39" fmla="*/ 2046515 h 2133600"/>
              <a:gd name="connsiteX40" fmla="*/ 2467428 w 3418815"/>
              <a:gd name="connsiteY40" fmla="*/ 2017486 h 2133600"/>
              <a:gd name="connsiteX41" fmla="*/ 2627086 w 3418815"/>
              <a:gd name="connsiteY41" fmla="*/ 1973943 h 2133600"/>
              <a:gd name="connsiteX42" fmla="*/ 2757714 w 3418815"/>
              <a:gd name="connsiteY42" fmla="*/ 1901372 h 2133600"/>
              <a:gd name="connsiteX43" fmla="*/ 2888343 w 3418815"/>
              <a:gd name="connsiteY43" fmla="*/ 1799772 h 2133600"/>
              <a:gd name="connsiteX44" fmla="*/ 2931886 w 3418815"/>
              <a:gd name="connsiteY44" fmla="*/ 1770743 h 2133600"/>
              <a:gd name="connsiteX45" fmla="*/ 3048000 w 3418815"/>
              <a:gd name="connsiteY45" fmla="*/ 1683658 h 2133600"/>
              <a:gd name="connsiteX46" fmla="*/ 3149600 w 3418815"/>
              <a:gd name="connsiteY46" fmla="*/ 1596572 h 2133600"/>
              <a:gd name="connsiteX47" fmla="*/ 3222171 w 3418815"/>
              <a:gd name="connsiteY47" fmla="*/ 1524000 h 2133600"/>
              <a:gd name="connsiteX48" fmla="*/ 3251200 w 3418815"/>
              <a:gd name="connsiteY48" fmla="*/ 1480458 h 2133600"/>
              <a:gd name="connsiteX49" fmla="*/ 3294743 w 3418815"/>
              <a:gd name="connsiteY49" fmla="*/ 1422400 h 2133600"/>
              <a:gd name="connsiteX50" fmla="*/ 3338286 w 3418815"/>
              <a:gd name="connsiteY50" fmla="*/ 1335315 h 2133600"/>
              <a:gd name="connsiteX51" fmla="*/ 3396343 w 3418815"/>
              <a:gd name="connsiteY51" fmla="*/ 1248229 h 2133600"/>
              <a:gd name="connsiteX52" fmla="*/ 3396343 w 3418815"/>
              <a:gd name="connsiteY52" fmla="*/ 943429 h 2133600"/>
              <a:gd name="connsiteX53" fmla="*/ 3338286 w 3418815"/>
              <a:gd name="connsiteY53" fmla="*/ 856343 h 2133600"/>
              <a:gd name="connsiteX54" fmla="*/ 3265714 w 3418815"/>
              <a:gd name="connsiteY54" fmla="*/ 725715 h 2133600"/>
              <a:gd name="connsiteX55" fmla="*/ 3236686 w 3418815"/>
              <a:gd name="connsiteY55" fmla="*/ 667658 h 2133600"/>
              <a:gd name="connsiteX56" fmla="*/ 3178628 w 3418815"/>
              <a:gd name="connsiteY56" fmla="*/ 595086 h 2133600"/>
              <a:gd name="connsiteX57" fmla="*/ 3106057 w 3418815"/>
              <a:gd name="connsiteY57" fmla="*/ 493486 h 2133600"/>
              <a:gd name="connsiteX58" fmla="*/ 3018971 w 3418815"/>
              <a:gd name="connsiteY58" fmla="*/ 406400 h 2133600"/>
              <a:gd name="connsiteX59" fmla="*/ 2917371 w 3418815"/>
              <a:gd name="connsiteY59" fmla="*/ 290286 h 2133600"/>
              <a:gd name="connsiteX60" fmla="*/ 2859314 w 3418815"/>
              <a:gd name="connsiteY60" fmla="*/ 261258 h 2133600"/>
              <a:gd name="connsiteX61" fmla="*/ 2743200 w 3418815"/>
              <a:gd name="connsiteY61" fmla="*/ 174172 h 2133600"/>
              <a:gd name="connsiteX62" fmla="*/ 2699657 w 3418815"/>
              <a:gd name="connsiteY62" fmla="*/ 130629 h 2133600"/>
              <a:gd name="connsiteX63" fmla="*/ 2641600 w 3418815"/>
              <a:gd name="connsiteY63" fmla="*/ 116115 h 2133600"/>
              <a:gd name="connsiteX64" fmla="*/ 2554514 w 3418815"/>
              <a:gd name="connsiteY64" fmla="*/ 87086 h 2133600"/>
              <a:gd name="connsiteX65" fmla="*/ 2510971 w 3418815"/>
              <a:gd name="connsiteY65" fmla="*/ 72572 h 2133600"/>
              <a:gd name="connsiteX66" fmla="*/ 2467428 w 3418815"/>
              <a:gd name="connsiteY66" fmla="*/ 58058 h 2133600"/>
              <a:gd name="connsiteX67" fmla="*/ 2409371 w 3418815"/>
              <a:gd name="connsiteY67" fmla="*/ 43543 h 2133600"/>
              <a:gd name="connsiteX68" fmla="*/ 2278743 w 3418815"/>
              <a:gd name="connsiteY68" fmla="*/ 29029 h 2133600"/>
              <a:gd name="connsiteX69" fmla="*/ 2133600 w 3418815"/>
              <a:gd name="connsiteY69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18815" h="2133600">
                <a:moveTo>
                  <a:pt x="2133600" y="0"/>
                </a:moveTo>
                <a:lnTo>
                  <a:pt x="2133600" y="0"/>
                </a:lnTo>
                <a:cubicBezTo>
                  <a:pt x="2090057" y="4838"/>
                  <a:pt x="2046115" y="6901"/>
                  <a:pt x="2002971" y="14515"/>
                </a:cubicBezTo>
                <a:cubicBezTo>
                  <a:pt x="1741017" y="60742"/>
                  <a:pt x="2032035" y="31028"/>
                  <a:pt x="1770743" y="58058"/>
                </a:cubicBezTo>
                <a:lnTo>
                  <a:pt x="1465943" y="87086"/>
                </a:lnTo>
                <a:cubicBezTo>
                  <a:pt x="1436914" y="96762"/>
                  <a:pt x="1408542" y="108694"/>
                  <a:pt x="1378857" y="116115"/>
                </a:cubicBezTo>
                <a:cubicBezTo>
                  <a:pt x="1350307" y="123253"/>
                  <a:pt x="1320629" y="124858"/>
                  <a:pt x="1291771" y="130629"/>
                </a:cubicBezTo>
                <a:cubicBezTo>
                  <a:pt x="1272210" y="134541"/>
                  <a:pt x="1253066" y="140305"/>
                  <a:pt x="1233714" y="145143"/>
                </a:cubicBezTo>
                <a:cubicBezTo>
                  <a:pt x="1214362" y="154819"/>
                  <a:pt x="1196183" y="167330"/>
                  <a:pt x="1175657" y="174172"/>
                </a:cubicBezTo>
                <a:cubicBezTo>
                  <a:pt x="1152254" y="181973"/>
                  <a:pt x="1125629" y="178667"/>
                  <a:pt x="1103086" y="188686"/>
                </a:cubicBezTo>
                <a:cubicBezTo>
                  <a:pt x="1080980" y="198511"/>
                  <a:pt x="1066031" y="220227"/>
                  <a:pt x="1045028" y="232229"/>
                </a:cubicBezTo>
                <a:cubicBezTo>
                  <a:pt x="1031745" y="239819"/>
                  <a:pt x="1016000" y="241905"/>
                  <a:pt x="1001486" y="246743"/>
                </a:cubicBezTo>
                <a:cubicBezTo>
                  <a:pt x="972457" y="266095"/>
                  <a:pt x="939070" y="280130"/>
                  <a:pt x="914400" y="304800"/>
                </a:cubicBezTo>
                <a:cubicBezTo>
                  <a:pt x="858522" y="360678"/>
                  <a:pt x="887936" y="336957"/>
                  <a:pt x="827314" y="377372"/>
                </a:cubicBezTo>
                <a:cubicBezTo>
                  <a:pt x="817638" y="391886"/>
                  <a:pt x="810621" y="408580"/>
                  <a:pt x="798286" y="420915"/>
                </a:cubicBezTo>
                <a:cubicBezTo>
                  <a:pt x="644844" y="574357"/>
                  <a:pt x="840476" y="341596"/>
                  <a:pt x="682171" y="522515"/>
                </a:cubicBezTo>
                <a:cubicBezTo>
                  <a:pt x="666241" y="540720"/>
                  <a:pt x="654371" y="562205"/>
                  <a:pt x="638628" y="580572"/>
                </a:cubicBezTo>
                <a:cubicBezTo>
                  <a:pt x="625270" y="596157"/>
                  <a:pt x="608226" y="608346"/>
                  <a:pt x="595086" y="624115"/>
                </a:cubicBezTo>
                <a:cubicBezTo>
                  <a:pt x="539097" y="691303"/>
                  <a:pt x="596718" y="647597"/>
                  <a:pt x="522514" y="711200"/>
                </a:cubicBezTo>
                <a:cubicBezTo>
                  <a:pt x="464218" y="761167"/>
                  <a:pt x="426232" y="768537"/>
                  <a:pt x="377371" y="841829"/>
                </a:cubicBezTo>
                <a:cubicBezTo>
                  <a:pt x="358019" y="870858"/>
                  <a:pt x="343984" y="904246"/>
                  <a:pt x="319314" y="928915"/>
                </a:cubicBezTo>
                <a:lnTo>
                  <a:pt x="232228" y="1016000"/>
                </a:lnTo>
                <a:cubicBezTo>
                  <a:pt x="217714" y="1030514"/>
                  <a:pt x="200072" y="1042464"/>
                  <a:pt x="188686" y="1059543"/>
                </a:cubicBezTo>
                <a:cubicBezTo>
                  <a:pt x="169333" y="1088572"/>
                  <a:pt x="151561" y="1118718"/>
                  <a:pt x="130628" y="1146629"/>
                </a:cubicBezTo>
                <a:cubicBezTo>
                  <a:pt x="116114" y="1165981"/>
                  <a:pt x="99907" y="1184173"/>
                  <a:pt x="87086" y="1204686"/>
                </a:cubicBezTo>
                <a:cubicBezTo>
                  <a:pt x="64318" y="1241115"/>
                  <a:pt x="36692" y="1311508"/>
                  <a:pt x="29028" y="1349829"/>
                </a:cubicBezTo>
                <a:cubicBezTo>
                  <a:pt x="11514" y="1437402"/>
                  <a:pt x="22315" y="1398997"/>
                  <a:pt x="0" y="1465943"/>
                </a:cubicBezTo>
                <a:cubicBezTo>
                  <a:pt x="4838" y="1586895"/>
                  <a:pt x="-4761" y="1709295"/>
                  <a:pt x="14514" y="1828800"/>
                </a:cubicBezTo>
                <a:cubicBezTo>
                  <a:pt x="20069" y="1863243"/>
                  <a:pt x="39473" y="1904854"/>
                  <a:pt x="72571" y="1915886"/>
                </a:cubicBezTo>
                <a:lnTo>
                  <a:pt x="116114" y="1930400"/>
                </a:lnTo>
                <a:cubicBezTo>
                  <a:pt x="135466" y="1944914"/>
                  <a:pt x="152534" y="1963125"/>
                  <a:pt x="174171" y="1973943"/>
                </a:cubicBezTo>
                <a:cubicBezTo>
                  <a:pt x="201539" y="1987627"/>
                  <a:pt x="232228" y="1993296"/>
                  <a:pt x="261257" y="2002972"/>
                </a:cubicBezTo>
                <a:cubicBezTo>
                  <a:pt x="407588" y="2051749"/>
                  <a:pt x="180613" y="1977327"/>
                  <a:pt x="362857" y="2032000"/>
                </a:cubicBezTo>
                <a:cubicBezTo>
                  <a:pt x="507757" y="2075470"/>
                  <a:pt x="391300" y="2052652"/>
                  <a:pt x="551543" y="2075543"/>
                </a:cubicBezTo>
                <a:cubicBezTo>
                  <a:pt x="599870" y="2091653"/>
                  <a:pt x="610106" y="2097065"/>
                  <a:pt x="667657" y="2104572"/>
                </a:cubicBezTo>
                <a:cubicBezTo>
                  <a:pt x="754543" y="2115905"/>
                  <a:pt x="928914" y="2133600"/>
                  <a:pt x="928914" y="2133600"/>
                </a:cubicBezTo>
                <a:lnTo>
                  <a:pt x="1930400" y="2119086"/>
                </a:lnTo>
                <a:cubicBezTo>
                  <a:pt x="1950340" y="2118540"/>
                  <a:pt x="1968710" y="2107393"/>
                  <a:pt x="1988457" y="2104572"/>
                </a:cubicBezTo>
                <a:cubicBezTo>
                  <a:pt x="2036591" y="2097696"/>
                  <a:pt x="2085219" y="2094896"/>
                  <a:pt x="2133600" y="2090058"/>
                </a:cubicBezTo>
                <a:cubicBezTo>
                  <a:pt x="2316991" y="2053379"/>
                  <a:pt x="2229785" y="2067149"/>
                  <a:pt x="2394857" y="2046515"/>
                </a:cubicBezTo>
                <a:cubicBezTo>
                  <a:pt x="2419047" y="2036839"/>
                  <a:pt x="2442711" y="2025725"/>
                  <a:pt x="2467428" y="2017486"/>
                </a:cubicBezTo>
                <a:cubicBezTo>
                  <a:pt x="2519176" y="2000237"/>
                  <a:pt x="2573956" y="1987226"/>
                  <a:pt x="2627086" y="1973943"/>
                </a:cubicBezTo>
                <a:cubicBezTo>
                  <a:pt x="2726901" y="1907399"/>
                  <a:pt x="2681073" y="1926918"/>
                  <a:pt x="2757714" y="1901372"/>
                </a:cubicBezTo>
                <a:cubicBezTo>
                  <a:pt x="2801257" y="1867505"/>
                  <a:pt x="2842445" y="1830371"/>
                  <a:pt x="2888343" y="1799772"/>
                </a:cubicBezTo>
                <a:cubicBezTo>
                  <a:pt x="2902857" y="1790096"/>
                  <a:pt x="2917778" y="1781003"/>
                  <a:pt x="2931886" y="1770743"/>
                </a:cubicBezTo>
                <a:cubicBezTo>
                  <a:pt x="2971013" y="1742287"/>
                  <a:pt x="3013790" y="1717869"/>
                  <a:pt x="3048000" y="1683658"/>
                </a:cubicBezTo>
                <a:cubicBezTo>
                  <a:pt x="3118392" y="1613265"/>
                  <a:pt x="3083285" y="1640781"/>
                  <a:pt x="3149600" y="1596572"/>
                </a:cubicBezTo>
                <a:cubicBezTo>
                  <a:pt x="3227002" y="1480466"/>
                  <a:pt x="3125415" y="1620754"/>
                  <a:pt x="3222171" y="1524000"/>
                </a:cubicBezTo>
                <a:cubicBezTo>
                  <a:pt x="3234506" y="1511665"/>
                  <a:pt x="3241061" y="1494653"/>
                  <a:pt x="3251200" y="1480458"/>
                </a:cubicBezTo>
                <a:cubicBezTo>
                  <a:pt x="3265261" y="1460773"/>
                  <a:pt x="3282297" y="1443143"/>
                  <a:pt x="3294743" y="1422400"/>
                </a:cubicBezTo>
                <a:cubicBezTo>
                  <a:pt x="3311441" y="1394570"/>
                  <a:pt x="3321933" y="1363349"/>
                  <a:pt x="3338286" y="1335315"/>
                </a:cubicBezTo>
                <a:cubicBezTo>
                  <a:pt x="3355865" y="1305179"/>
                  <a:pt x="3396343" y="1248229"/>
                  <a:pt x="3396343" y="1248229"/>
                </a:cubicBezTo>
                <a:cubicBezTo>
                  <a:pt x="3419767" y="1131108"/>
                  <a:pt x="3432206" y="1101227"/>
                  <a:pt x="3396343" y="943429"/>
                </a:cubicBezTo>
                <a:cubicBezTo>
                  <a:pt x="3388611" y="909408"/>
                  <a:pt x="3338286" y="856343"/>
                  <a:pt x="3338286" y="856343"/>
                </a:cubicBezTo>
                <a:cubicBezTo>
                  <a:pt x="3311716" y="750068"/>
                  <a:pt x="3343285" y="842072"/>
                  <a:pt x="3265714" y="725715"/>
                </a:cubicBezTo>
                <a:cubicBezTo>
                  <a:pt x="3253712" y="707712"/>
                  <a:pt x="3248688" y="685661"/>
                  <a:pt x="3236686" y="667658"/>
                </a:cubicBezTo>
                <a:cubicBezTo>
                  <a:pt x="3219502" y="641882"/>
                  <a:pt x="3197216" y="619869"/>
                  <a:pt x="3178628" y="595086"/>
                </a:cubicBezTo>
                <a:cubicBezTo>
                  <a:pt x="3143287" y="547964"/>
                  <a:pt x="3150214" y="542549"/>
                  <a:pt x="3106057" y="493486"/>
                </a:cubicBezTo>
                <a:cubicBezTo>
                  <a:pt x="3078594" y="462972"/>
                  <a:pt x="3043603" y="439242"/>
                  <a:pt x="3018971" y="406400"/>
                </a:cubicBezTo>
                <a:cubicBezTo>
                  <a:pt x="2987480" y="364412"/>
                  <a:pt x="2960320" y="322498"/>
                  <a:pt x="2917371" y="290286"/>
                </a:cubicBezTo>
                <a:cubicBezTo>
                  <a:pt x="2900062" y="277304"/>
                  <a:pt x="2878666" y="270934"/>
                  <a:pt x="2859314" y="261258"/>
                </a:cubicBezTo>
                <a:cubicBezTo>
                  <a:pt x="2707660" y="109602"/>
                  <a:pt x="2887635" y="277339"/>
                  <a:pt x="2743200" y="174172"/>
                </a:cubicBezTo>
                <a:cubicBezTo>
                  <a:pt x="2726497" y="162241"/>
                  <a:pt x="2717479" y="140813"/>
                  <a:pt x="2699657" y="130629"/>
                </a:cubicBezTo>
                <a:cubicBezTo>
                  <a:pt x="2682337" y="120732"/>
                  <a:pt x="2660707" y="121847"/>
                  <a:pt x="2641600" y="116115"/>
                </a:cubicBezTo>
                <a:cubicBezTo>
                  <a:pt x="2612292" y="107322"/>
                  <a:pt x="2583543" y="96762"/>
                  <a:pt x="2554514" y="87086"/>
                </a:cubicBezTo>
                <a:lnTo>
                  <a:pt x="2510971" y="72572"/>
                </a:lnTo>
                <a:cubicBezTo>
                  <a:pt x="2496457" y="67734"/>
                  <a:pt x="2482271" y="61769"/>
                  <a:pt x="2467428" y="58058"/>
                </a:cubicBezTo>
                <a:cubicBezTo>
                  <a:pt x="2448076" y="53220"/>
                  <a:pt x="2429087" y="46576"/>
                  <a:pt x="2409371" y="43543"/>
                </a:cubicBezTo>
                <a:cubicBezTo>
                  <a:pt x="2366070" y="36881"/>
                  <a:pt x="2322336" y="33388"/>
                  <a:pt x="2278743" y="29029"/>
                </a:cubicBezTo>
                <a:cubicBezTo>
                  <a:pt x="2129220" y="14077"/>
                  <a:pt x="2157790" y="4838"/>
                  <a:pt x="213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  <a:alpha val="99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73D3CB4-F274-4E63-A0A9-7D486AA5CB1C}"/>
              </a:ext>
            </a:extLst>
          </p:cNvPr>
          <p:cNvCxnSpPr>
            <a:cxnSpLocks/>
          </p:cNvCxnSpPr>
          <p:nvPr/>
        </p:nvCxnSpPr>
        <p:spPr>
          <a:xfrm flipV="1">
            <a:off x="10638972" y="3585028"/>
            <a:ext cx="246743" cy="348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75286D6-A552-47A4-A107-1B9CD82703A9}"/>
                  </a:ext>
                </a:extLst>
              </p:cNvPr>
              <p:cNvSpPr txBox="1"/>
              <p:nvPr/>
            </p:nvSpPr>
            <p:spPr>
              <a:xfrm>
                <a:off x="10828358" y="3087915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75286D6-A552-47A4-A107-1B9CD8270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358" y="3087915"/>
                <a:ext cx="37657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1">
            <a:extLst>
              <a:ext uri="{FF2B5EF4-FFF2-40B4-BE49-F238E27FC236}">
                <a16:creationId xmlns:a16="http://schemas.microsoft.com/office/drawing/2014/main" id="{7F164989-6FE5-4FB5-9F8C-24411AA4AD2F}"/>
              </a:ext>
            </a:extLst>
          </p:cNvPr>
          <p:cNvSpPr txBox="1">
            <a:spLocks/>
          </p:cNvSpPr>
          <p:nvPr/>
        </p:nvSpPr>
        <p:spPr>
          <a:xfrm>
            <a:off x="6847377" y="5351646"/>
            <a:ext cx="1487714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2B5680C-EF5A-444C-B532-94152C7E5BE0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33043E1-7CF0-4D75-A9AC-18775071DF2D}"/>
                  </a:ext>
                </a:extLst>
              </p:cNvPr>
              <p:cNvSpPr txBox="1"/>
              <p:nvPr/>
            </p:nvSpPr>
            <p:spPr>
              <a:xfrm>
                <a:off x="508421" y="3091611"/>
                <a:ext cx="5718518" cy="1718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sz="3600">
                              <a:latin typeface="Cambria Math" panose="02040503050406030204" pitchFamily="18" charset="0"/>
                            </a:rPr>
                            <m:t>V∇U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sz="3600">
                                  <a:latin typeface="Cambria Math" panose="02040503050406030204" pitchFamily="18" charset="0"/>
                                </a:rPr>
                                <m:t>V∇U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</m:t>
                              </m:r>
                              <m:acc>
                                <m:accPr>
                                  <m:chr m:val="̂"/>
                                  <m:ctrlPr>
                                    <a:rPr lang="pt-BR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36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nary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33043E1-7CF0-4D75-A9AC-18775071D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21" y="3091611"/>
                <a:ext cx="5718518" cy="1718676"/>
              </a:xfrm>
              <a:prstGeom prst="rect">
                <a:avLst/>
              </a:prstGeom>
              <a:blipFill>
                <a:blip r:embed="rId3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DD269DF-8EA1-40E2-A129-AE00FB130495}"/>
                  </a:ext>
                </a:extLst>
              </p:cNvPr>
              <p:cNvSpPr txBox="1"/>
              <p:nvPr/>
            </p:nvSpPr>
            <p:spPr>
              <a:xfrm>
                <a:off x="987064" y="2810913"/>
                <a:ext cx="28326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∇U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DD269DF-8EA1-40E2-A129-AE00FB130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64" y="2810913"/>
                <a:ext cx="283265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43E75D0-AF0F-4E2C-BBC0-775AF79D12FB}"/>
              </a:ext>
            </a:extLst>
          </p:cNvPr>
          <p:cNvCxnSpPr/>
          <p:nvPr/>
        </p:nvCxnSpPr>
        <p:spPr>
          <a:xfrm flipV="1">
            <a:off x="1524000" y="3207026"/>
            <a:ext cx="609600" cy="196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ítulo 1">
                <a:extLst>
                  <a:ext uri="{FF2B5EF4-FFF2-40B4-BE49-F238E27FC236}">
                    <a16:creationId xmlns:a16="http://schemas.microsoft.com/office/drawing/2014/main" id="{9A269CB5-280C-4181-90B8-49268F8077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895349"/>
                <a:ext cx="11431290" cy="151078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62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Sendo </a:t>
                </a:r>
                <a:r>
                  <a:rPr lang="pt-BR" sz="4400" b="1" dirty="0"/>
                  <a:t>U</a:t>
                </a:r>
                <a:r>
                  <a:rPr lang="pt-BR" sz="4400" dirty="0"/>
                  <a:t> e </a:t>
                </a:r>
                <a:r>
                  <a:rPr lang="pt-BR" sz="4400" b="1" dirty="0"/>
                  <a:t>V</a:t>
                </a:r>
                <a:r>
                  <a:rPr lang="pt-BR" sz="4400" dirty="0"/>
                  <a:t> duas funções contínuas com derivadas de primeira ordem em uma região fechada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4400" dirty="0"/>
                  <a:t>, sendo </a:t>
                </a:r>
                <a:r>
                  <a:rPr lang="pt-BR" sz="4400" b="1" dirty="0"/>
                  <a:t>S</a:t>
                </a:r>
                <a:r>
                  <a:rPr lang="pt-BR" sz="4400" dirty="0"/>
                  <a:t> a superfície que limita esta região. E </a:t>
                </a:r>
                <a:r>
                  <a:rPr lang="pt-BR" sz="4400" b="1" dirty="0"/>
                  <a:t>U</a:t>
                </a:r>
                <a:r>
                  <a:rPr lang="pt-BR" sz="4400" dirty="0"/>
                  <a:t> uma função contínua com derivadas de segunda ordem em </a:t>
                </a:r>
                <a:r>
                  <a:rPr lang="pt-BR" sz="4400" b="1" dirty="0"/>
                  <a:t>R</a:t>
                </a:r>
                <a:r>
                  <a:rPr lang="pt-BR" sz="4400" dirty="0"/>
                  <a:t>. Podemos considerar um campo potencial igual a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V∇U</m:t>
                    </m:r>
                  </m:oMath>
                </a14:m>
                <a:r>
                  <a:rPr lang="pt-BR" sz="4400" dirty="0"/>
                  <a:t> e partindo do teorema da divergência.</a:t>
                </a:r>
              </a:p>
            </p:txBody>
          </p:sp>
        </mc:Choice>
        <mc:Fallback xmlns="">
          <p:sp>
            <p:nvSpPr>
              <p:cNvPr id="20" name="Título 1">
                <a:extLst>
                  <a:ext uri="{FF2B5EF4-FFF2-40B4-BE49-F238E27FC236}">
                    <a16:creationId xmlns:a16="http://schemas.microsoft.com/office/drawing/2014/main" id="{9A269CB5-280C-4181-90B8-49268F807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895349"/>
                <a:ext cx="11431290" cy="1510781"/>
              </a:xfrm>
              <a:prstGeom prst="rect">
                <a:avLst/>
              </a:prstGeom>
              <a:blipFill>
                <a:blip r:embed="rId5"/>
                <a:stretch>
                  <a:fillRect l="-1066" t="-11290" r="-1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75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1ª Identidade de Green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086E9960-60D2-4F7A-9FFD-03D6D2A61D7D}"/>
              </a:ext>
            </a:extLst>
          </p:cNvPr>
          <p:cNvSpPr/>
          <p:nvPr/>
        </p:nvSpPr>
        <p:spPr>
          <a:xfrm>
            <a:off x="7866743" y="3730171"/>
            <a:ext cx="3418815" cy="2133600"/>
          </a:xfrm>
          <a:custGeom>
            <a:avLst/>
            <a:gdLst>
              <a:gd name="connsiteX0" fmla="*/ 2133600 w 3418815"/>
              <a:gd name="connsiteY0" fmla="*/ 0 h 2133600"/>
              <a:gd name="connsiteX1" fmla="*/ 2133600 w 3418815"/>
              <a:gd name="connsiteY1" fmla="*/ 0 h 2133600"/>
              <a:gd name="connsiteX2" fmla="*/ 2002971 w 3418815"/>
              <a:gd name="connsiteY2" fmla="*/ 14515 h 2133600"/>
              <a:gd name="connsiteX3" fmla="*/ 1770743 w 3418815"/>
              <a:gd name="connsiteY3" fmla="*/ 58058 h 2133600"/>
              <a:gd name="connsiteX4" fmla="*/ 1465943 w 3418815"/>
              <a:gd name="connsiteY4" fmla="*/ 87086 h 2133600"/>
              <a:gd name="connsiteX5" fmla="*/ 1378857 w 3418815"/>
              <a:gd name="connsiteY5" fmla="*/ 116115 h 2133600"/>
              <a:gd name="connsiteX6" fmla="*/ 1291771 w 3418815"/>
              <a:gd name="connsiteY6" fmla="*/ 130629 h 2133600"/>
              <a:gd name="connsiteX7" fmla="*/ 1233714 w 3418815"/>
              <a:gd name="connsiteY7" fmla="*/ 145143 h 2133600"/>
              <a:gd name="connsiteX8" fmla="*/ 1175657 w 3418815"/>
              <a:gd name="connsiteY8" fmla="*/ 174172 h 2133600"/>
              <a:gd name="connsiteX9" fmla="*/ 1103086 w 3418815"/>
              <a:gd name="connsiteY9" fmla="*/ 188686 h 2133600"/>
              <a:gd name="connsiteX10" fmla="*/ 1045028 w 3418815"/>
              <a:gd name="connsiteY10" fmla="*/ 232229 h 2133600"/>
              <a:gd name="connsiteX11" fmla="*/ 1001486 w 3418815"/>
              <a:gd name="connsiteY11" fmla="*/ 246743 h 2133600"/>
              <a:gd name="connsiteX12" fmla="*/ 914400 w 3418815"/>
              <a:gd name="connsiteY12" fmla="*/ 304800 h 2133600"/>
              <a:gd name="connsiteX13" fmla="*/ 827314 w 3418815"/>
              <a:gd name="connsiteY13" fmla="*/ 377372 h 2133600"/>
              <a:gd name="connsiteX14" fmla="*/ 798286 w 3418815"/>
              <a:gd name="connsiteY14" fmla="*/ 420915 h 2133600"/>
              <a:gd name="connsiteX15" fmla="*/ 682171 w 3418815"/>
              <a:gd name="connsiteY15" fmla="*/ 522515 h 2133600"/>
              <a:gd name="connsiteX16" fmla="*/ 638628 w 3418815"/>
              <a:gd name="connsiteY16" fmla="*/ 580572 h 2133600"/>
              <a:gd name="connsiteX17" fmla="*/ 595086 w 3418815"/>
              <a:gd name="connsiteY17" fmla="*/ 624115 h 2133600"/>
              <a:gd name="connsiteX18" fmla="*/ 522514 w 3418815"/>
              <a:gd name="connsiteY18" fmla="*/ 711200 h 2133600"/>
              <a:gd name="connsiteX19" fmla="*/ 377371 w 3418815"/>
              <a:gd name="connsiteY19" fmla="*/ 841829 h 2133600"/>
              <a:gd name="connsiteX20" fmla="*/ 319314 w 3418815"/>
              <a:gd name="connsiteY20" fmla="*/ 928915 h 2133600"/>
              <a:gd name="connsiteX21" fmla="*/ 232228 w 3418815"/>
              <a:gd name="connsiteY21" fmla="*/ 1016000 h 2133600"/>
              <a:gd name="connsiteX22" fmla="*/ 188686 w 3418815"/>
              <a:gd name="connsiteY22" fmla="*/ 1059543 h 2133600"/>
              <a:gd name="connsiteX23" fmla="*/ 130628 w 3418815"/>
              <a:gd name="connsiteY23" fmla="*/ 1146629 h 2133600"/>
              <a:gd name="connsiteX24" fmla="*/ 87086 w 3418815"/>
              <a:gd name="connsiteY24" fmla="*/ 1204686 h 2133600"/>
              <a:gd name="connsiteX25" fmla="*/ 29028 w 3418815"/>
              <a:gd name="connsiteY25" fmla="*/ 1349829 h 2133600"/>
              <a:gd name="connsiteX26" fmla="*/ 0 w 3418815"/>
              <a:gd name="connsiteY26" fmla="*/ 1465943 h 2133600"/>
              <a:gd name="connsiteX27" fmla="*/ 14514 w 3418815"/>
              <a:gd name="connsiteY27" fmla="*/ 1828800 h 2133600"/>
              <a:gd name="connsiteX28" fmla="*/ 72571 w 3418815"/>
              <a:gd name="connsiteY28" fmla="*/ 1915886 h 2133600"/>
              <a:gd name="connsiteX29" fmla="*/ 116114 w 3418815"/>
              <a:gd name="connsiteY29" fmla="*/ 1930400 h 2133600"/>
              <a:gd name="connsiteX30" fmla="*/ 174171 w 3418815"/>
              <a:gd name="connsiteY30" fmla="*/ 1973943 h 2133600"/>
              <a:gd name="connsiteX31" fmla="*/ 261257 w 3418815"/>
              <a:gd name="connsiteY31" fmla="*/ 2002972 h 2133600"/>
              <a:gd name="connsiteX32" fmla="*/ 362857 w 3418815"/>
              <a:gd name="connsiteY32" fmla="*/ 2032000 h 2133600"/>
              <a:gd name="connsiteX33" fmla="*/ 551543 w 3418815"/>
              <a:gd name="connsiteY33" fmla="*/ 2075543 h 2133600"/>
              <a:gd name="connsiteX34" fmla="*/ 667657 w 3418815"/>
              <a:gd name="connsiteY34" fmla="*/ 2104572 h 2133600"/>
              <a:gd name="connsiteX35" fmla="*/ 928914 w 3418815"/>
              <a:gd name="connsiteY35" fmla="*/ 2133600 h 2133600"/>
              <a:gd name="connsiteX36" fmla="*/ 1930400 w 3418815"/>
              <a:gd name="connsiteY36" fmla="*/ 2119086 h 2133600"/>
              <a:gd name="connsiteX37" fmla="*/ 1988457 w 3418815"/>
              <a:gd name="connsiteY37" fmla="*/ 2104572 h 2133600"/>
              <a:gd name="connsiteX38" fmla="*/ 2133600 w 3418815"/>
              <a:gd name="connsiteY38" fmla="*/ 2090058 h 2133600"/>
              <a:gd name="connsiteX39" fmla="*/ 2394857 w 3418815"/>
              <a:gd name="connsiteY39" fmla="*/ 2046515 h 2133600"/>
              <a:gd name="connsiteX40" fmla="*/ 2467428 w 3418815"/>
              <a:gd name="connsiteY40" fmla="*/ 2017486 h 2133600"/>
              <a:gd name="connsiteX41" fmla="*/ 2627086 w 3418815"/>
              <a:gd name="connsiteY41" fmla="*/ 1973943 h 2133600"/>
              <a:gd name="connsiteX42" fmla="*/ 2757714 w 3418815"/>
              <a:gd name="connsiteY42" fmla="*/ 1901372 h 2133600"/>
              <a:gd name="connsiteX43" fmla="*/ 2888343 w 3418815"/>
              <a:gd name="connsiteY43" fmla="*/ 1799772 h 2133600"/>
              <a:gd name="connsiteX44" fmla="*/ 2931886 w 3418815"/>
              <a:gd name="connsiteY44" fmla="*/ 1770743 h 2133600"/>
              <a:gd name="connsiteX45" fmla="*/ 3048000 w 3418815"/>
              <a:gd name="connsiteY45" fmla="*/ 1683658 h 2133600"/>
              <a:gd name="connsiteX46" fmla="*/ 3149600 w 3418815"/>
              <a:gd name="connsiteY46" fmla="*/ 1596572 h 2133600"/>
              <a:gd name="connsiteX47" fmla="*/ 3222171 w 3418815"/>
              <a:gd name="connsiteY47" fmla="*/ 1524000 h 2133600"/>
              <a:gd name="connsiteX48" fmla="*/ 3251200 w 3418815"/>
              <a:gd name="connsiteY48" fmla="*/ 1480458 h 2133600"/>
              <a:gd name="connsiteX49" fmla="*/ 3294743 w 3418815"/>
              <a:gd name="connsiteY49" fmla="*/ 1422400 h 2133600"/>
              <a:gd name="connsiteX50" fmla="*/ 3338286 w 3418815"/>
              <a:gd name="connsiteY50" fmla="*/ 1335315 h 2133600"/>
              <a:gd name="connsiteX51" fmla="*/ 3396343 w 3418815"/>
              <a:gd name="connsiteY51" fmla="*/ 1248229 h 2133600"/>
              <a:gd name="connsiteX52" fmla="*/ 3396343 w 3418815"/>
              <a:gd name="connsiteY52" fmla="*/ 943429 h 2133600"/>
              <a:gd name="connsiteX53" fmla="*/ 3338286 w 3418815"/>
              <a:gd name="connsiteY53" fmla="*/ 856343 h 2133600"/>
              <a:gd name="connsiteX54" fmla="*/ 3265714 w 3418815"/>
              <a:gd name="connsiteY54" fmla="*/ 725715 h 2133600"/>
              <a:gd name="connsiteX55" fmla="*/ 3236686 w 3418815"/>
              <a:gd name="connsiteY55" fmla="*/ 667658 h 2133600"/>
              <a:gd name="connsiteX56" fmla="*/ 3178628 w 3418815"/>
              <a:gd name="connsiteY56" fmla="*/ 595086 h 2133600"/>
              <a:gd name="connsiteX57" fmla="*/ 3106057 w 3418815"/>
              <a:gd name="connsiteY57" fmla="*/ 493486 h 2133600"/>
              <a:gd name="connsiteX58" fmla="*/ 3018971 w 3418815"/>
              <a:gd name="connsiteY58" fmla="*/ 406400 h 2133600"/>
              <a:gd name="connsiteX59" fmla="*/ 2917371 w 3418815"/>
              <a:gd name="connsiteY59" fmla="*/ 290286 h 2133600"/>
              <a:gd name="connsiteX60" fmla="*/ 2859314 w 3418815"/>
              <a:gd name="connsiteY60" fmla="*/ 261258 h 2133600"/>
              <a:gd name="connsiteX61" fmla="*/ 2743200 w 3418815"/>
              <a:gd name="connsiteY61" fmla="*/ 174172 h 2133600"/>
              <a:gd name="connsiteX62" fmla="*/ 2699657 w 3418815"/>
              <a:gd name="connsiteY62" fmla="*/ 130629 h 2133600"/>
              <a:gd name="connsiteX63" fmla="*/ 2641600 w 3418815"/>
              <a:gd name="connsiteY63" fmla="*/ 116115 h 2133600"/>
              <a:gd name="connsiteX64" fmla="*/ 2554514 w 3418815"/>
              <a:gd name="connsiteY64" fmla="*/ 87086 h 2133600"/>
              <a:gd name="connsiteX65" fmla="*/ 2510971 w 3418815"/>
              <a:gd name="connsiteY65" fmla="*/ 72572 h 2133600"/>
              <a:gd name="connsiteX66" fmla="*/ 2467428 w 3418815"/>
              <a:gd name="connsiteY66" fmla="*/ 58058 h 2133600"/>
              <a:gd name="connsiteX67" fmla="*/ 2409371 w 3418815"/>
              <a:gd name="connsiteY67" fmla="*/ 43543 h 2133600"/>
              <a:gd name="connsiteX68" fmla="*/ 2278743 w 3418815"/>
              <a:gd name="connsiteY68" fmla="*/ 29029 h 2133600"/>
              <a:gd name="connsiteX69" fmla="*/ 2133600 w 3418815"/>
              <a:gd name="connsiteY69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18815" h="2133600">
                <a:moveTo>
                  <a:pt x="2133600" y="0"/>
                </a:moveTo>
                <a:lnTo>
                  <a:pt x="2133600" y="0"/>
                </a:lnTo>
                <a:cubicBezTo>
                  <a:pt x="2090057" y="4838"/>
                  <a:pt x="2046115" y="6901"/>
                  <a:pt x="2002971" y="14515"/>
                </a:cubicBezTo>
                <a:cubicBezTo>
                  <a:pt x="1741017" y="60742"/>
                  <a:pt x="2032035" y="31028"/>
                  <a:pt x="1770743" y="58058"/>
                </a:cubicBezTo>
                <a:lnTo>
                  <a:pt x="1465943" y="87086"/>
                </a:lnTo>
                <a:cubicBezTo>
                  <a:pt x="1436914" y="96762"/>
                  <a:pt x="1408542" y="108694"/>
                  <a:pt x="1378857" y="116115"/>
                </a:cubicBezTo>
                <a:cubicBezTo>
                  <a:pt x="1350307" y="123253"/>
                  <a:pt x="1320629" y="124858"/>
                  <a:pt x="1291771" y="130629"/>
                </a:cubicBezTo>
                <a:cubicBezTo>
                  <a:pt x="1272210" y="134541"/>
                  <a:pt x="1253066" y="140305"/>
                  <a:pt x="1233714" y="145143"/>
                </a:cubicBezTo>
                <a:cubicBezTo>
                  <a:pt x="1214362" y="154819"/>
                  <a:pt x="1196183" y="167330"/>
                  <a:pt x="1175657" y="174172"/>
                </a:cubicBezTo>
                <a:cubicBezTo>
                  <a:pt x="1152254" y="181973"/>
                  <a:pt x="1125629" y="178667"/>
                  <a:pt x="1103086" y="188686"/>
                </a:cubicBezTo>
                <a:cubicBezTo>
                  <a:pt x="1080980" y="198511"/>
                  <a:pt x="1066031" y="220227"/>
                  <a:pt x="1045028" y="232229"/>
                </a:cubicBezTo>
                <a:cubicBezTo>
                  <a:pt x="1031745" y="239819"/>
                  <a:pt x="1016000" y="241905"/>
                  <a:pt x="1001486" y="246743"/>
                </a:cubicBezTo>
                <a:cubicBezTo>
                  <a:pt x="972457" y="266095"/>
                  <a:pt x="939070" y="280130"/>
                  <a:pt x="914400" y="304800"/>
                </a:cubicBezTo>
                <a:cubicBezTo>
                  <a:pt x="858522" y="360678"/>
                  <a:pt x="887936" y="336957"/>
                  <a:pt x="827314" y="377372"/>
                </a:cubicBezTo>
                <a:cubicBezTo>
                  <a:pt x="817638" y="391886"/>
                  <a:pt x="810621" y="408580"/>
                  <a:pt x="798286" y="420915"/>
                </a:cubicBezTo>
                <a:cubicBezTo>
                  <a:pt x="644844" y="574357"/>
                  <a:pt x="840476" y="341596"/>
                  <a:pt x="682171" y="522515"/>
                </a:cubicBezTo>
                <a:cubicBezTo>
                  <a:pt x="666241" y="540720"/>
                  <a:pt x="654371" y="562205"/>
                  <a:pt x="638628" y="580572"/>
                </a:cubicBezTo>
                <a:cubicBezTo>
                  <a:pt x="625270" y="596157"/>
                  <a:pt x="608226" y="608346"/>
                  <a:pt x="595086" y="624115"/>
                </a:cubicBezTo>
                <a:cubicBezTo>
                  <a:pt x="539097" y="691303"/>
                  <a:pt x="596718" y="647597"/>
                  <a:pt x="522514" y="711200"/>
                </a:cubicBezTo>
                <a:cubicBezTo>
                  <a:pt x="464218" y="761167"/>
                  <a:pt x="426232" y="768537"/>
                  <a:pt x="377371" y="841829"/>
                </a:cubicBezTo>
                <a:cubicBezTo>
                  <a:pt x="358019" y="870858"/>
                  <a:pt x="343984" y="904246"/>
                  <a:pt x="319314" y="928915"/>
                </a:cubicBezTo>
                <a:lnTo>
                  <a:pt x="232228" y="1016000"/>
                </a:lnTo>
                <a:cubicBezTo>
                  <a:pt x="217714" y="1030514"/>
                  <a:pt x="200072" y="1042464"/>
                  <a:pt x="188686" y="1059543"/>
                </a:cubicBezTo>
                <a:cubicBezTo>
                  <a:pt x="169333" y="1088572"/>
                  <a:pt x="151561" y="1118718"/>
                  <a:pt x="130628" y="1146629"/>
                </a:cubicBezTo>
                <a:cubicBezTo>
                  <a:pt x="116114" y="1165981"/>
                  <a:pt x="99907" y="1184173"/>
                  <a:pt x="87086" y="1204686"/>
                </a:cubicBezTo>
                <a:cubicBezTo>
                  <a:pt x="64318" y="1241115"/>
                  <a:pt x="36692" y="1311508"/>
                  <a:pt x="29028" y="1349829"/>
                </a:cubicBezTo>
                <a:cubicBezTo>
                  <a:pt x="11514" y="1437402"/>
                  <a:pt x="22315" y="1398997"/>
                  <a:pt x="0" y="1465943"/>
                </a:cubicBezTo>
                <a:cubicBezTo>
                  <a:pt x="4838" y="1586895"/>
                  <a:pt x="-4761" y="1709295"/>
                  <a:pt x="14514" y="1828800"/>
                </a:cubicBezTo>
                <a:cubicBezTo>
                  <a:pt x="20069" y="1863243"/>
                  <a:pt x="39473" y="1904854"/>
                  <a:pt x="72571" y="1915886"/>
                </a:cubicBezTo>
                <a:lnTo>
                  <a:pt x="116114" y="1930400"/>
                </a:lnTo>
                <a:cubicBezTo>
                  <a:pt x="135466" y="1944914"/>
                  <a:pt x="152534" y="1963125"/>
                  <a:pt x="174171" y="1973943"/>
                </a:cubicBezTo>
                <a:cubicBezTo>
                  <a:pt x="201539" y="1987627"/>
                  <a:pt x="232228" y="1993296"/>
                  <a:pt x="261257" y="2002972"/>
                </a:cubicBezTo>
                <a:cubicBezTo>
                  <a:pt x="407588" y="2051749"/>
                  <a:pt x="180613" y="1977327"/>
                  <a:pt x="362857" y="2032000"/>
                </a:cubicBezTo>
                <a:cubicBezTo>
                  <a:pt x="507757" y="2075470"/>
                  <a:pt x="391300" y="2052652"/>
                  <a:pt x="551543" y="2075543"/>
                </a:cubicBezTo>
                <a:cubicBezTo>
                  <a:pt x="599870" y="2091653"/>
                  <a:pt x="610106" y="2097065"/>
                  <a:pt x="667657" y="2104572"/>
                </a:cubicBezTo>
                <a:cubicBezTo>
                  <a:pt x="754543" y="2115905"/>
                  <a:pt x="928914" y="2133600"/>
                  <a:pt x="928914" y="2133600"/>
                </a:cubicBezTo>
                <a:lnTo>
                  <a:pt x="1930400" y="2119086"/>
                </a:lnTo>
                <a:cubicBezTo>
                  <a:pt x="1950340" y="2118540"/>
                  <a:pt x="1968710" y="2107393"/>
                  <a:pt x="1988457" y="2104572"/>
                </a:cubicBezTo>
                <a:cubicBezTo>
                  <a:pt x="2036591" y="2097696"/>
                  <a:pt x="2085219" y="2094896"/>
                  <a:pt x="2133600" y="2090058"/>
                </a:cubicBezTo>
                <a:cubicBezTo>
                  <a:pt x="2316991" y="2053379"/>
                  <a:pt x="2229785" y="2067149"/>
                  <a:pt x="2394857" y="2046515"/>
                </a:cubicBezTo>
                <a:cubicBezTo>
                  <a:pt x="2419047" y="2036839"/>
                  <a:pt x="2442711" y="2025725"/>
                  <a:pt x="2467428" y="2017486"/>
                </a:cubicBezTo>
                <a:cubicBezTo>
                  <a:pt x="2519176" y="2000237"/>
                  <a:pt x="2573956" y="1987226"/>
                  <a:pt x="2627086" y="1973943"/>
                </a:cubicBezTo>
                <a:cubicBezTo>
                  <a:pt x="2726901" y="1907399"/>
                  <a:pt x="2681073" y="1926918"/>
                  <a:pt x="2757714" y="1901372"/>
                </a:cubicBezTo>
                <a:cubicBezTo>
                  <a:pt x="2801257" y="1867505"/>
                  <a:pt x="2842445" y="1830371"/>
                  <a:pt x="2888343" y="1799772"/>
                </a:cubicBezTo>
                <a:cubicBezTo>
                  <a:pt x="2902857" y="1790096"/>
                  <a:pt x="2917778" y="1781003"/>
                  <a:pt x="2931886" y="1770743"/>
                </a:cubicBezTo>
                <a:cubicBezTo>
                  <a:pt x="2971013" y="1742287"/>
                  <a:pt x="3013790" y="1717869"/>
                  <a:pt x="3048000" y="1683658"/>
                </a:cubicBezTo>
                <a:cubicBezTo>
                  <a:pt x="3118392" y="1613265"/>
                  <a:pt x="3083285" y="1640781"/>
                  <a:pt x="3149600" y="1596572"/>
                </a:cubicBezTo>
                <a:cubicBezTo>
                  <a:pt x="3227002" y="1480466"/>
                  <a:pt x="3125415" y="1620754"/>
                  <a:pt x="3222171" y="1524000"/>
                </a:cubicBezTo>
                <a:cubicBezTo>
                  <a:pt x="3234506" y="1511665"/>
                  <a:pt x="3241061" y="1494653"/>
                  <a:pt x="3251200" y="1480458"/>
                </a:cubicBezTo>
                <a:cubicBezTo>
                  <a:pt x="3265261" y="1460773"/>
                  <a:pt x="3282297" y="1443143"/>
                  <a:pt x="3294743" y="1422400"/>
                </a:cubicBezTo>
                <a:cubicBezTo>
                  <a:pt x="3311441" y="1394570"/>
                  <a:pt x="3321933" y="1363349"/>
                  <a:pt x="3338286" y="1335315"/>
                </a:cubicBezTo>
                <a:cubicBezTo>
                  <a:pt x="3355865" y="1305179"/>
                  <a:pt x="3396343" y="1248229"/>
                  <a:pt x="3396343" y="1248229"/>
                </a:cubicBezTo>
                <a:cubicBezTo>
                  <a:pt x="3419767" y="1131108"/>
                  <a:pt x="3432206" y="1101227"/>
                  <a:pt x="3396343" y="943429"/>
                </a:cubicBezTo>
                <a:cubicBezTo>
                  <a:pt x="3388611" y="909408"/>
                  <a:pt x="3338286" y="856343"/>
                  <a:pt x="3338286" y="856343"/>
                </a:cubicBezTo>
                <a:cubicBezTo>
                  <a:pt x="3311716" y="750068"/>
                  <a:pt x="3343285" y="842072"/>
                  <a:pt x="3265714" y="725715"/>
                </a:cubicBezTo>
                <a:cubicBezTo>
                  <a:pt x="3253712" y="707712"/>
                  <a:pt x="3248688" y="685661"/>
                  <a:pt x="3236686" y="667658"/>
                </a:cubicBezTo>
                <a:cubicBezTo>
                  <a:pt x="3219502" y="641882"/>
                  <a:pt x="3197216" y="619869"/>
                  <a:pt x="3178628" y="595086"/>
                </a:cubicBezTo>
                <a:cubicBezTo>
                  <a:pt x="3143287" y="547964"/>
                  <a:pt x="3150214" y="542549"/>
                  <a:pt x="3106057" y="493486"/>
                </a:cubicBezTo>
                <a:cubicBezTo>
                  <a:pt x="3078594" y="462972"/>
                  <a:pt x="3043603" y="439242"/>
                  <a:pt x="3018971" y="406400"/>
                </a:cubicBezTo>
                <a:cubicBezTo>
                  <a:pt x="2987480" y="364412"/>
                  <a:pt x="2960320" y="322498"/>
                  <a:pt x="2917371" y="290286"/>
                </a:cubicBezTo>
                <a:cubicBezTo>
                  <a:pt x="2900062" y="277304"/>
                  <a:pt x="2878666" y="270934"/>
                  <a:pt x="2859314" y="261258"/>
                </a:cubicBezTo>
                <a:cubicBezTo>
                  <a:pt x="2707660" y="109602"/>
                  <a:pt x="2887635" y="277339"/>
                  <a:pt x="2743200" y="174172"/>
                </a:cubicBezTo>
                <a:cubicBezTo>
                  <a:pt x="2726497" y="162241"/>
                  <a:pt x="2717479" y="140813"/>
                  <a:pt x="2699657" y="130629"/>
                </a:cubicBezTo>
                <a:cubicBezTo>
                  <a:pt x="2682337" y="120732"/>
                  <a:pt x="2660707" y="121847"/>
                  <a:pt x="2641600" y="116115"/>
                </a:cubicBezTo>
                <a:cubicBezTo>
                  <a:pt x="2612292" y="107322"/>
                  <a:pt x="2583543" y="96762"/>
                  <a:pt x="2554514" y="87086"/>
                </a:cubicBezTo>
                <a:lnTo>
                  <a:pt x="2510971" y="72572"/>
                </a:lnTo>
                <a:cubicBezTo>
                  <a:pt x="2496457" y="67734"/>
                  <a:pt x="2482271" y="61769"/>
                  <a:pt x="2467428" y="58058"/>
                </a:cubicBezTo>
                <a:cubicBezTo>
                  <a:pt x="2448076" y="53220"/>
                  <a:pt x="2429087" y="46576"/>
                  <a:pt x="2409371" y="43543"/>
                </a:cubicBezTo>
                <a:cubicBezTo>
                  <a:pt x="2366070" y="36881"/>
                  <a:pt x="2322336" y="33388"/>
                  <a:pt x="2278743" y="29029"/>
                </a:cubicBezTo>
                <a:cubicBezTo>
                  <a:pt x="2129220" y="14077"/>
                  <a:pt x="2157790" y="4838"/>
                  <a:pt x="213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  <a:alpha val="99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73D3CB4-F274-4E63-A0A9-7D486AA5CB1C}"/>
              </a:ext>
            </a:extLst>
          </p:cNvPr>
          <p:cNvCxnSpPr>
            <a:cxnSpLocks/>
          </p:cNvCxnSpPr>
          <p:nvPr/>
        </p:nvCxnSpPr>
        <p:spPr>
          <a:xfrm flipV="1">
            <a:off x="10638972" y="3585028"/>
            <a:ext cx="246743" cy="348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75286D6-A552-47A4-A107-1B9CD82703A9}"/>
                  </a:ext>
                </a:extLst>
              </p:cNvPr>
              <p:cNvSpPr txBox="1"/>
              <p:nvPr/>
            </p:nvSpPr>
            <p:spPr>
              <a:xfrm>
                <a:off x="10828358" y="3087915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75286D6-A552-47A4-A107-1B9CD8270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358" y="3087915"/>
                <a:ext cx="37657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1">
            <a:extLst>
              <a:ext uri="{FF2B5EF4-FFF2-40B4-BE49-F238E27FC236}">
                <a16:creationId xmlns:a16="http://schemas.microsoft.com/office/drawing/2014/main" id="{7F164989-6FE5-4FB5-9F8C-24411AA4AD2F}"/>
              </a:ext>
            </a:extLst>
          </p:cNvPr>
          <p:cNvSpPr txBox="1">
            <a:spLocks/>
          </p:cNvSpPr>
          <p:nvPr/>
        </p:nvSpPr>
        <p:spPr>
          <a:xfrm>
            <a:off x="6847377" y="5351646"/>
            <a:ext cx="1487714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2B5680C-EF5A-444C-B532-94152C7E5BE0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33043E1-7CF0-4D75-A9AC-18775071DF2D}"/>
                  </a:ext>
                </a:extLst>
              </p:cNvPr>
              <p:cNvSpPr txBox="1"/>
              <p:nvPr/>
            </p:nvSpPr>
            <p:spPr>
              <a:xfrm>
                <a:off x="508421" y="3091611"/>
                <a:ext cx="5718518" cy="1718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sz="3600">
                              <a:latin typeface="Cambria Math" panose="02040503050406030204" pitchFamily="18" charset="0"/>
                            </a:rPr>
                            <m:t>V∇U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sz="3600">
                                  <a:latin typeface="Cambria Math" panose="02040503050406030204" pitchFamily="18" charset="0"/>
                                </a:rPr>
                                <m:t>V∇U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</m:t>
                              </m:r>
                              <m:acc>
                                <m:accPr>
                                  <m:chr m:val="̂"/>
                                  <m:ctrlPr>
                                    <a:rPr lang="pt-BR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36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nary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33043E1-7CF0-4D75-A9AC-18775071D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21" y="3091611"/>
                <a:ext cx="5718518" cy="1718676"/>
              </a:xfrm>
              <a:prstGeom prst="rect">
                <a:avLst/>
              </a:prstGeom>
              <a:blipFill>
                <a:blip r:embed="rId3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DD269DF-8EA1-40E2-A129-AE00FB130495}"/>
                  </a:ext>
                </a:extLst>
              </p:cNvPr>
              <p:cNvSpPr txBox="1"/>
              <p:nvPr/>
            </p:nvSpPr>
            <p:spPr>
              <a:xfrm>
                <a:off x="987064" y="2810913"/>
                <a:ext cx="28326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∇U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DD269DF-8EA1-40E2-A129-AE00FB130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64" y="2810913"/>
                <a:ext cx="283265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43E75D0-AF0F-4E2C-BBC0-775AF79D12FB}"/>
              </a:ext>
            </a:extLst>
          </p:cNvPr>
          <p:cNvCxnSpPr/>
          <p:nvPr/>
        </p:nvCxnSpPr>
        <p:spPr>
          <a:xfrm flipV="1">
            <a:off x="1524000" y="3207026"/>
            <a:ext cx="609600" cy="196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2167785-C207-4AF8-AF94-BDA320E274AD}"/>
              </a:ext>
            </a:extLst>
          </p:cNvPr>
          <p:cNvCxnSpPr/>
          <p:nvPr/>
        </p:nvCxnSpPr>
        <p:spPr>
          <a:xfrm flipV="1">
            <a:off x="4546863" y="3390324"/>
            <a:ext cx="609600" cy="196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8029490-3871-4774-9B87-BE469B1B32EA}"/>
                  </a:ext>
                </a:extLst>
              </p:cNvPr>
              <p:cNvSpPr txBox="1"/>
              <p:nvPr/>
            </p:nvSpPr>
            <p:spPr>
              <a:xfrm>
                <a:off x="4237821" y="2591786"/>
                <a:ext cx="2108152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∇U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̂"/>
                          <m:ctrlP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8029490-3871-4774-9B87-BE469B1B3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821" y="2591786"/>
                <a:ext cx="2108152" cy="911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ítulo 1">
                <a:extLst>
                  <a:ext uri="{FF2B5EF4-FFF2-40B4-BE49-F238E27FC236}">
                    <a16:creationId xmlns:a16="http://schemas.microsoft.com/office/drawing/2014/main" id="{9A269CB5-280C-4181-90B8-49268F8077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895349"/>
                <a:ext cx="11431290" cy="151078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62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Sendo </a:t>
                </a:r>
                <a:r>
                  <a:rPr lang="pt-BR" sz="4400" b="1" dirty="0"/>
                  <a:t>U</a:t>
                </a:r>
                <a:r>
                  <a:rPr lang="pt-BR" sz="4400" dirty="0"/>
                  <a:t> e </a:t>
                </a:r>
                <a:r>
                  <a:rPr lang="pt-BR" sz="4400" b="1" dirty="0"/>
                  <a:t>V</a:t>
                </a:r>
                <a:r>
                  <a:rPr lang="pt-BR" sz="4400" dirty="0"/>
                  <a:t> duas funções contínuas com derivadas de primeira ordem em uma região fechada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4400" dirty="0"/>
                  <a:t>, sendo </a:t>
                </a:r>
                <a:r>
                  <a:rPr lang="pt-BR" sz="4400" b="1" dirty="0"/>
                  <a:t>S</a:t>
                </a:r>
                <a:r>
                  <a:rPr lang="pt-BR" sz="4400" dirty="0"/>
                  <a:t> a superfície que limita esta região. E </a:t>
                </a:r>
                <a:r>
                  <a:rPr lang="pt-BR" sz="4400" b="1" dirty="0"/>
                  <a:t>U</a:t>
                </a:r>
                <a:r>
                  <a:rPr lang="pt-BR" sz="4400" dirty="0"/>
                  <a:t> uma função contínua com derivadas de segunda ordem em </a:t>
                </a:r>
                <a:r>
                  <a:rPr lang="pt-BR" sz="4400" b="1" dirty="0"/>
                  <a:t>R</a:t>
                </a:r>
                <a:r>
                  <a:rPr lang="pt-BR" sz="4400" dirty="0"/>
                  <a:t>. Podemos considerar um campo potencial igual a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V∇U</m:t>
                    </m:r>
                  </m:oMath>
                </a14:m>
                <a:r>
                  <a:rPr lang="pt-BR" sz="4400" dirty="0"/>
                  <a:t> e partindo do teorema da divergência.</a:t>
                </a:r>
              </a:p>
            </p:txBody>
          </p:sp>
        </mc:Choice>
        <mc:Fallback xmlns="">
          <p:sp>
            <p:nvSpPr>
              <p:cNvPr id="20" name="Título 1">
                <a:extLst>
                  <a:ext uri="{FF2B5EF4-FFF2-40B4-BE49-F238E27FC236}">
                    <a16:creationId xmlns:a16="http://schemas.microsoft.com/office/drawing/2014/main" id="{9A269CB5-280C-4181-90B8-49268F807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895349"/>
                <a:ext cx="11431290" cy="1510781"/>
              </a:xfrm>
              <a:prstGeom prst="rect">
                <a:avLst/>
              </a:prstGeom>
              <a:blipFill>
                <a:blip r:embed="rId6"/>
                <a:stretch>
                  <a:fillRect l="-1066" t="-11290" r="-1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1522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1ª Identidade de Green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086E9960-60D2-4F7A-9FFD-03D6D2A61D7D}"/>
              </a:ext>
            </a:extLst>
          </p:cNvPr>
          <p:cNvSpPr/>
          <p:nvPr/>
        </p:nvSpPr>
        <p:spPr>
          <a:xfrm>
            <a:off x="7866743" y="3730171"/>
            <a:ext cx="3418815" cy="2133600"/>
          </a:xfrm>
          <a:custGeom>
            <a:avLst/>
            <a:gdLst>
              <a:gd name="connsiteX0" fmla="*/ 2133600 w 3418815"/>
              <a:gd name="connsiteY0" fmla="*/ 0 h 2133600"/>
              <a:gd name="connsiteX1" fmla="*/ 2133600 w 3418815"/>
              <a:gd name="connsiteY1" fmla="*/ 0 h 2133600"/>
              <a:gd name="connsiteX2" fmla="*/ 2002971 w 3418815"/>
              <a:gd name="connsiteY2" fmla="*/ 14515 h 2133600"/>
              <a:gd name="connsiteX3" fmla="*/ 1770743 w 3418815"/>
              <a:gd name="connsiteY3" fmla="*/ 58058 h 2133600"/>
              <a:gd name="connsiteX4" fmla="*/ 1465943 w 3418815"/>
              <a:gd name="connsiteY4" fmla="*/ 87086 h 2133600"/>
              <a:gd name="connsiteX5" fmla="*/ 1378857 w 3418815"/>
              <a:gd name="connsiteY5" fmla="*/ 116115 h 2133600"/>
              <a:gd name="connsiteX6" fmla="*/ 1291771 w 3418815"/>
              <a:gd name="connsiteY6" fmla="*/ 130629 h 2133600"/>
              <a:gd name="connsiteX7" fmla="*/ 1233714 w 3418815"/>
              <a:gd name="connsiteY7" fmla="*/ 145143 h 2133600"/>
              <a:gd name="connsiteX8" fmla="*/ 1175657 w 3418815"/>
              <a:gd name="connsiteY8" fmla="*/ 174172 h 2133600"/>
              <a:gd name="connsiteX9" fmla="*/ 1103086 w 3418815"/>
              <a:gd name="connsiteY9" fmla="*/ 188686 h 2133600"/>
              <a:gd name="connsiteX10" fmla="*/ 1045028 w 3418815"/>
              <a:gd name="connsiteY10" fmla="*/ 232229 h 2133600"/>
              <a:gd name="connsiteX11" fmla="*/ 1001486 w 3418815"/>
              <a:gd name="connsiteY11" fmla="*/ 246743 h 2133600"/>
              <a:gd name="connsiteX12" fmla="*/ 914400 w 3418815"/>
              <a:gd name="connsiteY12" fmla="*/ 304800 h 2133600"/>
              <a:gd name="connsiteX13" fmla="*/ 827314 w 3418815"/>
              <a:gd name="connsiteY13" fmla="*/ 377372 h 2133600"/>
              <a:gd name="connsiteX14" fmla="*/ 798286 w 3418815"/>
              <a:gd name="connsiteY14" fmla="*/ 420915 h 2133600"/>
              <a:gd name="connsiteX15" fmla="*/ 682171 w 3418815"/>
              <a:gd name="connsiteY15" fmla="*/ 522515 h 2133600"/>
              <a:gd name="connsiteX16" fmla="*/ 638628 w 3418815"/>
              <a:gd name="connsiteY16" fmla="*/ 580572 h 2133600"/>
              <a:gd name="connsiteX17" fmla="*/ 595086 w 3418815"/>
              <a:gd name="connsiteY17" fmla="*/ 624115 h 2133600"/>
              <a:gd name="connsiteX18" fmla="*/ 522514 w 3418815"/>
              <a:gd name="connsiteY18" fmla="*/ 711200 h 2133600"/>
              <a:gd name="connsiteX19" fmla="*/ 377371 w 3418815"/>
              <a:gd name="connsiteY19" fmla="*/ 841829 h 2133600"/>
              <a:gd name="connsiteX20" fmla="*/ 319314 w 3418815"/>
              <a:gd name="connsiteY20" fmla="*/ 928915 h 2133600"/>
              <a:gd name="connsiteX21" fmla="*/ 232228 w 3418815"/>
              <a:gd name="connsiteY21" fmla="*/ 1016000 h 2133600"/>
              <a:gd name="connsiteX22" fmla="*/ 188686 w 3418815"/>
              <a:gd name="connsiteY22" fmla="*/ 1059543 h 2133600"/>
              <a:gd name="connsiteX23" fmla="*/ 130628 w 3418815"/>
              <a:gd name="connsiteY23" fmla="*/ 1146629 h 2133600"/>
              <a:gd name="connsiteX24" fmla="*/ 87086 w 3418815"/>
              <a:gd name="connsiteY24" fmla="*/ 1204686 h 2133600"/>
              <a:gd name="connsiteX25" fmla="*/ 29028 w 3418815"/>
              <a:gd name="connsiteY25" fmla="*/ 1349829 h 2133600"/>
              <a:gd name="connsiteX26" fmla="*/ 0 w 3418815"/>
              <a:gd name="connsiteY26" fmla="*/ 1465943 h 2133600"/>
              <a:gd name="connsiteX27" fmla="*/ 14514 w 3418815"/>
              <a:gd name="connsiteY27" fmla="*/ 1828800 h 2133600"/>
              <a:gd name="connsiteX28" fmla="*/ 72571 w 3418815"/>
              <a:gd name="connsiteY28" fmla="*/ 1915886 h 2133600"/>
              <a:gd name="connsiteX29" fmla="*/ 116114 w 3418815"/>
              <a:gd name="connsiteY29" fmla="*/ 1930400 h 2133600"/>
              <a:gd name="connsiteX30" fmla="*/ 174171 w 3418815"/>
              <a:gd name="connsiteY30" fmla="*/ 1973943 h 2133600"/>
              <a:gd name="connsiteX31" fmla="*/ 261257 w 3418815"/>
              <a:gd name="connsiteY31" fmla="*/ 2002972 h 2133600"/>
              <a:gd name="connsiteX32" fmla="*/ 362857 w 3418815"/>
              <a:gd name="connsiteY32" fmla="*/ 2032000 h 2133600"/>
              <a:gd name="connsiteX33" fmla="*/ 551543 w 3418815"/>
              <a:gd name="connsiteY33" fmla="*/ 2075543 h 2133600"/>
              <a:gd name="connsiteX34" fmla="*/ 667657 w 3418815"/>
              <a:gd name="connsiteY34" fmla="*/ 2104572 h 2133600"/>
              <a:gd name="connsiteX35" fmla="*/ 928914 w 3418815"/>
              <a:gd name="connsiteY35" fmla="*/ 2133600 h 2133600"/>
              <a:gd name="connsiteX36" fmla="*/ 1930400 w 3418815"/>
              <a:gd name="connsiteY36" fmla="*/ 2119086 h 2133600"/>
              <a:gd name="connsiteX37" fmla="*/ 1988457 w 3418815"/>
              <a:gd name="connsiteY37" fmla="*/ 2104572 h 2133600"/>
              <a:gd name="connsiteX38" fmla="*/ 2133600 w 3418815"/>
              <a:gd name="connsiteY38" fmla="*/ 2090058 h 2133600"/>
              <a:gd name="connsiteX39" fmla="*/ 2394857 w 3418815"/>
              <a:gd name="connsiteY39" fmla="*/ 2046515 h 2133600"/>
              <a:gd name="connsiteX40" fmla="*/ 2467428 w 3418815"/>
              <a:gd name="connsiteY40" fmla="*/ 2017486 h 2133600"/>
              <a:gd name="connsiteX41" fmla="*/ 2627086 w 3418815"/>
              <a:gd name="connsiteY41" fmla="*/ 1973943 h 2133600"/>
              <a:gd name="connsiteX42" fmla="*/ 2757714 w 3418815"/>
              <a:gd name="connsiteY42" fmla="*/ 1901372 h 2133600"/>
              <a:gd name="connsiteX43" fmla="*/ 2888343 w 3418815"/>
              <a:gd name="connsiteY43" fmla="*/ 1799772 h 2133600"/>
              <a:gd name="connsiteX44" fmla="*/ 2931886 w 3418815"/>
              <a:gd name="connsiteY44" fmla="*/ 1770743 h 2133600"/>
              <a:gd name="connsiteX45" fmla="*/ 3048000 w 3418815"/>
              <a:gd name="connsiteY45" fmla="*/ 1683658 h 2133600"/>
              <a:gd name="connsiteX46" fmla="*/ 3149600 w 3418815"/>
              <a:gd name="connsiteY46" fmla="*/ 1596572 h 2133600"/>
              <a:gd name="connsiteX47" fmla="*/ 3222171 w 3418815"/>
              <a:gd name="connsiteY47" fmla="*/ 1524000 h 2133600"/>
              <a:gd name="connsiteX48" fmla="*/ 3251200 w 3418815"/>
              <a:gd name="connsiteY48" fmla="*/ 1480458 h 2133600"/>
              <a:gd name="connsiteX49" fmla="*/ 3294743 w 3418815"/>
              <a:gd name="connsiteY49" fmla="*/ 1422400 h 2133600"/>
              <a:gd name="connsiteX50" fmla="*/ 3338286 w 3418815"/>
              <a:gd name="connsiteY50" fmla="*/ 1335315 h 2133600"/>
              <a:gd name="connsiteX51" fmla="*/ 3396343 w 3418815"/>
              <a:gd name="connsiteY51" fmla="*/ 1248229 h 2133600"/>
              <a:gd name="connsiteX52" fmla="*/ 3396343 w 3418815"/>
              <a:gd name="connsiteY52" fmla="*/ 943429 h 2133600"/>
              <a:gd name="connsiteX53" fmla="*/ 3338286 w 3418815"/>
              <a:gd name="connsiteY53" fmla="*/ 856343 h 2133600"/>
              <a:gd name="connsiteX54" fmla="*/ 3265714 w 3418815"/>
              <a:gd name="connsiteY54" fmla="*/ 725715 h 2133600"/>
              <a:gd name="connsiteX55" fmla="*/ 3236686 w 3418815"/>
              <a:gd name="connsiteY55" fmla="*/ 667658 h 2133600"/>
              <a:gd name="connsiteX56" fmla="*/ 3178628 w 3418815"/>
              <a:gd name="connsiteY56" fmla="*/ 595086 h 2133600"/>
              <a:gd name="connsiteX57" fmla="*/ 3106057 w 3418815"/>
              <a:gd name="connsiteY57" fmla="*/ 493486 h 2133600"/>
              <a:gd name="connsiteX58" fmla="*/ 3018971 w 3418815"/>
              <a:gd name="connsiteY58" fmla="*/ 406400 h 2133600"/>
              <a:gd name="connsiteX59" fmla="*/ 2917371 w 3418815"/>
              <a:gd name="connsiteY59" fmla="*/ 290286 h 2133600"/>
              <a:gd name="connsiteX60" fmla="*/ 2859314 w 3418815"/>
              <a:gd name="connsiteY60" fmla="*/ 261258 h 2133600"/>
              <a:gd name="connsiteX61" fmla="*/ 2743200 w 3418815"/>
              <a:gd name="connsiteY61" fmla="*/ 174172 h 2133600"/>
              <a:gd name="connsiteX62" fmla="*/ 2699657 w 3418815"/>
              <a:gd name="connsiteY62" fmla="*/ 130629 h 2133600"/>
              <a:gd name="connsiteX63" fmla="*/ 2641600 w 3418815"/>
              <a:gd name="connsiteY63" fmla="*/ 116115 h 2133600"/>
              <a:gd name="connsiteX64" fmla="*/ 2554514 w 3418815"/>
              <a:gd name="connsiteY64" fmla="*/ 87086 h 2133600"/>
              <a:gd name="connsiteX65" fmla="*/ 2510971 w 3418815"/>
              <a:gd name="connsiteY65" fmla="*/ 72572 h 2133600"/>
              <a:gd name="connsiteX66" fmla="*/ 2467428 w 3418815"/>
              <a:gd name="connsiteY66" fmla="*/ 58058 h 2133600"/>
              <a:gd name="connsiteX67" fmla="*/ 2409371 w 3418815"/>
              <a:gd name="connsiteY67" fmla="*/ 43543 h 2133600"/>
              <a:gd name="connsiteX68" fmla="*/ 2278743 w 3418815"/>
              <a:gd name="connsiteY68" fmla="*/ 29029 h 2133600"/>
              <a:gd name="connsiteX69" fmla="*/ 2133600 w 3418815"/>
              <a:gd name="connsiteY69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18815" h="2133600">
                <a:moveTo>
                  <a:pt x="2133600" y="0"/>
                </a:moveTo>
                <a:lnTo>
                  <a:pt x="2133600" y="0"/>
                </a:lnTo>
                <a:cubicBezTo>
                  <a:pt x="2090057" y="4838"/>
                  <a:pt x="2046115" y="6901"/>
                  <a:pt x="2002971" y="14515"/>
                </a:cubicBezTo>
                <a:cubicBezTo>
                  <a:pt x="1741017" y="60742"/>
                  <a:pt x="2032035" y="31028"/>
                  <a:pt x="1770743" y="58058"/>
                </a:cubicBezTo>
                <a:lnTo>
                  <a:pt x="1465943" y="87086"/>
                </a:lnTo>
                <a:cubicBezTo>
                  <a:pt x="1436914" y="96762"/>
                  <a:pt x="1408542" y="108694"/>
                  <a:pt x="1378857" y="116115"/>
                </a:cubicBezTo>
                <a:cubicBezTo>
                  <a:pt x="1350307" y="123253"/>
                  <a:pt x="1320629" y="124858"/>
                  <a:pt x="1291771" y="130629"/>
                </a:cubicBezTo>
                <a:cubicBezTo>
                  <a:pt x="1272210" y="134541"/>
                  <a:pt x="1253066" y="140305"/>
                  <a:pt x="1233714" y="145143"/>
                </a:cubicBezTo>
                <a:cubicBezTo>
                  <a:pt x="1214362" y="154819"/>
                  <a:pt x="1196183" y="167330"/>
                  <a:pt x="1175657" y="174172"/>
                </a:cubicBezTo>
                <a:cubicBezTo>
                  <a:pt x="1152254" y="181973"/>
                  <a:pt x="1125629" y="178667"/>
                  <a:pt x="1103086" y="188686"/>
                </a:cubicBezTo>
                <a:cubicBezTo>
                  <a:pt x="1080980" y="198511"/>
                  <a:pt x="1066031" y="220227"/>
                  <a:pt x="1045028" y="232229"/>
                </a:cubicBezTo>
                <a:cubicBezTo>
                  <a:pt x="1031745" y="239819"/>
                  <a:pt x="1016000" y="241905"/>
                  <a:pt x="1001486" y="246743"/>
                </a:cubicBezTo>
                <a:cubicBezTo>
                  <a:pt x="972457" y="266095"/>
                  <a:pt x="939070" y="280130"/>
                  <a:pt x="914400" y="304800"/>
                </a:cubicBezTo>
                <a:cubicBezTo>
                  <a:pt x="858522" y="360678"/>
                  <a:pt x="887936" y="336957"/>
                  <a:pt x="827314" y="377372"/>
                </a:cubicBezTo>
                <a:cubicBezTo>
                  <a:pt x="817638" y="391886"/>
                  <a:pt x="810621" y="408580"/>
                  <a:pt x="798286" y="420915"/>
                </a:cubicBezTo>
                <a:cubicBezTo>
                  <a:pt x="644844" y="574357"/>
                  <a:pt x="840476" y="341596"/>
                  <a:pt x="682171" y="522515"/>
                </a:cubicBezTo>
                <a:cubicBezTo>
                  <a:pt x="666241" y="540720"/>
                  <a:pt x="654371" y="562205"/>
                  <a:pt x="638628" y="580572"/>
                </a:cubicBezTo>
                <a:cubicBezTo>
                  <a:pt x="625270" y="596157"/>
                  <a:pt x="608226" y="608346"/>
                  <a:pt x="595086" y="624115"/>
                </a:cubicBezTo>
                <a:cubicBezTo>
                  <a:pt x="539097" y="691303"/>
                  <a:pt x="596718" y="647597"/>
                  <a:pt x="522514" y="711200"/>
                </a:cubicBezTo>
                <a:cubicBezTo>
                  <a:pt x="464218" y="761167"/>
                  <a:pt x="426232" y="768537"/>
                  <a:pt x="377371" y="841829"/>
                </a:cubicBezTo>
                <a:cubicBezTo>
                  <a:pt x="358019" y="870858"/>
                  <a:pt x="343984" y="904246"/>
                  <a:pt x="319314" y="928915"/>
                </a:cubicBezTo>
                <a:lnTo>
                  <a:pt x="232228" y="1016000"/>
                </a:lnTo>
                <a:cubicBezTo>
                  <a:pt x="217714" y="1030514"/>
                  <a:pt x="200072" y="1042464"/>
                  <a:pt x="188686" y="1059543"/>
                </a:cubicBezTo>
                <a:cubicBezTo>
                  <a:pt x="169333" y="1088572"/>
                  <a:pt x="151561" y="1118718"/>
                  <a:pt x="130628" y="1146629"/>
                </a:cubicBezTo>
                <a:cubicBezTo>
                  <a:pt x="116114" y="1165981"/>
                  <a:pt x="99907" y="1184173"/>
                  <a:pt x="87086" y="1204686"/>
                </a:cubicBezTo>
                <a:cubicBezTo>
                  <a:pt x="64318" y="1241115"/>
                  <a:pt x="36692" y="1311508"/>
                  <a:pt x="29028" y="1349829"/>
                </a:cubicBezTo>
                <a:cubicBezTo>
                  <a:pt x="11514" y="1437402"/>
                  <a:pt x="22315" y="1398997"/>
                  <a:pt x="0" y="1465943"/>
                </a:cubicBezTo>
                <a:cubicBezTo>
                  <a:pt x="4838" y="1586895"/>
                  <a:pt x="-4761" y="1709295"/>
                  <a:pt x="14514" y="1828800"/>
                </a:cubicBezTo>
                <a:cubicBezTo>
                  <a:pt x="20069" y="1863243"/>
                  <a:pt x="39473" y="1904854"/>
                  <a:pt x="72571" y="1915886"/>
                </a:cubicBezTo>
                <a:lnTo>
                  <a:pt x="116114" y="1930400"/>
                </a:lnTo>
                <a:cubicBezTo>
                  <a:pt x="135466" y="1944914"/>
                  <a:pt x="152534" y="1963125"/>
                  <a:pt x="174171" y="1973943"/>
                </a:cubicBezTo>
                <a:cubicBezTo>
                  <a:pt x="201539" y="1987627"/>
                  <a:pt x="232228" y="1993296"/>
                  <a:pt x="261257" y="2002972"/>
                </a:cubicBezTo>
                <a:cubicBezTo>
                  <a:pt x="407588" y="2051749"/>
                  <a:pt x="180613" y="1977327"/>
                  <a:pt x="362857" y="2032000"/>
                </a:cubicBezTo>
                <a:cubicBezTo>
                  <a:pt x="507757" y="2075470"/>
                  <a:pt x="391300" y="2052652"/>
                  <a:pt x="551543" y="2075543"/>
                </a:cubicBezTo>
                <a:cubicBezTo>
                  <a:pt x="599870" y="2091653"/>
                  <a:pt x="610106" y="2097065"/>
                  <a:pt x="667657" y="2104572"/>
                </a:cubicBezTo>
                <a:cubicBezTo>
                  <a:pt x="754543" y="2115905"/>
                  <a:pt x="928914" y="2133600"/>
                  <a:pt x="928914" y="2133600"/>
                </a:cubicBezTo>
                <a:lnTo>
                  <a:pt x="1930400" y="2119086"/>
                </a:lnTo>
                <a:cubicBezTo>
                  <a:pt x="1950340" y="2118540"/>
                  <a:pt x="1968710" y="2107393"/>
                  <a:pt x="1988457" y="2104572"/>
                </a:cubicBezTo>
                <a:cubicBezTo>
                  <a:pt x="2036591" y="2097696"/>
                  <a:pt x="2085219" y="2094896"/>
                  <a:pt x="2133600" y="2090058"/>
                </a:cubicBezTo>
                <a:cubicBezTo>
                  <a:pt x="2316991" y="2053379"/>
                  <a:pt x="2229785" y="2067149"/>
                  <a:pt x="2394857" y="2046515"/>
                </a:cubicBezTo>
                <a:cubicBezTo>
                  <a:pt x="2419047" y="2036839"/>
                  <a:pt x="2442711" y="2025725"/>
                  <a:pt x="2467428" y="2017486"/>
                </a:cubicBezTo>
                <a:cubicBezTo>
                  <a:pt x="2519176" y="2000237"/>
                  <a:pt x="2573956" y="1987226"/>
                  <a:pt x="2627086" y="1973943"/>
                </a:cubicBezTo>
                <a:cubicBezTo>
                  <a:pt x="2726901" y="1907399"/>
                  <a:pt x="2681073" y="1926918"/>
                  <a:pt x="2757714" y="1901372"/>
                </a:cubicBezTo>
                <a:cubicBezTo>
                  <a:pt x="2801257" y="1867505"/>
                  <a:pt x="2842445" y="1830371"/>
                  <a:pt x="2888343" y="1799772"/>
                </a:cubicBezTo>
                <a:cubicBezTo>
                  <a:pt x="2902857" y="1790096"/>
                  <a:pt x="2917778" y="1781003"/>
                  <a:pt x="2931886" y="1770743"/>
                </a:cubicBezTo>
                <a:cubicBezTo>
                  <a:pt x="2971013" y="1742287"/>
                  <a:pt x="3013790" y="1717869"/>
                  <a:pt x="3048000" y="1683658"/>
                </a:cubicBezTo>
                <a:cubicBezTo>
                  <a:pt x="3118392" y="1613265"/>
                  <a:pt x="3083285" y="1640781"/>
                  <a:pt x="3149600" y="1596572"/>
                </a:cubicBezTo>
                <a:cubicBezTo>
                  <a:pt x="3227002" y="1480466"/>
                  <a:pt x="3125415" y="1620754"/>
                  <a:pt x="3222171" y="1524000"/>
                </a:cubicBezTo>
                <a:cubicBezTo>
                  <a:pt x="3234506" y="1511665"/>
                  <a:pt x="3241061" y="1494653"/>
                  <a:pt x="3251200" y="1480458"/>
                </a:cubicBezTo>
                <a:cubicBezTo>
                  <a:pt x="3265261" y="1460773"/>
                  <a:pt x="3282297" y="1443143"/>
                  <a:pt x="3294743" y="1422400"/>
                </a:cubicBezTo>
                <a:cubicBezTo>
                  <a:pt x="3311441" y="1394570"/>
                  <a:pt x="3321933" y="1363349"/>
                  <a:pt x="3338286" y="1335315"/>
                </a:cubicBezTo>
                <a:cubicBezTo>
                  <a:pt x="3355865" y="1305179"/>
                  <a:pt x="3396343" y="1248229"/>
                  <a:pt x="3396343" y="1248229"/>
                </a:cubicBezTo>
                <a:cubicBezTo>
                  <a:pt x="3419767" y="1131108"/>
                  <a:pt x="3432206" y="1101227"/>
                  <a:pt x="3396343" y="943429"/>
                </a:cubicBezTo>
                <a:cubicBezTo>
                  <a:pt x="3388611" y="909408"/>
                  <a:pt x="3338286" y="856343"/>
                  <a:pt x="3338286" y="856343"/>
                </a:cubicBezTo>
                <a:cubicBezTo>
                  <a:pt x="3311716" y="750068"/>
                  <a:pt x="3343285" y="842072"/>
                  <a:pt x="3265714" y="725715"/>
                </a:cubicBezTo>
                <a:cubicBezTo>
                  <a:pt x="3253712" y="707712"/>
                  <a:pt x="3248688" y="685661"/>
                  <a:pt x="3236686" y="667658"/>
                </a:cubicBezTo>
                <a:cubicBezTo>
                  <a:pt x="3219502" y="641882"/>
                  <a:pt x="3197216" y="619869"/>
                  <a:pt x="3178628" y="595086"/>
                </a:cubicBezTo>
                <a:cubicBezTo>
                  <a:pt x="3143287" y="547964"/>
                  <a:pt x="3150214" y="542549"/>
                  <a:pt x="3106057" y="493486"/>
                </a:cubicBezTo>
                <a:cubicBezTo>
                  <a:pt x="3078594" y="462972"/>
                  <a:pt x="3043603" y="439242"/>
                  <a:pt x="3018971" y="406400"/>
                </a:cubicBezTo>
                <a:cubicBezTo>
                  <a:pt x="2987480" y="364412"/>
                  <a:pt x="2960320" y="322498"/>
                  <a:pt x="2917371" y="290286"/>
                </a:cubicBezTo>
                <a:cubicBezTo>
                  <a:pt x="2900062" y="277304"/>
                  <a:pt x="2878666" y="270934"/>
                  <a:pt x="2859314" y="261258"/>
                </a:cubicBezTo>
                <a:cubicBezTo>
                  <a:pt x="2707660" y="109602"/>
                  <a:pt x="2887635" y="277339"/>
                  <a:pt x="2743200" y="174172"/>
                </a:cubicBezTo>
                <a:cubicBezTo>
                  <a:pt x="2726497" y="162241"/>
                  <a:pt x="2717479" y="140813"/>
                  <a:pt x="2699657" y="130629"/>
                </a:cubicBezTo>
                <a:cubicBezTo>
                  <a:pt x="2682337" y="120732"/>
                  <a:pt x="2660707" y="121847"/>
                  <a:pt x="2641600" y="116115"/>
                </a:cubicBezTo>
                <a:cubicBezTo>
                  <a:pt x="2612292" y="107322"/>
                  <a:pt x="2583543" y="96762"/>
                  <a:pt x="2554514" y="87086"/>
                </a:cubicBezTo>
                <a:lnTo>
                  <a:pt x="2510971" y="72572"/>
                </a:lnTo>
                <a:cubicBezTo>
                  <a:pt x="2496457" y="67734"/>
                  <a:pt x="2482271" y="61769"/>
                  <a:pt x="2467428" y="58058"/>
                </a:cubicBezTo>
                <a:cubicBezTo>
                  <a:pt x="2448076" y="53220"/>
                  <a:pt x="2429087" y="46576"/>
                  <a:pt x="2409371" y="43543"/>
                </a:cubicBezTo>
                <a:cubicBezTo>
                  <a:pt x="2366070" y="36881"/>
                  <a:pt x="2322336" y="33388"/>
                  <a:pt x="2278743" y="29029"/>
                </a:cubicBezTo>
                <a:cubicBezTo>
                  <a:pt x="2129220" y="14077"/>
                  <a:pt x="2157790" y="4838"/>
                  <a:pt x="213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  <a:alpha val="99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73D3CB4-F274-4E63-A0A9-7D486AA5CB1C}"/>
              </a:ext>
            </a:extLst>
          </p:cNvPr>
          <p:cNvCxnSpPr>
            <a:cxnSpLocks/>
          </p:cNvCxnSpPr>
          <p:nvPr/>
        </p:nvCxnSpPr>
        <p:spPr>
          <a:xfrm flipV="1">
            <a:off x="10638972" y="3585028"/>
            <a:ext cx="246743" cy="348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75286D6-A552-47A4-A107-1B9CD82703A9}"/>
                  </a:ext>
                </a:extLst>
              </p:cNvPr>
              <p:cNvSpPr txBox="1"/>
              <p:nvPr/>
            </p:nvSpPr>
            <p:spPr>
              <a:xfrm>
                <a:off x="10828358" y="3087915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75286D6-A552-47A4-A107-1B9CD8270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358" y="3087915"/>
                <a:ext cx="37657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1">
            <a:extLst>
              <a:ext uri="{FF2B5EF4-FFF2-40B4-BE49-F238E27FC236}">
                <a16:creationId xmlns:a16="http://schemas.microsoft.com/office/drawing/2014/main" id="{7F164989-6FE5-4FB5-9F8C-24411AA4AD2F}"/>
              </a:ext>
            </a:extLst>
          </p:cNvPr>
          <p:cNvSpPr txBox="1">
            <a:spLocks/>
          </p:cNvSpPr>
          <p:nvPr/>
        </p:nvSpPr>
        <p:spPr>
          <a:xfrm>
            <a:off x="6847377" y="5351646"/>
            <a:ext cx="1487714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2B5680C-EF5A-444C-B532-94152C7E5BE0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ítulo 1">
                <a:extLst>
                  <a:ext uri="{FF2B5EF4-FFF2-40B4-BE49-F238E27FC236}">
                    <a16:creationId xmlns:a16="http://schemas.microsoft.com/office/drawing/2014/main" id="{9A269CB5-280C-4181-90B8-49268F8077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895349"/>
                <a:ext cx="11431290" cy="151078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62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Sendo </a:t>
                </a:r>
                <a:r>
                  <a:rPr lang="pt-BR" sz="4400" b="1" dirty="0"/>
                  <a:t>U</a:t>
                </a:r>
                <a:r>
                  <a:rPr lang="pt-BR" sz="4400" dirty="0"/>
                  <a:t> e </a:t>
                </a:r>
                <a:r>
                  <a:rPr lang="pt-BR" sz="4400" b="1" dirty="0"/>
                  <a:t>V</a:t>
                </a:r>
                <a:r>
                  <a:rPr lang="pt-BR" sz="4400" dirty="0"/>
                  <a:t> duas funções contínuas com derivadas de primeira ordem em uma região fechada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4400" dirty="0"/>
                  <a:t>, sendo </a:t>
                </a:r>
                <a:r>
                  <a:rPr lang="pt-BR" sz="4400" b="1" dirty="0"/>
                  <a:t>S</a:t>
                </a:r>
                <a:r>
                  <a:rPr lang="pt-BR" sz="4400" dirty="0"/>
                  <a:t> a superfície que limita esta região. E </a:t>
                </a:r>
                <a:r>
                  <a:rPr lang="pt-BR" sz="4400" b="1" dirty="0"/>
                  <a:t>U</a:t>
                </a:r>
                <a:r>
                  <a:rPr lang="pt-BR" sz="4400" dirty="0"/>
                  <a:t> uma função contínua com derivadas de segunda ordem em </a:t>
                </a:r>
                <a:r>
                  <a:rPr lang="pt-BR" sz="4400" b="1" dirty="0"/>
                  <a:t>R</a:t>
                </a:r>
                <a:r>
                  <a:rPr lang="pt-BR" sz="4400" dirty="0"/>
                  <a:t>. Podemos considerar um campo potencial igual a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V∇U</m:t>
                    </m:r>
                  </m:oMath>
                </a14:m>
                <a:r>
                  <a:rPr lang="pt-BR" sz="4400" dirty="0"/>
                  <a:t> e partindo do teorema da divergência.</a:t>
                </a:r>
              </a:p>
            </p:txBody>
          </p:sp>
        </mc:Choice>
        <mc:Fallback xmlns="">
          <p:sp>
            <p:nvSpPr>
              <p:cNvPr id="20" name="Título 1">
                <a:extLst>
                  <a:ext uri="{FF2B5EF4-FFF2-40B4-BE49-F238E27FC236}">
                    <a16:creationId xmlns:a16="http://schemas.microsoft.com/office/drawing/2014/main" id="{9A269CB5-280C-4181-90B8-49268F807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895349"/>
                <a:ext cx="11431290" cy="1510781"/>
              </a:xfrm>
              <a:prstGeom prst="rect">
                <a:avLst/>
              </a:prstGeom>
              <a:blipFill>
                <a:blip r:embed="rId3"/>
                <a:stretch>
                  <a:fillRect l="-1066" t="-11290" r="-1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DF41B63-4CF8-4F9B-A5BE-A83B72663DCF}"/>
                  </a:ext>
                </a:extLst>
              </p:cNvPr>
              <p:cNvSpPr txBox="1"/>
              <p:nvPr/>
            </p:nvSpPr>
            <p:spPr>
              <a:xfrm>
                <a:off x="0" y="2826704"/>
                <a:ext cx="8248005" cy="1527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f>
                                <m:f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DF41B63-4CF8-4F9B-A5BE-A83B7266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26704"/>
                <a:ext cx="8248005" cy="1527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2173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2ª Identidade de Green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4DEE7C2-FDF7-4B67-905C-5907179EA4DD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1245748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2ª Identidade de Green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4DEE7C2-FDF7-4B67-905C-5907179EA4DD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0C2238C1-9251-4BAB-A118-EB9D46C9C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832011"/>
                <a:ext cx="11431290" cy="140811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Sendo </a:t>
                </a:r>
                <a:r>
                  <a:rPr lang="pt-BR" sz="4400" b="1" dirty="0"/>
                  <a:t>U</a:t>
                </a:r>
                <a:r>
                  <a:rPr lang="pt-BR" sz="4400" dirty="0"/>
                  <a:t> e </a:t>
                </a:r>
                <a:r>
                  <a:rPr lang="pt-BR" sz="4400" b="1" dirty="0"/>
                  <a:t>V</a:t>
                </a:r>
                <a:r>
                  <a:rPr lang="pt-BR" sz="4400" dirty="0"/>
                  <a:t> diferenciáveis até segunda ordem na região fechada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4400" dirty="0"/>
                  <a:t> e sendo </a:t>
                </a:r>
                <a:r>
                  <a:rPr lang="pt-BR" sz="4400" b="1" dirty="0"/>
                  <a:t>S</a:t>
                </a:r>
                <a:r>
                  <a:rPr lang="pt-BR" sz="4400" dirty="0"/>
                  <a:t> a superfície que limita esta região. Considerando também o campo potencial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U∇</m:t>
                    </m:r>
                  </m:oMath>
                </a14:m>
                <a:r>
                  <a:rPr lang="pt-BR" sz="4400" dirty="0"/>
                  <a:t>V e partindo do teorema da divergência</a:t>
                </a:r>
              </a:p>
            </p:txBody>
          </p:sp>
        </mc:Choice>
        <mc:Fallback xmlns="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0C2238C1-9251-4BAB-A118-EB9D46C9C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832011"/>
                <a:ext cx="11431290" cy="1408111"/>
              </a:xfrm>
              <a:prstGeom prst="rect">
                <a:avLst/>
              </a:prstGeom>
              <a:blipFill>
                <a:blip r:embed="rId2"/>
                <a:stretch>
                  <a:fillRect l="-1279" r="-1279" b="-13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0794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2ª Identidade de Green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46DA7ED-8811-4E53-BB64-20E3C39D4069}"/>
              </a:ext>
            </a:extLst>
          </p:cNvPr>
          <p:cNvSpPr/>
          <p:nvPr/>
        </p:nvSpPr>
        <p:spPr>
          <a:xfrm>
            <a:off x="8273143" y="4441371"/>
            <a:ext cx="3418815" cy="2133600"/>
          </a:xfrm>
          <a:custGeom>
            <a:avLst/>
            <a:gdLst>
              <a:gd name="connsiteX0" fmla="*/ 2133600 w 3418815"/>
              <a:gd name="connsiteY0" fmla="*/ 0 h 2133600"/>
              <a:gd name="connsiteX1" fmla="*/ 2133600 w 3418815"/>
              <a:gd name="connsiteY1" fmla="*/ 0 h 2133600"/>
              <a:gd name="connsiteX2" fmla="*/ 2002971 w 3418815"/>
              <a:gd name="connsiteY2" fmla="*/ 14515 h 2133600"/>
              <a:gd name="connsiteX3" fmla="*/ 1770743 w 3418815"/>
              <a:gd name="connsiteY3" fmla="*/ 58058 h 2133600"/>
              <a:gd name="connsiteX4" fmla="*/ 1465943 w 3418815"/>
              <a:gd name="connsiteY4" fmla="*/ 87086 h 2133600"/>
              <a:gd name="connsiteX5" fmla="*/ 1378857 w 3418815"/>
              <a:gd name="connsiteY5" fmla="*/ 116115 h 2133600"/>
              <a:gd name="connsiteX6" fmla="*/ 1291771 w 3418815"/>
              <a:gd name="connsiteY6" fmla="*/ 130629 h 2133600"/>
              <a:gd name="connsiteX7" fmla="*/ 1233714 w 3418815"/>
              <a:gd name="connsiteY7" fmla="*/ 145143 h 2133600"/>
              <a:gd name="connsiteX8" fmla="*/ 1175657 w 3418815"/>
              <a:gd name="connsiteY8" fmla="*/ 174172 h 2133600"/>
              <a:gd name="connsiteX9" fmla="*/ 1103086 w 3418815"/>
              <a:gd name="connsiteY9" fmla="*/ 188686 h 2133600"/>
              <a:gd name="connsiteX10" fmla="*/ 1045028 w 3418815"/>
              <a:gd name="connsiteY10" fmla="*/ 232229 h 2133600"/>
              <a:gd name="connsiteX11" fmla="*/ 1001486 w 3418815"/>
              <a:gd name="connsiteY11" fmla="*/ 246743 h 2133600"/>
              <a:gd name="connsiteX12" fmla="*/ 914400 w 3418815"/>
              <a:gd name="connsiteY12" fmla="*/ 304800 h 2133600"/>
              <a:gd name="connsiteX13" fmla="*/ 827314 w 3418815"/>
              <a:gd name="connsiteY13" fmla="*/ 377372 h 2133600"/>
              <a:gd name="connsiteX14" fmla="*/ 798286 w 3418815"/>
              <a:gd name="connsiteY14" fmla="*/ 420915 h 2133600"/>
              <a:gd name="connsiteX15" fmla="*/ 682171 w 3418815"/>
              <a:gd name="connsiteY15" fmla="*/ 522515 h 2133600"/>
              <a:gd name="connsiteX16" fmla="*/ 638628 w 3418815"/>
              <a:gd name="connsiteY16" fmla="*/ 580572 h 2133600"/>
              <a:gd name="connsiteX17" fmla="*/ 595086 w 3418815"/>
              <a:gd name="connsiteY17" fmla="*/ 624115 h 2133600"/>
              <a:gd name="connsiteX18" fmla="*/ 522514 w 3418815"/>
              <a:gd name="connsiteY18" fmla="*/ 711200 h 2133600"/>
              <a:gd name="connsiteX19" fmla="*/ 377371 w 3418815"/>
              <a:gd name="connsiteY19" fmla="*/ 841829 h 2133600"/>
              <a:gd name="connsiteX20" fmla="*/ 319314 w 3418815"/>
              <a:gd name="connsiteY20" fmla="*/ 928915 h 2133600"/>
              <a:gd name="connsiteX21" fmla="*/ 232228 w 3418815"/>
              <a:gd name="connsiteY21" fmla="*/ 1016000 h 2133600"/>
              <a:gd name="connsiteX22" fmla="*/ 188686 w 3418815"/>
              <a:gd name="connsiteY22" fmla="*/ 1059543 h 2133600"/>
              <a:gd name="connsiteX23" fmla="*/ 130628 w 3418815"/>
              <a:gd name="connsiteY23" fmla="*/ 1146629 h 2133600"/>
              <a:gd name="connsiteX24" fmla="*/ 87086 w 3418815"/>
              <a:gd name="connsiteY24" fmla="*/ 1204686 h 2133600"/>
              <a:gd name="connsiteX25" fmla="*/ 29028 w 3418815"/>
              <a:gd name="connsiteY25" fmla="*/ 1349829 h 2133600"/>
              <a:gd name="connsiteX26" fmla="*/ 0 w 3418815"/>
              <a:gd name="connsiteY26" fmla="*/ 1465943 h 2133600"/>
              <a:gd name="connsiteX27" fmla="*/ 14514 w 3418815"/>
              <a:gd name="connsiteY27" fmla="*/ 1828800 h 2133600"/>
              <a:gd name="connsiteX28" fmla="*/ 72571 w 3418815"/>
              <a:gd name="connsiteY28" fmla="*/ 1915886 h 2133600"/>
              <a:gd name="connsiteX29" fmla="*/ 116114 w 3418815"/>
              <a:gd name="connsiteY29" fmla="*/ 1930400 h 2133600"/>
              <a:gd name="connsiteX30" fmla="*/ 174171 w 3418815"/>
              <a:gd name="connsiteY30" fmla="*/ 1973943 h 2133600"/>
              <a:gd name="connsiteX31" fmla="*/ 261257 w 3418815"/>
              <a:gd name="connsiteY31" fmla="*/ 2002972 h 2133600"/>
              <a:gd name="connsiteX32" fmla="*/ 362857 w 3418815"/>
              <a:gd name="connsiteY32" fmla="*/ 2032000 h 2133600"/>
              <a:gd name="connsiteX33" fmla="*/ 551543 w 3418815"/>
              <a:gd name="connsiteY33" fmla="*/ 2075543 h 2133600"/>
              <a:gd name="connsiteX34" fmla="*/ 667657 w 3418815"/>
              <a:gd name="connsiteY34" fmla="*/ 2104572 h 2133600"/>
              <a:gd name="connsiteX35" fmla="*/ 928914 w 3418815"/>
              <a:gd name="connsiteY35" fmla="*/ 2133600 h 2133600"/>
              <a:gd name="connsiteX36" fmla="*/ 1930400 w 3418815"/>
              <a:gd name="connsiteY36" fmla="*/ 2119086 h 2133600"/>
              <a:gd name="connsiteX37" fmla="*/ 1988457 w 3418815"/>
              <a:gd name="connsiteY37" fmla="*/ 2104572 h 2133600"/>
              <a:gd name="connsiteX38" fmla="*/ 2133600 w 3418815"/>
              <a:gd name="connsiteY38" fmla="*/ 2090058 h 2133600"/>
              <a:gd name="connsiteX39" fmla="*/ 2394857 w 3418815"/>
              <a:gd name="connsiteY39" fmla="*/ 2046515 h 2133600"/>
              <a:gd name="connsiteX40" fmla="*/ 2467428 w 3418815"/>
              <a:gd name="connsiteY40" fmla="*/ 2017486 h 2133600"/>
              <a:gd name="connsiteX41" fmla="*/ 2627086 w 3418815"/>
              <a:gd name="connsiteY41" fmla="*/ 1973943 h 2133600"/>
              <a:gd name="connsiteX42" fmla="*/ 2757714 w 3418815"/>
              <a:gd name="connsiteY42" fmla="*/ 1901372 h 2133600"/>
              <a:gd name="connsiteX43" fmla="*/ 2888343 w 3418815"/>
              <a:gd name="connsiteY43" fmla="*/ 1799772 h 2133600"/>
              <a:gd name="connsiteX44" fmla="*/ 2931886 w 3418815"/>
              <a:gd name="connsiteY44" fmla="*/ 1770743 h 2133600"/>
              <a:gd name="connsiteX45" fmla="*/ 3048000 w 3418815"/>
              <a:gd name="connsiteY45" fmla="*/ 1683658 h 2133600"/>
              <a:gd name="connsiteX46" fmla="*/ 3149600 w 3418815"/>
              <a:gd name="connsiteY46" fmla="*/ 1596572 h 2133600"/>
              <a:gd name="connsiteX47" fmla="*/ 3222171 w 3418815"/>
              <a:gd name="connsiteY47" fmla="*/ 1524000 h 2133600"/>
              <a:gd name="connsiteX48" fmla="*/ 3251200 w 3418815"/>
              <a:gd name="connsiteY48" fmla="*/ 1480458 h 2133600"/>
              <a:gd name="connsiteX49" fmla="*/ 3294743 w 3418815"/>
              <a:gd name="connsiteY49" fmla="*/ 1422400 h 2133600"/>
              <a:gd name="connsiteX50" fmla="*/ 3338286 w 3418815"/>
              <a:gd name="connsiteY50" fmla="*/ 1335315 h 2133600"/>
              <a:gd name="connsiteX51" fmla="*/ 3396343 w 3418815"/>
              <a:gd name="connsiteY51" fmla="*/ 1248229 h 2133600"/>
              <a:gd name="connsiteX52" fmla="*/ 3396343 w 3418815"/>
              <a:gd name="connsiteY52" fmla="*/ 943429 h 2133600"/>
              <a:gd name="connsiteX53" fmla="*/ 3338286 w 3418815"/>
              <a:gd name="connsiteY53" fmla="*/ 856343 h 2133600"/>
              <a:gd name="connsiteX54" fmla="*/ 3265714 w 3418815"/>
              <a:gd name="connsiteY54" fmla="*/ 725715 h 2133600"/>
              <a:gd name="connsiteX55" fmla="*/ 3236686 w 3418815"/>
              <a:gd name="connsiteY55" fmla="*/ 667658 h 2133600"/>
              <a:gd name="connsiteX56" fmla="*/ 3178628 w 3418815"/>
              <a:gd name="connsiteY56" fmla="*/ 595086 h 2133600"/>
              <a:gd name="connsiteX57" fmla="*/ 3106057 w 3418815"/>
              <a:gd name="connsiteY57" fmla="*/ 493486 h 2133600"/>
              <a:gd name="connsiteX58" fmla="*/ 3018971 w 3418815"/>
              <a:gd name="connsiteY58" fmla="*/ 406400 h 2133600"/>
              <a:gd name="connsiteX59" fmla="*/ 2917371 w 3418815"/>
              <a:gd name="connsiteY59" fmla="*/ 290286 h 2133600"/>
              <a:gd name="connsiteX60" fmla="*/ 2859314 w 3418815"/>
              <a:gd name="connsiteY60" fmla="*/ 261258 h 2133600"/>
              <a:gd name="connsiteX61" fmla="*/ 2743200 w 3418815"/>
              <a:gd name="connsiteY61" fmla="*/ 174172 h 2133600"/>
              <a:gd name="connsiteX62" fmla="*/ 2699657 w 3418815"/>
              <a:gd name="connsiteY62" fmla="*/ 130629 h 2133600"/>
              <a:gd name="connsiteX63" fmla="*/ 2641600 w 3418815"/>
              <a:gd name="connsiteY63" fmla="*/ 116115 h 2133600"/>
              <a:gd name="connsiteX64" fmla="*/ 2554514 w 3418815"/>
              <a:gd name="connsiteY64" fmla="*/ 87086 h 2133600"/>
              <a:gd name="connsiteX65" fmla="*/ 2510971 w 3418815"/>
              <a:gd name="connsiteY65" fmla="*/ 72572 h 2133600"/>
              <a:gd name="connsiteX66" fmla="*/ 2467428 w 3418815"/>
              <a:gd name="connsiteY66" fmla="*/ 58058 h 2133600"/>
              <a:gd name="connsiteX67" fmla="*/ 2409371 w 3418815"/>
              <a:gd name="connsiteY67" fmla="*/ 43543 h 2133600"/>
              <a:gd name="connsiteX68" fmla="*/ 2278743 w 3418815"/>
              <a:gd name="connsiteY68" fmla="*/ 29029 h 2133600"/>
              <a:gd name="connsiteX69" fmla="*/ 2133600 w 3418815"/>
              <a:gd name="connsiteY69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18815" h="2133600">
                <a:moveTo>
                  <a:pt x="2133600" y="0"/>
                </a:moveTo>
                <a:lnTo>
                  <a:pt x="2133600" y="0"/>
                </a:lnTo>
                <a:cubicBezTo>
                  <a:pt x="2090057" y="4838"/>
                  <a:pt x="2046115" y="6901"/>
                  <a:pt x="2002971" y="14515"/>
                </a:cubicBezTo>
                <a:cubicBezTo>
                  <a:pt x="1741017" y="60742"/>
                  <a:pt x="2032035" y="31028"/>
                  <a:pt x="1770743" y="58058"/>
                </a:cubicBezTo>
                <a:lnTo>
                  <a:pt x="1465943" y="87086"/>
                </a:lnTo>
                <a:cubicBezTo>
                  <a:pt x="1436914" y="96762"/>
                  <a:pt x="1408542" y="108694"/>
                  <a:pt x="1378857" y="116115"/>
                </a:cubicBezTo>
                <a:cubicBezTo>
                  <a:pt x="1350307" y="123253"/>
                  <a:pt x="1320629" y="124858"/>
                  <a:pt x="1291771" y="130629"/>
                </a:cubicBezTo>
                <a:cubicBezTo>
                  <a:pt x="1272210" y="134541"/>
                  <a:pt x="1253066" y="140305"/>
                  <a:pt x="1233714" y="145143"/>
                </a:cubicBezTo>
                <a:cubicBezTo>
                  <a:pt x="1214362" y="154819"/>
                  <a:pt x="1196183" y="167330"/>
                  <a:pt x="1175657" y="174172"/>
                </a:cubicBezTo>
                <a:cubicBezTo>
                  <a:pt x="1152254" y="181973"/>
                  <a:pt x="1125629" y="178667"/>
                  <a:pt x="1103086" y="188686"/>
                </a:cubicBezTo>
                <a:cubicBezTo>
                  <a:pt x="1080980" y="198511"/>
                  <a:pt x="1066031" y="220227"/>
                  <a:pt x="1045028" y="232229"/>
                </a:cubicBezTo>
                <a:cubicBezTo>
                  <a:pt x="1031745" y="239819"/>
                  <a:pt x="1016000" y="241905"/>
                  <a:pt x="1001486" y="246743"/>
                </a:cubicBezTo>
                <a:cubicBezTo>
                  <a:pt x="972457" y="266095"/>
                  <a:pt x="939070" y="280130"/>
                  <a:pt x="914400" y="304800"/>
                </a:cubicBezTo>
                <a:cubicBezTo>
                  <a:pt x="858522" y="360678"/>
                  <a:pt x="887936" y="336957"/>
                  <a:pt x="827314" y="377372"/>
                </a:cubicBezTo>
                <a:cubicBezTo>
                  <a:pt x="817638" y="391886"/>
                  <a:pt x="810621" y="408580"/>
                  <a:pt x="798286" y="420915"/>
                </a:cubicBezTo>
                <a:cubicBezTo>
                  <a:pt x="644844" y="574357"/>
                  <a:pt x="840476" y="341596"/>
                  <a:pt x="682171" y="522515"/>
                </a:cubicBezTo>
                <a:cubicBezTo>
                  <a:pt x="666241" y="540720"/>
                  <a:pt x="654371" y="562205"/>
                  <a:pt x="638628" y="580572"/>
                </a:cubicBezTo>
                <a:cubicBezTo>
                  <a:pt x="625270" y="596157"/>
                  <a:pt x="608226" y="608346"/>
                  <a:pt x="595086" y="624115"/>
                </a:cubicBezTo>
                <a:cubicBezTo>
                  <a:pt x="539097" y="691303"/>
                  <a:pt x="596718" y="647597"/>
                  <a:pt x="522514" y="711200"/>
                </a:cubicBezTo>
                <a:cubicBezTo>
                  <a:pt x="464218" y="761167"/>
                  <a:pt x="426232" y="768537"/>
                  <a:pt x="377371" y="841829"/>
                </a:cubicBezTo>
                <a:cubicBezTo>
                  <a:pt x="358019" y="870858"/>
                  <a:pt x="343984" y="904246"/>
                  <a:pt x="319314" y="928915"/>
                </a:cubicBezTo>
                <a:lnTo>
                  <a:pt x="232228" y="1016000"/>
                </a:lnTo>
                <a:cubicBezTo>
                  <a:pt x="217714" y="1030514"/>
                  <a:pt x="200072" y="1042464"/>
                  <a:pt x="188686" y="1059543"/>
                </a:cubicBezTo>
                <a:cubicBezTo>
                  <a:pt x="169333" y="1088572"/>
                  <a:pt x="151561" y="1118718"/>
                  <a:pt x="130628" y="1146629"/>
                </a:cubicBezTo>
                <a:cubicBezTo>
                  <a:pt x="116114" y="1165981"/>
                  <a:pt x="99907" y="1184173"/>
                  <a:pt x="87086" y="1204686"/>
                </a:cubicBezTo>
                <a:cubicBezTo>
                  <a:pt x="64318" y="1241115"/>
                  <a:pt x="36692" y="1311508"/>
                  <a:pt x="29028" y="1349829"/>
                </a:cubicBezTo>
                <a:cubicBezTo>
                  <a:pt x="11514" y="1437402"/>
                  <a:pt x="22315" y="1398997"/>
                  <a:pt x="0" y="1465943"/>
                </a:cubicBezTo>
                <a:cubicBezTo>
                  <a:pt x="4838" y="1586895"/>
                  <a:pt x="-4761" y="1709295"/>
                  <a:pt x="14514" y="1828800"/>
                </a:cubicBezTo>
                <a:cubicBezTo>
                  <a:pt x="20069" y="1863243"/>
                  <a:pt x="39473" y="1904854"/>
                  <a:pt x="72571" y="1915886"/>
                </a:cubicBezTo>
                <a:lnTo>
                  <a:pt x="116114" y="1930400"/>
                </a:lnTo>
                <a:cubicBezTo>
                  <a:pt x="135466" y="1944914"/>
                  <a:pt x="152534" y="1963125"/>
                  <a:pt x="174171" y="1973943"/>
                </a:cubicBezTo>
                <a:cubicBezTo>
                  <a:pt x="201539" y="1987627"/>
                  <a:pt x="232228" y="1993296"/>
                  <a:pt x="261257" y="2002972"/>
                </a:cubicBezTo>
                <a:cubicBezTo>
                  <a:pt x="407588" y="2051749"/>
                  <a:pt x="180613" y="1977327"/>
                  <a:pt x="362857" y="2032000"/>
                </a:cubicBezTo>
                <a:cubicBezTo>
                  <a:pt x="507757" y="2075470"/>
                  <a:pt x="391300" y="2052652"/>
                  <a:pt x="551543" y="2075543"/>
                </a:cubicBezTo>
                <a:cubicBezTo>
                  <a:pt x="599870" y="2091653"/>
                  <a:pt x="610106" y="2097065"/>
                  <a:pt x="667657" y="2104572"/>
                </a:cubicBezTo>
                <a:cubicBezTo>
                  <a:pt x="754543" y="2115905"/>
                  <a:pt x="928914" y="2133600"/>
                  <a:pt x="928914" y="2133600"/>
                </a:cubicBezTo>
                <a:lnTo>
                  <a:pt x="1930400" y="2119086"/>
                </a:lnTo>
                <a:cubicBezTo>
                  <a:pt x="1950340" y="2118540"/>
                  <a:pt x="1968710" y="2107393"/>
                  <a:pt x="1988457" y="2104572"/>
                </a:cubicBezTo>
                <a:cubicBezTo>
                  <a:pt x="2036591" y="2097696"/>
                  <a:pt x="2085219" y="2094896"/>
                  <a:pt x="2133600" y="2090058"/>
                </a:cubicBezTo>
                <a:cubicBezTo>
                  <a:pt x="2316991" y="2053379"/>
                  <a:pt x="2229785" y="2067149"/>
                  <a:pt x="2394857" y="2046515"/>
                </a:cubicBezTo>
                <a:cubicBezTo>
                  <a:pt x="2419047" y="2036839"/>
                  <a:pt x="2442711" y="2025725"/>
                  <a:pt x="2467428" y="2017486"/>
                </a:cubicBezTo>
                <a:cubicBezTo>
                  <a:pt x="2519176" y="2000237"/>
                  <a:pt x="2573956" y="1987226"/>
                  <a:pt x="2627086" y="1973943"/>
                </a:cubicBezTo>
                <a:cubicBezTo>
                  <a:pt x="2726901" y="1907399"/>
                  <a:pt x="2681073" y="1926918"/>
                  <a:pt x="2757714" y="1901372"/>
                </a:cubicBezTo>
                <a:cubicBezTo>
                  <a:pt x="2801257" y="1867505"/>
                  <a:pt x="2842445" y="1830371"/>
                  <a:pt x="2888343" y="1799772"/>
                </a:cubicBezTo>
                <a:cubicBezTo>
                  <a:pt x="2902857" y="1790096"/>
                  <a:pt x="2917778" y="1781003"/>
                  <a:pt x="2931886" y="1770743"/>
                </a:cubicBezTo>
                <a:cubicBezTo>
                  <a:pt x="2971013" y="1742287"/>
                  <a:pt x="3013790" y="1717869"/>
                  <a:pt x="3048000" y="1683658"/>
                </a:cubicBezTo>
                <a:cubicBezTo>
                  <a:pt x="3118392" y="1613265"/>
                  <a:pt x="3083285" y="1640781"/>
                  <a:pt x="3149600" y="1596572"/>
                </a:cubicBezTo>
                <a:cubicBezTo>
                  <a:pt x="3227002" y="1480466"/>
                  <a:pt x="3125415" y="1620754"/>
                  <a:pt x="3222171" y="1524000"/>
                </a:cubicBezTo>
                <a:cubicBezTo>
                  <a:pt x="3234506" y="1511665"/>
                  <a:pt x="3241061" y="1494653"/>
                  <a:pt x="3251200" y="1480458"/>
                </a:cubicBezTo>
                <a:cubicBezTo>
                  <a:pt x="3265261" y="1460773"/>
                  <a:pt x="3282297" y="1443143"/>
                  <a:pt x="3294743" y="1422400"/>
                </a:cubicBezTo>
                <a:cubicBezTo>
                  <a:pt x="3311441" y="1394570"/>
                  <a:pt x="3321933" y="1363349"/>
                  <a:pt x="3338286" y="1335315"/>
                </a:cubicBezTo>
                <a:cubicBezTo>
                  <a:pt x="3355865" y="1305179"/>
                  <a:pt x="3396343" y="1248229"/>
                  <a:pt x="3396343" y="1248229"/>
                </a:cubicBezTo>
                <a:cubicBezTo>
                  <a:pt x="3419767" y="1131108"/>
                  <a:pt x="3432206" y="1101227"/>
                  <a:pt x="3396343" y="943429"/>
                </a:cubicBezTo>
                <a:cubicBezTo>
                  <a:pt x="3388611" y="909408"/>
                  <a:pt x="3338286" y="856343"/>
                  <a:pt x="3338286" y="856343"/>
                </a:cubicBezTo>
                <a:cubicBezTo>
                  <a:pt x="3311716" y="750068"/>
                  <a:pt x="3343285" y="842072"/>
                  <a:pt x="3265714" y="725715"/>
                </a:cubicBezTo>
                <a:cubicBezTo>
                  <a:pt x="3253712" y="707712"/>
                  <a:pt x="3248688" y="685661"/>
                  <a:pt x="3236686" y="667658"/>
                </a:cubicBezTo>
                <a:cubicBezTo>
                  <a:pt x="3219502" y="641882"/>
                  <a:pt x="3197216" y="619869"/>
                  <a:pt x="3178628" y="595086"/>
                </a:cubicBezTo>
                <a:cubicBezTo>
                  <a:pt x="3143287" y="547964"/>
                  <a:pt x="3150214" y="542549"/>
                  <a:pt x="3106057" y="493486"/>
                </a:cubicBezTo>
                <a:cubicBezTo>
                  <a:pt x="3078594" y="462972"/>
                  <a:pt x="3043603" y="439242"/>
                  <a:pt x="3018971" y="406400"/>
                </a:cubicBezTo>
                <a:cubicBezTo>
                  <a:pt x="2987480" y="364412"/>
                  <a:pt x="2960320" y="322498"/>
                  <a:pt x="2917371" y="290286"/>
                </a:cubicBezTo>
                <a:cubicBezTo>
                  <a:pt x="2900062" y="277304"/>
                  <a:pt x="2878666" y="270934"/>
                  <a:pt x="2859314" y="261258"/>
                </a:cubicBezTo>
                <a:cubicBezTo>
                  <a:pt x="2707660" y="109602"/>
                  <a:pt x="2887635" y="277339"/>
                  <a:pt x="2743200" y="174172"/>
                </a:cubicBezTo>
                <a:cubicBezTo>
                  <a:pt x="2726497" y="162241"/>
                  <a:pt x="2717479" y="140813"/>
                  <a:pt x="2699657" y="130629"/>
                </a:cubicBezTo>
                <a:cubicBezTo>
                  <a:pt x="2682337" y="120732"/>
                  <a:pt x="2660707" y="121847"/>
                  <a:pt x="2641600" y="116115"/>
                </a:cubicBezTo>
                <a:cubicBezTo>
                  <a:pt x="2612292" y="107322"/>
                  <a:pt x="2583543" y="96762"/>
                  <a:pt x="2554514" y="87086"/>
                </a:cubicBezTo>
                <a:lnTo>
                  <a:pt x="2510971" y="72572"/>
                </a:lnTo>
                <a:cubicBezTo>
                  <a:pt x="2496457" y="67734"/>
                  <a:pt x="2482271" y="61769"/>
                  <a:pt x="2467428" y="58058"/>
                </a:cubicBezTo>
                <a:cubicBezTo>
                  <a:pt x="2448076" y="53220"/>
                  <a:pt x="2429087" y="46576"/>
                  <a:pt x="2409371" y="43543"/>
                </a:cubicBezTo>
                <a:cubicBezTo>
                  <a:pt x="2366070" y="36881"/>
                  <a:pt x="2322336" y="33388"/>
                  <a:pt x="2278743" y="29029"/>
                </a:cubicBezTo>
                <a:cubicBezTo>
                  <a:pt x="2129220" y="14077"/>
                  <a:pt x="2157790" y="4838"/>
                  <a:pt x="213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  <a:alpha val="99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B3E967B-EF49-41C4-B192-EC1A3A29810F}"/>
                  </a:ext>
                </a:extLst>
              </p:cNvPr>
              <p:cNvSpPr txBox="1"/>
              <p:nvPr/>
            </p:nvSpPr>
            <p:spPr>
              <a:xfrm>
                <a:off x="11234758" y="3799115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B3E967B-EF49-41C4-B192-EC1A3A298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758" y="3799115"/>
                <a:ext cx="37657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ítulo 1">
            <a:extLst>
              <a:ext uri="{FF2B5EF4-FFF2-40B4-BE49-F238E27FC236}">
                <a16:creationId xmlns:a16="http://schemas.microsoft.com/office/drawing/2014/main" id="{6340A10C-1A67-4A04-BB52-B24B8CC0E9C5}"/>
              </a:ext>
            </a:extLst>
          </p:cNvPr>
          <p:cNvSpPr txBox="1">
            <a:spLocks/>
          </p:cNvSpPr>
          <p:nvPr/>
        </p:nvSpPr>
        <p:spPr>
          <a:xfrm>
            <a:off x="7253777" y="6062846"/>
            <a:ext cx="1487714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8E2FAC5-ED08-4186-B894-CB2F7FC8F0CE}"/>
              </a:ext>
            </a:extLst>
          </p:cNvPr>
          <p:cNvCxnSpPr>
            <a:cxnSpLocks/>
          </p:cNvCxnSpPr>
          <p:nvPr/>
        </p:nvCxnSpPr>
        <p:spPr>
          <a:xfrm flipV="1">
            <a:off x="11110043" y="4331726"/>
            <a:ext cx="246743" cy="348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E4DEE7C2-FDF7-4B67-905C-5907179EA4DD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0C2238C1-9251-4BAB-A118-EB9D46C9C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832011"/>
                <a:ext cx="11431290" cy="140811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Sendo </a:t>
                </a:r>
                <a:r>
                  <a:rPr lang="pt-BR" sz="4400" b="1" dirty="0"/>
                  <a:t>U</a:t>
                </a:r>
                <a:r>
                  <a:rPr lang="pt-BR" sz="4400" dirty="0"/>
                  <a:t> e </a:t>
                </a:r>
                <a:r>
                  <a:rPr lang="pt-BR" sz="4400" b="1" dirty="0"/>
                  <a:t>V</a:t>
                </a:r>
                <a:r>
                  <a:rPr lang="pt-BR" sz="4400" dirty="0"/>
                  <a:t> diferenciáveis até segunda ordem na região fechada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4400" dirty="0"/>
                  <a:t> e sendo </a:t>
                </a:r>
                <a:r>
                  <a:rPr lang="pt-BR" sz="4400" b="1" dirty="0"/>
                  <a:t>S</a:t>
                </a:r>
                <a:r>
                  <a:rPr lang="pt-BR" sz="4400" dirty="0"/>
                  <a:t> a superfície que limita esta região. Considerando também o campo potencial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U∇</m:t>
                    </m:r>
                  </m:oMath>
                </a14:m>
                <a:r>
                  <a:rPr lang="pt-BR" sz="4400" dirty="0"/>
                  <a:t>V e partindo do teorema da divergência</a:t>
                </a:r>
              </a:p>
            </p:txBody>
          </p:sp>
        </mc:Choice>
        <mc:Fallback xmlns="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0C2238C1-9251-4BAB-A118-EB9D46C9C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832011"/>
                <a:ext cx="11431290" cy="1408111"/>
              </a:xfrm>
              <a:prstGeom prst="rect">
                <a:avLst/>
              </a:prstGeom>
              <a:blipFill>
                <a:blip r:embed="rId3"/>
                <a:stretch>
                  <a:fillRect l="-1279" r="-1279" b="-13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0B5359C-B339-4E15-976A-0B815A6A322B}"/>
                  </a:ext>
                </a:extLst>
              </p:cNvPr>
              <p:cNvSpPr txBox="1"/>
              <p:nvPr/>
            </p:nvSpPr>
            <p:spPr>
              <a:xfrm>
                <a:off x="-9380" y="2789584"/>
                <a:ext cx="5993769" cy="1336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f>
                                <m:f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0B5359C-B339-4E15-976A-0B815A6A3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80" y="2789584"/>
                <a:ext cx="5993769" cy="1336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F0D64E4-C64A-4A7B-8EE3-5CD639FD4EEC}"/>
                  </a:ext>
                </a:extLst>
              </p:cNvPr>
              <p:cNvSpPr txBox="1"/>
              <p:nvPr/>
            </p:nvSpPr>
            <p:spPr>
              <a:xfrm>
                <a:off x="272553" y="2240122"/>
                <a:ext cx="273569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dirty="0"/>
                  <a:t>Para</a:t>
                </a:r>
                <a:r>
                  <a:rPr lang="pt-BR" sz="2800" b="1" dirty="0"/>
                  <a:t> </a:t>
                </a:r>
                <a14:m>
                  <m:oMath xmlns:m="http://schemas.openxmlformats.org/officeDocument/2006/math">
                    <m:r>
                      <a:rPr lang="pt-BR" sz="28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V∇U</m:t>
                    </m:r>
                  </m:oMath>
                </a14:m>
                <a:r>
                  <a:rPr lang="pt-BR" sz="2800" dirty="0"/>
                  <a:t>:</a:t>
                </a: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F0D64E4-C64A-4A7B-8EE3-5CD639FD4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3" y="2240122"/>
                <a:ext cx="2735690" cy="523220"/>
              </a:xfrm>
              <a:prstGeom prst="rect">
                <a:avLst/>
              </a:prstGeom>
              <a:blipFill>
                <a:blip r:embed="rId5"/>
                <a:stretch>
                  <a:fillRect l="-4688" t="-10465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3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07A75414-0823-4B9F-A585-C8CDBF6F9B31}"/>
              </a:ext>
            </a:extLst>
          </p:cNvPr>
          <p:cNvSpPr/>
          <p:nvPr/>
        </p:nvSpPr>
        <p:spPr>
          <a:xfrm>
            <a:off x="569843" y="1585632"/>
            <a:ext cx="9766852" cy="29552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766852"/>
                      <a:gd name="connsiteY0" fmla="*/ 1477618 h 2955235"/>
                      <a:gd name="connsiteX1" fmla="*/ 4883426 w 9766852"/>
                      <a:gd name="connsiteY1" fmla="*/ 0 h 2955235"/>
                      <a:gd name="connsiteX2" fmla="*/ 9766852 w 9766852"/>
                      <a:gd name="connsiteY2" fmla="*/ 1477618 h 2955235"/>
                      <a:gd name="connsiteX3" fmla="*/ 4883426 w 9766852"/>
                      <a:gd name="connsiteY3" fmla="*/ 2955236 h 2955235"/>
                      <a:gd name="connsiteX4" fmla="*/ 0 w 9766852"/>
                      <a:gd name="connsiteY4" fmla="*/ 1477618 h 29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6852" h="2955235" extrusionOk="0">
                        <a:moveTo>
                          <a:pt x="0" y="1477618"/>
                        </a:moveTo>
                        <a:cubicBezTo>
                          <a:pt x="-304552" y="473698"/>
                          <a:pt x="1861019" y="122115"/>
                          <a:pt x="4883426" y="0"/>
                        </a:cubicBezTo>
                        <a:cubicBezTo>
                          <a:pt x="7615340" y="7341"/>
                          <a:pt x="9658676" y="664992"/>
                          <a:pt x="9766852" y="1477618"/>
                        </a:cubicBezTo>
                        <a:cubicBezTo>
                          <a:pt x="9652897" y="2404967"/>
                          <a:pt x="7460941" y="3615897"/>
                          <a:pt x="4883426" y="2955236"/>
                        </a:cubicBezTo>
                        <a:cubicBezTo>
                          <a:pt x="2048954" y="2880045"/>
                          <a:pt x="108166" y="2345366"/>
                          <a:pt x="0" y="147761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BD86B6-E456-40B0-8EE7-2D1D02011551}"/>
              </a:ext>
            </a:extLst>
          </p:cNvPr>
          <p:cNvSpPr/>
          <p:nvPr/>
        </p:nvSpPr>
        <p:spPr>
          <a:xfrm>
            <a:off x="1510950" y="2239617"/>
            <a:ext cx="1802093" cy="171849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29EF195-0253-40E9-AD54-629276EC87AE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C4BBA4C9-54C3-4BBB-94BB-902FACB12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1091" y="2468622"/>
            <a:ext cx="891207" cy="1260486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2D0FE439-A2F2-4E89-B487-61A0636C6644}"/>
              </a:ext>
            </a:extLst>
          </p:cNvPr>
          <p:cNvSpPr txBox="1">
            <a:spLocks/>
          </p:cNvSpPr>
          <p:nvPr/>
        </p:nvSpPr>
        <p:spPr>
          <a:xfrm>
            <a:off x="3432292" y="2305009"/>
            <a:ext cx="5327416" cy="1304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As ideias sobre a evolução do sistema solar desempenhou um papel especial.</a:t>
            </a:r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6A652E03-5F8B-4C8C-96F2-7CC6392EB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4115" y="3592001"/>
            <a:ext cx="2965157" cy="4193795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B9DCC293-1969-4E15-96EB-D094F7633296}"/>
              </a:ext>
            </a:extLst>
          </p:cNvPr>
          <p:cNvSpPr txBox="1">
            <a:spLocks/>
          </p:cNvSpPr>
          <p:nvPr/>
        </p:nvSpPr>
        <p:spPr>
          <a:xfrm>
            <a:off x="4472690" y="5151055"/>
            <a:ext cx="4614819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....e governa, não só a mecânica celeste, como toda a mecânica sobre a superfície terrestre e em regiões próximas a ela.</a:t>
            </a:r>
          </a:p>
        </p:txBody>
      </p:sp>
      <p:pic>
        <p:nvPicPr>
          <p:cNvPr id="4" name="Gráfico 3" descr="Ciclismo com preenchimento sólido">
            <a:extLst>
              <a:ext uri="{FF2B5EF4-FFF2-40B4-BE49-F238E27FC236}">
                <a16:creationId xmlns:a16="http://schemas.microsoft.com/office/drawing/2014/main" id="{7D271F92-AFB2-4845-84EF-799AFB395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07550">
            <a:off x="10640917" y="3677788"/>
            <a:ext cx="914400" cy="91440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A6EADA4-615D-42FB-8ACB-EE19549C93F1}"/>
              </a:ext>
            </a:extLst>
          </p:cNvPr>
          <p:cNvSpPr txBox="1">
            <a:spLocks/>
          </p:cNvSpPr>
          <p:nvPr/>
        </p:nvSpPr>
        <p:spPr>
          <a:xfrm>
            <a:off x="692371" y="2812449"/>
            <a:ext cx="1007175" cy="489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Sol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C7FBB72-1299-4E4C-869E-2E2CB499D6B8}"/>
              </a:ext>
            </a:extLst>
          </p:cNvPr>
          <p:cNvSpPr txBox="1">
            <a:spLocks/>
          </p:cNvSpPr>
          <p:nvPr/>
        </p:nvSpPr>
        <p:spPr>
          <a:xfrm>
            <a:off x="10614982" y="2773313"/>
            <a:ext cx="1007175" cy="489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Terra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0895030-C547-4416-ACAF-DE4212831DB4}"/>
              </a:ext>
            </a:extLst>
          </p:cNvPr>
          <p:cNvSpPr txBox="1">
            <a:spLocks/>
          </p:cNvSpPr>
          <p:nvPr/>
        </p:nvSpPr>
        <p:spPr>
          <a:xfrm>
            <a:off x="145774" y="5113699"/>
            <a:ext cx="4161183" cy="11130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... Que também se encontra na descrição do campo de gravidade e do formato da Terra!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7B87F1E-BF63-483D-81A6-4F5951B29177}"/>
              </a:ext>
            </a:extLst>
          </p:cNvPr>
          <p:cNvSpPr txBox="1">
            <a:spLocks/>
          </p:cNvSpPr>
          <p:nvPr/>
        </p:nvSpPr>
        <p:spPr>
          <a:xfrm>
            <a:off x="5319573" y="42560"/>
            <a:ext cx="3369115" cy="848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Uma das quatro interações fundamentais!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242112A-EC13-48F7-AFEC-864E3A8413C0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E2DE708B-1E45-440C-99AC-7DDB31CC312E}"/>
              </a:ext>
            </a:extLst>
          </p:cNvPr>
          <p:cNvSpPr txBox="1">
            <a:spLocks/>
          </p:cNvSpPr>
          <p:nvPr/>
        </p:nvSpPr>
        <p:spPr>
          <a:xfrm>
            <a:off x="8688688" y="1233273"/>
            <a:ext cx="3369116" cy="848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A mais fraca de todas, só se manifesta em escalas astronômicas!</a:t>
            </a:r>
          </a:p>
        </p:txBody>
      </p:sp>
    </p:spTree>
    <p:extLst>
      <p:ext uri="{BB962C8B-B14F-4D97-AF65-F5344CB8AC3E}">
        <p14:creationId xmlns:p14="http://schemas.microsoft.com/office/powerpoint/2010/main" val="26001233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2ª Identidade de Green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46DA7ED-8811-4E53-BB64-20E3C39D4069}"/>
              </a:ext>
            </a:extLst>
          </p:cNvPr>
          <p:cNvSpPr/>
          <p:nvPr/>
        </p:nvSpPr>
        <p:spPr>
          <a:xfrm>
            <a:off x="8273143" y="4441371"/>
            <a:ext cx="3418815" cy="2133600"/>
          </a:xfrm>
          <a:custGeom>
            <a:avLst/>
            <a:gdLst>
              <a:gd name="connsiteX0" fmla="*/ 2133600 w 3418815"/>
              <a:gd name="connsiteY0" fmla="*/ 0 h 2133600"/>
              <a:gd name="connsiteX1" fmla="*/ 2133600 w 3418815"/>
              <a:gd name="connsiteY1" fmla="*/ 0 h 2133600"/>
              <a:gd name="connsiteX2" fmla="*/ 2002971 w 3418815"/>
              <a:gd name="connsiteY2" fmla="*/ 14515 h 2133600"/>
              <a:gd name="connsiteX3" fmla="*/ 1770743 w 3418815"/>
              <a:gd name="connsiteY3" fmla="*/ 58058 h 2133600"/>
              <a:gd name="connsiteX4" fmla="*/ 1465943 w 3418815"/>
              <a:gd name="connsiteY4" fmla="*/ 87086 h 2133600"/>
              <a:gd name="connsiteX5" fmla="*/ 1378857 w 3418815"/>
              <a:gd name="connsiteY5" fmla="*/ 116115 h 2133600"/>
              <a:gd name="connsiteX6" fmla="*/ 1291771 w 3418815"/>
              <a:gd name="connsiteY6" fmla="*/ 130629 h 2133600"/>
              <a:gd name="connsiteX7" fmla="*/ 1233714 w 3418815"/>
              <a:gd name="connsiteY7" fmla="*/ 145143 h 2133600"/>
              <a:gd name="connsiteX8" fmla="*/ 1175657 w 3418815"/>
              <a:gd name="connsiteY8" fmla="*/ 174172 h 2133600"/>
              <a:gd name="connsiteX9" fmla="*/ 1103086 w 3418815"/>
              <a:gd name="connsiteY9" fmla="*/ 188686 h 2133600"/>
              <a:gd name="connsiteX10" fmla="*/ 1045028 w 3418815"/>
              <a:gd name="connsiteY10" fmla="*/ 232229 h 2133600"/>
              <a:gd name="connsiteX11" fmla="*/ 1001486 w 3418815"/>
              <a:gd name="connsiteY11" fmla="*/ 246743 h 2133600"/>
              <a:gd name="connsiteX12" fmla="*/ 914400 w 3418815"/>
              <a:gd name="connsiteY12" fmla="*/ 304800 h 2133600"/>
              <a:gd name="connsiteX13" fmla="*/ 827314 w 3418815"/>
              <a:gd name="connsiteY13" fmla="*/ 377372 h 2133600"/>
              <a:gd name="connsiteX14" fmla="*/ 798286 w 3418815"/>
              <a:gd name="connsiteY14" fmla="*/ 420915 h 2133600"/>
              <a:gd name="connsiteX15" fmla="*/ 682171 w 3418815"/>
              <a:gd name="connsiteY15" fmla="*/ 522515 h 2133600"/>
              <a:gd name="connsiteX16" fmla="*/ 638628 w 3418815"/>
              <a:gd name="connsiteY16" fmla="*/ 580572 h 2133600"/>
              <a:gd name="connsiteX17" fmla="*/ 595086 w 3418815"/>
              <a:gd name="connsiteY17" fmla="*/ 624115 h 2133600"/>
              <a:gd name="connsiteX18" fmla="*/ 522514 w 3418815"/>
              <a:gd name="connsiteY18" fmla="*/ 711200 h 2133600"/>
              <a:gd name="connsiteX19" fmla="*/ 377371 w 3418815"/>
              <a:gd name="connsiteY19" fmla="*/ 841829 h 2133600"/>
              <a:gd name="connsiteX20" fmla="*/ 319314 w 3418815"/>
              <a:gd name="connsiteY20" fmla="*/ 928915 h 2133600"/>
              <a:gd name="connsiteX21" fmla="*/ 232228 w 3418815"/>
              <a:gd name="connsiteY21" fmla="*/ 1016000 h 2133600"/>
              <a:gd name="connsiteX22" fmla="*/ 188686 w 3418815"/>
              <a:gd name="connsiteY22" fmla="*/ 1059543 h 2133600"/>
              <a:gd name="connsiteX23" fmla="*/ 130628 w 3418815"/>
              <a:gd name="connsiteY23" fmla="*/ 1146629 h 2133600"/>
              <a:gd name="connsiteX24" fmla="*/ 87086 w 3418815"/>
              <a:gd name="connsiteY24" fmla="*/ 1204686 h 2133600"/>
              <a:gd name="connsiteX25" fmla="*/ 29028 w 3418815"/>
              <a:gd name="connsiteY25" fmla="*/ 1349829 h 2133600"/>
              <a:gd name="connsiteX26" fmla="*/ 0 w 3418815"/>
              <a:gd name="connsiteY26" fmla="*/ 1465943 h 2133600"/>
              <a:gd name="connsiteX27" fmla="*/ 14514 w 3418815"/>
              <a:gd name="connsiteY27" fmla="*/ 1828800 h 2133600"/>
              <a:gd name="connsiteX28" fmla="*/ 72571 w 3418815"/>
              <a:gd name="connsiteY28" fmla="*/ 1915886 h 2133600"/>
              <a:gd name="connsiteX29" fmla="*/ 116114 w 3418815"/>
              <a:gd name="connsiteY29" fmla="*/ 1930400 h 2133600"/>
              <a:gd name="connsiteX30" fmla="*/ 174171 w 3418815"/>
              <a:gd name="connsiteY30" fmla="*/ 1973943 h 2133600"/>
              <a:gd name="connsiteX31" fmla="*/ 261257 w 3418815"/>
              <a:gd name="connsiteY31" fmla="*/ 2002972 h 2133600"/>
              <a:gd name="connsiteX32" fmla="*/ 362857 w 3418815"/>
              <a:gd name="connsiteY32" fmla="*/ 2032000 h 2133600"/>
              <a:gd name="connsiteX33" fmla="*/ 551543 w 3418815"/>
              <a:gd name="connsiteY33" fmla="*/ 2075543 h 2133600"/>
              <a:gd name="connsiteX34" fmla="*/ 667657 w 3418815"/>
              <a:gd name="connsiteY34" fmla="*/ 2104572 h 2133600"/>
              <a:gd name="connsiteX35" fmla="*/ 928914 w 3418815"/>
              <a:gd name="connsiteY35" fmla="*/ 2133600 h 2133600"/>
              <a:gd name="connsiteX36" fmla="*/ 1930400 w 3418815"/>
              <a:gd name="connsiteY36" fmla="*/ 2119086 h 2133600"/>
              <a:gd name="connsiteX37" fmla="*/ 1988457 w 3418815"/>
              <a:gd name="connsiteY37" fmla="*/ 2104572 h 2133600"/>
              <a:gd name="connsiteX38" fmla="*/ 2133600 w 3418815"/>
              <a:gd name="connsiteY38" fmla="*/ 2090058 h 2133600"/>
              <a:gd name="connsiteX39" fmla="*/ 2394857 w 3418815"/>
              <a:gd name="connsiteY39" fmla="*/ 2046515 h 2133600"/>
              <a:gd name="connsiteX40" fmla="*/ 2467428 w 3418815"/>
              <a:gd name="connsiteY40" fmla="*/ 2017486 h 2133600"/>
              <a:gd name="connsiteX41" fmla="*/ 2627086 w 3418815"/>
              <a:gd name="connsiteY41" fmla="*/ 1973943 h 2133600"/>
              <a:gd name="connsiteX42" fmla="*/ 2757714 w 3418815"/>
              <a:gd name="connsiteY42" fmla="*/ 1901372 h 2133600"/>
              <a:gd name="connsiteX43" fmla="*/ 2888343 w 3418815"/>
              <a:gd name="connsiteY43" fmla="*/ 1799772 h 2133600"/>
              <a:gd name="connsiteX44" fmla="*/ 2931886 w 3418815"/>
              <a:gd name="connsiteY44" fmla="*/ 1770743 h 2133600"/>
              <a:gd name="connsiteX45" fmla="*/ 3048000 w 3418815"/>
              <a:gd name="connsiteY45" fmla="*/ 1683658 h 2133600"/>
              <a:gd name="connsiteX46" fmla="*/ 3149600 w 3418815"/>
              <a:gd name="connsiteY46" fmla="*/ 1596572 h 2133600"/>
              <a:gd name="connsiteX47" fmla="*/ 3222171 w 3418815"/>
              <a:gd name="connsiteY47" fmla="*/ 1524000 h 2133600"/>
              <a:gd name="connsiteX48" fmla="*/ 3251200 w 3418815"/>
              <a:gd name="connsiteY48" fmla="*/ 1480458 h 2133600"/>
              <a:gd name="connsiteX49" fmla="*/ 3294743 w 3418815"/>
              <a:gd name="connsiteY49" fmla="*/ 1422400 h 2133600"/>
              <a:gd name="connsiteX50" fmla="*/ 3338286 w 3418815"/>
              <a:gd name="connsiteY50" fmla="*/ 1335315 h 2133600"/>
              <a:gd name="connsiteX51" fmla="*/ 3396343 w 3418815"/>
              <a:gd name="connsiteY51" fmla="*/ 1248229 h 2133600"/>
              <a:gd name="connsiteX52" fmla="*/ 3396343 w 3418815"/>
              <a:gd name="connsiteY52" fmla="*/ 943429 h 2133600"/>
              <a:gd name="connsiteX53" fmla="*/ 3338286 w 3418815"/>
              <a:gd name="connsiteY53" fmla="*/ 856343 h 2133600"/>
              <a:gd name="connsiteX54" fmla="*/ 3265714 w 3418815"/>
              <a:gd name="connsiteY54" fmla="*/ 725715 h 2133600"/>
              <a:gd name="connsiteX55" fmla="*/ 3236686 w 3418815"/>
              <a:gd name="connsiteY55" fmla="*/ 667658 h 2133600"/>
              <a:gd name="connsiteX56" fmla="*/ 3178628 w 3418815"/>
              <a:gd name="connsiteY56" fmla="*/ 595086 h 2133600"/>
              <a:gd name="connsiteX57" fmla="*/ 3106057 w 3418815"/>
              <a:gd name="connsiteY57" fmla="*/ 493486 h 2133600"/>
              <a:gd name="connsiteX58" fmla="*/ 3018971 w 3418815"/>
              <a:gd name="connsiteY58" fmla="*/ 406400 h 2133600"/>
              <a:gd name="connsiteX59" fmla="*/ 2917371 w 3418815"/>
              <a:gd name="connsiteY59" fmla="*/ 290286 h 2133600"/>
              <a:gd name="connsiteX60" fmla="*/ 2859314 w 3418815"/>
              <a:gd name="connsiteY60" fmla="*/ 261258 h 2133600"/>
              <a:gd name="connsiteX61" fmla="*/ 2743200 w 3418815"/>
              <a:gd name="connsiteY61" fmla="*/ 174172 h 2133600"/>
              <a:gd name="connsiteX62" fmla="*/ 2699657 w 3418815"/>
              <a:gd name="connsiteY62" fmla="*/ 130629 h 2133600"/>
              <a:gd name="connsiteX63" fmla="*/ 2641600 w 3418815"/>
              <a:gd name="connsiteY63" fmla="*/ 116115 h 2133600"/>
              <a:gd name="connsiteX64" fmla="*/ 2554514 w 3418815"/>
              <a:gd name="connsiteY64" fmla="*/ 87086 h 2133600"/>
              <a:gd name="connsiteX65" fmla="*/ 2510971 w 3418815"/>
              <a:gd name="connsiteY65" fmla="*/ 72572 h 2133600"/>
              <a:gd name="connsiteX66" fmla="*/ 2467428 w 3418815"/>
              <a:gd name="connsiteY66" fmla="*/ 58058 h 2133600"/>
              <a:gd name="connsiteX67" fmla="*/ 2409371 w 3418815"/>
              <a:gd name="connsiteY67" fmla="*/ 43543 h 2133600"/>
              <a:gd name="connsiteX68" fmla="*/ 2278743 w 3418815"/>
              <a:gd name="connsiteY68" fmla="*/ 29029 h 2133600"/>
              <a:gd name="connsiteX69" fmla="*/ 2133600 w 3418815"/>
              <a:gd name="connsiteY69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18815" h="2133600">
                <a:moveTo>
                  <a:pt x="2133600" y="0"/>
                </a:moveTo>
                <a:lnTo>
                  <a:pt x="2133600" y="0"/>
                </a:lnTo>
                <a:cubicBezTo>
                  <a:pt x="2090057" y="4838"/>
                  <a:pt x="2046115" y="6901"/>
                  <a:pt x="2002971" y="14515"/>
                </a:cubicBezTo>
                <a:cubicBezTo>
                  <a:pt x="1741017" y="60742"/>
                  <a:pt x="2032035" y="31028"/>
                  <a:pt x="1770743" y="58058"/>
                </a:cubicBezTo>
                <a:lnTo>
                  <a:pt x="1465943" y="87086"/>
                </a:lnTo>
                <a:cubicBezTo>
                  <a:pt x="1436914" y="96762"/>
                  <a:pt x="1408542" y="108694"/>
                  <a:pt x="1378857" y="116115"/>
                </a:cubicBezTo>
                <a:cubicBezTo>
                  <a:pt x="1350307" y="123253"/>
                  <a:pt x="1320629" y="124858"/>
                  <a:pt x="1291771" y="130629"/>
                </a:cubicBezTo>
                <a:cubicBezTo>
                  <a:pt x="1272210" y="134541"/>
                  <a:pt x="1253066" y="140305"/>
                  <a:pt x="1233714" y="145143"/>
                </a:cubicBezTo>
                <a:cubicBezTo>
                  <a:pt x="1214362" y="154819"/>
                  <a:pt x="1196183" y="167330"/>
                  <a:pt x="1175657" y="174172"/>
                </a:cubicBezTo>
                <a:cubicBezTo>
                  <a:pt x="1152254" y="181973"/>
                  <a:pt x="1125629" y="178667"/>
                  <a:pt x="1103086" y="188686"/>
                </a:cubicBezTo>
                <a:cubicBezTo>
                  <a:pt x="1080980" y="198511"/>
                  <a:pt x="1066031" y="220227"/>
                  <a:pt x="1045028" y="232229"/>
                </a:cubicBezTo>
                <a:cubicBezTo>
                  <a:pt x="1031745" y="239819"/>
                  <a:pt x="1016000" y="241905"/>
                  <a:pt x="1001486" y="246743"/>
                </a:cubicBezTo>
                <a:cubicBezTo>
                  <a:pt x="972457" y="266095"/>
                  <a:pt x="939070" y="280130"/>
                  <a:pt x="914400" y="304800"/>
                </a:cubicBezTo>
                <a:cubicBezTo>
                  <a:pt x="858522" y="360678"/>
                  <a:pt x="887936" y="336957"/>
                  <a:pt x="827314" y="377372"/>
                </a:cubicBezTo>
                <a:cubicBezTo>
                  <a:pt x="817638" y="391886"/>
                  <a:pt x="810621" y="408580"/>
                  <a:pt x="798286" y="420915"/>
                </a:cubicBezTo>
                <a:cubicBezTo>
                  <a:pt x="644844" y="574357"/>
                  <a:pt x="840476" y="341596"/>
                  <a:pt x="682171" y="522515"/>
                </a:cubicBezTo>
                <a:cubicBezTo>
                  <a:pt x="666241" y="540720"/>
                  <a:pt x="654371" y="562205"/>
                  <a:pt x="638628" y="580572"/>
                </a:cubicBezTo>
                <a:cubicBezTo>
                  <a:pt x="625270" y="596157"/>
                  <a:pt x="608226" y="608346"/>
                  <a:pt x="595086" y="624115"/>
                </a:cubicBezTo>
                <a:cubicBezTo>
                  <a:pt x="539097" y="691303"/>
                  <a:pt x="596718" y="647597"/>
                  <a:pt x="522514" y="711200"/>
                </a:cubicBezTo>
                <a:cubicBezTo>
                  <a:pt x="464218" y="761167"/>
                  <a:pt x="426232" y="768537"/>
                  <a:pt x="377371" y="841829"/>
                </a:cubicBezTo>
                <a:cubicBezTo>
                  <a:pt x="358019" y="870858"/>
                  <a:pt x="343984" y="904246"/>
                  <a:pt x="319314" y="928915"/>
                </a:cubicBezTo>
                <a:lnTo>
                  <a:pt x="232228" y="1016000"/>
                </a:lnTo>
                <a:cubicBezTo>
                  <a:pt x="217714" y="1030514"/>
                  <a:pt x="200072" y="1042464"/>
                  <a:pt x="188686" y="1059543"/>
                </a:cubicBezTo>
                <a:cubicBezTo>
                  <a:pt x="169333" y="1088572"/>
                  <a:pt x="151561" y="1118718"/>
                  <a:pt x="130628" y="1146629"/>
                </a:cubicBezTo>
                <a:cubicBezTo>
                  <a:pt x="116114" y="1165981"/>
                  <a:pt x="99907" y="1184173"/>
                  <a:pt x="87086" y="1204686"/>
                </a:cubicBezTo>
                <a:cubicBezTo>
                  <a:pt x="64318" y="1241115"/>
                  <a:pt x="36692" y="1311508"/>
                  <a:pt x="29028" y="1349829"/>
                </a:cubicBezTo>
                <a:cubicBezTo>
                  <a:pt x="11514" y="1437402"/>
                  <a:pt x="22315" y="1398997"/>
                  <a:pt x="0" y="1465943"/>
                </a:cubicBezTo>
                <a:cubicBezTo>
                  <a:pt x="4838" y="1586895"/>
                  <a:pt x="-4761" y="1709295"/>
                  <a:pt x="14514" y="1828800"/>
                </a:cubicBezTo>
                <a:cubicBezTo>
                  <a:pt x="20069" y="1863243"/>
                  <a:pt x="39473" y="1904854"/>
                  <a:pt x="72571" y="1915886"/>
                </a:cubicBezTo>
                <a:lnTo>
                  <a:pt x="116114" y="1930400"/>
                </a:lnTo>
                <a:cubicBezTo>
                  <a:pt x="135466" y="1944914"/>
                  <a:pt x="152534" y="1963125"/>
                  <a:pt x="174171" y="1973943"/>
                </a:cubicBezTo>
                <a:cubicBezTo>
                  <a:pt x="201539" y="1987627"/>
                  <a:pt x="232228" y="1993296"/>
                  <a:pt x="261257" y="2002972"/>
                </a:cubicBezTo>
                <a:cubicBezTo>
                  <a:pt x="407588" y="2051749"/>
                  <a:pt x="180613" y="1977327"/>
                  <a:pt x="362857" y="2032000"/>
                </a:cubicBezTo>
                <a:cubicBezTo>
                  <a:pt x="507757" y="2075470"/>
                  <a:pt x="391300" y="2052652"/>
                  <a:pt x="551543" y="2075543"/>
                </a:cubicBezTo>
                <a:cubicBezTo>
                  <a:pt x="599870" y="2091653"/>
                  <a:pt x="610106" y="2097065"/>
                  <a:pt x="667657" y="2104572"/>
                </a:cubicBezTo>
                <a:cubicBezTo>
                  <a:pt x="754543" y="2115905"/>
                  <a:pt x="928914" y="2133600"/>
                  <a:pt x="928914" y="2133600"/>
                </a:cubicBezTo>
                <a:lnTo>
                  <a:pt x="1930400" y="2119086"/>
                </a:lnTo>
                <a:cubicBezTo>
                  <a:pt x="1950340" y="2118540"/>
                  <a:pt x="1968710" y="2107393"/>
                  <a:pt x="1988457" y="2104572"/>
                </a:cubicBezTo>
                <a:cubicBezTo>
                  <a:pt x="2036591" y="2097696"/>
                  <a:pt x="2085219" y="2094896"/>
                  <a:pt x="2133600" y="2090058"/>
                </a:cubicBezTo>
                <a:cubicBezTo>
                  <a:pt x="2316991" y="2053379"/>
                  <a:pt x="2229785" y="2067149"/>
                  <a:pt x="2394857" y="2046515"/>
                </a:cubicBezTo>
                <a:cubicBezTo>
                  <a:pt x="2419047" y="2036839"/>
                  <a:pt x="2442711" y="2025725"/>
                  <a:pt x="2467428" y="2017486"/>
                </a:cubicBezTo>
                <a:cubicBezTo>
                  <a:pt x="2519176" y="2000237"/>
                  <a:pt x="2573956" y="1987226"/>
                  <a:pt x="2627086" y="1973943"/>
                </a:cubicBezTo>
                <a:cubicBezTo>
                  <a:pt x="2726901" y="1907399"/>
                  <a:pt x="2681073" y="1926918"/>
                  <a:pt x="2757714" y="1901372"/>
                </a:cubicBezTo>
                <a:cubicBezTo>
                  <a:pt x="2801257" y="1867505"/>
                  <a:pt x="2842445" y="1830371"/>
                  <a:pt x="2888343" y="1799772"/>
                </a:cubicBezTo>
                <a:cubicBezTo>
                  <a:pt x="2902857" y="1790096"/>
                  <a:pt x="2917778" y="1781003"/>
                  <a:pt x="2931886" y="1770743"/>
                </a:cubicBezTo>
                <a:cubicBezTo>
                  <a:pt x="2971013" y="1742287"/>
                  <a:pt x="3013790" y="1717869"/>
                  <a:pt x="3048000" y="1683658"/>
                </a:cubicBezTo>
                <a:cubicBezTo>
                  <a:pt x="3118392" y="1613265"/>
                  <a:pt x="3083285" y="1640781"/>
                  <a:pt x="3149600" y="1596572"/>
                </a:cubicBezTo>
                <a:cubicBezTo>
                  <a:pt x="3227002" y="1480466"/>
                  <a:pt x="3125415" y="1620754"/>
                  <a:pt x="3222171" y="1524000"/>
                </a:cubicBezTo>
                <a:cubicBezTo>
                  <a:pt x="3234506" y="1511665"/>
                  <a:pt x="3241061" y="1494653"/>
                  <a:pt x="3251200" y="1480458"/>
                </a:cubicBezTo>
                <a:cubicBezTo>
                  <a:pt x="3265261" y="1460773"/>
                  <a:pt x="3282297" y="1443143"/>
                  <a:pt x="3294743" y="1422400"/>
                </a:cubicBezTo>
                <a:cubicBezTo>
                  <a:pt x="3311441" y="1394570"/>
                  <a:pt x="3321933" y="1363349"/>
                  <a:pt x="3338286" y="1335315"/>
                </a:cubicBezTo>
                <a:cubicBezTo>
                  <a:pt x="3355865" y="1305179"/>
                  <a:pt x="3396343" y="1248229"/>
                  <a:pt x="3396343" y="1248229"/>
                </a:cubicBezTo>
                <a:cubicBezTo>
                  <a:pt x="3419767" y="1131108"/>
                  <a:pt x="3432206" y="1101227"/>
                  <a:pt x="3396343" y="943429"/>
                </a:cubicBezTo>
                <a:cubicBezTo>
                  <a:pt x="3388611" y="909408"/>
                  <a:pt x="3338286" y="856343"/>
                  <a:pt x="3338286" y="856343"/>
                </a:cubicBezTo>
                <a:cubicBezTo>
                  <a:pt x="3311716" y="750068"/>
                  <a:pt x="3343285" y="842072"/>
                  <a:pt x="3265714" y="725715"/>
                </a:cubicBezTo>
                <a:cubicBezTo>
                  <a:pt x="3253712" y="707712"/>
                  <a:pt x="3248688" y="685661"/>
                  <a:pt x="3236686" y="667658"/>
                </a:cubicBezTo>
                <a:cubicBezTo>
                  <a:pt x="3219502" y="641882"/>
                  <a:pt x="3197216" y="619869"/>
                  <a:pt x="3178628" y="595086"/>
                </a:cubicBezTo>
                <a:cubicBezTo>
                  <a:pt x="3143287" y="547964"/>
                  <a:pt x="3150214" y="542549"/>
                  <a:pt x="3106057" y="493486"/>
                </a:cubicBezTo>
                <a:cubicBezTo>
                  <a:pt x="3078594" y="462972"/>
                  <a:pt x="3043603" y="439242"/>
                  <a:pt x="3018971" y="406400"/>
                </a:cubicBezTo>
                <a:cubicBezTo>
                  <a:pt x="2987480" y="364412"/>
                  <a:pt x="2960320" y="322498"/>
                  <a:pt x="2917371" y="290286"/>
                </a:cubicBezTo>
                <a:cubicBezTo>
                  <a:pt x="2900062" y="277304"/>
                  <a:pt x="2878666" y="270934"/>
                  <a:pt x="2859314" y="261258"/>
                </a:cubicBezTo>
                <a:cubicBezTo>
                  <a:pt x="2707660" y="109602"/>
                  <a:pt x="2887635" y="277339"/>
                  <a:pt x="2743200" y="174172"/>
                </a:cubicBezTo>
                <a:cubicBezTo>
                  <a:pt x="2726497" y="162241"/>
                  <a:pt x="2717479" y="140813"/>
                  <a:pt x="2699657" y="130629"/>
                </a:cubicBezTo>
                <a:cubicBezTo>
                  <a:pt x="2682337" y="120732"/>
                  <a:pt x="2660707" y="121847"/>
                  <a:pt x="2641600" y="116115"/>
                </a:cubicBezTo>
                <a:cubicBezTo>
                  <a:pt x="2612292" y="107322"/>
                  <a:pt x="2583543" y="96762"/>
                  <a:pt x="2554514" y="87086"/>
                </a:cubicBezTo>
                <a:lnTo>
                  <a:pt x="2510971" y="72572"/>
                </a:lnTo>
                <a:cubicBezTo>
                  <a:pt x="2496457" y="67734"/>
                  <a:pt x="2482271" y="61769"/>
                  <a:pt x="2467428" y="58058"/>
                </a:cubicBezTo>
                <a:cubicBezTo>
                  <a:pt x="2448076" y="53220"/>
                  <a:pt x="2429087" y="46576"/>
                  <a:pt x="2409371" y="43543"/>
                </a:cubicBezTo>
                <a:cubicBezTo>
                  <a:pt x="2366070" y="36881"/>
                  <a:pt x="2322336" y="33388"/>
                  <a:pt x="2278743" y="29029"/>
                </a:cubicBezTo>
                <a:cubicBezTo>
                  <a:pt x="2129220" y="14077"/>
                  <a:pt x="2157790" y="4838"/>
                  <a:pt x="213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  <a:alpha val="99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B3E967B-EF49-41C4-B192-EC1A3A29810F}"/>
                  </a:ext>
                </a:extLst>
              </p:cNvPr>
              <p:cNvSpPr txBox="1"/>
              <p:nvPr/>
            </p:nvSpPr>
            <p:spPr>
              <a:xfrm>
                <a:off x="11234758" y="3799115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B3E967B-EF49-41C4-B192-EC1A3A298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758" y="3799115"/>
                <a:ext cx="37657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ítulo 1">
            <a:extLst>
              <a:ext uri="{FF2B5EF4-FFF2-40B4-BE49-F238E27FC236}">
                <a16:creationId xmlns:a16="http://schemas.microsoft.com/office/drawing/2014/main" id="{6340A10C-1A67-4A04-BB52-B24B8CC0E9C5}"/>
              </a:ext>
            </a:extLst>
          </p:cNvPr>
          <p:cNvSpPr txBox="1">
            <a:spLocks/>
          </p:cNvSpPr>
          <p:nvPr/>
        </p:nvSpPr>
        <p:spPr>
          <a:xfrm>
            <a:off x="7253777" y="6062846"/>
            <a:ext cx="1487714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8E2FAC5-ED08-4186-B894-CB2F7FC8F0CE}"/>
              </a:ext>
            </a:extLst>
          </p:cNvPr>
          <p:cNvCxnSpPr>
            <a:cxnSpLocks/>
          </p:cNvCxnSpPr>
          <p:nvPr/>
        </p:nvCxnSpPr>
        <p:spPr>
          <a:xfrm flipV="1">
            <a:off x="11110043" y="4331726"/>
            <a:ext cx="246743" cy="348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E4DEE7C2-FDF7-4B67-905C-5907179EA4DD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0C2238C1-9251-4BAB-A118-EB9D46C9C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832011"/>
                <a:ext cx="11431290" cy="140811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Sendo </a:t>
                </a:r>
                <a:r>
                  <a:rPr lang="pt-BR" sz="4400" b="1" dirty="0"/>
                  <a:t>U</a:t>
                </a:r>
                <a:r>
                  <a:rPr lang="pt-BR" sz="4400" dirty="0"/>
                  <a:t> e </a:t>
                </a:r>
                <a:r>
                  <a:rPr lang="pt-BR" sz="4400" b="1" dirty="0"/>
                  <a:t>V</a:t>
                </a:r>
                <a:r>
                  <a:rPr lang="pt-BR" sz="4400" dirty="0"/>
                  <a:t> diferenciáveis até segunda ordem na região fechada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4400" dirty="0"/>
                  <a:t> e sendo </a:t>
                </a:r>
                <a:r>
                  <a:rPr lang="pt-BR" sz="4400" b="1" dirty="0"/>
                  <a:t>S</a:t>
                </a:r>
                <a:r>
                  <a:rPr lang="pt-BR" sz="4400" dirty="0"/>
                  <a:t> a superfície que limita esta região. Considerando também o campo potencial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U∇</m:t>
                    </m:r>
                  </m:oMath>
                </a14:m>
                <a:r>
                  <a:rPr lang="pt-BR" sz="4400" dirty="0"/>
                  <a:t>V e partindo do teorema da divergência</a:t>
                </a:r>
              </a:p>
            </p:txBody>
          </p:sp>
        </mc:Choice>
        <mc:Fallback xmlns="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0C2238C1-9251-4BAB-A118-EB9D46C9C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832011"/>
                <a:ext cx="11431290" cy="1408111"/>
              </a:xfrm>
              <a:prstGeom prst="rect">
                <a:avLst/>
              </a:prstGeom>
              <a:blipFill>
                <a:blip r:embed="rId3"/>
                <a:stretch>
                  <a:fillRect l="-1279" r="-1279" b="-13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0B5359C-B339-4E15-976A-0B815A6A322B}"/>
                  </a:ext>
                </a:extLst>
              </p:cNvPr>
              <p:cNvSpPr txBox="1"/>
              <p:nvPr/>
            </p:nvSpPr>
            <p:spPr>
              <a:xfrm>
                <a:off x="-9380" y="2789584"/>
                <a:ext cx="5993769" cy="1336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f>
                                <m:f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0B5359C-B339-4E15-976A-0B815A6A3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80" y="2789584"/>
                <a:ext cx="5993769" cy="1336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F0D64E4-C64A-4A7B-8EE3-5CD639FD4EEC}"/>
                  </a:ext>
                </a:extLst>
              </p:cNvPr>
              <p:cNvSpPr txBox="1"/>
              <p:nvPr/>
            </p:nvSpPr>
            <p:spPr>
              <a:xfrm>
                <a:off x="272553" y="2240122"/>
                <a:ext cx="273569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dirty="0"/>
                  <a:t>Para</a:t>
                </a:r>
                <a:r>
                  <a:rPr lang="pt-BR" sz="2800" b="1" dirty="0"/>
                  <a:t> </a:t>
                </a:r>
                <a14:m>
                  <m:oMath xmlns:m="http://schemas.openxmlformats.org/officeDocument/2006/math">
                    <m:r>
                      <a:rPr lang="pt-BR" sz="28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V∇U</m:t>
                    </m:r>
                  </m:oMath>
                </a14:m>
                <a:r>
                  <a:rPr lang="pt-BR" sz="2800" dirty="0"/>
                  <a:t>:</a:t>
                </a: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F0D64E4-C64A-4A7B-8EE3-5CD639FD4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3" y="2240122"/>
                <a:ext cx="2735690" cy="523220"/>
              </a:xfrm>
              <a:prstGeom prst="rect">
                <a:avLst/>
              </a:prstGeom>
              <a:blipFill>
                <a:blip r:embed="rId5"/>
                <a:stretch>
                  <a:fillRect l="-4688" t="-10465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E01C052-7292-4359-92B6-8C14B1C9FBD6}"/>
                  </a:ext>
                </a:extLst>
              </p:cNvPr>
              <p:cNvSpPr txBox="1"/>
              <p:nvPr/>
            </p:nvSpPr>
            <p:spPr>
              <a:xfrm>
                <a:off x="326131" y="4353113"/>
                <a:ext cx="26285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dirty="0"/>
                  <a:t>Para</a:t>
                </a:r>
                <a:r>
                  <a:rPr lang="pt-BR" sz="2800" b="1" dirty="0"/>
                  <a:t> </a:t>
                </a:r>
                <a14:m>
                  <m:oMath xmlns:m="http://schemas.openxmlformats.org/officeDocument/2006/math">
                    <m:r>
                      <a:rPr lang="pt-BR" sz="28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U∇</m:t>
                    </m:r>
                  </m:oMath>
                </a14:m>
                <a:r>
                  <a:rPr lang="pt-BR" sz="2800" dirty="0"/>
                  <a:t>V:</a:t>
                </a: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E01C052-7292-4359-92B6-8C14B1C9F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1" y="4353113"/>
                <a:ext cx="2628533" cy="523220"/>
              </a:xfrm>
              <a:prstGeom prst="rect">
                <a:avLst/>
              </a:prstGeom>
              <a:blipFill>
                <a:blip r:embed="rId6"/>
                <a:stretch>
                  <a:fillRect l="-4630" t="-10465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9A6B1BF-6D14-4B27-BDDC-B749D1CA5922}"/>
                  </a:ext>
                </a:extLst>
              </p:cNvPr>
              <p:cNvSpPr txBox="1"/>
              <p:nvPr/>
            </p:nvSpPr>
            <p:spPr>
              <a:xfrm>
                <a:off x="-42221" y="4996751"/>
                <a:ext cx="5993769" cy="1336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9A6B1BF-6D14-4B27-BDDC-B749D1CA5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221" y="4996751"/>
                <a:ext cx="5993769" cy="13367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6010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2ª Identidade de Green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46DA7ED-8811-4E53-BB64-20E3C39D4069}"/>
              </a:ext>
            </a:extLst>
          </p:cNvPr>
          <p:cNvSpPr/>
          <p:nvPr/>
        </p:nvSpPr>
        <p:spPr>
          <a:xfrm>
            <a:off x="8273143" y="4441371"/>
            <a:ext cx="3418815" cy="2133600"/>
          </a:xfrm>
          <a:custGeom>
            <a:avLst/>
            <a:gdLst>
              <a:gd name="connsiteX0" fmla="*/ 2133600 w 3418815"/>
              <a:gd name="connsiteY0" fmla="*/ 0 h 2133600"/>
              <a:gd name="connsiteX1" fmla="*/ 2133600 w 3418815"/>
              <a:gd name="connsiteY1" fmla="*/ 0 h 2133600"/>
              <a:gd name="connsiteX2" fmla="*/ 2002971 w 3418815"/>
              <a:gd name="connsiteY2" fmla="*/ 14515 h 2133600"/>
              <a:gd name="connsiteX3" fmla="*/ 1770743 w 3418815"/>
              <a:gd name="connsiteY3" fmla="*/ 58058 h 2133600"/>
              <a:gd name="connsiteX4" fmla="*/ 1465943 w 3418815"/>
              <a:gd name="connsiteY4" fmla="*/ 87086 h 2133600"/>
              <a:gd name="connsiteX5" fmla="*/ 1378857 w 3418815"/>
              <a:gd name="connsiteY5" fmla="*/ 116115 h 2133600"/>
              <a:gd name="connsiteX6" fmla="*/ 1291771 w 3418815"/>
              <a:gd name="connsiteY6" fmla="*/ 130629 h 2133600"/>
              <a:gd name="connsiteX7" fmla="*/ 1233714 w 3418815"/>
              <a:gd name="connsiteY7" fmla="*/ 145143 h 2133600"/>
              <a:gd name="connsiteX8" fmla="*/ 1175657 w 3418815"/>
              <a:gd name="connsiteY8" fmla="*/ 174172 h 2133600"/>
              <a:gd name="connsiteX9" fmla="*/ 1103086 w 3418815"/>
              <a:gd name="connsiteY9" fmla="*/ 188686 h 2133600"/>
              <a:gd name="connsiteX10" fmla="*/ 1045028 w 3418815"/>
              <a:gd name="connsiteY10" fmla="*/ 232229 h 2133600"/>
              <a:gd name="connsiteX11" fmla="*/ 1001486 w 3418815"/>
              <a:gd name="connsiteY11" fmla="*/ 246743 h 2133600"/>
              <a:gd name="connsiteX12" fmla="*/ 914400 w 3418815"/>
              <a:gd name="connsiteY12" fmla="*/ 304800 h 2133600"/>
              <a:gd name="connsiteX13" fmla="*/ 827314 w 3418815"/>
              <a:gd name="connsiteY13" fmla="*/ 377372 h 2133600"/>
              <a:gd name="connsiteX14" fmla="*/ 798286 w 3418815"/>
              <a:gd name="connsiteY14" fmla="*/ 420915 h 2133600"/>
              <a:gd name="connsiteX15" fmla="*/ 682171 w 3418815"/>
              <a:gd name="connsiteY15" fmla="*/ 522515 h 2133600"/>
              <a:gd name="connsiteX16" fmla="*/ 638628 w 3418815"/>
              <a:gd name="connsiteY16" fmla="*/ 580572 h 2133600"/>
              <a:gd name="connsiteX17" fmla="*/ 595086 w 3418815"/>
              <a:gd name="connsiteY17" fmla="*/ 624115 h 2133600"/>
              <a:gd name="connsiteX18" fmla="*/ 522514 w 3418815"/>
              <a:gd name="connsiteY18" fmla="*/ 711200 h 2133600"/>
              <a:gd name="connsiteX19" fmla="*/ 377371 w 3418815"/>
              <a:gd name="connsiteY19" fmla="*/ 841829 h 2133600"/>
              <a:gd name="connsiteX20" fmla="*/ 319314 w 3418815"/>
              <a:gd name="connsiteY20" fmla="*/ 928915 h 2133600"/>
              <a:gd name="connsiteX21" fmla="*/ 232228 w 3418815"/>
              <a:gd name="connsiteY21" fmla="*/ 1016000 h 2133600"/>
              <a:gd name="connsiteX22" fmla="*/ 188686 w 3418815"/>
              <a:gd name="connsiteY22" fmla="*/ 1059543 h 2133600"/>
              <a:gd name="connsiteX23" fmla="*/ 130628 w 3418815"/>
              <a:gd name="connsiteY23" fmla="*/ 1146629 h 2133600"/>
              <a:gd name="connsiteX24" fmla="*/ 87086 w 3418815"/>
              <a:gd name="connsiteY24" fmla="*/ 1204686 h 2133600"/>
              <a:gd name="connsiteX25" fmla="*/ 29028 w 3418815"/>
              <a:gd name="connsiteY25" fmla="*/ 1349829 h 2133600"/>
              <a:gd name="connsiteX26" fmla="*/ 0 w 3418815"/>
              <a:gd name="connsiteY26" fmla="*/ 1465943 h 2133600"/>
              <a:gd name="connsiteX27" fmla="*/ 14514 w 3418815"/>
              <a:gd name="connsiteY27" fmla="*/ 1828800 h 2133600"/>
              <a:gd name="connsiteX28" fmla="*/ 72571 w 3418815"/>
              <a:gd name="connsiteY28" fmla="*/ 1915886 h 2133600"/>
              <a:gd name="connsiteX29" fmla="*/ 116114 w 3418815"/>
              <a:gd name="connsiteY29" fmla="*/ 1930400 h 2133600"/>
              <a:gd name="connsiteX30" fmla="*/ 174171 w 3418815"/>
              <a:gd name="connsiteY30" fmla="*/ 1973943 h 2133600"/>
              <a:gd name="connsiteX31" fmla="*/ 261257 w 3418815"/>
              <a:gd name="connsiteY31" fmla="*/ 2002972 h 2133600"/>
              <a:gd name="connsiteX32" fmla="*/ 362857 w 3418815"/>
              <a:gd name="connsiteY32" fmla="*/ 2032000 h 2133600"/>
              <a:gd name="connsiteX33" fmla="*/ 551543 w 3418815"/>
              <a:gd name="connsiteY33" fmla="*/ 2075543 h 2133600"/>
              <a:gd name="connsiteX34" fmla="*/ 667657 w 3418815"/>
              <a:gd name="connsiteY34" fmla="*/ 2104572 h 2133600"/>
              <a:gd name="connsiteX35" fmla="*/ 928914 w 3418815"/>
              <a:gd name="connsiteY35" fmla="*/ 2133600 h 2133600"/>
              <a:gd name="connsiteX36" fmla="*/ 1930400 w 3418815"/>
              <a:gd name="connsiteY36" fmla="*/ 2119086 h 2133600"/>
              <a:gd name="connsiteX37" fmla="*/ 1988457 w 3418815"/>
              <a:gd name="connsiteY37" fmla="*/ 2104572 h 2133600"/>
              <a:gd name="connsiteX38" fmla="*/ 2133600 w 3418815"/>
              <a:gd name="connsiteY38" fmla="*/ 2090058 h 2133600"/>
              <a:gd name="connsiteX39" fmla="*/ 2394857 w 3418815"/>
              <a:gd name="connsiteY39" fmla="*/ 2046515 h 2133600"/>
              <a:gd name="connsiteX40" fmla="*/ 2467428 w 3418815"/>
              <a:gd name="connsiteY40" fmla="*/ 2017486 h 2133600"/>
              <a:gd name="connsiteX41" fmla="*/ 2627086 w 3418815"/>
              <a:gd name="connsiteY41" fmla="*/ 1973943 h 2133600"/>
              <a:gd name="connsiteX42" fmla="*/ 2757714 w 3418815"/>
              <a:gd name="connsiteY42" fmla="*/ 1901372 h 2133600"/>
              <a:gd name="connsiteX43" fmla="*/ 2888343 w 3418815"/>
              <a:gd name="connsiteY43" fmla="*/ 1799772 h 2133600"/>
              <a:gd name="connsiteX44" fmla="*/ 2931886 w 3418815"/>
              <a:gd name="connsiteY44" fmla="*/ 1770743 h 2133600"/>
              <a:gd name="connsiteX45" fmla="*/ 3048000 w 3418815"/>
              <a:gd name="connsiteY45" fmla="*/ 1683658 h 2133600"/>
              <a:gd name="connsiteX46" fmla="*/ 3149600 w 3418815"/>
              <a:gd name="connsiteY46" fmla="*/ 1596572 h 2133600"/>
              <a:gd name="connsiteX47" fmla="*/ 3222171 w 3418815"/>
              <a:gd name="connsiteY47" fmla="*/ 1524000 h 2133600"/>
              <a:gd name="connsiteX48" fmla="*/ 3251200 w 3418815"/>
              <a:gd name="connsiteY48" fmla="*/ 1480458 h 2133600"/>
              <a:gd name="connsiteX49" fmla="*/ 3294743 w 3418815"/>
              <a:gd name="connsiteY49" fmla="*/ 1422400 h 2133600"/>
              <a:gd name="connsiteX50" fmla="*/ 3338286 w 3418815"/>
              <a:gd name="connsiteY50" fmla="*/ 1335315 h 2133600"/>
              <a:gd name="connsiteX51" fmla="*/ 3396343 w 3418815"/>
              <a:gd name="connsiteY51" fmla="*/ 1248229 h 2133600"/>
              <a:gd name="connsiteX52" fmla="*/ 3396343 w 3418815"/>
              <a:gd name="connsiteY52" fmla="*/ 943429 h 2133600"/>
              <a:gd name="connsiteX53" fmla="*/ 3338286 w 3418815"/>
              <a:gd name="connsiteY53" fmla="*/ 856343 h 2133600"/>
              <a:gd name="connsiteX54" fmla="*/ 3265714 w 3418815"/>
              <a:gd name="connsiteY54" fmla="*/ 725715 h 2133600"/>
              <a:gd name="connsiteX55" fmla="*/ 3236686 w 3418815"/>
              <a:gd name="connsiteY55" fmla="*/ 667658 h 2133600"/>
              <a:gd name="connsiteX56" fmla="*/ 3178628 w 3418815"/>
              <a:gd name="connsiteY56" fmla="*/ 595086 h 2133600"/>
              <a:gd name="connsiteX57" fmla="*/ 3106057 w 3418815"/>
              <a:gd name="connsiteY57" fmla="*/ 493486 h 2133600"/>
              <a:gd name="connsiteX58" fmla="*/ 3018971 w 3418815"/>
              <a:gd name="connsiteY58" fmla="*/ 406400 h 2133600"/>
              <a:gd name="connsiteX59" fmla="*/ 2917371 w 3418815"/>
              <a:gd name="connsiteY59" fmla="*/ 290286 h 2133600"/>
              <a:gd name="connsiteX60" fmla="*/ 2859314 w 3418815"/>
              <a:gd name="connsiteY60" fmla="*/ 261258 h 2133600"/>
              <a:gd name="connsiteX61" fmla="*/ 2743200 w 3418815"/>
              <a:gd name="connsiteY61" fmla="*/ 174172 h 2133600"/>
              <a:gd name="connsiteX62" fmla="*/ 2699657 w 3418815"/>
              <a:gd name="connsiteY62" fmla="*/ 130629 h 2133600"/>
              <a:gd name="connsiteX63" fmla="*/ 2641600 w 3418815"/>
              <a:gd name="connsiteY63" fmla="*/ 116115 h 2133600"/>
              <a:gd name="connsiteX64" fmla="*/ 2554514 w 3418815"/>
              <a:gd name="connsiteY64" fmla="*/ 87086 h 2133600"/>
              <a:gd name="connsiteX65" fmla="*/ 2510971 w 3418815"/>
              <a:gd name="connsiteY65" fmla="*/ 72572 h 2133600"/>
              <a:gd name="connsiteX66" fmla="*/ 2467428 w 3418815"/>
              <a:gd name="connsiteY66" fmla="*/ 58058 h 2133600"/>
              <a:gd name="connsiteX67" fmla="*/ 2409371 w 3418815"/>
              <a:gd name="connsiteY67" fmla="*/ 43543 h 2133600"/>
              <a:gd name="connsiteX68" fmla="*/ 2278743 w 3418815"/>
              <a:gd name="connsiteY68" fmla="*/ 29029 h 2133600"/>
              <a:gd name="connsiteX69" fmla="*/ 2133600 w 3418815"/>
              <a:gd name="connsiteY69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18815" h="2133600">
                <a:moveTo>
                  <a:pt x="2133600" y="0"/>
                </a:moveTo>
                <a:lnTo>
                  <a:pt x="2133600" y="0"/>
                </a:lnTo>
                <a:cubicBezTo>
                  <a:pt x="2090057" y="4838"/>
                  <a:pt x="2046115" y="6901"/>
                  <a:pt x="2002971" y="14515"/>
                </a:cubicBezTo>
                <a:cubicBezTo>
                  <a:pt x="1741017" y="60742"/>
                  <a:pt x="2032035" y="31028"/>
                  <a:pt x="1770743" y="58058"/>
                </a:cubicBezTo>
                <a:lnTo>
                  <a:pt x="1465943" y="87086"/>
                </a:lnTo>
                <a:cubicBezTo>
                  <a:pt x="1436914" y="96762"/>
                  <a:pt x="1408542" y="108694"/>
                  <a:pt x="1378857" y="116115"/>
                </a:cubicBezTo>
                <a:cubicBezTo>
                  <a:pt x="1350307" y="123253"/>
                  <a:pt x="1320629" y="124858"/>
                  <a:pt x="1291771" y="130629"/>
                </a:cubicBezTo>
                <a:cubicBezTo>
                  <a:pt x="1272210" y="134541"/>
                  <a:pt x="1253066" y="140305"/>
                  <a:pt x="1233714" y="145143"/>
                </a:cubicBezTo>
                <a:cubicBezTo>
                  <a:pt x="1214362" y="154819"/>
                  <a:pt x="1196183" y="167330"/>
                  <a:pt x="1175657" y="174172"/>
                </a:cubicBezTo>
                <a:cubicBezTo>
                  <a:pt x="1152254" y="181973"/>
                  <a:pt x="1125629" y="178667"/>
                  <a:pt x="1103086" y="188686"/>
                </a:cubicBezTo>
                <a:cubicBezTo>
                  <a:pt x="1080980" y="198511"/>
                  <a:pt x="1066031" y="220227"/>
                  <a:pt x="1045028" y="232229"/>
                </a:cubicBezTo>
                <a:cubicBezTo>
                  <a:pt x="1031745" y="239819"/>
                  <a:pt x="1016000" y="241905"/>
                  <a:pt x="1001486" y="246743"/>
                </a:cubicBezTo>
                <a:cubicBezTo>
                  <a:pt x="972457" y="266095"/>
                  <a:pt x="939070" y="280130"/>
                  <a:pt x="914400" y="304800"/>
                </a:cubicBezTo>
                <a:cubicBezTo>
                  <a:pt x="858522" y="360678"/>
                  <a:pt x="887936" y="336957"/>
                  <a:pt x="827314" y="377372"/>
                </a:cubicBezTo>
                <a:cubicBezTo>
                  <a:pt x="817638" y="391886"/>
                  <a:pt x="810621" y="408580"/>
                  <a:pt x="798286" y="420915"/>
                </a:cubicBezTo>
                <a:cubicBezTo>
                  <a:pt x="644844" y="574357"/>
                  <a:pt x="840476" y="341596"/>
                  <a:pt x="682171" y="522515"/>
                </a:cubicBezTo>
                <a:cubicBezTo>
                  <a:pt x="666241" y="540720"/>
                  <a:pt x="654371" y="562205"/>
                  <a:pt x="638628" y="580572"/>
                </a:cubicBezTo>
                <a:cubicBezTo>
                  <a:pt x="625270" y="596157"/>
                  <a:pt x="608226" y="608346"/>
                  <a:pt x="595086" y="624115"/>
                </a:cubicBezTo>
                <a:cubicBezTo>
                  <a:pt x="539097" y="691303"/>
                  <a:pt x="596718" y="647597"/>
                  <a:pt x="522514" y="711200"/>
                </a:cubicBezTo>
                <a:cubicBezTo>
                  <a:pt x="464218" y="761167"/>
                  <a:pt x="426232" y="768537"/>
                  <a:pt x="377371" y="841829"/>
                </a:cubicBezTo>
                <a:cubicBezTo>
                  <a:pt x="358019" y="870858"/>
                  <a:pt x="343984" y="904246"/>
                  <a:pt x="319314" y="928915"/>
                </a:cubicBezTo>
                <a:lnTo>
                  <a:pt x="232228" y="1016000"/>
                </a:lnTo>
                <a:cubicBezTo>
                  <a:pt x="217714" y="1030514"/>
                  <a:pt x="200072" y="1042464"/>
                  <a:pt x="188686" y="1059543"/>
                </a:cubicBezTo>
                <a:cubicBezTo>
                  <a:pt x="169333" y="1088572"/>
                  <a:pt x="151561" y="1118718"/>
                  <a:pt x="130628" y="1146629"/>
                </a:cubicBezTo>
                <a:cubicBezTo>
                  <a:pt x="116114" y="1165981"/>
                  <a:pt x="99907" y="1184173"/>
                  <a:pt x="87086" y="1204686"/>
                </a:cubicBezTo>
                <a:cubicBezTo>
                  <a:pt x="64318" y="1241115"/>
                  <a:pt x="36692" y="1311508"/>
                  <a:pt x="29028" y="1349829"/>
                </a:cubicBezTo>
                <a:cubicBezTo>
                  <a:pt x="11514" y="1437402"/>
                  <a:pt x="22315" y="1398997"/>
                  <a:pt x="0" y="1465943"/>
                </a:cubicBezTo>
                <a:cubicBezTo>
                  <a:pt x="4838" y="1586895"/>
                  <a:pt x="-4761" y="1709295"/>
                  <a:pt x="14514" y="1828800"/>
                </a:cubicBezTo>
                <a:cubicBezTo>
                  <a:pt x="20069" y="1863243"/>
                  <a:pt x="39473" y="1904854"/>
                  <a:pt x="72571" y="1915886"/>
                </a:cubicBezTo>
                <a:lnTo>
                  <a:pt x="116114" y="1930400"/>
                </a:lnTo>
                <a:cubicBezTo>
                  <a:pt x="135466" y="1944914"/>
                  <a:pt x="152534" y="1963125"/>
                  <a:pt x="174171" y="1973943"/>
                </a:cubicBezTo>
                <a:cubicBezTo>
                  <a:pt x="201539" y="1987627"/>
                  <a:pt x="232228" y="1993296"/>
                  <a:pt x="261257" y="2002972"/>
                </a:cubicBezTo>
                <a:cubicBezTo>
                  <a:pt x="407588" y="2051749"/>
                  <a:pt x="180613" y="1977327"/>
                  <a:pt x="362857" y="2032000"/>
                </a:cubicBezTo>
                <a:cubicBezTo>
                  <a:pt x="507757" y="2075470"/>
                  <a:pt x="391300" y="2052652"/>
                  <a:pt x="551543" y="2075543"/>
                </a:cubicBezTo>
                <a:cubicBezTo>
                  <a:pt x="599870" y="2091653"/>
                  <a:pt x="610106" y="2097065"/>
                  <a:pt x="667657" y="2104572"/>
                </a:cubicBezTo>
                <a:cubicBezTo>
                  <a:pt x="754543" y="2115905"/>
                  <a:pt x="928914" y="2133600"/>
                  <a:pt x="928914" y="2133600"/>
                </a:cubicBezTo>
                <a:lnTo>
                  <a:pt x="1930400" y="2119086"/>
                </a:lnTo>
                <a:cubicBezTo>
                  <a:pt x="1950340" y="2118540"/>
                  <a:pt x="1968710" y="2107393"/>
                  <a:pt x="1988457" y="2104572"/>
                </a:cubicBezTo>
                <a:cubicBezTo>
                  <a:pt x="2036591" y="2097696"/>
                  <a:pt x="2085219" y="2094896"/>
                  <a:pt x="2133600" y="2090058"/>
                </a:cubicBezTo>
                <a:cubicBezTo>
                  <a:pt x="2316991" y="2053379"/>
                  <a:pt x="2229785" y="2067149"/>
                  <a:pt x="2394857" y="2046515"/>
                </a:cubicBezTo>
                <a:cubicBezTo>
                  <a:pt x="2419047" y="2036839"/>
                  <a:pt x="2442711" y="2025725"/>
                  <a:pt x="2467428" y="2017486"/>
                </a:cubicBezTo>
                <a:cubicBezTo>
                  <a:pt x="2519176" y="2000237"/>
                  <a:pt x="2573956" y="1987226"/>
                  <a:pt x="2627086" y="1973943"/>
                </a:cubicBezTo>
                <a:cubicBezTo>
                  <a:pt x="2726901" y="1907399"/>
                  <a:pt x="2681073" y="1926918"/>
                  <a:pt x="2757714" y="1901372"/>
                </a:cubicBezTo>
                <a:cubicBezTo>
                  <a:pt x="2801257" y="1867505"/>
                  <a:pt x="2842445" y="1830371"/>
                  <a:pt x="2888343" y="1799772"/>
                </a:cubicBezTo>
                <a:cubicBezTo>
                  <a:pt x="2902857" y="1790096"/>
                  <a:pt x="2917778" y="1781003"/>
                  <a:pt x="2931886" y="1770743"/>
                </a:cubicBezTo>
                <a:cubicBezTo>
                  <a:pt x="2971013" y="1742287"/>
                  <a:pt x="3013790" y="1717869"/>
                  <a:pt x="3048000" y="1683658"/>
                </a:cubicBezTo>
                <a:cubicBezTo>
                  <a:pt x="3118392" y="1613265"/>
                  <a:pt x="3083285" y="1640781"/>
                  <a:pt x="3149600" y="1596572"/>
                </a:cubicBezTo>
                <a:cubicBezTo>
                  <a:pt x="3227002" y="1480466"/>
                  <a:pt x="3125415" y="1620754"/>
                  <a:pt x="3222171" y="1524000"/>
                </a:cubicBezTo>
                <a:cubicBezTo>
                  <a:pt x="3234506" y="1511665"/>
                  <a:pt x="3241061" y="1494653"/>
                  <a:pt x="3251200" y="1480458"/>
                </a:cubicBezTo>
                <a:cubicBezTo>
                  <a:pt x="3265261" y="1460773"/>
                  <a:pt x="3282297" y="1443143"/>
                  <a:pt x="3294743" y="1422400"/>
                </a:cubicBezTo>
                <a:cubicBezTo>
                  <a:pt x="3311441" y="1394570"/>
                  <a:pt x="3321933" y="1363349"/>
                  <a:pt x="3338286" y="1335315"/>
                </a:cubicBezTo>
                <a:cubicBezTo>
                  <a:pt x="3355865" y="1305179"/>
                  <a:pt x="3396343" y="1248229"/>
                  <a:pt x="3396343" y="1248229"/>
                </a:cubicBezTo>
                <a:cubicBezTo>
                  <a:pt x="3419767" y="1131108"/>
                  <a:pt x="3432206" y="1101227"/>
                  <a:pt x="3396343" y="943429"/>
                </a:cubicBezTo>
                <a:cubicBezTo>
                  <a:pt x="3388611" y="909408"/>
                  <a:pt x="3338286" y="856343"/>
                  <a:pt x="3338286" y="856343"/>
                </a:cubicBezTo>
                <a:cubicBezTo>
                  <a:pt x="3311716" y="750068"/>
                  <a:pt x="3343285" y="842072"/>
                  <a:pt x="3265714" y="725715"/>
                </a:cubicBezTo>
                <a:cubicBezTo>
                  <a:pt x="3253712" y="707712"/>
                  <a:pt x="3248688" y="685661"/>
                  <a:pt x="3236686" y="667658"/>
                </a:cubicBezTo>
                <a:cubicBezTo>
                  <a:pt x="3219502" y="641882"/>
                  <a:pt x="3197216" y="619869"/>
                  <a:pt x="3178628" y="595086"/>
                </a:cubicBezTo>
                <a:cubicBezTo>
                  <a:pt x="3143287" y="547964"/>
                  <a:pt x="3150214" y="542549"/>
                  <a:pt x="3106057" y="493486"/>
                </a:cubicBezTo>
                <a:cubicBezTo>
                  <a:pt x="3078594" y="462972"/>
                  <a:pt x="3043603" y="439242"/>
                  <a:pt x="3018971" y="406400"/>
                </a:cubicBezTo>
                <a:cubicBezTo>
                  <a:pt x="2987480" y="364412"/>
                  <a:pt x="2960320" y="322498"/>
                  <a:pt x="2917371" y="290286"/>
                </a:cubicBezTo>
                <a:cubicBezTo>
                  <a:pt x="2900062" y="277304"/>
                  <a:pt x="2878666" y="270934"/>
                  <a:pt x="2859314" y="261258"/>
                </a:cubicBezTo>
                <a:cubicBezTo>
                  <a:pt x="2707660" y="109602"/>
                  <a:pt x="2887635" y="277339"/>
                  <a:pt x="2743200" y="174172"/>
                </a:cubicBezTo>
                <a:cubicBezTo>
                  <a:pt x="2726497" y="162241"/>
                  <a:pt x="2717479" y="140813"/>
                  <a:pt x="2699657" y="130629"/>
                </a:cubicBezTo>
                <a:cubicBezTo>
                  <a:pt x="2682337" y="120732"/>
                  <a:pt x="2660707" y="121847"/>
                  <a:pt x="2641600" y="116115"/>
                </a:cubicBezTo>
                <a:cubicBezTo>
                  <a:pt x="2612292" y="107322"/>
                  <a:pt x="2583543" y="96762"/>
                  <a:pt x="2554514" y="87086"/>
                </a:cubicBezTo>
                <a:lnTo>
                  <a:pt x="2510971" y="72572"/>
                </a:lnTo>
                <a:cubicBezTo>
                  <a:pt x="2496457" y="67734"/>
                  <a:pt x="2482271" y="61769"/>
                  <a:pt x="2467428" y="58058"/>
                </a:cubicBezTo>
                <a:cubicBezTo>
                  <a:pt x="2448076" y="53220"/>
                  <a:pt x="2429087" y="46576"/>
                  <a:pt x="2409371" y="43543"/>
                </a:cubicBezTo>
                <a:cubicBezTo>
                  <a:pt x="2366070" y="36881"/>
                  <a:pt x="2322336" y="33388"/>
                  <a:pt x="2278743" y="29029"/>
                </a:cubicBezTo>
                <a:cubicBezTo>
                  <a:pt x="2129220" y="14077"/>
                  <a:pt x="2157790" y="4838"/>
                  <a:pt x="213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  <a:alpha val="99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B3E967B-EF49-41C4-B192-EC1A3A29810F}"/>
                  </a:ext>
                </a:extLst>
              </p:cNvPr>
              <p:cNvSpPr txBox="1"/>
              <p:nvPr/>
            </p:nvSpPr>
            <p:spPr>
              <a:xfrm>
                <a:off x="11234758" y="3799115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B3E967B-EF49-41C4-B192-EC1A3A298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758" y="3799115"/>
                <a:ext cx="37657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ítulo 1">
            <a:extLst>
              <a:ext uri="{FF2B5EF4-FFF2-40B4-BE49-F238E27FC236}">
                <a16:creationId xmlns:a16="http://schemas.microsoft.com/office/drawing/2014/main" id="{6340A10C-1A67-4A04-BB52-B24B8CC0E9C5}"/>
              </a:ext>
            </a:extLst>
          </p:cNvPr>
          <p:cNvSpPr txBox="1">
            <a:spLocks/>
          </p:cNvSpPr>
          <p:nvPr/>
        </p:nvSpPr>
        <p:spPr>
          <a:xfrm>
            <a:off x="7253777" y="6062846"/>
            <a:ext cx="1487714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8E2FAC5-ED08-4186-B894-CB2F7FC8F0CE}"/>
              </a:ext>
            </a:extLst>
          </p:cNvPr>
          <p:cNvCxnSpPr>
            <a:cxnSpLocks/>
          </p:cNvCxnSpPr>
          <p:nvPr/>
        </p:nvCxnSpPr>
        <p:spPr>
          <a:xfrm flipV="1">
            <a:off x="11110043" y="4331726"/>
            <a:ext cx="246743" cy="348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E4DEE7C2-FDF7-4B67-905C-5907179EA4DD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0C2238C1-9251-4BAB-A118-EB9D46C9C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832011"/>
                <a:ext cx="11431290" cy="140811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Sendo </a:t>
                </a:r>
                <a:r>
                  <a:rPr lang="pt-BR" sz="4400" b="1" dirty="0"/>
                  <a:t>U</a:t>
                </a:r>
                <a:r>
                  <a:rPr lang="pt-BR" sz="4400" dirty="0"/>
                  <a:t> e </a:t>
                </a:r>
                <a:r>
                  <a:rPr lang="pt-BR" sz="4400" b="1" dirty="0"/>
                  <a:t>V</a:t>
                </a:r>
                <a:r>
                  <a:rPr lang="pt-BR" sz="4400" dirty="0"/>
                  <a:t> diferenciáveis até segunda ordem na região fechada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4400" dirty="0"/>
                  <a:t> e sendo </a:t>
                </a:r>
                <a:r>
                  <a:rPr lang="pt-BR" sz="4400" b="1" dirty="0"/>
                  <a:t>S</a:t>
                </a:r>
                <a:r>
                  <a:rPr lang="pt-BR" sz="4400" dirty="0"/>
                  <a:t> a superfície que limita esta região. Considerando também o campo potencial </a:t>
                </a:r>
                <a14:m>
                  <m:oMath xmlns:m="http://schemas.openxmlformats.org/officeDocument/2006/math">
                    <m:r>
                      <a:rPr lang="pt-BR" sz="44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4400" b="0" i="0" smtClean="0">
                        <a:latin typeface="Cambria Math" panose="02040503050406030204" pitchFamily="18" charset="0"/>
                      </a:rPr>
                      <m:t>U∇</m:t>
                    </m:r>
                  </m:oMath>
                </a14:m>
                <a:r>
                  <a:rPr lang="pt-BR" sz="4400" dirty="0"/>
                  <a:t>V e partindo do teorema da divergência</a:t>
                </a:r>
              </a:p>
            </p:txBody>
          </p:sp>
        </mc:Choice>
        <mc:Fallback xmlns="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0C2238C1-9251-4BAB-A118-EB9D46C9C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832011"/>
                <a:ext cx="11431290" cy="1408111"/>
              </a:xfrm>
              <a:prstGeom prst="rect">
                <a:avLst/>
              </a:prstGeom>
              <a:blipFill>
                <a:blip r:embed="rId3"/>
                <a:stretch>
                  <a:fillRect l="-1279" r="-1279" b="-13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2E1189E-3EF6-491F-9972-D1A9B62043AF}"/>
                  </a:ext>
                </a:extLst>
              </p:cNvPr>
              <p:cNvSpPr txBox="1"/>
              <p:nvPr/>
            </p:nvSpPr>
            <p:spPr>
              <a:xfrm>
                <a:off x="0" y="2827170"/>
                <a:ext cx="9753600" cy="1718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f>
                                    <m:fPr>
                                      <m:ctrlPr>
                                        <a:rPr lang="pt-B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num>
                                    <m:den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f>
                                    <m:fPr>
                                      <m:ctrlPr>
                                        <a:rPr lang="pt-B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2E1189E-3EF6-491F-9972-D1A9B620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27170"/>
                <a:ext cx="9753600" cy="1718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2726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10027134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</p:spTree>
    <p:extLst>
      <p:ext uri="{BB962C8B-B14F-4D97-AF65-F5344CB8AC3E}">
        <p14:creationId xmlns:p14="http://schemas.microsoft.com/office/powerpoint/2010/main" val="37183884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997373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2348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E6D43730-65CD-4F4C-B405-1B0629048C5E}"/>
                  </a:ext>
                </a:extLst>
              </p:cNvPr>
              <p:cNvSpPr txBox="1"/>
              <p:nvPr/>
            </p:nvSpPr>
            <p:spPr>
              <a:xfrm>
                <a:off x="7773293" y="3217512"/>
                <a:ext cx="283544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Considere um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/>
                  <a:t> dentro do volume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E6D43730-65CD-4F4C-B405-1B0629048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293" y="3217512"/>
                <a:ext cx="2835449" cy="1015663"/>
              </a:xfrm>
              <a:prstGeom prst="rect">
                <a:avLst/>
              </a:prstGeom>
              <a:blipFill>
                <a:blip r:embed="rId8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0301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E6D43730-65CD-4F4C-B405-1B0629048C5E}"/>
                  </a:ext>
                </a:extLst>
              </p:cNvPr>
              <p:cNvSpPr txBox="1"/>
              <p:nvPr/>
            </p:nvSpPr>
            <p:spPr>
              <a:xfrm>
                <a:off x="7773293" y="3217512"/>
                <a:ext cx="283544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Considere um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/>
                  <a:t> dentro do volume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E6D43730-65CD-4F4C-B405-1B0629048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293" y="3217512"/>
                <a:ext cx="2835449" cy="1015663"/>
              </a:xfrm>
              <a:prstGeom prst="rect">
                <a:avLst/>
              </a:prstGeom>
              <a:blipFill>
                <a:blip r:embed="rId8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98FB4DA-B453-4050-9408-CFDAB5977690}"/>
                  </a:ext>
                </a:extLst>
              </p:cNvPr>
              <p:cNvSpPr txBox="1"/>
              <p:nvPr/>
            </p:nvSpPr>
            <p:spPr>
              <a:xfrm>
                <a:off x="4554510" y="5514768"/>
                <a:ext cx="6924973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98FB4DA-B453-4050-9408-CFDAB5977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10" y="5514768"/>
                <a:ext cx="6924973" cy="12380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6174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69FC337-833E-44D8-996A-95D739A04A51}"/>
                  </a:ext>
                </a:extLst>
              </p:cNvPr>
              <p:cNvSpPr txBox="1"/>
              <p:nvPr/>
            </p:nvSpPr>
            <p:spPr>
              <a:xfrm>
                <a:off x="4554510" y="5514768"/>
                <a:ext cx="6924973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69FC337-833E-44D8-996A-95D739A04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10" y="5514768"/>
                <a:ext cx="6924973" cy="12380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0640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9543269F-24DE-451E-A956-A1FA8B547E9A}"/>
                  </a:ext>
                </a:extLst>
              </p:cNvPr>
              <p:cNvSpPr txBox="1"/>
              <p:nvPr/>
            </p:nvSpPr>
            <p:spPr>
              <a:xfrm>
                <a:off x="8061440" y="2092257"/>
                <a:ext cx="4074986" cy="994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Além disso, considere que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pt-BR" sz="2000" dirty="0"/>
                  <a:t> seja o inverso da distância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pt-BR" sz="2000" dirty="0"/>
                  <a:t> entre 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/>
                  <a:t> e um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9543269F-24DE-451E-A956-A1FA8B547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440" y="2092257"/>
                <a:ext cx="4074986" cy="994319"/>
              </a:xfrm>
              <a:prstGeom prst="rect">
                <a:avLst/>
              </a:prstGeom>
              <a:blipFill>
                <a:blip r:embed="rId10"/>
                <a:stretch>
                  <a:fillRect l="-1046" t="-3067" r="-299" b="-122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5F08A48B-DA43-44AC-B724-EC7DDF2489EA}"/>
                  </a:ext>
                </a:extLst>
              </p:cNvPr>
              <p:cNvSpPr txBox="1"/>
              <p:nvPr/>
            </p:nvSpPr>
            <p:spPr>
              <a:xfrm>
                <a:off x="9455765" y="3328426"/>
                <a:ext cx="102579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5F08A48B-DA43-44AC-B724-EC7DDF248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65" y="3328426"/>
                <a:ext cx="1025794" cy="7838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575CAD3B-D766-49AC-AC50-24E7CB1497E6}"/>
                  </a:ext>
                </a:extLst>
              </p:cNvPr>
              <p:cNvSpPr txBox="1"/>
              <p:nvPr/>
            </p:nvSpPr>
            <p:spPr>
              <a:xfrm>
                <a:off x="6793433" y="4671387"/>
                <a:ext cx="5324663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𝑟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575CAD3B-D766-49AC-AC50-24E7CB149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33" y="4671387"/>
                <a:ext cx="5324663" cy="5395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91CFEE5-B311-4B05-93EB-AE23EAF3ACF2}"/>
                  </a:ext>
                </a:extLst>
              </p:cNvPr>
              <p:cNvSpPr txBox="1"/>
              <p:nvPr/>
            </p:nvSpPr>
            <p:spPr>
              <a:xfrm>
                <a:off x="4554510" y="5514768"/>
                <a:ext cx="6924973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91CFEE5-B311-4B05-93EB-AE23EAF3A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10" y="5514768"/>
                <a:ext cx="6924973" cy="12380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37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9242112A-EC13-48F7-AFEC-864E3A8413C0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Torge</a:t>
            </a:r>
            <a:r>
              <a:rPr lang="pt-BR" sz="1600" dirty="0"/>
              <a:t>, 2001)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B18940-0D8A-4D8E-B36C-0DB125212D3F}"/>
              </a:ext>
            </a:extLst>
          </p:cNvPr>
          <p:cNvSpPr txBox="1">
            <a:spLocks/>
          </p:cNvSpPr>
          <p:nvPr/>
        </p:nvSpPr>
        <p:spPr>
          <a:xfrm>
            <a:off x="6898444" y="989525"/>
            <a:ext cx="4929809" cy="1324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Dentro deste contexto, esta lei incorpora dois </a:t>
            </a:r>
            <a:r>
              <a:rPr lang="pt-BR" sz="2800" dirty="0" err="1"/>
              <a:t>apectos</a:t>
            </a:r>
            <a:r>
              <a:rPr lang="pt-BR" sz="2800" dirty="0"/>
              <a:t>: um geométrico (</a:t>
            </a:r>
            <a:r>
              <a:rPr lang="pt-BR" sz="2800" b="1" dirty="0"/>
              <a:t>formato da Terra</a:t>
            </a:r>
            <a:r>
              <a:rPr lang="pt-BR" sz="2800" dirty="0"/>
              <a:t>) e um físico (</a:t>
            </a:r>
            <a:r>
              <a:rPr lang="pt-BR" sz="2800" b="1" dirty="0"/>
              <a:t>campo de gravidade</a:t>
            </a:r>
            <a:r>
              <a:rPr lang="pt-BR" sz="2800" dirty="0"/>
              <a:t>)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6FE62C6-4804-4A97-A189-80225EF4D24B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</p:spTree>
    <p:extLst>
      <p:ext uri="{BB962C8B-B14F-4D97-AF65-F5344CB8AC3E}">
        <p14:creationId xmlns:p14="http://schemas.microsoft.com/office/powerpoint/2010/main" val="15700545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5DA939B8-5483-415E-871F-274E11219FDF}"/>
                  </a:ext>
                </a:extLst>
              </p:cNvPr>
              <p:cNvSpPr txBox="1"/>
              <p:nvPr/>
            </p:nvSpPr>
            <p:spPr>
              <a:xfrm>
                <a:off x="8061440" y="2092257"/>
                <a:ext cx="4074986" cy="994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Além disso, considere que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pt-BR" sz="2000" dirty="0"/>
                  <a:t> seja o inverso da distância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pt-BR" sz="2000" dirty="0"/>
                  <a:t> entre 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/>
                  <a:t> e um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5DA939B8-5483-415E-871F-274E1121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440" y="2092257"/>
                <a:ext cx="4074986" cy="994319"/>
              </a:xfrm>
              <a:prstGeom prst="rect">
                <a:avLst/>
              </a:prstGeom>
              <a:blipFill>
                <a:blip r:embed="rId8"/>
                <a:stretch>
                  <a:fillRect l="-1046" t="-3067" r="-299" b="-122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BB15434-E91F-4808-8DF2-32D8FC613781}"/>
                  </a:ext>
                </a:extLst>
              </p:cNvPr>
              <p:cNvSpPr txBox="1"/>
              <p:nvPr/>
            </p:nvSpPr>
            <p:spPr>
              <a:xfrm>
                <a:off x="9455765" y="3328426"/>
                <a:ext cx="102579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BB15434-E91F-4808-8DF2-32D8FC613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65" y="3328426"/>
                <a:ext cx="1025794" cy="7838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4B0EFA5D-8164-4F0D-9560-C23EBE40CF94}"/>
                  </a:ext>
                </a:extLst>
              </p:cNvPr>
              <p:cNvSpPr txBox="1"/>
              <p:nvPr/>
            </p:nvSpPr>
            <p:spPr>
              <a:xfrm>
                <a:off x="6793433" y="4671387"/>
                <a:ext cx="5324663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𝑟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4B0EFA5D-8164-4F0D-9560-C23EBE40C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33" y="4671387"/>
                <a:ext cx="5324663" cy="5395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52F6E0B8-56B5-44C4-83E1-B2BA2B1E7B2E}"/>
                  </a:ext>
                </a:extLst>
              </p:cNvPr>
              <p:cNvSpPr txBox="1"/>
              <p:nvPr/>
            </p:nvSpPr>
            <p:spPr>
              <a:xfrm>
                <a:off x="4451595" y="5514768"/>
                <a:ext cx="742036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52F6E0B8-56B5-44C4-83E1-B2BA2B1E7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595" y="5514768"/>
                <a:ext cx="7420365" cy="12380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0547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52F6E0B8-56B5-44C4-83E1-B2BA2B1E7B2E}"/>
                  </a:ext>
                </a:extLst>
              </p:cNvPr>
              <p:cNvSpPr txBox="1"/>
              <p:nvPr/>
            </p:nvSpPr>
            <p:spPr>
              <a:xfrm>
                <a:off x="4451595" y="5514768"/>
                <a:ext cx="742036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52F6E0B8-56B5-44C4-83E1-B2BA2B1E7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595" y="5514768"/>
                <a:ext cx="7420365" cy="12380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>
            <a:extLst>
              <a:ext uri="{FF2B5EF4-FFF2-40B4-BE49-F238E27FC236}">
                <a16:creationId xmlns:a16="http://schemas.microsoft.com/office/drawing/2014/main" id="{8629420E-8D03-48E9-BE88-1066E52427FB}"/>
              </a:ext>
            </a:extLst>
          </p:cNvPr>
          <p:cNvSpPr/>
          <p:nvPr/>
        </p:nvSpPr>
        <p:spPr>
          <a:xfrm>
            <a:off x="2332395" y="40634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DAA0259-7101-419D-A107-8A13F9FE4D1A}"/>
                  </a:ext>
                </a:extLst>
              </p:cNvPr>
              <p:cNvSpPr txBox="1"/>
              <p:nvPr/>
            </p:nvSpPr>
            <p:spPr>
              <a:xfrm>
                <a:off x="8117014" y="2969682"/>
                <a:ext cx="40749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Note que há um problema na integral de volume quando 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pt-BR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pt-BR" sz="2000" dirty="0"/>
                  <a:t> coincide com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DAA0259-7101-419D-A107-8A13F9FE4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014" y="2969682"/>
                <a:ext cx="4074986" cy="1015663"/>
              </a:xfrm>
              <a:prstGeom prst="rect">
                <a:avLst/>
              </a:prstGeom>
              <a:blipFill>
                <a:blip r:embed="rId11"/>
                <a:stretch>
                  <a:fillRect l="-1647" t="-2994" r="-2395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4384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629420E-8D03-48E9-BE88-1066E52427FB}"/>
              </a:ext>
            </a:extLst>
          </p:cNvPr>
          <p:cNvSpPr/>
          <p:nvPr/>
        </p:nvSpPr>
        <p:spPr>
          <a:xfrm>
            <a:off x="2332395" y="40634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52F6E0B8-56B5-44C4-83E1-B2BA2B1E7B2E}"/>
                  </a:ext>
                </a:extLst>
              </p:cNvPr>
              <p:cNvSpPr txBox="1"/>
              <p:nvPr/>
            </p:nvSpPr>
            <p:spPr>
              <a:xfrm>
                <a:off x="4451595" y="5514768"/>
                <a:ext cx="742036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52F6E0B8-56B5-44C4-83E1-B2BA2B1E7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595" y="5514768"/>
                <a:ext cx="7420365" cy="12380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3037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629420E-8D03-48E9-BE88-1066E52427FB}"/>
              </a:ext>
            </a:extLst>
          </p:cNvPr>
          <p:cNvSpPr/>
          <p:nvPr/>
        </p:nvSpPr>
        <p:spPr>
          <a:xfrm>
            <a:off x="2332395" y="40634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52F6E0B8-56B5-44C4-83E1-B2BA2B1E7B2E}"/>
                  </a:ext>
                </a:extLst>
              </p:cNvPr>
              <p:cNvSpPr txBox="1"/>
              <p:nvPr/>
            </p:nvSpPr>
            <p:spPr>
              <a:xfrm>
                <a:off x="4451595" y="5514768"/>
                <a:ext cx="742036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52F6E0B8-56B5-44C4-83E1-B2BA2B1E7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595" y="5514768"/>
                <a:ext cx="7420365" cy="12380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o 30">
            <a:extLst>
              <a:ext uri="{FF2B5EF4-FFF2-40B4-BE49-F238E27FC236}">
                <a16:creationId xmlns:a16="http://schemas.microsoft.com/office/drawing/2014/main" id="{B4C66C74-B41E-489B-98FF-F167798D3787}"/>
              </a:ext>
            </a:extLst>
          </p:cNvPr>
          <p:cNvSpPr/>
          <p:nvPr/>
        </p:nvSpPr>
        <p:spPr>
          <a:xfrm>
            <a:off x="9718880" y="2348650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C8C9BAA-FF29-4434-A8BD-E790FEB12B96}"/>
              </a:ext>
            </a:extLst>
          </p:cNvPr>
          <p:cNvSpPr/>
          <p:nvPr/>
        </p:nvSpPr>
        <p:spPr>
          <a:xfrm>
            <a:off x="9718880" y="1889127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15C89B2-8C3A-497A-8D36-D9F54D8FD4EE}"/>
              </a:ext>
            </a:extLst>
          </p:cNvPr>
          <p:cNvSpPr/>
          <p:nvPr/>
        </p:nvSpPr>
        <p:spPr>
          <a:xfrm>
            <a:off x="10312880" y="251899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/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blipFill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/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/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/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2B95838-4C80-4090-9435-21B9FA349DC4}"/>
              </a:ext>
            </a:extLst>
          </p:cNvPr>
          <p:cNvCxnSpPr/>
          <p:nvPr/>
        </p:nvCxnSpPr>
        <p:spPr>
          <a:xfrm>
            <a:off x="10366952" y="2560347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o 43">
            <a:extLst>
              <a:ext uri="{FF2B5EF4-FFF2-40B4-BE49-F238E27FC236}">
                <a16:creationId xmlns:a16="http://schemas.microsoft.com/office/drawing/2014/main" id="{3446564F-B350-475E-9313-D8792B4AAE6F}"/>
              </a:ext>
            </a:extLst>
          </p:cNvPr>
          <p:cNvSpPr/>
          <p:nvPr/>
        </p:nvSpPr>
        <p:spPr>
          <a:xfrm flipV="1">
            <a:off x="9720734" y="2353611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/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blipFill>
                <a:blip r:embed="rId15"/>
                <a:stretch>
                  <a:fillRect t="-6667" r="-12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/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blipFill>
                <a:blip r:embed="rId1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1D1B0CD-5596-4AE9-9738-DC1CCD5FDA30}"/>
              </a:ext>
            </a:extLst>
          </p:cNvPr>
          <p:cNvCxnSpPr>
            <a:cxnSpLocks noChangeAspect="1"/>
          </p:cNvCxnSpPr>
          <p:nvPr/>
        </p:nvCxnSpPr>
        <p:spPr>
          <a:xfrm>
            <a:off x="10516672" y="280055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E7A48DA0-2F0C-4087-A2DD-402BD6DD52B8}"/>
              </a:ext>
            </a:extLst>
          </p:cNvPr>
          <p:cNvSpPr/>
          <p:nvPr/>
        </p:nvSpPr>
        <p:spPr>
          <a:xfrm>
            <a:off x="10647575" y="301036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1B6744F-EC5C-4E2D-8198-039EA3FC6F4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2573355" y="2800556"/>
            <a:ext cx="7163905" cy="1453395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4674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629420E-8D03-48E9-BE88-1066E52427FB}"/>
              </a:ext>
            </a:extLst>
          </p:cNvPr>
          <p:cNvSpPr/>
          <p:nvPr/>
        </p:nvSpPr>
        <p:spPr>
          <a:xfrm>
            <a:off x="2332395" y="40634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o 30">
            <a:extLst>
              <a:ext uri="{FF2B5EF4-FFF2-40B4-BE49-F238E27FC236}">
                <a16:creationId xmlns:a16="http://schemas.microsoft.com/office/drawing/2014/main" id="{B4C66C74-B41E-489B-98FF-F167798D3787}"/>
              </a:ext>
            </a:extLst>
          </p:cNvPr>
          <p:cNvSpPr/>
          <p:nvPr/>
        </p:nvSpPr>
        <p:spPr>
          <a:xfrm>
            <a:off x="9718880" y="2348650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C8C9BAA-FF29-4434-A8BD-E790FEB12B96}"/>
              </a:ext>
            </a:extLst>
          </p:cNvPr>
          <p:cNvSpPr/>
          <p:nvPr/>
        </p:nvSpPr>
        <p:spPr>
          <a:xfrm>
            <a:off x="9718880" y="1889127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15C89B2-8C3A-497A-8D36-D9F54D8FD4EE}"/>
              </a:ext>
            </a:extLst>
          </p:cNvPr>
          <p:cNvSpPr/>
          <p:nvPr/>
        </p:nvSpPr>
        <p:spPr>
          <a:xfrm>
            <a:off x="10312880" y="251899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/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/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/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/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2B95838-4C80-4090-9435-21B9FA349DC4}"/>
              </a:ext>
            </a:extLst>
          </p:cNvPr>
          <p:cNvCxnSpPr/>
          <p:nvPr/>
        </p:nvCxnSpPr>
        <p:spPr>
          <a:xfrm>
            <a:off x="10366952" y="2560347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o 43">
            <a:extLst>
              <a:ext uri="{FF2B5EF4-FFF2-40B4-BE49-F238E27FC236}">
                <a16:creationId xmlns:a16="http://schemas.microsoft.com/office/drawing/2014/main" id="{3446564F-B350-475E-9313-D8792B4AAE6F}"/>
              </a:ext>
            </a:extLst>
          </p:cNvPr>
          <p:cNvSpPr/>
          <p:nvPr/>
        </p:nvSpPr>
        <p:spPr>
          <a:xfrm flipV="1">
            <a:off x="9720734" y="2353611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/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blipFill>
                <a:blip r:embed="rId14"/>
                <a:stretch>
                  <a:fillRect t="-6667" r="-12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/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blipFill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1D1B0CD-5596-4AE9-9738-DC1CCD5FDA30}"/>
              </a:ext>
            </a:extLst>
          </p:cNvPr>
          <p:cNvCxnSpPr>
            <a:cxnSpLocks noChangeAspect="1"/>
          </p:cNvCxnSpPr>
          <p:nvPr/>
        </p:nvCxnSpPr>
        <p:spPr>
          <a:xfrm>
            <a:off x="10516672" y="280055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E7A48DA0-2F0C-4087-A2DD-402BD6DD52B8}"/>
              </a:ext>
            </a:extLst>
          </p:cNvPr>
          <p:cNvSpPr/>
          <p:nvPr/>
        </p:nvSpPr>
        <p:spPr>
          <a:xfrm>
            <a:off x="10647575" y="301036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1B6744F-EC5C-4E2D-8198-039EA3FC6F4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2573355" y="2800556"/>
            <a:ext cx="7163905" cy="1453395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A2928FA7-865F-4CBA-83CC-5E33EB313F57}"/>
                  </a:ext>
                </a:extLst>
              </p:cNvPr>
              <p:cNvSpPr/>
              <p:nvPr/>
            </p:nvSpPr>
            <p:spPr>
              <a:xfrm>
                <a:off x="7645495" y="5595095"/>
                <a:ext cx="4578818" cy="1250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pt-BR" sz="2400" i="1">
                          <a:latin typeface="Cambria Math"/>
                        </a:rPr>
                        <m:t> </m:t>
                      </m:r>
                      <m:r>
                        <a:rPr lang="pt-BR" sz="2400" i="1"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A2928FA7-865F-4CBA-83CC-5E33EB31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495" y="5595095"/>
                <a:ext cx="4578818" cy="12505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/>
              <p:nvPr/>
            </p:nvSpPr>
            <p:spPr>
              <a:xfrm>
                <a:off x="4474334" y="4638887"/>
                <a:ext cx="7790146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34" y="4638887"/>
                <a:ext cx="7790146" cy="125002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4572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629420E-8D03-48E9-BE88-1066E52427FB}"/>
              </a:ext>
            </a:extLst>
          </p:cNvPr>
          <p:cNvSpPr/>
          <p:nvPr/>
        </p:nvSpPr>
        <p:spPr>
          <a:xfrm>
            <a:off x="2332395" y="40634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o 30">
            <a:extLst>
              <a:ext uri="{FF2B5EF4-FFF2-40B4-BE49-F238E27FC236}">
                <a16:creationId xmlns:a16="http://schemas.microsoft.com/office/drawing/2014/main" id="{B4C66C74-B41E-489B-98FF-F167798D3787}"/>
              </a:ext>
            </a:extLst>
          </p:cNvPr>
          <p:cNvSpPr/>
          <p:nvPr/>
        </p:nvSpPr>
        <p:spPr>
          <a:xfrm>
            <a:off x="9718880" y="2348650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C8C9BAA-FF29-4434-A8BD-E790FEB12B96}"/>
              </a:ext>
            </a:extLst>
          </p:cNvPr>
          <p:cNvSpPr/>
          <p:nvPr/>
        </p:nvSpPr>
        <p:spPr>
          <a:xfrm>
            <a:off x="9718880" y="1889127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15C89B2-8C3A-497A-8D36-D9F54D8FD4EE}"/>
              </a:ext>
            </a:extLst>
          </p:cNvPr>
          <p:cNvSpPr/>
          <p:nvPr/>
        </p:nvSpPr>
        <p:spPr>
          <a:xfrm>
            <a:off x="10312880" y="251899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/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/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/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/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2B95838-4C80-4090-9435-21B9FA349DC4}"/>
              </a:ext>
            </a:extLst>
          </p:cNvPr>
          <p:cNvCxnSpPr/>
          <p:nvPr/>
        </p:nvCxnSpPr>
        <p:spPr>
          <a:xfrm>
            <a:off x="10366952" y="2560347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o 43">
            <a:extLst>
              <a:ext uri="{FF2B5EF4-FFF2-40B4-BE49-F238E27FC236}">
                <a16:creationId xmlns:a16="http://schemas.microsoft.com/office/drawing/2014/main" id="{3446564F-B350-475E-9313-D8792B4AAE6F}"/>
              </a:ext>
            </a:extLst>
          </p:cNvPr>
          <p:cNvSpPr/>
          <p:nvPr/>
        </p:nvSpPr>
        <p:spPr>
          <a:xfrm flipV="1">
            <a:off x="9720734" y="2353611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/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blipFill>
                <a:blip r:embed="rId14"/>
                <a:stretch>
                  <a:fillRect t="-6667" r="-12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/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blipFill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1D1B0CD-5596-4AE9-9738-DC1CCD5FDA30}"/>
              </a:ext>
            </a:extLst>
          </p:cNvPr>
          <p:cNvCxnSpPr>
            <a:cxnSpLocks noChangeAspect="1"/>
          </p:cNvCxnSpPr>
          <p:nvPr/>
        </p:nvCxnSpPr>
        <p:spPr>
          <a:xfrm>
            <a:off x="10516672" y="280055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E7A48DA0-2F0C-4087-A2DD-402BD6DD52B8}"/>
              </a:ext>
            </a:extLst>
          </p:cNvPr>
          <p:cNvSpPr/>
          <p:nvPr/>
        </p:nvSpPr>
        <p:spPr>
          <a:xfrm>
            <a:off x="10647575" y="301036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1B6744F-EC5C-4E2D-8198-039EA3FC6F4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2573355" y="2800556"/>
            <a:ext cx="7163905" cy="1453395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A2928FA7-865F-4CBA-83CC-5E33EB313F57}"/>
                  </a:ext>
                </a:extLst>
              </p:cNvPr>
              <p:cNvSpPr/>
              <p:nvPr/>
            </p:nvSpPr>
            <p:spPr>
              <a:xfrm>
                <a:off x="7645495" y="5595095"/>
                <a:ext cx="4578818" cy="1250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pt-BR" sz="2400" i="1">
                          <a:latin typeface="Cambria Math"/>
                        </a:rPr>
                        <m:t> </m:t>
                      </m:r>
                      <m:r>
                        <a:rPr lang="pt-BR" sz="2400" i="1"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A2928FA7-865F-4CBA-83CC-5E33EB31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495" y="5595095"/>
                <a:ext cx="4578818" cy="12505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/>
              <p:nvPr/>
            </p:nvSpPr>
            <p:spPr>
              <a:xfrm>
                <a:off x="4474334" y="4638887"/>
                <a:ext cx="7790146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34" y="4638887"/>
                <a:ext cx="7790146" cy="125002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3D97D7D-AE67-4286-A699-0CC4C311C518}"/>
                  </a:ext>
                </a:extLst>
              </p:cNvPr>
              <p:cNvSpPr txBox="1"/>
              <p:nvPr/>
            </p:nvSpPr>
            <p:spPr>
              <a:xfrm>
                <a:off x="7714282" y="3708193"/>
                <a:ext cx="44777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A integral de volume passa a ser avaliada no volume 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000" dirty="0"/>
                  <a:t> e aparece outra integral de superfície</a:t>
                </a: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3D97D7D-AE67-4286-A699-0CC4C311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282" y="3708193"/>
                <a:ext cx="4477718" cy="1015663"/>
              </a:xfrm>
              <a:prstGeom prst="rect">
                <a:avLst/>
              </a:prstGeom>
              <a:blipFill>
                <a:blip r:embed="rId18"/>
                <a:stretch>
                  <a:fillRect l="-680" t="-2994" r="-1769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8797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629420E-8D03-48E9-BE88-1066E52427FB}"/>
              </a:ext>
            </a:extLst>
          </p:cNvPr>
          <p:cNvSpPr/>
          <p:nvPr/>
        </p:nvSpPr>
        <p:spPr>
          <a:xfrm>
            <a:off x="2332395" y="40634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o 30">
            <a:extLst>
              <a:ext uri="{FF2B5EF4-FFF2-40B4-BE49-F238E27FC236}">
                <a16:creationId xmlns:a16="http://schemas.microsoft.com/office/drawing/2014/main" id="{B4C66C74-B41E-489B-98FF-F167798D3787}"/>
              </a:ext>
            </a:extLst>
          </p:cNvPr>
          <p:cNvSpPr/>
          <p:nvPr/>
        </p:nvSpPr>
        <p:spPr>
          <a:xfrm>
            <a:off x="9718880" y="2348650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C8C9BAA-FF29-4434-A8BD-E790FEB12B96}"/>
              </a:ext>
            </a:extLst>
          </p:cNvPr>
          <p:cNvSpPr/>
          <p:nvPr/>
        </p:nvSpPr>
        <p:spPr>
          <a:xfrm>
            <a:off x="9718880" y="1889127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15C89B2-8C3A-497A-8D36-D9F54D8FD4EE}"/>
              </a:ext>
            </a:extLst>
          </p:cNvPr>
          <p:cNvSpPr/>
          <p:nvPr/>
        </p:nvSpPr>
        <p:spPr>
          <a:xfrm>
            <a:off x="10312880" y="251899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/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/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/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/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2B95838-4C80-4090-9435-21B9FA349DC4}"/>
              </a:ext>
            </a:extLst>
          </p:cNvPr>
          <p:cNvCxnSpPr/>
          <p:nvPr/>
        </p:nvCxnSpPr>
        <p:spPr>
          <a:xfrm>
            <a:off x="10366952" y="2560347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o 43">
            <a:extLst>
              <a:ext uri="{FF2B5EF4-FFF2-40B4-BE49-F238E27FC236}">
                <a16:creationId xmlns:a16="http://schemas.microsoft.com/office/drawing/2014/main" id="{3446564F-B350-475E-9313-D8792B4AAE6F}"/>
              </a:ext>
            </a:extLst>
          </p:cNvPr>
          <p:cNvSpPr/>
          <p:nvPr/>
        </p:nvSpPr>
        <p:spPr>
          <a:xfrm flipV="1">
            <a:off x="9720734" y="2353611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/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blipFill>
                <a:blip r:embed="rId14"/>
                <a:stretch>
                  <a:fillRect t="-6667" r="-12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/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blipFill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1D1B0CD-5596-4AE9-9738-DC1CCD5FDA30}"/>
              </a:ext>
            </a:extLst>
          </p:cNvPr>
          <p:cNvCxnSpPr>
            <a:cxnSpLocks noChangeAspect="1"/>
          </p:cNvCxnSpPr>
          <p:nvPr/>
        </p:nvCxnSpPr>
        <p:spPr>
          <a:xfrm>
            <a:off x="10516672" y="280055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E7A48DA0-2F0C-4087-A2DD-402BD6DD52B8}"/>
              </a:ext>
            </a:extLst>
          </p:cNvPr>
          <p:cNvSpPr/>
          <p:nvPr/>
        </p:nvSpPr>
        <p:spPr>
          <a:xfrm>
            <a:off x="10647575" y="301036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1B6744F-EC5C-4E2D-8198-039EA3FC6F4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2573355" y="2800556"/>
            <a:ext cx="7163905" cy="1453395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A2928FA7-865F-4CBA-83CC-5E33EB313F57}"/>
                  </a:ext>
                </a:extLst>
              </p:cNvPr>
              <p:cNvSpPr/>
              <p:nvPr/>
            </p:nvSpPr>
            <p:spPr>
              <a:xfrm>
                <a:off x="7645495" y="5595095"/>
                <a:ext cx="4578818" cy="1250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pt-BR" sz="2400" i="1">
                          <a:latin typeface="Cambria Math"/>
                        </a:rPr>
                        <m:t> </m:t>
                      </m:r>
                      <m:r>
                        <a:rPr lang="pt-BR" sz="2400" i="1"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A2928FA7-865F-4CBA-83CC-5E33EB31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495" y="5595095"/>
                <a:ext cx="4578818" cy="12505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/>
              <p:nvPr/>
            </p:nvSpPr>
            <p:spPr>
              <a:xfrm>
                <a:off x="4474334" y="4638887"/>
                <a:ext cx="7790146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34" y="4638887"/>
                <a:ext cx="7790146" cy="125002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3D97D7D-AE67-4286-A699-0CC4C311C518}"/>
                  </a:ext>
                </a:extLst>
              </p:cNvPr>
              <p:cNvSpPr txBox="1"/>
              <p:nvPr/>
            </p:nvSpPr>
            <p:spPr>
              <a:xfrm>
                <a:off x="7714282" y="3708193"/>
                <a:ext cx="44777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A integral de volume passa a ser avaliada no volume 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000" dirty="0"/>
                  <a:t> e aparece outra integral de superfície</a:t>
                </a: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3D97D7D-AE67-4286-A699-0CC4C311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282" y="3708193"/>
                <a:ext cx="4477718" cy="1015663"/>
              </a:xfrm>
              <a:prstGeom prst="rect">
                <a:avLst/>
              </a:prstGeom>
              <a:blipFill>
                <a:blip r:embed="rId18"/>
                <a:stretch>
                  <a:fillRect l="-680" t="-2994" r="-1769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F936BF7B-D99F-4F25-AB21-36B0DA6DA698}"/>
                  </a:ext>
                </a:extLst>
              </p:cNvPr>
              <p:cNvSpPr txBox="1"/>
              <p:nvPr/>
            </p:nvSpPr>
            <p:spPr>
              <a:xfrm>
                <a:off x="4835354" y="5882535"/>
                <a:ext cx="2696187" cy="946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1/</m:t>
                    </m:r>
                    <m:r>
                      <a:rPr lang="pt-BR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pt-BR" dirty="0"/>
                  <a:t> é harmônica em qualquer ponto no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𝑣</m:t>
                    </m:r>
                    <m:r>
                      <a:rPr lang="pt-BR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F936BF7B-D99F-4F25-AB21-36B0DA6DA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354" y="5882535"/>
                <a:ext cx="2696187" cy="946285"/>
              </a:xfrm>
              <a:prstGeom prst="rect">
                <a:avLst/>
              </a:prstGeom>
              <a:blipFill>
                <a:blip r:embed="rId19"/>
                <a:stretch>
                  <a:fillRect l="-679" t="-3871" r="-2262" b="-70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1447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629420E-8D03-48E9-BE88-1066E52427FB}"/>
              </a:ext>
            </a:extLst>
          </p:cNvPr>
          <p:cNvSpPr/>
          <p:nvPr/>
        </p:nvSpPr>
        <p:spPr>
          <a:xfrm>
            <a:off x="2332395" y="40634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o 30">
            <a:extLst>
              <a:ext uri="{FF2B5EF4-FFF2-40B4-BE49-F238E27FC236}">
                <a16:creationId xmlns:a16="http://schemas.microsoft.com/office/drawing/2014/main" id="{B4C66C74-B41E-489B-98FF-F167798D3787}"/>
              </a:ext>
            </a:extLst>
          </p:cNvPr>
          <p:cNvSpPr/>
          <p:nvPr/>
        </p:nvSpPr>
        <p:spPr>
          <a:xfrm>
            <a:off x="9718880" y="2348650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C8C9BAA-FF29-4434-A8BD-E790FEB12B96}"/>
              </a:ext>
            </a:extLst>
          </p:cNvPr>
          <p:cNvSpPr/>
          <p:nvPr/>
        </p:nvSpPr>
        <p:spPr>
          <a:xfrm>
            <a:off x="9718880" y="1889127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15C89B2-8C3A-497A-8D36-D9F54D8FD4EE}"/>
              </a:ext>
            </a:extLst>
          </p:cNvPr>
          <p:cNvSpPr/>
          <p:nvPr/>
        </p:nvSpPr>
        <p:spPr>
          <a:xfrm>
            <a:off x="10312880" y="251899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/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/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/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/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2B95838-4C80-4090-9435-21B9FA349DC4}"/>
              </a:ext>
            </a:extLst>
          </p:cNvPr>
          <p:cNvCxnSpPr/>
          <p:nvPr/>
        </p:nvCxnSpPr>
        <p:spPr>
          <a:xfrm>
            <a:off x="10366952" y="2560347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o 43">
            <a:extLst>
              <a:ext uri="{FF2B5EF4-FFF2-40B4-BE49-F238E27FC236}">
                <a16:creationId xmlns:a16="http://schemas.microsoft.com/office/drawing/2014/main" id="{3446564F-B350-475E-9313-D8792B4AAE6F}"/>
              </a:ext>
            </a:extLst>
          </p:cNvPr>
          <p:cNvSpPr/>
          <p:nvPr/>
        </p:nvSpPr>
        <p:spPr>
          <a:xfrm flipV="1">
            <a:off x="9720734" y="2353611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/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blipFill>
                <a:blip r:embed="rId14"/>
                <a:stretch>
                  <a:fillRect t="-6667" r="-12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/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blipFill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1D1B0CD-5596-4AE9-9738-DC1CCD5FDA30}"/>
              </a:ext>
            </a:extLst>
          </p:cNvPr>
          <p:cNvCxnSpPr>
            <a:cxnSpLocks noChangeAspect="1"/>
          </p:cNvCxnSpPr>
          <p:nvPr/>
        </p:nvCxnSpPr>
        <p:spPr>
          <a:xfrm>
            <a:off x="10516672" y="280055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E7A48DA0-2F0C-4087-A2DD-402BD6DD52B8}"/>
              </a:ext>
            </a:extLst>
          </p:cNvPr>
          <p:cNvSpPr/>
          <p:nvPr/>
        </p:nvSpPr>
        <p:spPr>
          <a:xfrm>
            <a:off x="10647575" y="301036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1B6744F-EC5C-4E2D-8198-039EA3FC6F4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2573355" y="2800556"/>
            <a:ext cx="7163905" cy="1453395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A2928FA7-865F-4CBA-83CC-5E33EB313F57}"/>
                  </a:ext>
                </a:extLst>
              </p:cNvPr>
              <p:cNvSpPr/>
              <p:nvPr/>
            </p:nvSpPr>
            <p:spPr>
              <a:xfrm>
                <a:off x="7645495" y="5595095"/>
                <a:ext cx="4578818" cy="1250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pt-BR" sz="2400" i="1">
                          <a:latin typeface="Cambria Math"/>
                        </a:rPr>
                        <m:t> </m:t>
                      </m:r>
                      <m:r>
                        <a:rPr lang="pt-BR" sz="2400" i="1"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A2928FA7-865F-4CBA-83CC-5E33EB31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495" y="5595095"/>
                <a:ext cx="4578818" cy="12505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/>
              <p:nvPr/>
            </p:nvSpPr>
            <p:spPr>
              <a:xfrm>
                <a:off x="4474334" y="4638887"/>
                <a:ext cx="7790146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34" y="4638887"/>
                <a:ext cx="7790146" cy="125002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3D97D7D-AE67-4286-A699-0CC4C311C518}"/>
                  </a:ext>
                </a:extLst>
              </p:cNvPr>
              <p:cNvSpPr txBox="1"/>
              <p:nvPr/>
            </p:nvSpPr>
            <p:spPr>
              <a:xfrm>
                <a:off x="7714282" y="3708193"/>
                <a:ext cx="44777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A integral de volume passa a ser avaliada no volume 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000" dirty="0"/>
                  <a:t> e aparece outra integral de superfície</a:t>
                </a: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3D97D7D-AE67-4286-A699-0CC4C311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282" y="3708193"/>
                <a:ext cx="4477718" cy="1015663"/>
              </a:xfrm>
              <a:prstGeom prst="rect">
                <a:avLst/>
              </a:prstGeom>
              <a:blipFill>
                <a:blip r:embed="rId18"/>
                <a:stretch>
                  <a:fillRect l="-680" t="-2994" r="-1769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5468872-79F2-4DC3-A0AB-732143B9D4AF}"/>
                  </a:ext>
                </a:extLst>
              </p:cNvPr>
              <p:cNvSpPr txBox="1"/>
              <p:nvPr/>
            </p:nvSpPr>
            <p:spPr>
              <a:xfrm>
                <a:off x="4835354" y="5882535"/>
                <a:ext cx="2696187" cy="946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1/</m:t>
                    </m:r>
                    <m:r>
                      <a:rPr lang="pt-BR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pt-BR" dirty="0"/>
                  <a:t> é harmônica em qualquer ponto no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𝑣</m:t>
                    </m:r>
                    <m:r>
                      <a:rPr lang="pt-BR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5468872-79F2-4DC3-A0AB-732143B9D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354" y="5882535"/>
                <a:ext cx="2696187" cy="946285"/>
              </a:xfrm>
              <a:prstGeom prst="rect">
                <a:avLst/>
              </a:prstGeom>
              <a:blipFill>
                <a:blip r:embed="rId19"/>
                <a:stretch>
                  <a:fillRect l="-679" t="-3871" r="-2262" b="-70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B3F6EE10-9395-418D-BB90-C7A9A04A9277}"/>
              </a:ext>
            </a:extLst>
          </p:cNvPr>
          <p:cNvCxnSpPr/>
          <p:nvPr/>
        </p:nvCxnSpPr>
        <p:spPr>
          <a:xfrm flipH="1">
            <a:off x="5606532" y="4810817"/>
            <a:ext cx="504056" cy="8259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B8F2CEB-29E9-4803-A002-139AE149B399}"/>
              </a:ext>
            </a:extLst>
          </p:cNvPr>
          <p:cNvSpPr txBox="1"/>
          <p:nvPr/>
        </p:nvSpPr>
        <p:spPr>
          <a:xfrm>
            <a:off x="5880926" y="439387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9376096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629420E-8D03-48E9-BE88-1066E52427FB}"/>
              </a:ext>
            </a:extLst>
          </p:cNvPr>
          <p:cNvSpPr/>
          <p:nvPr/>
        </p:nvSpPr>
        <p:spPr>
          <a:xfrm>
            <a:off x="2332395" y="40634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o 30">
            <a:extLst>
              <a:ext uri="{FF2B5EF4-FFF2-40B4-BE49-F238E27FC236}">
                <a16:creationId xmlns:a16="http://schemas.microsoft.com/office/drawing/2014/main" id="{B4C66C74-B41E-489B-98FF-F167798D3787}"/>
              </a:ext>
            </a:extLst>
          </p:cNvPr>
          <p:cNvSpPr/>
          <p:nvPr/>
        </p:nvSpPr>
        <p:spPr>
          <a:xfrm>
            <a:off x="9718880" y="2348650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C8C9BAA-FF29-4434-A8BD-E790FEB12B96}"/>
              </a:ext>
            </a:extLst>
          </p:cNvPr>
          <p:cNvSpPr/>
          <p:nvPr/>
        </p:nvSpPr>
        <p:spPr>
          <a:xfrm>
            <a:off x="9718880" y="1889127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15C89B2-8C3A-497A-8D36-D9F54D8FD4EE}"/>
              </a:ext>
            </a:extLst>
          </p:cNvPr>
          <p:cNvSpPr/>
          <p:nvPr/>
        </p:nvSpPr>
        <p:spPr>
          <a:xfrm>
            <a:off x="10312880" y="251899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/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/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/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/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2B95838-4C80-4090-9435-21B9FA349DC4}"/>
              </a:ext>
            </a:extLst>
          </p:cNvPr>
          <p:cNvCxnSpPr/>
          <p:nvPr/>
        </p:nvCxnSpPr>
        <p:spPr>
          <a:xfrm>
            <a:off x="10366952" y="2560347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o 43">
            <a:extLst>
              <a:ext uri="{FF2B5EF4-FFF2-40B4-BE49-F238E27FC236}">
                <a16:creationId xmlns:a16="http://schemas.microsoft.com/office/drawing/2014/main" id="{3446564F-B350-475E-9313-D8792B4AAE6F}"/>
              </a:ext>
            </a:extLst>
          </p:cNvPr>
          <p:cNvSpPr/>
          <p:nvPr/>
        </p:nvSpPr>
        <p:spPr>
          <a:xfrm flipV="1">
            <a:off x="9720734" y="2353611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/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blipFill>
                <a:blip r:embed="rId14"/>
                <a:stretch>
                  <a:fillRect t="-6667" r="-12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/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blipFill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1D1B0CD-5596-4AE9-9738-DC1CCD5FDA30}"/>
              </a:ext>
            </a:extLst>
          </p:cNvPr>
          <p:cNvCxnSpPr>
            <a:cxnSpLocks noChangeAspect="1"/>
          </p:cNvCxnSpPr>
          <p:nvPr/>
        </p:nvCxnSpPr>
        <p:spPr>
          <a:xfrm>
            <a:off x="10516672" y="280055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E7A48DA0-2F0C-4087-A2DD-402BD6DD52B8}"/>
              </a:ext>
            </a:extLst>
          </p:cNvPr>
          <p:cNvSpPr/>
          <p:nvPr/>
        </p:nvSpPr>
        <p:spPr>
          <a:xfrm>
            <a:off x="10647575" y="301036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1B6744F-EC5C-4E2D-8198-039EA3FC6F4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2573355" y="2800556"/>
            <a:ext cx="7163905" cy="1453395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/>
              <p:nvPr/>
            </p:nvSpPr>
            <p:spPr>
              <a:xfrm>
                <a:off x="4851748" y="4567515"/>
                <a:ext cx="6851363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48" y="4567515"/>
                <a:ext cx="6851363" cy="12500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3D97D7D-AE67-4286-A699-0CC4C311C518}"/>
                  </a:ext>
                </a:extLst>
              </p:cNvPr>
              <p:cNvSpPr txBox="1"/>
              <p:nvPr/>
            </p:nvSpPr>
            <p:spPr>
              <a:xfrm>
                <a:off x="7714282" y="3708193"/>
                <a:ext cx="44777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A integral de volume passa a ser avaliada no volume 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000" dirty="0"/>
                  <a:t> e aparece outra integral de superfície</a:t>
                </a: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3D97D7D-AE67-4286-A699-0CC4C311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282" y="3708193"/>
                <a:ext cx="4477718" cy="1015663"/>
              </a:xfrm>
              <a:prstGeom prst="rect">
                <a:avLst/>
              </a:prstGeom>
              <a:blipFill>
                <a:blip r:embed="rId17"/>
                <a:stretch>
                  <a:fillRect l="-680" t="-2994" r="-1769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7D81FED3-62C4-4357-BF0F-5D825906FAAE}"/>
                  </a:ext>
                </a:extLst>
              </p:cNvPr>
              <p:cNvSpPr/>
              <p:nvPr/>
            </p:nvSpPr>
            <p:spPr>
              <a:xfrm>
                <a:off x="5827060" y="5662754"/>
                <a:ext cx="6099940" cy="1244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𝑑𝑈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</a:rPr>
                        <m:t>𝑠𝑒𝑛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7D81FED3-62C4-4357-BF0F-5D825906F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60" y="5662754"/>
                <a:ext cx="6099940" cy="12441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9469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629420E-8D03-48E9-BE88-1066E52427FB}"/>
              </a:ext>
            </a:extLst>
          </p:cNvPr>
          <p:cNvSpPr/>
          <p:nvPr/>
        </p:nvSpPr>
        <p:spPr>
          <a:xfrm>
            <a:off x="2332395" y="40634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o 30">
            <a:extLst>
              <a:ext uri="{FF2B5EF4-FFF2-40B4-BE49-F238E27FC236}">
                <a16:creationId xmlns:a16="http://schemas.microsoft.com/office/drawing/2014/main" id="{B4C66C74-B41E-489B-98FF-F167798D3787}"/>
              </a:ext>
            </a:extLst>
          </p:cNvPr>
          <p:cNvSpPr/>
          <p:nvPr/>
        </p:nvSpPr>
        <p:spPr>
          <a:xfrm>
            <a:off x="9718880" y="2348650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C8C9BAA-FF29-4434-A8BD-E790FEB12B96}"/>
              </a:ext>
            </a:extLst>
          </p:cNvPr>
          <p:cNvSpPr/>
          <p:nvPr/>
        </p:nvSpPr>
        <p:spPr>
          <a:xfrm>
            <a:off x="9718880" y="1889127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15C89B2-8C3A-497A-8D36-D9F54D8FD4EE}"/>
              </a:ext>
            </a:extLst>
          </p:cNvPr>
          <p:cNvSpPr/>
          <p:nvPr/>
        </p:nvSpPr>
        <p:spPr>
          <a:xfrm>
            <a:off x="10312880" y="251899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/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/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/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/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2B95838-4C80-4090-9435-21B9FA349DC4}"/>
              </a:ext>
            </a:extLst>
          </p:cNvPr>
          <p:cNvCxnSpPr/>
          <p:nvPr/>
        </p:nvCxnSpPr>
        <p:spPr>
          <a:xfrm>
            <a:off x="10366952" y="2560347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o 43">
            <a:extLst>
              <a:ext uri="{FF2B5EF4-FFF2-40B4-BE49-F238E27FC236}">
                <a16:creationId xmlns:a16="http://schemas.microsoft.com/office/drawing/2014/main" id="{3446564F-B350-475E-9313-D8792B4AAE6F}"/>
              </a:ext>
            </a:extLst>
          </p:cNvPr>
          <p:cNvSpPr/>
          <p:nvPr/>
        </p:nvSpPr>
        <p:spPr>
          <a:xfrm flipV="1">
            <a:off x="9720734" y="2353611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/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blipFill>
                <a:blip r:embed="rId14"/>
                <a:stretch>
                  <a:fillRect t="-6667" r="-12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/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blipFill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1D1B0CD-5596-4AE9-9738-DC1CCD5FDA30}"/>
              </a:ext>
            </a:extLst>
          </p:cNvPr>
          <p:cNvCxnSpPr>
            <a:cxnSpLocks noChangeAspect="1"/>
          </p:cNvCxnSpPr>
          <p:nvPr/>
        </p:nvCxnSpPr>
        <p:spPr>
          <a:xfrm>
            <a:off x="10516672" y="280055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E7A48DA0-2F0C-4087-A2DD-402BD6DD52B8}"/>
              </a:ext>
            </a:extLst>
          </p:cNvPr>
          <p:cNvSpPr/>
          <p:nvPr/>
        </p:nvSpPr>
        <p:spPr>
          <a:xfrm>
            <a:off x="10647575" y="301036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1B6744F-EC5C-4E2D-8198-039EA3FC6F4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2573355" y="2800556"/>
            <a:ext cx="7163905" cy="1453395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/>
              <p:nvPr/>
            </p:nvSpPr>
            <p:spPr>
              <a:xfrm>
                <a:off x="4851748" y="4567515"/>
                <a:ext cx="6851363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48" y="4567515"/>
                <a:ext cx="6851363" cy="12500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3D97D7D-AE67-4286-A699-0CC4C311C518}"/>
                  </a:ext>
                </a:extLst>
              </p:cNvPr>
              <p:cNvSpPr txBox="1"/>
              <p:nvPr/>
            </p:nvSpPr>
            <p:spPr>
              <a:xfrm>
                <a:off x="7714282" y="3708193"/>
                <a:ext cx="44777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A integral de volume passa a ser avaliada no volume 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000" dirty="0"/>
                  <a:t> e aparece outra integral de superfície</a:t>
                </a: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3D97D7D-AE67-4286-A699-0CC4C311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282" y="3708193"/>
                <a:ext cx="4477718" cy="1015663"/>
              </a:xfrm>
              <a:prstGeom prst="rect">
                <a:avLst/>
              </a:prstGeom>
              <a:blipFill>
                <a:blip r:embed="rId17"/>
                <a:stretch>
                  <a:fillRect l="-680" t="-2994" r="-1769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FEBABEB6-63AC-469D-9EE2-E0267B2FD5D7}"/>
                  </a:ext>
                </a:extLst>
              </p:cNvPr>
              <p:cNvSpPr/>
              <p:nvPr/>
            </p:nvSpPr>
            <p:spPr>
              <a:xfrm>
                <a:off x="6283205" y="5654937"/>
                <a:ext cx="5289846" cy="1244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𝑑𝑈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</a:rPr>
                        <m:t>𝑠𝑒𝑛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FEBABEB6-63AC-469D-9EE2-E0267B2FD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5" y="5654937"/>
                <a:ext cx="5289846" cy="12441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38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9242112A-EC13-48F7-AFEC-864E3A8413C0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Torge</a:t>
            </a:r>
            <a:r>
              <a:rPr lang="pt-BR" sz="1600" dirty="0"/>
              <a:t>, 2001)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B18940-0D8A-4D8E-B36C-0DB125212D3F}"/>
              </a:ext>
            </a:extLst>
          </p:cNvPr>
          <p:cNvSpPr txBox="1">
            <a:spLocks/>
          </p:cNvSpPr>
          <p:nvPr/>
        </p:nvSpPr>
        <p:spPr>
          <a:xfrm>
            <a:off x="6898444" y="989525"/>
            <a:ext cx="4929809" cy="1324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Dentro deste contexto, esta lei incorpora dois </a:t>
            </a:r>
            <a:r>
              <a:rPr lang="pt-BR" sz="2800" dirty="0" err="1"/>
              <a:t>apectos</a:t>
            </a:r>
            <a:r>
              <a:rPr lang="pt-BR" sz="2800" dirty="0"/>
              <a:t>: um geométrico (</a:t>
            </a:r>
            <a:r>
              <a:rPr lang="pt-BR" sz="2800" b="1" dirty="0"/>
              <a:t>formato da Terra</a:t>
            </a:r>
            <a:r>
              <a:rPr lang="pt-BR" sz="2800" dirty="0"/>
              <a:t>) e um físico (</a:t>
            </a:r>
            <a:r>
              <a:rPr lang="pt-BR" sz="2800" b="1" dirty="0"/>
              <a:t>campo de gravidade</a:t>
            </a:r>
            <a:r>
              <a:rPr lang="pt-BR" sz="2800" dirty="0"/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A56D535-54EC-4018-BA4F-7128A600AD94}"/>
              </a:ext>
            </a:extLst>
          </p:cNvPr>
          <p:cNvSpPr txBox="1">
            <a:spLocks/>
          </p:cNvSpPr>
          <p:nvPr/>
        </p:nvSpPr>
        <p:spPr>
          <a:xfrm>
            <a:off x="159025" y="1775791"/>
            <a:ext cx="3339549" cy="12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Formato da Terra</a:t>
            </a:r>
            <a:r>
              <a:rPr lang="pt-BR" sz="2800" dirty="0"/>
              <a:t>: a superfície física e matemática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6FE62C6-4804-4A97-A189-80225EF4D24B}"/>
              </a:ext>
            </a:extLst>
          </p:cNvPr>
          <p:cNvSpPr txBox="1">
            <a:spLocks/>
          </p:cNvSpPr>
          <p:nvPr/>
        </p:nvSpPr>
        <p:spPr>
          <a:xfrm>
            <a:off x="145774" y="154555"/>
            <a:ext cx="5042097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84B907B-68AE-4559-BF19-BB36E604F32B}"/>
              </a:ext>
            </a:extLst>
          </p:cNvPr>
          <p:cNvSpPr txBox="1">
            <a:spLocks/>
          </p:cNvSpPr>
          <p:nvPr/>
        </p:nvSpPr>
        <p:spPr>
          <a:xfrm>
            <a:off x="3926920" y="1248466"/>
            <a:ext cx="2733273" cy="1324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Dentro das geociências é a </a:t>
            </a:r>
            <a:r>
              <a:rPr lang="pt-BR" sz="2800" b="1" dirty="0"/>
              <a:t>Geodésia Física!</a:t>
            </a:r>
          </a:p>
        </p:txBody>
      </p:sp>
    </p:spTree>
    <p:extLst>
      <p:ext uri="{BB962C8B-B14F-4D97-AF65-F5344CB8AC3E}">
        <p14:creationId xmlns:p14="http://schemas.microsoft.com/office/powerpoint/2010/main" val="42162228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629420E-8D03-48E9-BE88-1066E52427FB}"/>
              </a:ext>
            </a:extLst>
          </p:cNvPr>
          <p:cNvSpPr/>
          <p:nvPr/>
        </p:nvSpPr>
        <p:spPr>
          <a:xfrm>
            <a:off x="2332395" y="40634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o 30">
            <a:extLst>
              <a:ext uri="{FF2B5EF4-FFF2-40B4-BE49-F238E27FC236}">
                <a16:creationId xmlns:a16="http://schemas.microsoft.com/office/drawing/2014/main" id="{B4C66C74-B41E-489B-98FF-F167798D3787}"/>
              </a:ext>
            </a:extLst>
          </p:cNvPr>
          <p:cNvSpPr/>
          <p:nvPr/>
        </p:nvSpPr>
        <p:spPr>
          <a:xfrm>
            <a:off x="9718880" y="2348650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C8C9BAA-FF29-4434-A8BD-E790FEB12B96}"/>
              </a:ext>
            </a:extLst>
          </p:cNvPr>
          <p:cNvSpPr/>
          <p:nvPr/>
        </p:nvSpPr>
        <p:spPr>
          <a:xfrm>
            <a:off x="9718880" y="1889127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15C89B2-8C3A-497A-8D36-D9F54D8FD4EE}"/>
              </a:ext>
            </a:extLst>
          </p:cNvPr>
          <p:cNvSpPr/>
          <p:nvPr/>
        </p:nvSpPr>
        <p:spPr>
          <a:xfrm>
            <a:off x="10312880" y="251899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/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/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/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/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2B95838-4C80-4090-9435-21B9FA349DC4}"/>
              </a:ext>
            </a:extLst>
          </p:cNvPr>
          <p:cNvCxnSpPr/>
          <p:nvPr/>
        </p:nvCxnSpPr>
        <p:spPr>
          <a:xfrm>
            <a:off x="10366952" y="2560347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o 43">
            <a:extLst>
              <a:ext uri="{FF2B5EF4-FFF2-40B4-BE49-F238E27FC236}">
                <a16:creationId xmlns:a16="http://schemas.microsoft.com/office/drawing/2014/main" id="{3446564F-B350-475E-9313-D8792B4AAE6F}"/>
              </a:ext>
            </a:extLst>
          </p:cNvPr>
          <p:cNvSpPr/>
          <p:nvPr/>
        </p:nvSpPr>
        <p:spPr>
          <a:xfrm flipV="1">
            <a:off x="9720734" y="2353611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/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blipFill>
                <a:blip r:embed="rId14"/>
                <a:stretch>
                  <a:fillRect t="-6667" r="-12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/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blipFill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1D1B0CD-5596-4AE9-9738-DC1CCD5FDA30}"/>
              </a:ext>
            </a:extLst>
          </p:cNvPr>
          <p:cNvCxnSpPr>
            <a:cxnSpLocks noChangeAspect="1"/>
          </p:cNvCxnSpPr>
          <p:nvPr/>
        </p:nvCxnSpPr>
        <p:spPr>
          <a:xfrm>
            <a:off x="10516672" y="280055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E7A48DA0-2F0C-4087-A2DD-402BD6DD52B8}"/>
              </a:ext>
            </a:extLst>
          </p:cNvPr>
          <p:cNvSpPr/>
          <p:nvPr/>
        </p:nvSpPr>
        <p:spPr>
          <a:xfrm>
            <a:off x="10647575" y="301036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1B6744F-EC5C-4E2D-8198-039EA3FC6F4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2573355" y="2800556"/>
            <a:ext cx="7163905" cy="1453395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/>
              <p:nvPr/>
            </p:nvSpPr>
            <p:spPr>
              <a:xfrm>
                <a:off x="4851748" y="4567515"/>
                <a:ext cx="6851363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48" y="4567515"/>
                <a:ext cx="6851363" cy="12500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3D97D7D-AE67-4286-A699-0CC4C311C518}"/>
                  </a:ext>
                </a:extLst>
              </p:cNvPr>
              <p:cNvSpPr txBox="1"/>
              <p:nvPr/>
            </p:nvSpPr>
            <p:spPr>
              <a:xfrm>
                <a:off x="7714282" y="3708193"/>
                <a:ext cx="44777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A integral de volume passa a ser avaliada no volume 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000" dirty="0"/>
                  <a:t> e aparece outra integral de superfície</a:t>
                </a: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3D97D7D-AE67-4286-A699-0CC4C311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282" y="3708193"/>
                <a:ext cx="4477718" cy="1015663"/>
              </a:xfrm>
              <a:prstGeom prst="rect">
                <a:avLst/>
              </a:prstGeom>
              <a:blipFill>
                <a:blip r:embed="rId17"/>
                <a:stretch>
                  <a:fillRect l="-680" t="-2994" r="-1769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129CD296-3FA9-4614-AC00-0F4D2B1EABF0}"/>
                  </a:ext>
                </a:extLst>
              </p:cNvPr>
              <p:cNvSpPr/>
              <p:nvPr/>
            </p:nvSpPr>
            <p:spPr>
              <a:xfrm>
                <a:off x="6155307" y="5631493"/>
                <a:ext cx="5924763" cy="1205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𝑠𝑒𝑛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nary>
                          <m:r>
                            <a:rPr lang="pt-BR" sz="2400" i="1">
                              <a:latin typeface="Cambria Math"/>
                            </a:rPr>
                            <m:t>𝑠𝑒𝑛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129CD296-3FA9-4614-AC00-0F4D2B1EA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307" y="5631493"/>
                <a:ext cx="5924763" cy="1205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6639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629420E-8D03-48E9-BE88-1066E52427FB}"/>
              </a:ext>
            </a:extLst>
          </p:cNvPr>
          <p:cNvSpPr/>
          <p:nvPr/>
        </p:nvSpPr>
        <p:spPr>
          <a:xfrm>
            <a:off x="2332395" y="40634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o 30">
            <a:extLst>
              <a:ext uri="{FF2B5EF4-FFF2-40B4-BE49-F238E27FC236}">
                <a16:creationId xmlns:a16="http://schemas.microsoft.com/office/drawing/2014/main" id="{B4C66C74-B41E-489B-98FF-F167798D3787}"/>
              </a:ext>
            </a:extLst>
          </p:cNvPr>
          <p:cNvSpPr/>
          <p:nvPr/>
        </p:nvSpPr>
        <p:spPr>
          <a:xfrm>
            <a:off x="9718880" y="2348650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C8C9BAA-FF29-4434-A8BD-E790FEB12B96}"/>
              </a:ext>
            </a:extLst>
          </p:cNvPr>
          <p:cNvSpPr/>
          <p:nvPr/>
        </p:nvSpPr>
        <p:spPr>
          <a:xfrm>
            <a:off x="9718880" y="1889127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15C89B2-8C3A-497A-8D36-D9F54D8FD4EE}"/>
              </a:ext>
            </a:extLst>
          </p:cNvPr>
          <p:cNvSpPr/>
          <p:nvPr/>
        </p:nvSpPr>
        <p:spPr>
          <a:xfrm>
            <a:off x="10312880" y="251899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/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/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/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/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2B95838-4C80-4090-9435-21B9FA349DC4}"/>
              </a:ext>
            </a:extLst>
          </p:cNvPr>
          <p:cNvCxnSpPr/>
          <p:nvPr/>
        </p:nvCxnSpPr>
        <p:spPr>
          <a:xfrm>
            <a:off x="10366952" y="2560347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o 43">
            <a:extLst>
              <a:ext uri="{FF2B5EF4-FFF2-40B4-BE49-F238E27FC236}">
                <a16:creationId xmlns:a16="http://schemas.microsoft.com/office/drawing/2014/main" id="{3446564F-B350-475E-9313-D8792B4AAE6F}"/>
              </a:ext>
            </a:extLst>
          </p:cNvPr>
          <p:cNvSpPr/>
          <p:nvPr/>
        </p:nvSpPr>
        <p:spPr>
          <a:xfrm flipV="1">
            <a:off x="9720734" y="2353611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/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blipFill>
                <a:blip r:embed="rId14"/>
                <a:stretch>
                  <a:fillRect t="-6667" r="-12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/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blipFill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1D1B0CD-5596-4AE9-9738-DC1CCD5FDA30}"/>
              </a:ext>
            </a:extLst>
          </p:cNvPr>
          <p:cNvCxnSpPr>
            <a:cxnSpLocks noChangeAspect="1"/>
          </p:cNvCxnSpPr>
          <p:nvPr/>
        </p:nvCxnSpPr>
        <p:spPr>
          <a:xfrm>
            <a:off x="10516672" y="280055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E7A48DA0-2F0C-4087-A2DD-402BD6DD52B8}"/>
              </a:ext>
            </a:extLst>
          </p:cNvPr>
          <p:cNvSpPr/>
          <p:nvPr/>
        </p:nvSpPr>
        <p:spPr>
          <a:xfrm>
            <a:off x="10647575" y="301036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1B6744F-EC5C-4E2D-8198-039EA3FC6F4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2573355" y="2800556"/>
            <a:ext cx="7163905" cy="1453395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/>
              <p:nvPr/>
            </p:nvSpPr>
            <p:spPr>
              <a:xfrm>
                <a:off x="4851748" y="4567515"/>
                <a:ext cx="6851363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48" y="4567515"/>
                <a:ext cx="6851363" cy="12500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3D97D7D-AE67-4286-A699-0CC4C311C518}"/>
                  </a:ext>
                </a:extLst>
              </p:cNvPr>
              <p:cNvSpPr txBox="1"/>
              <p:nvPr/>
            </p:nvSpPr>
            <p:spPr>
              <a:xfrm>
                <a:off x="7714282" y="3708193"/>
                <a:ext cx="44777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A integral de volume passa a ser avaliada no volume 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000" dirty="0"/>
                  <a:t> e aparece outra integral de superfície</a:t>
                </a: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3D97D7D-AE67-4286-A699-0CC4C311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282" y="3708193"/>
                <a:ext cx="4477718" cy="1015663"/>
              </a:xfrm>
              <a:prstGeom prst="rect">
                <a:avLst/>
              </a:prstGeom>
              <a:blipFill>
                <a:blip r:embed="rId17"/>
                <a:stretch>
                  <a:fillRect l="-680" t="-2994" r="-1769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2A7933B5-BB1F-4ECA-B9C6-64B7FA0A543D}"/>
                  </a:ext>
                </a:extLst>
              </p:cNvPr>
              <p:cNvSpPr/>
              <p:nvPr/>
            </p:nvSpPr>
            <p:spPr>
              <a:xfrm>
                <a:off x="7408797" y="5631493"/>
                <a:ext cx="4235134" cy="1205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 </m:t>
                      </m:r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4</m:t>
                      </m:r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nary>
                          <m:r>
                            <a:rPr lang="pt-BR" sz="2400" i="1">
                              <a:latin typeface="Cambria Math"/>
                            </a:rPr>
                            <m:t>𝑠𝑒𝑛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2A7933B5-BB1F-4ECA-B9C6-64B7FA0A5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97" y="5631493"/>
                <a:ext cx="4235134" cy="1205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9316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629420E-8D03-48E9-BE88-1066E52427FB}"/>
              </a:ext>
            </a:extLst>
          </p:cNvPr>
          <p:cNvSpPr/>
          <p:nvPr/>
        </p:nvSpPr>
        <p:spPr>
          <a:xfrm>
            <a:off x="2332395" y="40634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o 30">
            <a:extLst>
              <a:ext uri="{FF2B5EF4-FFF2-40B4-BE49-F238E27FC236}">
                <a16:creationId xmlns:a16="http://schemas.microsoft.com/office/drawing/2014/main" id="{B4C66C74-B41E-489B-98FF-F167798D3787}"/>
              </a:ext>
            </a:extLst>
          </p:cNvPr>
          <p:cNvSpPr/>
          <p:nvPr/>
        </p:nvSpPr>
        <p:spPr>
          <a:xfrm>
            <a:off x="9718880" y="2348650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C8C9BAA-FF29-4434-A8BD-E790FEB12B96}"/>
              </a:ext>
            </a:extLst>
          </p:cNvPr>
          <p:cNvSpPr/>
          <p:nvPr/>
        </p:nvSpPr>
        <p:spPr>
          <a:xfrm>
            <a:off x="9718880" y="1889127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15C89B2-8C3A-497A-8D36-D9F54D8FD4EE}"/>
              </a:ext>
            </a:extLst>
          </p:cNvPr>
          <p:cNvSpPr/>
          <p:nvPr/>
        </p:nvSpPr>
        <p:spPr>
          <a:xfrm>
            <a:off x="10312880" y="251899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/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A49C70F-DEF4-44D1-A904-3379D8BC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187" y="1996999"/>
                <a:ext cx="954813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/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BB2946F-5A89-4475-A82D-547CC9DDB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61" y="2285031"/>
                <a:ext cx="53129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/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375395A-17E4-4EAF-9378-E1C965E1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119" y="1863163"/>
                <a:ext cx="52578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/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B2DA872-113B-44C3-A2E1-E002CE7D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527" y="2198646"/>
                <a:ext cx="40280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2B95838-4C80-4090-9435-21B9FA349DC4}"/>
              </a:ext>
            </a:extLst>
          </p:cNvPr>
          <p:cNvCxnSpPr/>
          <p:nvPr/>
        </p:nvCxnSpPr>
        <p:spPr>
          <a:xfrm>
            <a:off x="10366952" y="2560347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o 43">
            <a:extLst>
              <a:ext uri="{FF2B5EF4-FFF2-40B4-BE49-F238E27FC236}">
                <a16:creationId xmlns:a16="http://schemas.microsoft.com/office/drawing/2014/main" id="{3446564F-B350-475E-9313-D8792B4AAE6F}"/>
              </a:ext>
            </a:extLst>
          </p:cNvPr>
          <p:cNvSpPr/>
          <p:nvPr/>
        </p:nvSpPr>
        <p:spPr>
          <a:xfrm flipV="1">
            <a:off x="9720734" y="2353611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/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91206A4-E138-4E61-8A24-7070B0CF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152" y="2850670"/>
                <a:ext cx="537263" cy="461665"/>
              </a:xfrm>
              <a:prstGeom prst="rect">
                <a:avLst/>
              </a:prstGeom>
              <a:blipFill>
                <a:blip r:embed="rId14"/>
                <a:stretch>
                  <a:fillRect t="-6667" r="-12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/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A18D98E-39B9-4590-B1F0-8802EEA8E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82" y="3114511"/>
                <a:ext cx="1240596" cy="461665"/>
              </a:xfrm>
              <a:prstGeom prst="rect">
                <a:avLst/>
              </a:prstGeom>
              <a:blipFill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1D1B0CD-5596-4AE9-9738-DC1CCD5FDA30}"/>
              </a:ext>
            </a:extLst>
          </p:cNvPr>
          <p:cNvCxnSpPr>
            <a:cxnSpLocks noChangeAspect="1"/>
          </p:cNvCxnSpPr>
          <p:nvPr/>
        </p:nvCxnSpPr>
        <p:spPr>
          <a:xfrm>
            <a:off x="10516672" y="280055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E7A48DA0-2F0C-4087-A2DD-402BD6DD52B8}"/>
              </a:ext>
            </a:extLst>
          </p:cNvPr>
          <p:cNvSpPr/>
          <p:nvPr/>
        </p:nvSpPr>
        <p:spPr>
          <a:xfrm>
            <a:off x="10647575" y="301036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1B6744F-EC5C-4E2D-8198-039EA3FC6F4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2573355" y="2800556"/>
            <a:ext cx="7163905" cy="1453395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/>
              <p:nvPr/>
            </p:nvSpPr>
            <p:spPr>
              <a:xfrm>
                <a:off x="4851748" y="4567515"/>
                <a:ext cx="6851363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B71DA17-D152-4F28-B2DD-F015843D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48" y="4567515"/>
                <a:ext cx="6851363" cy="12500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3D97D7D-AE67-4286-A699-0CC4C311C518}"/>
                  </a:ext>
                </a:extLst>
              </p:cNvPr>
              <p:cNvSpPr txBox="1"/>
              <p:nvPr/>
            </p:nvSpPr>
            <p:spPr>
              <a:xfrm>
                <a:off x="7714282" y="3708193"/>
                <a:ext cx="44777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A integral de volume passa a ser avaliada no volume 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000" dirty="0"/>
                  <a:t> e aparece outra integral de superfície</a:t>
                </a: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3D97D7D-AE67-4286-A699-0CC4C311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282" y="3708193"/>
                <a:ext cx="4477718" cy="1015663"/>
              </a:xfrm>
              <a:prstGeom prst="rect">
                <a:avLst/>
              </a:prstGeom>
              <a:blipFill>
                <a:blip r:embed="rId17"/>
                <a:stretch>
                  <a:fillRect l="-680" t="-2994" r="-1769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2A7933B5-BB1F-4ECA-B9C6-64B7FA0A543D}"/>
                  </a:ext>
                </a:extLst>
              </p:cNvPr>
              <p:cNvSpPr/>
              <p:nvPr/>
            </p:nvSpPr>
            <p:spPr>
              <a:xfrm>
                <a:off x="7408797" y="5631493"/>
                <a:ext cx="4235134" cy="1205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 </m:t>
                      </m:r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4</m:t>
                      </m:r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nary>
                          <m:r>
                            <a:rPr lang="pt-BR" sz="2400" i="1">
                              <a:latin typeface="Cambria Math"/>
                            </a:rPr>
                            <m:t>𝑠𝑒𝑛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2A7933B5-BB1F-4ECA-B9C6-64B7FA0A5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97" y="5631493"/>
                <a:ext cx="4235134" cy="1205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14A47FF-D804-400C-8289-02B41F41B2B6}"/>
              </a:ext>
            </a:extLst>
          </p:cNvPr>
          <p:cNvCxnSpPr/>
          <p:nvPr/>
        </p:nvCxnSpPr>
        <p:spPr>
          <a:xfrm flipH="1">
            <a:off x="8440604" y="5824667"/>
            <a:ext cx="2444179" cy="8259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83B82226-06BF-47C2-BEAB-3F1FEA19DE69}"/>
                  </a:ext>
                </a:extLst>
              </p:cNvPr>
              <p:cNvSpPr txBox="1"/>
              <p:nvPr/>
            </p:nvSpPr>
            <p:spPr>
              <a:xfrm>
                <a:off x="5365934" y="6144893"/>
                <a:ext cx="17708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800" dirty="0"/>
                  <a:t>No limite </a:t>
                </a:r>
                <a14:m>
                  <m:oMath xmlns:m="http://schemas.openxmlformats.org/officeDocument/2006/math">
                    <m:r>
                      <a:rPr lang="pt-BR" sz="180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pt-BR" sz="1800" i="1" smtClean="0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83B82226-06BF-47C2-BEAB-3F1FEA19D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934" y="6144893"/>
                <a:ext cx="1770863" cy="369332"/>
              </a:xfrm>
              <a:prstGeom prst="rect">
                <a:avLst/>
              </a:prstGeom>
              <a:blipFill>
                <a:blip r:embed="rId19"/>
                <a:stretch>
                  <a:fillRect l="-2749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ixaDeTexto 54">
            <a:extLst>
              <a:ext uri="{FF2B5EF4-FFF2-40B4-BE49-F238E27FC236}">
                <a16:creationId xmlns:a16="http://schemas.microsoft.com/office/drawing/2014/main" id="{E9E4EAB0-615D-42A8-92AE-9984E8D4B4B7}"/>
              </a:ext>
            </a:extLst>
          </p:cNvPr>
          <p:cNvSpPr txBox="1"/>
          <p:nvPr/>
        </p:nvSpPr>
        <p:spPr>
          <a:xfrm>
            <a:off x="10918415" y="553606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42229151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1E47AA29-A040-472E-8E73-55DC8E06CEFC}"/>
                  </a:ext>
                </a:extLst>
              </p:cNvPr>
              <p:cNvSpPr txBox="1"/>
              <p:nvPr/>
            </p:nvSpPr>
            <p:spPr>
              <a:xfrm>
                <a:off x="3956104" y="5211758"/>
                <a:ext cx="8259890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1E47AA29-A040-472E-8E73-55DC8E06C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104" y="5211758"/>
                <a:ext cx="8259890" cy="12380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0158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5363F05-CC74-4760-967E-AB6304F19DFF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3222438" y="193799"/>
            <a:ext cx="571851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3ª Identidade de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4400" dirty="0"/>
                  <a:t>Seja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 dirty="0"/>
                  <a:t>uma região do espaço delimitada pela superfície </a:t>
                </a:r>
                <a:r>
                  <a:rPr lang="pt-BR" sz="4400" b="1" dirty="0"/>
                  <a:t>S</a:t>
                </a:r>
                <a:r>
                  <a:rPr lang="pt-BR" sz="4400" dirty="0"/>
                  <a:t>. Considere também uma função </a:t>
                </a:r>
                <a:r>
                  <a:rPr lang="pt-BR" sz="4400" b="1" dirty="0"/>
                  <a:t>U</a:t>
                </a:r>
                <a:r>
                  <a:rPr lang="pt-BR" sz="4400" dirty="0"/>
                  <a:t>(</a:t>
                </a:r>
                <a:r>
                  <a:rPr lang="pt-BR" sz="4400" dirty="0" err="1"/>
                  <a:t>x,y,z</a:t>
                </a:r>
                <a:r>
                  <a:rPr lang="pt-BR" sz="4400" dirty="0"/>
                  <a:t>) que satisfaz as seguintes condições: 1. seja contínua em todos os pontos no interior desta região </a:t>
                </a:r>
                <a:r>
                  <a:rPr lang="pt-BR" sz="4400" b="1" dirty="0"/>
                  <a:t>R</a:t>
                </a:r>
                <a:r>
                  <a:rPr lang="pt-BR" sz="4400" dirty="0"/>
                  <a:t>, inclusive sobre a superfície que a delimita; 2. as suas derivadas segundas sejam contínuas até segunda ordem; 3. que seja regular no infinito.</a:t>
                </a: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78E44960-2C79-487C-8238-3D04D0F4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0" y="762438"/>
                <a:ext cx="11431290" cy="1168189"/>
              </a:xfrm>
              <a:prstGeom prst="rect">
                <a:avLst/>
              </a:prstGeom>
              <a:blipFill>
                <a:blip r:embed="rId2"/>
                <a:stretch>
                  <a:fillRect l="-800" t="-8854" r="-800" b="-1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AAEC7B29-272E-41AA-A043-6711FABA16D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41C1F7-EC1D-4A24-A232-1ADDD157054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41FBC0-8C36-4886-9384-5FA2EC966184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7E03D2-381A-4618-96A0-81DC67BA45A5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E09117DC-9368-4594-932B-B945A4E92B38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3BE6D0-7E96-47D0-8016-41C4398B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520126E-B774-45E6-9579-0E7F120D2481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6505D6D-61AE-461B-AC5D-4200889F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BFBDB-A818-4021-8E54-142530790701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BCCC086-5436-481B-8A4B-209412C3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146B368D-71C5-454F-87DC-8ED5E9FFAC59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8D020F8-F366-44B4-84C0-08D5D9B7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B44E52DD-D4B8-4F33-BF53-1504F18B2A16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718CCF-093F-43D8-89B5-B84A31FF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F5518F-013D-4F1C-9276-0BB0A7858F74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0EC1239-6EBE-4693-8A13-D4F816C8D457}"/>
              </a:ext>
            </a:extLst>
          </p:cNvPr>
          <p:cNvCxnSpPr>
            <a:cxnSpLocks/>
            <a:stCxn id="26" idx="3"/>
            <a:endCxn id="29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D36594D-D7EA-4261-93D0-9C1EBD724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CE53C-B835-4148-9C7D-7B86C4B3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748CD413-EF5E-4D13-830F-CECEE1071251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9319417-1E8B-4540-945B-5A8786D127C0}"/>
                  </a:ext>
                </a:extLst>
              </p:cNvPr>
              <p:cNvSpPr txBox="1"/>
              <p:nvPr/>
            </p:nvSpPr>
            <p:spPr>
              <a:xfrm>
                <a:off x="4185255" y="5441415"/>
                <a:ext cx="7912871" cy="1145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9319417-1E8B-4540-945B-5A8786D12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255" y="5441415"/>
                <a:ext cx="7912871" cy="11457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8472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2200C7-7F68-4350-9546-8C8BBC6B08B0}"/>
              </a:ext>
            </a:extLst>
          </p:cNvPr>
          <p:cNvSpPr txBox="1">
            <a:spLocks/>
          </p:cNvSpPr>
          <p:nvPr/>
        </p:nvSpPr>
        <p:spPr>
          <a:xfrm>
            <a:off x="1133475" y="2934727"/>
            <a:ext cx="9925050" cy="98854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A Equação de Continuação para Cima</a:t>
            </a:r>
          </a:p>
        </p:txBody>
      </p:sp>
    </p:spTree>
    <p:extLst>
      <p:ext uri="{BB962C8B-B14F-4D97-AF65-F5344CB8AC3E}">
        <p14:creationId xmlns:p14="http://schemas.microsoft.com/office/powerpoint/2010/main" val="11441780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2530366" y="-61766"/>
            <a:ext cx="7102662" cy="851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Equação de Continuação para cima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B424D3B-48B0-42FD-830E-8F7B0B21D4B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ítulo 1">
                <a:extLst>
                  <a:ext uri="{FF2B5EF4-FFF2-40B4-BE49-F238E27FC236}">
                    <a16:creationId xmlns:a16="http://schemas.microsoft.com/office/drawing/2014/main" id="{63313B93-D3FD-4345-B65D-0D26CAFC75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25" y="789301"/>
                <a:ext cx="9591039" cy="80469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2400" dirty="0"/>
                  <a:t>Podemos aproximar a região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400" dirty="0"/>
                  <a:t> (caso anterior) por uma </a:t>
                </a:r>
                <a:r>
                  <a:rPr lang="pt-BR" sz="2400" dirty="0" err="1"/>
                  <a:t>semi-esfera</a:t>
                </a:r>
                <a:r>
                  <a:rPr lang="pt-BR" sz="2400" dirty="0"/>
                  <a:t> de </a:t>
                </a:r>
                <a:r>
                  <a:rPr lang="pt-BR" sz="2400" b="1" dirty="0"/>
                  <a:t>R</a:t>
                </a:r>
                <a:r>
                  <a:rPr lang="pt-BR" sz="2400" dirty="0"/>
                  <a:t>, limitada por duas superfícies. </a:t>
                </a:r>
              </a:p>
            </p:txBody>
          </p:sp>
        </mc:Choice>
        <mc:Fallback xmlns="">
          <p:sp>
            <p:nvSpPr>
              <p:cNvPr id="25" name="Título 1">
                <a:extLst>
                  <a:ext uri="{FF2B5EF4-FFF2-40B4-BE49-F238E27FC236}">
                    <a16:creationId xmlns:a16="http://schemas.microsoft.com/office/drawing/2014/main" id="{63313B93-D3FD-4345-B65D-0D26CAFC7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5" y="789301"/>
                <a:ext cx="9591039" cy="804695"/>
              </a:xfrm>
              <a:prstGeom prst="rect">
                <a:avLst/>
              </a:prstGeom>
              <a:blipFill>
                <a:blip r:embed="rId2"/>
                <a:stretch>
                  <a:fillRect l="-1017" t="-3788" r="-954" b="-174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8192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2530366" y="-61766"/>
            <a:ext cx="7102662" cy="851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Equação de Continuação para cima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B424D3B-48B0-42FD-830E-8F7B0B21D4B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601E5E1-C9C8-45DC-9ACD-8398EE33CA81}"/>
              </a:ext>
            </a:extLst>
          </p:cNvPr>
          <p:cNvSpPr/>
          <p:nvPr/>
        </p:nvSpPr>
        <p:spPr>
          <a:xfrm>
            <a:off x="1078800" y="2483910"/>
            <a:ext cx="6329997" cy="2516147"/>
          </a:xfrm>
          <a:custGeom>
            <a:avLst/>
            <a:gdLst>
              <a:gd name="connsiteX0" fmla="*/ 352435 w 6329997"/>
              <a:gd name="connsiteY0" fmla="*/ 776125 h 2516147"/>
              <a:gd name="connsiteX1" fmla="*/ 34383 w 6329997"/>
              <a:gd name="connsiteY1" fmla="*/ 1438733 h 2516147"/>
              <a:gd name="connsiteX2" fmla="*/ 1134313 w 6329997"/>
              <a:gd name="connsiteY2" fmla="*/ 2353133 h 2516147"/>
              <a:gd name="connsiteX3" fmla="*/ 3652226 w 6329997"/>
              <a:gd name="connsiteY3" fmla="*/ 2445899 h 2516147"/>
              <a:gd name="connsiteX4" fmla="*/ 5547287 w 6329997"/>
              <a:gd name="connsiteY4" fmla="*/ 1597760 h 2516147"/>
              <a:gd name="connsiteX5" fmla="*/ 6315913 w 6329997"/>
              <a:gd name="connsiteY5" fmla="*/ 1094177 h 2516147"/>
              <a:gd name="connsiteX6" fmla="*/ 4964191 w 6329997"/>
              <a:gd name="connsiteY6" fmla="*/ 20751 h 2516147"/>
              <a:gd name="connsiteX7" fmla="*/ 2737826 w 6329997"/>
              <a:gd name="connsiteY7" fmla="*/ 391812 h 2516147"/>
              <a:gd name="connsiteX8" fmla="*/ 1107809 w 6329997"/>
              <a:gd name="connsiteY8" fmla="*/ 471325 h 2516147"/>
              <a:gd name="connsiteX9" fmla="*/ 352435 w 6329997"/>
              <a:gd name="connsiteY9" fmla="*/ 776125 h 25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9997" h="2516147">
                <a:moveTo>
                  <a:pt x="352435" y="776125"/>
                </a:moveTo>
                <a:cubicBezTo>
                  <a:pt x="173531" y="937360"/>
                  <a:pt x="-95930" y="1175898"/>
                  <a:pt x="34383" y="1438733"/>
                </a:cubicBezTo>
                <a:cubicBezTo>
                  <a:pt x="164696" y="1701568"/>
                  <a:pt x="531339" y="2185272"/>
                  <a:pt x="1134313" y="2353133"/>
                </a:cubicBezTo>
                <a:cubicBezTo>
                  <a:pt x="1737287" y="2520994"/>
                  <a:pt x="2916730" y="2571794"/>
                  <a:pt x="3652226" y="2445899"/>
                </a:cubicBezTo>
                <a:cubicBezTo>
                  <a:pt x="4387722" y="2320004"/>
                  <a:pt x="5103339" y="1823047"/>
                  <a:pt x="5547287" y="1597760"/>
                </a:cubicBezTo>
                <a:cubicBezTo>
                  <a:pt x="5991235" y="1372473"/>
                  <a:pt x="6413096" y="1357012"/>
                  <a:pt x="6315913" y="1094177"/>
                </a:cubicBezTo>
                <a:cubicBezTo>
                  <a:pt x="6218730" y="831342"/>
                  <a:pt x="5560539" y="137812"/>
                  <a:pt x="4964191" y="20751"/>
                </a:cubicBezTo>
                <a:cubicBezTo>
                  <a:pt x="4367843" y="-96310"/>
                  <a:pt x="3380556" y="316716"/>
                  <a:pt x="2737826" y="391812"/>
                </a:cubicBezTo>
                <a:cubicBezTo>
                  <a:pt x="2095096" y="466908"/>
                  <a:pt x="1509792" y="411690"/>
                  <a:pt x="1107809" y="471325"/>
                </a:cubicBezTo>
                <a:cubicBezTo>
                  <a:pt x="705826" y="530960"/>
                  <a:pt x="531339" y="614890"/>
                  <a:pt x="352435" y="776125"/>
                </a:cubicBezTo>
                <a:close/>
              </a:path>
            </a:pathLst>
          </a:custGeom>
          <a:solidFill>
            <a:schemeClr val="bg1">
              <a:lumMod val="65000"/>
              <a:alpha val="62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7E6A3724-635C-44EE-815F-5A617FDEACE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1D76B8C-CDA9-42AF-86F6-0E066BFA20A2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3E685A8-CDB0-4BCE-8547-0E1411F02E77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1">
            <a:extLst>
              <a:ext uri="{FF2B5EF4-FFF2-40B4-BE49-F238E27FC236}">
                <a16:creationId xmlns:a16="http://schemas.microsoft.com/office/drawing/2014/main" id="{F759AB6C-AD5D-4C48-9D16-EE1CD57E9016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F8B1CB7-32F4-455B-B3A5-EB3ED48A5EE1}"/>
                  </a:ext>
                </a:extLst>
              </p:cNvPr>
              <p:cNvSpPr txBox="1"/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F8B1CB7-32F4-455B-B3A5-EB3ED48A5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06" y="3019194"/>
                <a:ext cx="37657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84E77CCB-69EC-4FD0-9D7D-C39F3F39E33F}"/>
              </a:ext>
            </a:extLst>
          </p:cNvPr>
          <p:cNvCxnSpPr>
            <a:cxnSpLocks/>
          </p:cNvCxnSpPr>
          <p:nvPr/>
        </p:nvCxnSpPr>
        <p:spPr>
          <a:xfrm flipV="1">
            <a:off x="7152361" y="2902806"/>
            <a:ext cx="342114" cy="31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E59B25EE-F44F-44D3-A968-76C6BF430D0D}"/>
                  </a:ext>
                </a:extLst>
              </p:cNvPr>
              <p:cNvSpPr txBox="1"/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E59B25EE-F44F-44D3-A968-76C6BF430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39" y="2416446"/>
                <a:ext cx="57531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aixaDeTexto 37">
            <a:extLst>
              <a:ext uri="{FF2B5EF4-FFF2-40B4-BE49-F238E27FC236}">
                <a16:creationId xmlns:a16="http://schemas.microsoft.com/office/drawing/2014/main" id="{65D9C0E2-EBCC-4C88-946B-98897785FC89}"/>
              </a:ext>
            </a:extLst>
          </p:cNvPr>
          <p:cNvSpPr txBox="1"/>
          <p:nvPr/>
        </p:nvSpPr>
        <p:spPr>
          <a:xfrm>
            <a:off x="1006745" y="2932212"/>
            <a:ext cx="64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6D29F69-4239-4C94-A302-FF86CCACF68E}"/>
                  </a:ext>
                </a:extLst>
              </p:cNvPr>
              <p:cNvSpPr txBox="1"/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6D29F69-4239-4C94-A302-FF86CCACF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0" y="2378929"/>
                <a:ext cx="1240596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>
            <a:extLst>
              <a:ext uri="{FF2B5EF4-FFF2-40B4-BE49-F238E27FC236}">
                <a16:creationId xmlns:a16="http://schemas.microsoft.com/office/drawing/2014/main" id="{66B8AF18-9417-4D11-B152-CE57987B2AF6}"/>
              </a:ext>
            </a:extLst>
          </p:cNvPr>
          <p:cNvSpPr/>
          <p:nvPr/>
        </p:nvSpPr>
        <p:spPr>
          <a:xfrm>
            <a:off x="1739055" y="2957868"/>
            <a:ext cx="121920" cy="104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A2769F01-5818-47D7-AC7C-5C321397CC91}"/>
                  </a:ext>
                </a:extLst>
              </p:cNvPr>
              <p:cNvSpPr txBox="1"/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A2769F01-5818-47D7-AC7C-5C321397C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0" y="3153682"/>
                <a:ext cx="124059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>
            <a:extLst>
              <a:ext uri="{FF2B5EF4-FFF2-40B4-BE49-F238E27FC236}">
                <a16:creationId xmlns:a16="http://schemas.microsoft.com/office/drawing/2014/main" id="{41C9EA4A-CDBA-4219-BD4D-3B3A16156ABA}"/>
              </a:ext>
            </a:extLst>
          </p:cNvPr>
          <p:cNvSpPr/>
          <p:nvPr/>
        </p:nvSpPr>
        <p:spPr>
          <a:xfrm>
            <a:off x="3895144" y="3667838"/>
            <a:ext cx="121920" cy="1049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E8E2D0FE-8D02-45D3-B161-7B83AD39FB8D}"/>
                  </a:ext>
                </a:extLst>
              </p:cNvPr>
              <p:cNvSpPr txBox="1"/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E8E2D0FE-8D02-45D3-B161-7B83AD39F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3" y="4262191"/>
                <a:ext cx="1497974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DCE63A5C-C234-46EC-A3AA-ABB98DE3F1E7}"/>
              </a:ext>
            </a:extLst>
          </p:cNvPr>
          <p:cNvCxnSpPr>
            <a:cxnSpLocks/>
            <a:stCxn id="40" idx="5"/>
            <a:endCxn id="48" idx="0"/>
          </p:cNvCxnSpPr>
          <p:nvPr/>
        </p:nvCxnSpPr>
        <p:spPr>
          <a:xfrm>
            <a:off x="1843120" y="3047474"/>
            <a:ext cx="669275" cy="11539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7EC6DCE-B502-456D-B5BB-54B2CC9548C2}"/>
              </a:ext>
            </a:extLst>
          </p:cNvPr>
          <p:cNvCxnSpPr>
            <a:cxnSpLocks/>
            <a:stCxn id="42" idx="3"/>
            <a:endCxn id="48" idx="6"/>
          </p:cNvCxnSpPr>
          <p:nvPr/>
        </p:nvCxnSpPr>
        <p:spPr>
          <a:xfrm flipH="1">
            <a:off x="2573355" y="3757444"/>
            <a:ext cx="1339644" cy="496507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D470BC1B-0832-4A6F-9167-3A8242E722EE}"/>
                  </a:ext>
                </a:extLst>
              </p:cNvPr>
              <p:cNvSpPr txBox="1"/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D470BC1B-0832-4A6F-9167-3A8242E7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5" y="3497404"/>
                <a:ext cx="122739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7033329B-5885-432F-9848-70B09110477A}"/>
                  </a:ext>
                </a:extLst>
              </p:cNvPr>
              <p:cNvSpPr txBox="1"/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7033329B-5885-432F-9848-70B091104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44" y="3891972"/>
                <a:ext cx="122739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Elipse 47">
            <a:extLst>
              <a:ext uri="{FF2B5EF4-FFF2-40B4-BE49-F238E27FC236}">
                <a16:creationId xmlns:a16="http://schemas.microsoft.com/office/drawing/2014/main" id="{2046D6D1-3373-434D-990B-C84831AE8087}"/>
              </a:ext>
            </a:extLst>
          </p:cNvPr>
          <p:cNvSpPr/>
          <p:nvPr/>
        </p:nvSpPr>
        <p:spPr>
          <a:xfrm>
            <a:off x="2451435" y="4201461"/>
            <a:ext cx="121920" cy="10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ítulo 1">
                <a:extLst>
                  <a:ext uri="{FF2B5EF4-FFF2-40B4-BE49-F238E27FC236}">
                    <a16:creationId xmlns:a16="http://schemas.microsoft.com/office/drawing/2014/main" id="{63313B93-D3FD-4345-B65D-0D26CAFC75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25" y="789301"/>
                <a:ext cx="9591039" cy="80469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2400" dirty="0"/>
                  <a:t>Podemos aproximar a região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400" dirty="0"/>
                  <a:t> (caso anterior) por uma </a:t>
                </a:r>
                <a:r>
                  <a:rPr lang="pt-BR" sz="2400" dirty="0" err="1"/>
                  <a:t>semi-esfera</a:t>
                </a:r>
                <a:r>
                  <a:rPr lang="pt-BR" sz="2400" dirty="0"/>
                  <a:t> de </a:t>
                </a:r>
                <a:r>
                  <a:rPr lang="pt-BR" sz="2400" b="1" dirty="0"/>
                  <a:t>R</a:t>
                </a:r>
                <a:r>
                  <a:rPr lang="pt-BR" sz="2400" dirty="0"/>
                  <a:t>, limitada por duas superfícies. </a:t>
                </a:r>
              </a:p>
            </p:txBody>
          </p:sp>
        </mc:Choice>
        <mc:Fallback xmlns="">
          <p:sp>
            <p:nvSpPr>
              <p:cNvPr id="25" name="Título 1">
                <a:extLst>
                  <a:ext uri="{FF2B5EF4-FFF2-40B4-BE49-F238E27FC236}">
                    <a16:creationId xmlns:a16="http://schemas.microsoft.com/office/drawing/2014/main" id="{63313B93-D3FD-4345-B65D-0D26CAFC7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5" y="789301"/>
                <a:ext cx="9591039" cy="804695"/>
              </a:xfrm>
              <a:prstGeom prst="rect">
                <a:avLst/>
              </a:prstGeom>
              <a:blipFill>
                <a:blip r:embed="rId9"/>
                <a:stretch>
                  <a:fillRect l="-1017" t="-3788" r="-954" b="-174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311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írculo Parcial 58">
            <a:extLst>
              <a:ext uri="{FF2B5EF4-FFF2-40B4-BE49-F238E27FC236}">
                <a16:creationId xmlns:a16="http://schemas.microsoft.com/office/drawing/2014/main" id="{9E14E46B-4692-4E67-8898-275AE90B1473}"/>
              </a:ext>
            </a:extLst>
          </p:cNvPr>
          <p:cNvSpPr/>
          <p:nvPr/>
        </p:nvSpPr>
        <p:spPr>
          <a:xfrm rot="10800000">
            <a:off x="2928423" y="2433711"/>
            <a:ext cx="4104425" cy="3812344"/>
          </a:xfrm>
          <a:prstGeom prst="pie">
            <a:avLst>
              <a:gd name="adj1" fmla="val 0"/>
              <a:gd name="adj2" fmla="val 10754529"/>
            </a:avLst>
          </a:prstGeom>
          <a:solidFill>
            <a:schemeClr val="bg2">
              <a:lumMod val="90000"/>
            </a:schemeClr>
          </a:solidFill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2530366" y="-61766"/>
            <a:ext cx="7102662" cy="851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Equação de Continuação para cima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33D9DD73-56C0-4A41-A675-258B44F9ED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115" y="852997"/>
                <a:ext cx="9591039" cy="80469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2400" dirty="0"/>
                  <a:t>Podemos aproximar a região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400" dirty="0"/>
                  <a:t> (caso anterior) por uma </a:t>
                </a:r>
                <a:r>
                  <a:rPr lang="pt-BR" sz="2400" dirty="0" err="1"/>
                  <a:t>semi-esfera</a:t>
                </a:r>
                <a:r>
                  <a:rPr lang="pt-BR" sz="2400" dirty="0"/>
                  <a:t> de </a:t>
                </a:r>
                <a:r>
                  <a:rPr lang="pt-BR" sz="2400" b="1" dirty="0"/>
                  <a:t>R</a:t>
                </a:r>
                <a:r>
                  <a:rPr lang="pt-BR" sz="2400" dirty="0"/>
                  <a:t>, limitada por duas superfícies. </a:t>
                </a:r>
              </a:p>
            </p:txBody>
          </p:sp>
        </mc:Choice>
        <mc:Fallback xmlns="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33D9DD73-56C0-4A41-A675-258B44F9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5" y="852997"/>
                <a:ext cx="9591039" cy="804695"/>
              </a:xfrm>
              <a:prstGeom prst="rect">
                <a:avLst/>
              </a:prstGeom>
              <a:blipFill>
                <a:blip r:embed="rId2"/>
                <a:stretch>
                  <a:fillRect l="-953" t="-3788" r="-953" b="-174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FB424D3B-48B0-42FD-830E-8F7B0B21D4B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7E6A3724-635C-44EE-815F-5A617FDEACE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1D76B8C-CDA9-42AF-86F6-0E066BFA20A2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3E685A8-CDB0-4BCE-8547-0E1411F02E77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1">
            <a:extLst>
              <a:ext uri="{FF2B5EF4-FFF2-40B4-BE49-F238E27FC236}">
                <a16:creationId xmlns:a16="http://schemas.microsoft.com/office/drawing/2014/main" id="{F759AB6C-AD5D-4C48-9D16-EE1CD57E9016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6BBDC569-E504-4E50-BC78-18439F8C7A50}"/>
              </a:ext>
            </a:extLst>
          </p:cNvPr>
          <p:cNvCxnSpPr>
            <a:cxnSpLocks/>
          </p:cNvCxnSpPr>
          <p:nvPr/>
        </p:nvCxnSpPr>
        <p:spPr>
          <a:xfrm flipV="1">
            <a:off x="5866116" y="2259468"/>
            <a:ext cx="246743" cy="348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C342F7F-BA78-4C01-8166-CF6093C39F44}"/>
              </a:ext>
            </a:extLst>
          </p:cNvPr>
          <p:cNvCxnSpPr>
            <a:cxnSpLocks/>
          </p:cNvCxnSpPr>
          <p:nvPr/>
        </p:nvCxnSpPr>
        <p:spPr>
          <a:xfrm>
            <a:off x="3406726" y="4339883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ítulo 1">
                <a:extLst>
                  <a:ext uri="{FF2B5EF4-FFF2-40B4-BE49-F238E27FC236}">
                    <a16:creationId xmlns:a16="http://schemas.microsoft.com/office/drawing/2014/main" id="{C81FD8C7-91D4-48D5-B617-84F9C31DC2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4562" y="2279320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1" name="Título 1">
                <a:extLst>
                  <a:ext uri="{FF2B5EF4-FFF2-40B4-BE49-F238E27FC236}">
                    <a16:creationId xmlns:a16="http://schemas.microsoft.com/office/drawing/2014/main" id="{C81FD8C7-91D4-48D5-B617-84F9C31DC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562" y="2279320"/>
                <a:ext cx="784328" cy="657268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ítulo 1">
                <a:extLst>
                  <a:ext uri="{FF2B5EF4-FFF2-40B4-BE49-F238E27FC236}">
                    <a16:creationId xmlns:a16="http://schemas.microsoft.com/office/drawing/2014/main" id="{00A038D5-3883-4692-A4F3-19F66248D0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22398" y="4154082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2" name="Título 1">
                <a:extLst>
                  <a:ext uri="{FF2B5EF4-FFF2-40B4-BE49-F238E27FC236}">
                    <a16:creationId xmlns:a16="http://schemas.microsoft.com/office/drawing/2014/main" id="{00A038D5-3883-4692-A4F3-19F66248D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398" y="4154082"/>
                <a:ext cx="784328" cy="657268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AD5D87A-18A6-498B-9831-A0DEBD852F66}"/>
                  </a:ext>
                </a:extLst>
              </p:cNvPr>
              <p:cNvSpPr txBox="1"/>
              <p:nvPr/>
            </p:nvSpPr>
            <p:spPr>
              <a:xfrm>
                <a:off x="6095999" y="1819898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AD5D87A-18A6-498B-9831-A0DEBD852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19898"/>
                <a:ext cx="67949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F1D0ED1-017C-47E8-ABB6-9B9D77F15552}"/>
                  </a:ext>
                </a:extLst>
              </p:cNvPr>
              <p:cNvSpPr txBox="1"/>
              <p:nvPr/>
            </p:nvSpPr>
            <p:spPr>
              <a:xfrm>
                <a:off x="3150389" y="4769939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F1D0ED1-017C-47E8-ABB6-9B9D77F1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389" y="4769939"/>
                <a:ext cx="679491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67044AB-F4C0-4C5F-8E7A-F4B717E1C7DE}"/>
                  </a:ext>
                </a:extLst>
              </p:cNvPr>
              <p:cNvSpPr txBox="1"/>
              <p:nvPr/>
            </p:nvSpPr>
            <p:spPr>
              <a:xfrm>
                <a:off x="4854178" y="4215941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67044AB-F4C0-4C5F-8E7A-F4B717E1C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78" y="4215941"/>
                <a:ext cx="67949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846FD13-9BFB-4ECA-8EE3-DF694880B5FC}"/>
              </a:ext>
            </a:extLst>
          </p:cNvPr>
          <p:cNvCxnSpPr/>
          <p:nvPr/>
        </p:nvCxnSpPr>
        <p:spPr>
          <a:xfrm flipH="1" flipV="1">
            <a:off x="3829880" y="2813538"/>
            <a:ext cx="1049265" cy="152634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ítulo 1">
            <a:extLst>
              <a:ext uri="{FF2B5EF4-FFF2-40B4-BE49-F238E27FC236}">
                <a16:creationId xmlns:a16="http://schemas.microsoft.com/office/drawing/2014/main" id="{AD2C68FF-2EE4-4545-BE7E-E330358A6538}"/>
              </a:ext>
            </a:extLst>
          </p:cNvPr>
          <p:cNvSpPr txBox="1">
            <a:spLocks/>
          </p:cNvSpPr>
          <p:nvPr/>
        </p:nvSpPr>
        <p:spPr>
          <a:xfrm>
            <a:off x="3580124" y="3035686"/>
            <a:ext cx="78432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ítulo 1">
                <a:extLst>
                  <a:ext uri="{FF2B5EF4-FFF2-40B4-BE49-F238E27FC236}">
                    <a16:creationId xmlns:a16="http://schemas.microsoft.com/office/drawing/2014/main" id="{6AD5CC18-1E21-487B-AD2F-DE70F921A3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8225" y="3738327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8" name="Título 1">
                <a:extLst>
                  <a:ext uri="{FF2B5EF4-FFF2-40B4-BE49-F238E27FC236}">
                    <a16:creationId xmlns:a16="http://schemas.microsoft.com/office/drawing/2014/main" id="{6AD5CC18-1E21-487B-AD2F-DE70F921A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225" y="3738327"/>
                <a:ext cx="784328" cy="6572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D2AF9458-69DC-4839-B178-BA81F3895CD8}"/>
                  </a:ext>
                </a:extLst>
              </p:cNvPr>
              <p:cNvSpPr/>
              <p:nvPr/>
            </p:nvSpPr>
            <p:spPr>
              <a:xfrm>
                <a:off x="7255209" y="1866064"/>
                <a:ext cx="484273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>
                    <a:latin typeface="+mj-lt"/>
                  </a:rPr>
                  <a:t>Considerando que a função U(</a:t>
                </a:r>
                <a:r>
                  <a:rPr lang="pt-BR" sz="2000" dirty="0" err="1">
                    <a:latin typeface="+mj-lt"/>
                  </a:rPr>
                  <a:t>x,y,z</a:t>
                </a:r>
                <a:r>
                  <a:rPr lang="pt-BR" sz="2000" dirty="0">
                    <a:latin typeface="+mj-lt"/>
                  </a:rPr>
                  <a:t>) seja harmônica no interior da região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000" dirty="0">
                    <a:latin typeface="+mj-lt"/>
                  </a:rPr>
                  <a:t> e impondo que o raio R dessa tenda ao infinito, teremos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D2AF9458-69DC-4839-B178-BA81F3895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209" y="1866064"/>
                <a:ext cx="4842730" cy="1015663"/>
              </a:xfrm>
              <a:prstGeom prst="rect">
                <a:avLst/>
              </a:prstGeom>
              <a:blipFill>
                <a:blip r:embed="rId9"/>
                <a:stretch>
                  <a:fillRect l="-1258" t="-2994" r="-755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0401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írculo Parcial 58">
            <a:extLst>
              <a:ext uri="{FF2B5EF4-FFF2-40B4-BE49-F238E27FC236}">
                <a16:creationId xmlns:a16="http://schemas.microsoft.com/office/drawing/2014/main" id="{9E14E46B-4692-4E67-8898-275AE90B1473}"/>
              </a:ext>
            </a:extLst>
          </p:cNvPr>
          <p:cNvSpPr/>
          <p:nvPr/>
        </p:nvSpPr>
        <p:spPr>
          <a:xfrm rot="10800000">
            <a:off x="2928423" y="2433711"/>
            <a:ext cx="4104425" cy="3812344"/>
          </a:xfrm>
          <a:prstGeom prst="pie">
            <a:avLst>
              <a:gd name="adj1" fmla="val 0"/>
              <a:gd name="adj2" fmla="val 10754529"/>
            </a:avLst>
          </a:prstGeom>
          <a:solidFill>
            <a:schemeClr val="bg2">
              <a:lumMod val="90000"/>
            </a:schemeClr>
          </a:solidFill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D7BAB2-071E-4B67-9A1D-39FB689E95C2}"/>
              </a:ext>
            </a:extLst>
          </p:cNvPr>
          <p:cNvSpPr txBox="1">
            <a:spLocks/>
          </p:cNvSpPr>
          <p:nvPr/>
        </p:nvSpPr>
        <p:spPr>
          <a:xfrm>
            <a:off x="2530366" y="-61766"/>
            <a:ext cx="7102662" cy="851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Equação de Continuação para cima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33D9DD73-56C0-4A41-A675-258B44F9ED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115" y="852997"/>
                <a:ext cx="9591039" cy="80469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pt-BR" sz="2400" dirty="0"/>
                  <a:t>Podemos aproximar a região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400" dirty="0"/>
                  <a:t> (caso anterior) por uma </a:t>
                </a:r>
                <a:r>
                  <a:rPr lang="pt-BR" sz="2400" dirty="0" err="1"/>
                  <a:t>semi-esfera</a:t>
                </a:r>
                <a:r>
                  <a:rPr lang="pt-BR" sz="2400" dirty="0"/>
                  <a:t> de </a:t>
                </a:r>
                <a:r>
                  <a:rPr lang="pt-BR" sz="2400" b="1" dirty="0"/>
                  <a:t>R</a:t>
                </a:r>
                <a:r>
                  <a:rPr lang="pt-BR" sz="2400" dirty="0"/>
                  <a:t>, limitada por duas superfícies. </a:t>
                </a:r>
              </a:p>
            </p:txBody>
          </p:sp>
        </mc:Choice>
        <mc:Fallback xmlns="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33D9DD73-56C0-4A41-A675-258B44F9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5" y="852997"/>
                <a:ext cx="9591039" cy="804695"/>
              </a:xfrm>
              <a:prstGeom prst="rect">
                <a:avLst/>
              </a:prstGeom>
              <a:blipFill>
                <a:blip r:embed="rId2"/>
                <a:stretch>
                  <a:fillRect l="-953" t="-3788" r="-953" b="-174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FB424D3B-48B0-42FD-830E-8F7B0B21D4BA}"/>
              </a:ext>
            </a:extLst>
          </p:cNvPr>
          <p:cNvSpPr txBox="1">
            <a:spLocks/>
          </p:cNvSpPr>
          <p:nvPr/>
        </p:nvSpPr>
        <p:spPr>
          <a:xfrm>
            <a:off x="-9380" y="6453945"/>
            <a:ext cx="3693484" cy="320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</a:t>
            </a:r>
            <a:r>
              <a:rPr lang="pt-BR" sz="1400" dirty="0" err="1"/>
              <a:t>Kellogg</a:t>
            </a:r>
            <a:r>
              <a:rPr lang="pt-BR" sz="1400" dirty="0"/>
              <a:t>, 1929;MacMillan, 1958;Blakely, 1996)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7E6A3724-635C-44EE-815F-5A617FDEACE0}"/>
              </a:ext>
            </a:extLst>
          </p:cNvPr>
          <p:cNvSpPr txBox="1">
            <a:spLocks/>
          </p:cNvSpPr>
          <p:nvPr/>
        </p:nvSpPr>
        <p:spPr>
          <a:xfrm>
            <a:off x="3412103" y="5956240"/>
            <a:ext cx="544001" cy="43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1D76B8C-CDA9-42AF-86F6-0E066BFA20A2}"/>
              </a:ext>
            </a:extLst>
          </p:cNvPr>
          <p:cNvCxnSpPr/>
          <p:nvPr/>
        </p:nvCxnSpPr>
        <p:spPr>
          <a:xfrm>
            <a:off x="3844354" y="4130058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3E685A8-CDB0-4BCE-8547-0E1411F02E77}"/>
              </a:ext>
            </a:extLst>
          </p:cNvPr>
          <p:cNvCxnSpPr>
            <a:cxnSpLocks/>
          </p:cNvCxnSpPr>
          <p:nvPr/>
        </p:nvCxnSpPr>
        <p:spPr>
          <a:xfrm>
            <a:off x="3844354" y="4130058"/>
            <a:ext cx="363649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1">
            <a:extLst>
              <a:ext uri="{FF2B5EF4-FFF2-40B4-BE49-F238E27FC236}">
                <a16:creationId xmlns:a16="http://schemas.microsoft.com/office/drawing/2014/main" id="{F759AB6C-AD5D-4C48-9D16-EE1CD57E9016}"/>
              </a:ext>
            </a:extLst>
          </p:cNvPr>
          <p:cNvSpPr txBox="1">
            <a:spLocks/>
          </p:cNvSpPr>
          <p:nvPr/>
        </p:nvSpPr>
        <p:spPr>
          <a:xfrm>
            <a:off x="7139515" y="4253951"/>
            <a:ext cx="682674" cy="44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y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6BBDC569-E504-4E50-BC78-18439F8C7A50}"/>
              </a:ext>
            </a:extLst>
          </p:cNvPr>
          <p:cNvCxnSpPr>
            <a:cxnSpLocks/>
          </p:cNvCxnSpPr>
          <p:nvPr/>
        </p:nvCxnSpPr>
        <p:spPr>
          <a:xfrm flipV="1">
            <a:off x="5866116" y="2259468"/>
            <a:ext cx="246743" cy="348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C342F7F-BA78-4C01-8166-CF6093C39F44}"/>
              </a:ext>
            </a:extLst>
          </p:cNvPr>
          <p:cNvCxnSpPr>
            <a:cxnSpLocks/>
          </p:cNvCxnSpPr>
          <p:nvPr/>
        </p:nvCxnSpPr>
        <p:spPr>
          <a:xfrm>
            <a:off x="3406726" y="4339883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ítulo 1">
                <a:extLst>
                  <a:ext uri="{FF2B5EF4-FFF2-40B4-BE49-F238E27FC236}">
                    <a16:creationId xmlns:a16="http://schemas.microsoft.com/office/drawing/2014/main" id="{C81FD8C7-91D4-48D5-B617-84F9C31DC2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4562" y="2279320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1" name="Título 1">
                <a:extLst>
                  <a:ext uri="{FF2B5EF4-FFF2-40B4-BE49-F238E27FC236}">
                    <a16:creationId xmlns:a16="http://schemas.microsoft.com/office/drawing/2014/main" id="{C81FD8C7-91D4-48D5-B617-84F9C31DC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562" y="2279320"/>
                <a:ext cx="784328" cy="657268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ítulo 1">
                <a:extLst>
                  <a:ext uri="{FF2B5EF4-FFF2-40B4-BE49-F238E27FC236}">
                    <a16:creationId xmlns:a16="http://schemas.microsoft.com/office/drawing/2014/main" id="{00A038D5-3883-4692-A4F3-19F66248D0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22398" y="4154082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2" name="Título 1">
                <a:extLst>
                  <a:ext uri="{FF2B5EF4-FFF2-40B4-BE49-F238E27FC236}">
                    <a16:creationId xmlns:a16="http://schemas.microsoft.com/office/drawing/2014/main" id="{00A038D5-3883-4692-A4F3-19F66248D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398" y="4154082"/>
                <a:ext cx="784328" cy="657268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AD5D87A-18A6-498B-9831-A0DEBD852F66}"/>
                  </a:ext>
                </a:extLst>
              </p:cNvPr>
              <p:cNvSpPr txBox="1"/>
              <p:nvPr/>
            </p:nvSpPr>
            <p:spPr>
              <a:xfrm>
                <a:off x="6095999" y="1819898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AD5D87A-18A6-498B-9831-A0DEBD852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19898"/>
                <a:ext cx="67949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F1D0ED1-017C-47E8-ABB6-9B9D77F15552}"/>
                  </a:ext>
                </a:extLst>
              </p:cNvPr>
              <p:cNvSpPr txBox="1"/>
              <p:nvPr/>
            </p:nvSpPr>
            <p:spPr>
              <a:xfrm>
                <a:off x="3150389" y="4769939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F1D0ED1-017C-47E8-ABB6-9B9D77F1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389" y="4769939"/>
                <a:ext cx="679491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67044AB-F4C0-4C5F-8E7A-F4B717E1C7DE}"/>
                  </a:ext>
                </a:extLst>
              </p:cNvPr>
              <p:cNvSpPr txBox="1"/>
              <p:nvPr/>
            </p:nvSpPr>
            <p:spPr>
              <a:xfrm>
                <a:off x="4854178" y="4215941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67044AB-F4C0-4C5F-8E7A-F4B717E1C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78" y="4215941"/>
                <a:ext cx="67949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846FD13-9BFB-4ECA-8EE3-DF694880B5FC}"/>
              </a:ext>
            </a:extLst>
          </p:cNvPr>
          <p:cNvCxnSpPr/>
          <p:nvPr/>
        </p:nvCxnSpPr>
        <p:spPr>
          <a:xfrm flipH="1" flipV="1">
            <a:off x="3829880" y="2813538"/>
            <a:ext cx="1049265" cy="152634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ítulo 1">
            <a:extLst>
              <a:ext uri="{FF2B5EF4-FFF2-40B4-BE49-F238E27FC236}">
                <a16:creationId xmlns:a16="http://schemas.microsoft.com/office/drawing/2014/main" id="{AD2C68FF-2EE4-4545-BE7E-E330358A6538}"/>
              </a:ext>
            </a:extLst>
          </p:cNvPr>
          <p:cNvSpPr txBox="1">
            <a:spLocks/>
          </p:cNvSpPr>
          <p:nvPr/>
        </p:nvSpPr>
        <p:spPr>
          <a:xfrm>
            <a:off x="3580124" y="3035686"/>
            <a:ext cx="784328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ítulo 1">
                <a:extLst>
                  <a:ext uri="{FF2B5EF4-FFF2-40B4-BE49-F238E27FC236}">
                    <a16:creationId xmlns:a16="http://schemas.microsoft.com/office/drawing/2014/main" id="{6AD5CC18-1E21-487B-AD2F-DE70F921A3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8225" y="3738327"/>
                <a:ext cx="784328" cy="657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4"/>
                        </m:rPr>
                        <a:rPr lang="pt-BR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8" name="Título 1">
                <a:extLst>
                  <a:ext uri="{FF2B5EF4-FFF2-40B4-BE49-F238E27FC236}">
                    <a16:creationId xmlns:a16="http://schemas.microsoft.com/office/drawing/2014/main" id="{6AD5CC18-1E21-487B-AD2F-DE70F921A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225" y="3738327"/>
                <a:ext cx="784328" cy="6572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D2AF9458-69DC-4839-B178-BA81F3895CD8}"/>
                  </a:ext>
                </a:extLst>
              </p:cNvPr>
              <p:cNvSpPr/>
              <p:nvPr/>
            </p:nvSpPr>
            <p:spPr>
              <a:xfrm>
                <a:off x="7255209" y="1866064"/>
                <a:ext cx="484273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>
                    <a:latin typeface="+mj-lt"/>
                  </a:rPr>
                  <a:t>Considerando que a função U(</a:t>
                </a:r>
                <a:r>
                  <a:rPr lang="pt-BR" sz="2000" dirty="0" err="1">
                    <a:latin typeface="+mj-lt"/>
                  </a:rPr>
                  <a:t>x,y,z</a:t>
                </a:r>
                <a:r>
                  <a:rPr lang="pt-BR" sz="2000" dirty="0">
                    <a:latin typeface="+mj-lt"/>
                  </a:rPr>
                  <a:t>) seja harmônica no interior da região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000" dirty="0">
                    <a:latin typeface="+mj-lt"/>
                  </a:rPr>
                  <a:t> e impondo que o raio R dessa tenda ao infinito, teremos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D2AF9458-69DC-4839-B178-BA81F3895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209" y="1866064"/>
                <a:ext cx="4842730" cy="1015663"/>
              </a:xfrm>
              <a:prstGeom prst="rect">
                <a:avLst/>
              </a:prstGeom>
              <a:blipFill>
                <a:blip r:embed="rId9"/>
                <a:stretch>
                  <a:fillRect l="-1258" t="-2994" r="-755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0B74399F-51BF-4CF1-904A-F4D840AB65F9}"/>
                  </a:ext>
                </a:extLst>
              </p:cNvPr>
              <p:cNvSpPr txBox="1"/>
              <p:nvPr/>
            </p:nvSpPr>
            <p:spPr>
              <a:xfrm>
                <a:off x="4091640" y="5460549"/>
                <a:ext cx="7912871" cy="1145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0B74399F-51BF-4CF1-904A-F4D840AB6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640" y="5460549"/>
                <a:ext cx="7912871" cy="11457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227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7550</TotalTime>
  <Words>8431</Words>
  <Application>Microsoft Office PowerPoint</Application>
  <PresentationFormat>Widescreen</PresentationFormat>
  <Paragraphs>1103</Paragraphs>
  <Slides>110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110</vt:i4>
      </vt:variant>
    </vt:vector>
  </HeadingPairs>
  <TitlesOfParts>
    <vt:vector size="115" baseType="lpstr">
      <vt:lpstr>Arial</vt:lpstr>
      <vt:lpstr>Calibri</vt:lpstr>
      <vt:lpstr>Calibri Light</vt:lpstr>
      <vt:lpstr>Cambria Math</vt:lpstr>
      <vt:lpstr>Tema do Office</vt:lpstr>
      <vt:lpstr>Introdução à Teoria do Potencial</vt:lpstr>
      <vt:lpstr>Objetivo: Introduzir conceitos sobre Teoria do Potencial e as suas consequências do ponto de vista físico e matemático.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  <vt:lpstr>Até a próxima aula!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 potencial e o campo gravitacional da Terra</dc:title>
  <dc:creator>André Luis Reis</dc:creator>
  <cp:lastModifiedBy>André Luis Reis</cp:lastModifiedBy>
  <cp:revision>109</cp:revision>
  <dcterms:created xsi:type="dcterms:W3CDTF">2019-10-23T08:04:02Z</dcterms:created>
  <dcterms:modified xsi:type="dcterms:W3CDTF">2021-08-27T20:46:36Z</dcterms:modified>
</cp:coreProperties>
</file>