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7" r:id="rId2"/>
    <p:sldId id="780" r:id="rId3"/>
    <p:sldId id="731" r:id="rId4"/>
    <p:sldId id="863" r:id="rId5"/>
    <p:sldId id="862" r:id="rId6"/>
    <p:sldId id="728" r:id="rId7"/>
    <p:sldId id="667" r:id="rId8"/>
    <p:sldId id="810" r:id="rId9"/>
    <p:sldId id="280" r:id="rId10"/>
    <p:sldId id="474" r:id="rId11"/>
    <p:sldId id="811" r:id="rId12"/>
    <p:sldId id="864" r:id="rId13"/>
    <p:sldId id="812" r:id="rId14"/>
    <p:sldId id="479" r:id="rId15"/>
    <p:sldId id="488" r:id="rId16"/>
    <p:sldId id="489" r:id="rId17"/>
    <p:sldId id="490" r:id="rId18"/>
    <p:sldId id="682" r:id="rId19"/>
    <p:sldId id="493" r:id="rId20"/>
    <p:sldId id="684" r:id="rId21"/>
    <p:sldId id="865" r:id="rId22"/>
    <p:sldId id="685" r:id="rId23"/>
    <p:sldId id="686" r:id="rId24"/>
    <p:sldId id="687" r:id="rId25"/>
    <p:sldId id="683" r:id="rId26"/>
    <p:sldId id="688" r:id="rId27"/>
    <p:sldId id="734" r:id="rId28"/>
    <p:sldId id="866" r:id="rId29"/>
    <p:sldId id="819" r:id="rId30"/>
    <p:sldId id="689" r:id="rId31"/>
    <p:sldId id="814" r:id="rId32"/>
    <p:sldId id="700" r:id="rId33"/>
    <p:sldId id="857" r:id="rId34"/>
    <p:sldId id="542" r:id="rId35"/>
    <p:sldId id="822" r:id="rId36"/>
    <p:sldId id="824" r:id="rId37"/>
    <p:sldId id="827" r:id="rId38"/>
    <p:sldId id="826" r:id="rId39"/>
    <p:sldId id="825" r:id="rId40"/>
    <p:sldId id="691" r:id="rId41"/>
    <p:sldId id="829" r:id="rId42"/>
    <p:sldId id="828" r:id="rId43"/>
    <p:sldId id="830" r:id="rId44"/>
    <p:sldId id="815" r:id="rId45"/>
    <p:sldId id="692" r:id="rId46"/>
    <p:sldId id="693" r:id="rId47"/>
    <p:sldId id="738" r:id="rId48"/>
    <p:sldId id="831" r:id="rId49"/>
    <p:sldId id="816" r:id="rId50"/>
    <p:sldId id="832" r:id="rId51"/>
    <p:sldId id="835" r:id="rId52"/>
    <p:sldId id="834" r:id="rId53"/>
    <p:sldId id="777" r:id="rId54"/>
    <p:sldId id="833" r:id="rId55"/>
    <p:sldId id="778" r:id="rId56"/>
    <p:sldId id="818" r:id="rId57"/>
    <p:sldId id="817" r:id="rId58"/>
    <p:sldId id="858" r:id="rId59"/>
    <p:sldId id="504" r:id="rId60"/>
    <p:sldId id="556" r:id="rId61"/>
    <p:sldId id="558" r:id="rId62"/>
    <p:sldId id="557" r:id="rId63"/>
    <p:sldId id="503" r:id="rId64"/>
    <p:sldId id="560" r:id="rId65"/>
    <p:sldId id="836" r:id="rId66"/>
    <p:sldId id="841" r:id="rId67"/>
    <p:sldId id="859" r:id="rId68"/>
    <p:sldId id="775" r:id="rId69"/>
    <p:sldId id="844" r:id="rId70"/>
    <p:sldId id="843" r:id="rId71"/>
    <p:sldId id="842" r:id="rId72"/>
    <p:sldId id="845" r:id="rId73"/>
    <p:sldId id="846" r:id="rId74"/>
    <p:sldId id="847" r:id="rId75"/>
    <p:sldId id="779" r:id="rId76"/>
    <p:sldId id="848" r:id="rId77"/>
    <p:sldId id="860" r:id="rId78"/>
    <p:sldId id="837" r:id="rId79"/>
    <p:sldId id="850" r:id="rId80"/>
    <p:sldId id="849" r:id="rId81"/>
    <p:sldId id="851" r:id="rId82"/>
    <p:sldId id="853" r:id="rId83"/>
    <p:sldId id="852" r:id="rId84"/>
    <p:sldId id="854" r:id="rId85"/>
    <p:sldId id="855" r:id="rId86"/>
    <p:sldId id="839" r:id="rId87"/>
    <p:sldId id="840" r:id="rId88"/>
    <p:sldId id="856" r:id="rId89"/>
    <p:sldId id="410" r:id="rId90"/>
    <p:sldId id="571" r:id="rId9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935F1-28C6-450A-9F90-16B9BC5112F4}" v="2" dt="2019-10-22T16:38:5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20538-C708-4C62-87D8-9FB39E9190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1745E-B447-4DB4-B941-5EFAE01C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52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65454-6F15-4CA7-A98C-C2E5BC387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304C66-1535-4B90-A0D5-EDD2B342B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397DD-E37A-4813-ABFB-B973C7A9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25883-EC8D-4F46-8E4A-9F6D7FCE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C810E-0055-4963-B273-734218A2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3775-C7CE-4DE0-A431-954AFE06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2FE386-2F6D-4E42-AE22-F9F6629E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37991-CBA0-43AC-B1E4-1C082DB4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93221-F371-4425-9759-753C884D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3D138-C85D-46BB-B608-4FD4E48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5EB051-296D-4D1F-88D5-CF9409947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1B5473-1BE4-4C80-9BBF-392FE2419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66F23-CE1C-4608-9912-8197FBC4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507DB-E7AF-4C45-BB78-DE97DC7C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8DFAC8-15E2-4B78-809A-3B48C9D4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CD8AC-1A63-440A-9F3B-EDBB6470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D85E3-07F7-4C94-B351-976A6303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46A1C-8D69-4273-A536-93872814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91CA4-1ED9-4FEF-BBB1-91B1F0C8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88246-89BF-4645-BD39-A17D7239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51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A9E11-D91F-47AF-B759-A39A8A10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AB70FF-FC1A-4FAE-8360-404F9DA9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C6A11E-9B06-49C9-8D4F-204B0139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FD833-0174-4291-AB62-A3B57EC8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2D9BA-7A97-4B84-8D9F-8C3616BA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2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13C5E-A487-40B1-8517-65BA9D2B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5C01A-A438-462C-B951-40F188B06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C46252-9531-4CEB-988C-A35C4050E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32CA5-465C-458B-8D39-8FF0F65C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965A7-5A90-4320-8EA5-B102EBEB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2A26E-405C-4EED-A123-20B88890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45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A3918-3FBF-46AE-9BB1-B9231867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76D476-7848-4A8B-A882-47D71991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0BFA36-C74B-4987-B359-769AC8A00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3FCC5B-FAC0-4A72-A6DC-8C356AB1B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08EAFC-FD68-46E4-80FD-9AB7B86FF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AF504D-980C-4D15-922F-C4EFB53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09BB71-3B4D-4353-9EBF-4C3020DD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3EE1F0-736C-4B76-B99E-F5102DED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73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EAE0-A076-48BA-9242-CA487CD0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4C8BAC-C3D9-4797-B59D-485F7E6B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D47D6-EF38-491A-89EF-600895BD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8CD989-F00D-4A1F-BB58-288FF2C0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9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34006D-60B4-4C4F-9C8B-9B7E1409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373F00-A34F-4CA9-BB43-F414F3D1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B8E80B-3A1C-4584-83FD-AA0F1375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01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B725C-0B23-4659-A2AD-98B434AE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75199-4A49-4666-A1A8-F0873307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479E0F-2D94-4B8B-987A-90043427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1C2CB-22A9-460A-8069-384270A3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DB7D68-51C3-4B7F-9BB5-6D40960F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49390-603A-4BF3-A269-391ABFE1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65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D8D1-DF9D-4002-AE49-3EB398D2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3D23C1-DE14-48A0-AA89-3762278D6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383C2-FC86-46BB-84EC-D440CC080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614388-F49B-4CF4-8487-1C97B91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0B43BB-0AC5-446D-9DBF-18B7C00C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29484A-0677-482B-9FA0-D9700704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1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F4475F-3ACF-462F-A88F-6878F50D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5F09A-977B-4705-972D-2618AE72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7C957-8B06-451D-821B-AE676BCD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9DAA-ADA0-4126-B456-6AE20423E9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8548F-FA9F-4AB0-83EB-6C013610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73EA55-8A31-48D3-B49D-F708AC337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55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0.png"/><Relationship Id="rId4" Type="http://schemas.openxmlformats.org/officeDocument/2006/relationships/image" Target="../media/image3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0.png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0.png"/><Relationship Id="rId4" Type="http://schemas.openxmlformats.org/officeDocument/2006/relationships/image" Target="../media/image3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0.png"/><Relationship Id="rId4" Type="http://schemas.openxmlformats.org/officeDocument/2006/relationships/image" Target="../media/image3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000.png"/><Relationship Id="rId4" Type="http://schemas.openxmlformats.org/officeDocument/2006/relationships/image" Target="../media/image19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acienciaexplica.blogspot.com/2011/04/sabemos-que-la-tierra-no-es-una-esfera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744F-59DE-4128-9A94-CCE46EDB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695" y="2055474"/>
            <a:ext cx="11595652" cy="1952875"/>
          </a:xfrm>
        </p:spPr>
        <p:txBody>
          <a:bodyPr>
            <a:noAutofit/>
          </a:bodyPr>
          <a:lstStyle/>
          <a:p>
            <a:r>
              <a:rPr lang="pt-BR" sz="5400" dirty="0"/>
              <a:t>Campo de gravidade, Terra Normal e distúrbio de gravidade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BFEED-BD94-4F86-856A-2AA59DB91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521" y="4233550"/>
            <a:ext cx="9144000" cy="590134"/>
          </a:xfrm>
        </p:spPr>
        <p:txBody>
          <a:bodyPr>
            <a:normAutofit/>
          </a:bodyPr>
          <a:lstStyle/>
          <a:p>
            <a:r>
              <a:rPr lang="pt-BR" sz="2000" i="1" dirty="0"/>
              <a:t>Prof. André Luis Albuquerque dos Reis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3587ED-A495-4F42-8D80-2F12BED7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3" y="147454"/>
            <a:ext cx="1260229" cy="1387752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6F0C92CF-13A2-46B1-9463-C604301DC201}"/>
              </a:ext>
            </a:extLst>
          </p:cNvPr>
          <p:cNvSpPr txBox="1">
            <a:spLocks/>
          </p:cNvSpPr>
          <p:nvPr/>
        </p:nvSpPr>
        <p:spPr>
          <a:xfrm>
            <a:off x="1535722" y="6427297"/>
            <a:ext cx="9144000" cy="590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Rio de Janeiro 2021</a:t>
            </a:r>
          </a:p>
        </p:txBody>
      </p:sp>
    </p:spTree>
    <p:extLst>
      <p:ext uri="{BB962C8B-B14F-4D97-AF65-F5344CB8AC3E}">
        <p14:creationId xmlns:p14="http://schemas.microsoft.com/office/powerpoint/2010/main" val="148663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B82CEBE-88FA-4A40-A127-1F6B039724DE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2FF9E05-367F-484B-A89E-8CE5A0C14E68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90096EB-6E0D-45EA-BEEF-EA8B7F72AC2F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B485A3-5951-4390-B6FF-08444EE30AD6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F0E101EA-D277-457D-BC1F-F95DFC2A2D94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09612BC-12C2-40D3-9BDF-A74DFC54B82D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9DB19907-FF25-4D5A-8192-4E067EC6DFB9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24">
            <a:extLst>
              <a:ext uri="{FF2B5EF4-FFF2-40B4-BE49-F238E27FC236}">
                <a16:creationId xmlns:a16="http://schemas.microsoft.com/office/drawing/2014/main" id="{ACC6A08E-6D62-4C6D-AFFE-5F3EF6B35899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B1626C3-9F53-4DCB-B645-922258556837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>
            <a:extLst>
              <a:ext uri="{FF2B5EF4-FFF2-40B4-BE49-F238E27FC236}">
                <a16:creationId xmlns:a16="http://schemas.microsoft.com/office/drawing/2014/main" id="{0C862B86-938B-46A2-8E5C-0F5CDA7C86B4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20A8B8C-8661-4A48-AA49-C25B25A3D333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651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B82CEBE-88FA-4A40-A127-1F6B039724DE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2FF9E05-367F-484B-A89E-8CE5A0C14E68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13D7187-5CB3-4871-90F5-995EA87F09CF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2D99FC1-1990-490D-A3A2-085677C2E7E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8100198D-825E-4DEF-B587-E3C97C721CCF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192220E-D497-49AF-A8F5-954AECAE9AED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>
            <a:extLst>
              <a:ext uri="{FF2B5EF4-FFF2-40B4-BE49-F238E27FC236}">
                <a16:creationId xmlns:a16="http://schemas.microsoft.com/office/drawing/2014/main" id="{3C29AA2E-1CC3-4EA4-B58F-4A6C892E6D3B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24">
            <a:extLst>
              <a:ext uri="{FF2B5EF4-FFF2-40B4-BE49-F238E27FC236}">
                <a16:creationId xmlns:a16="http://schemas.microsoft.com/office/drawing/2014/main" id="{BFCC2BC6-37CC-475A-BE3C-827E9A9F0FA0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07E0A3D-DBE1-4E51-8C7C-838E2F187B6C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>
            <a:extLst>
              <a:ext uri="{FF2B5EF4-FFF2-40B4-BE49-F238E27FC236}">
                <a16:creationId xmlns:a16="http://schemas.microsoft.com/office/drawing/2014/main" id="{0E61356D-15D9-4600-8921-6C88F857D36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7108E8EC-9F04-462E-B2A4-E74DF2EA7C59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AE9DCF8-556B-48F0-B76F-FC97DA63DDF9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065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851C61E8-09BF-4EED-9CFF-9E1ED6DF47AF}"/>
              </a:ext>
            </a:extLst>
          </p:cNvPr>
          <p:cNvSpPr/>
          <p:nvPr/>
        </p:nvSpPr>
        <p:spPr>
          <a:xfrm>
            <a:off x="1497139" y="3547761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157059-BE3D-4BCA-A0C9-8DAB5E96F26B}"/>
              </a:ext>
            </a:extLst>
          </p:cNvPr>
          <p:cNvCxnSpPr>
            <a:cxnSpLocks/>
            <a:stCxn id="4" idx="4"/>
            <a:endCxn id="10" idx="3"/>
          </p:cNvCxnSpPr>
          <p:nvPr/>
        </p:nvCxnSpPr>
        <p:spPr>
          <a:xfrm flipV="1">
            <a:off x="1680667" y="3055426"/>
            <a:ext cx="1792149" cy="616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C7AFBE7-B314-41AE-8738-1AC010780E46}"/>
                  </a:ext>
                </a:extLst>
              </p:cNvPr>
              <p:cNvSpPr/>
              <p:nvPr/>
            </p:nvSpPr>
            <p:spPr>
              <a:xfrm>
                <a:off x="2418146" y="2865901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C7AFBE7-B314-41AE-8738-1AC010780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146" y="2865901"/>
                <a:ext cx="4523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50236B3D-560A-47EA-8964-62A4CB504C73}"/>
              </a:ext>
            </a:extLst>
          </p:cNvPr>
          <p:cNvSpPr txBox="1"/>
          <p:nvPr/>
        </p:nvSpPr>
        <p:spPr>
          <a:xfrm>
            <a:off x="711378" y="3751355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8FD66D9-DAA7-406A-9B2F-45C365A46FD6}"/>
                  </a:ext>
                </a:extLst>
              </p:cNvPr>
              <p:cNvSpPr/>
              <p:nvPr/>
            </p:nvSpPr>
            <p:spPr>
              <a:xfrm>
                <a:off x="1273095" y="3063657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8FD66D9-DAA7-406A-9B2F-45C365A46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95" y="3063657"/>
                <a:ext cx="6808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ítulo 1">
            <a:extLst>
              <a:ext uri="{FF2B5EF4-FFF2-40B4-BE49-F238E27FC236}">
                <a16:creationId xmlns:a16="http://schemas.microsoft.com/office/drawing/2014/main" id="{5B82CEBE-88FA-4A40-A127-1F6B039724DE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2FF9E05-367F-484B-A89E-8CE5A0C14E68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74138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851C61E8-09BF-4EED-9CFF-9E1ED6DF47AF}"/>
              </a:ext>
            </a:extLst>
          </p:cNvPr>
          <p:cNvSpPr/>
          <p:nvPr/>
        </p:nvSpPr>
        <p:spPr>
          <a:xfrm>
            <a:off x="1497139" y="3547761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157059-BE3D-4BCA-A0C9-8DAB5E96F26B}"/>
              </a:ext>
            </a:extLst>
          </p:cNvPr>
          <p:cNvCxnSpPr>
            <a:cxnSpLocks/>
            <a:stCxn id="4" idx="4"/>
            <a:endCxn id="10" idx="3"/>
          </p:cNvCxnSpPr>
          <p:nvPr/>
        </p:nvCxnSpPr>
        <p:spPr>
          <a:xfrm flipV="1">
            <a:off x="1680667" y="3055426"/>
            <a:ext cx="1792149" cy="616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C7AFBE7-B314-41AE-8738-1AC010780E46}"/>
                  </a:ext>
                </a:extLst>
              </p:cNvPr>
              <p:cNvSpPr/>
              <p:nvPr/>
            </p:nvSpPr>
            <p:spPr>
              <a:xfrm>
                <a:off x="2418146" y="2865901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C7AFBE7-B314-41AE-8738-1AC010780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146" y="2865901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50236B3D-560A-47EA-8964-62A4CB504C73}"/>
              </a:ext>
            </a:extLst>
          </p:cNvPr>
          <p:cNvSpPr txBox="1"/>
          <p:nvPr/>
        </p:nvSpPr>
        <p:spPr>
          <a:xfrm>
            <a:off x="711378" y="3751355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8FD66D9-DAA7-406A-9B2F-45C365A46FD6}"/>
                  </a:ext>
                </a:extLst>
              </p:cNvPr>
              <p:cNvSpPr/>
              <p:nvPr/>
            </p:nvSpPr>
            <p:spPr>
              <a:xfrm>
                <a:off x="1273095" y="3063657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8FD66D9-DAA7-406A-9B2F-45C365A46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95" y="3063657"/>
                <a:ext cx="6808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51135A8-B0E0-4C40-9C0C-116F0EA211F5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51135A8-B0E0-4C40-9C0C-116F0EA21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ítulo 1">
            <a:extLst>
              <a:ext uri="{FF2B5EF4-FFF2-40B4-BE49-F238E27FC236}">
                <a16:creationId xmlns:a16="http://schemas.microsoft.com/office/drawing/2014/main" id="{5B82CEBE-88FA-4A40-A127-1F6B039724DE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2FF9E05-367F-484B-A89E-8CE5A0C14E68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351086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157059-BE3D-4BCA-A0C9-8DAB5E96F26B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2350468" y="3055426"/>
            <a:ext cx="11223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/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ítulo 1">
            <a:extLst>
              <a:ext uri="{FF2B5EF4-FFF2-40B4-BE49-F238E27FC236}">
                <a16:creationId xmlns:a16="http://schemas.microsoft.com/office/drawing/2014/main" id="{5B3E6B58-723B-4E2C-BC24-0DEC093AE3DA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B8223F48-22C3-44AF-96B3-9D0CE89BA031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127491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ítulo 1">
            <a:extLst>
              <a:ext uri="{FF2B5EF4-FFF2-40B4-BE49-F238E27FC236}">
                <a16:creationId xmlns:a16="http://schemas.microsoft.com/office/drawing/2014/main" id="{FCAF9B00-641E-4F41-B761-1EA17205A18A}"/>
              </a:ext>
            </a:extLst>
          </p:cNvPr>
          <p:cNvSpPr txBox="1">
            <a:spLocks/>
          </p:cNvSpPr>
          <p:nvPr/>
        </p:nvSpPr>
        <p:spPr>
          <a:xfrm>
            <a:off x="669063" y="78282"/>
            <a:ext cx="3463405" cy="86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AD4AE62-174F-4EF8-88BF-43750363D011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9CAF4F0C-846D-4A8E-8A1E-E1082E60E73B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346186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ítulo 1">
            <a:extLst>
              <a:ext uri="{FF2B5EF4-FFF2-40B4-BE49-F238E27FC236}">
                <a16:creationId xmlns:a16="http://schemas.microsoft.com/office/drawing/2014/main" id="{2399D975-B9D4-4D22-A478-62389D29245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FCA5E110-0890-4E21-999A-2AFE7931E492}"/>
              </a:ext>
            </a:extLst>
          </p:cNvPr>
          <p:cNvSpPr txBox="1">
            <a:spLocks/>
          </p:cNvSpPr>
          <p:nvPr/>
        </p:nvSpPr>
        <p:spPr>
          <a:xfrm>
            <a:off x="669063" y="78282"/>
            <a:ext cx="3463405" cy="86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D68E8A44-99B4-4C35-956A-73C412FD85D7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343643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95A9C9B5-1AEC-459F-8033-34E3B2CFDD37}"/>
              </a:ext>
            </a:extLst>
          </p:cNvPr>
          <p:cNvSpPr/>
          <p:nvPr/>
        </p:nvSpPr>
        <p:spPr>
          <a:xfrm>
            <a:off x="8040474" y="2559621"/>
            <a:ext cx="1743908" cy="117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53F1851-66EC-40DF-A3A3-7097D07AD54D}"/>
              </a:ext>
            </a:extLst>
          </p:cNvPr>
          <p:cNvSpPr/>
          <p:nvPr/>
        </p:nvSpPr>
        <p:spPr>
          <a:xfrm>
            <a:off x="4323879" y="4997745"/>
            <a:ext cx="6079077" cy="117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2AE7CCE-AAA3-42A0-A1D5-11637E1CCC0B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6BD0CEE1-2E66-4310-BEF1-DD2610384230}"/>
              </a:ext>
            </a:extLst>
          </p:cNvPr>
          <p:cNvSpPr txBox="1">
            <a:spLocks/>
          </p:cNvSpPr>
          <p:nvPr/>
        </p:nvSpPr>
        <p:spPr>
          <a:xfrm>
            <a:off x="669063" y="78282"/>
            <a:ext cx="3463405" cy="86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605C56DA-BCD4-4D30-BC9D-FADE7F7EB1DD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173650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B322B8B-C729-4352-8874-EB3089412C04}"/>
              </a:ext>
            </a:extLst>
          </p:cNvPr>
          <p:cNvCxnSpPr/>
          <p:nvPr/>
        </p:nvCxnSpPr>
        <p:spPr>
          <a:xfrm>
            <a:off x="8163339" y="2539142"/>
            <a:ext cx="1351722" cy="11594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247DFDF1-F799-4D6C-9544-5F68B3145F99}"/>
              </a:ext>
            </a:extLst>
          </p:cNvPr>
          <p:cNvSpPr txBox="1">
            <a:spLocks/>
          </p:cNvSpPr>
          <p:nvPr/>
        </p:nvSpPr>
        <p:spPr>
          <a:xfrm>
            <a:off x="7698261" y="2393864"/>
            <a:ext cx="2532963" cy="472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0D15B6D9-91A0-48FE-A734-9920C68C9FF1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B1AD7C3B-819D-4986-B47E-3FFAA6BC2228}"/>
              </a:ext>
            </a:extLst>
          </p:cNvPr>
          <p:cNvSpPr txBox="1">
            <a:spLocks/>
          </p:cNvSpPr>
          <p:nvPr/>
        </p:nvSpPr>
        <p:spPr>
          <a:xfrm>
            <a:off x="669063" y="78282"/>
            <a:ext cx="3463405" cy="86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1CB64A16-E47B-44C4-9CC6-CE47AB075DA7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277056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95A9C9B5-1AEC-459F-8033-34E3B2CFDD37}"/>
              </a:ext>
            </a:extLst>
          </p:cNvPr>
          <p:cNvSpPr/>
          <p:nvPr/>
        </p:nvSpPr>
        <p:spPr>
          <a:xfrm>
            <a:off x="8040474" y="2559621"/>
            <a:ext cx="1743908" cy="117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607BE5CC-EB8D-4CB5-964C-EEAA402E3D9E}"/>
              </a:ext>
            </a:extLst>
          </p:cNvPr>
          <p:cNvSpPr txBox="1">
            <a:spLocks/>
          </p:cNvSpPr>
          <p:nvPr/>
        </p:nvSpPr>
        <p:spPr>
          <a:xfrm>
            <a:off x="5630376" y="5862698"/>
            <a:ext cx="5704374" cy="805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Podemos expandir a </a:t>
            </a:r>
            <a:r>
              <a:rPr lang="pt-BR" sz="2400" dirty="0">
                <a:solidFill>
                  <a:srgbClr val="FF0000"/>
                </a:solidFill>
              </a:rPr>
              <a:t>componente gravitacional</a:t>
            </a:r>
            <a:r>
              <a:rPr lang="pt-BR" sz="2400" dirty="0"/>
              <a:t> em harmônicos esféricos!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CCBD742-D275-4DE1-948A-3CBDCD612F56}"/>
              </a:ext>
            </a:extLst>
          </p:cNvPr>
          <p:cNvSpPr txBox="1">
            <a:spLocks/>
          </p:cNvSpPr>
          <p:nvPr/>
        </p:nvSpPr>
        <p:spPr>
          <a:xfrm>
            <a:off x="669063" y="78282"/>
            <a:ext cx="3463405" cy="86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5271C672-F31E-49B9-B85C-B5452A0248B1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156964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52400" y="2076450"/>
            <a:ext cx="11811000" cy="184082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A Terra Real</a:t>
            </a:r>
          </a:p>
        </p:txBody>
      </p:sp>
    </p:spTree>
    <p:extLst>
      <p:ext uri="{BB962C8B-B14F-4D97-AF65-F5344CB8AC3E}">
        <p14:creationId xmlns:p14="http://schemas.microsoft.com/office/powerpoint/2010/main" val="110759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FD06CD4-4957-42EC-A54C-A13D911E2AB4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FD06CD4-4957-42EC-A54C-A13D911E2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E4A42262-525F-4A17-8BF7-BA8975D0C7DD}"/>
              </a:ext>
            </a:extLst>
          </p:cNvPr>
          <p:cNvSpPr/>
          <p:nvPr/>
        </p:nvSpPr>
        <p:spPr>
          <a:xfrm>
            <a:off x="8040474" y="2559621"/>
            <a:ext cx="1743908" cy="117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D6C41F9-0EFD-4FD7-95F3-72AED1664518}"/>
                  </a:ext>
                </a:extLst>
              </p:cNvPr>
              <p:cNvSpPr txBox="1"/>
              <p:nvPr/>
            </p:nvSpPr>
            <p:spPr>
              <a:xfrm>
                <a:off x="2442176" y="4832753"/>
                <a:ext cx="9926526" cy="126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d>
                        <m:d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pt-BR" sz="28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r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  <m: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</m:d>
                                      <m: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D6C41F9-0EFD-4FD7-95F3-72AED1664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76" y="4832753"/>
                <a:ext cx="9926526" cy="1264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76338A0B-86CD-40EC-8189-3B09D3946E46}"/>
              </a:ext>
            </a:extLst>
          </p:cNvPr>
          <p:cNvSpPr txBox="1">
            <a:spLocks/>
          </p:cNvSpPr>
          <p:nvPr/>
        </p:nvSpPr>
        <p:spPr>
          <a:xfrm>
            <a:off x="5434908" y="4116703"/>
            <a:ext cx="6272773" cy="44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Potencial em termo de </a:t>
            </a:r>
            <a:r>
              <a:rPr lang="pt-BR" sz="2400" dirty="0">
                <a:solidFill>
                  <a:srgbClr val="FF0000"/>
                </a:solidFill>
              </a:rPr>
              <a:t>harmônicos esféricos</a:t>
            </a:r>
            <a:r>
              <a:rPr lang="pt-BR" sz="2400" dirty="0"/>
              <a:t>!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26D16818-2765-44E7-AE5F-369EDBA4921B}"/>
              </a:ext>
            </a:extLst>
          </p:cNvPr>
          <p:cNvSpPr txBox="1">
            <a:spLocks/>
          </p:cNvSpPr>
          <p:nvPr/>
        </p:nvSpPr>
        <p:spPr>
          <a:xfrm>
            <a:off x="669063" y="78282"/>
            <a:ext cx="3463405" cy="86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5006CF9F-0857-46AE-8B27-9272BDD94254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372896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FD06CD4-4957-42EC-A54C-A13D911E2AB4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FD06CD4-4957-42EC-A54C-A13D911E2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E4A42262-525F-4A17-8BF7-BA8975D0C7DD}"/>
              </a:ext>
            </a:extLst>
          </p:cNvPr>
          <p:cNvSpPr/>
          <p:nvPr/>
        </p:nvSpPr>
        <p:spPr>
          <a:xfrm>
            <a:off x="8040474" y="2559621"/>
            <a:ext cx="1743908" cy="117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D6C41F9-0EFD-4FD7-95F3-72AED1664518}"/>
                  </a:ext>
                </a:extLst>
              </p:cNvPr>
              <p:cNvSpPr txBox="1"/>
              <p:nvPr/>
            </p:nvSpPr>
            <p:spPr>
              <a:xfrm>
                <a:off x="2442176" y="4832753"/>
                <a:ext cx="9926526" cy="126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d>
                        <m:d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pt-BR" sz="28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r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  <m: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</m:d>
                                      <m: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D6C41F9-0EFD-4FD7-95F3-72AED1664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76" y="4832753"/>
                <a:ext cx="9926526" cy="1264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76338A0B-86CD-40EC-8189-3B09D3946E46}"/>
              </a:ext>
            </a:extLst>
          </p:cNvPr>
          <p:cNvSpPr txBox="1">
            <a:spLocks/>
          </p:cNvSpPr>
          <p:nvPr/>
        </p:nvSpPr>
        <p:spPr>
          <a:xfrm>
            <a:off x="5434908" y="4116703"/>
            <a:ext cx="6272773" cy="44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Potencial em termo de </a:t>
            </a:r>
            <a:r>
              <a:rPr lang="pt-BR" sz="2400" dirty="0">
                <a:solidFill>
                  <a:srgbClr val="FF0000"/>
                </a:solidFill>
              </a:rPr>
              <a:t>harmônicos esféricos</a:t>
            </a:r>
            <a:r>
              <a:rPr lang="pt-BR" sz="2400" dirty="0"/>
              <a:t>!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F6FEC7E-C0CC-4138-B876-0A0E8CFEC88D}"/>
              </a:ext>
            </a:extLst>
          </p:cNvPr>
          <p:cNvSpPr/>
          <p:nvPr/>
        </p:nvSpPr>
        <p:spPr>
          <a:xfrm>
            <a:off x="6184247" y="4940041"/>
            <a:ext cx="684595" cy="555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B8D905D7-2D60-44F3-9872-42A8894EC408}"/>
              </a:ext>
            </a:extLst>
          </p:cNvPr>
          <p:cNvSpPr txBox="1">
            <a:spLocks/>
          </p:cNvSpPr>
          <p:nvPr/>
        </p:nvSpPr>
        <p:spPr>
          <a:xfrm>
            <a:off x="4423690" y="6255269"/>
            <a:ext cx="6272773" cy="44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FF0000"/>
                </a:solidFill>
              </a:rPr>
              <a:t>Raio equatorial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26D16818-2765-44E7-AE5F-369EDBA4921B}"/>
              </a:ext>
            </a:extLst>
          </p:cNvPr>
          <p:cNvSpPr txBox="1">
            <a:spLocks/>
          </p:cNvSpPr>
          <p:nvPr/>
        </p:nvSpPr>
        <p:spPr>
          <a:xfrm>
            <a:off x="669063" y="78282"/>
            <a:ext cx="3463405" cy="86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5006CF9F-0857-46AE-8B27-9272BDD94254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3696529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FD06CD4-4957-42EC-A54C-A13D911E2AB4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FD06CD4-4957-42EC-A54C-A13D911E2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E4A42262-525F-4A17-8BF7-BA8975D0C7DD}"/>
              </a:ext>
            </a:extLst>
          </p:cNvPr>
          <p:cNvSpPr/>
          <p:nvPr/>
        </p:nvSpPr>
        <p:spPr>
          <a:xfrm>
            <a:off x="8040474" y="2559621"/>
            <a:ext cx="1743908" cy="117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D6C41F9-0EFD-4FD7-95F3-72AED1664518}"/>
                  </a:ext>
                </a:extLst>
              </p:cNvPr>
              <p:cNvSpPr txBox="1"/>
              <p:nvPr/>
            </p:nvSpPr>
            <p:spPr>
              <a:xfrm>
                <a:off x="2442176" y="4832753"/>
                <a:ext cx="9926526" cy="126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d>
                        <m:d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pt-BR" sz="28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r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  <m: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</m:d>
                                      <m: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D6C41F9-0EFD-4FD7-95F3-72AED1664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76" y="4832753"/>
                <a:ext cx="9926526" cy="1264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76338A0B-86CD-40EC-8189-3B09D3946E46}"/>
              </a:ext>
            </a:extLst>
          </p:cNvPr>
          <p:cNvSpPr txBox="1">
            <a:spLocks/>
          </p:cNvSpPr>
          <p:nvPr/>
        </p:nvSpPr>
        <p:spPr>
          <a:xfrm>
            <a:off x="5434908" y="4116703"/>
            <a:ext cx="6272773" cy="44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Potencial em termo de </a:t>
            </a:r>
            <a:r>
              <a:rPr lang="pt-BR" sz="2400" dirty="0">
                <a:solidFill>
                  <a:srgbClr val="FF0000"/>
                </a:solidFill>
              </a:rPr>
              <a:t>harmônicos esféricos</a:t>
            </a:r>
            <a:r>
              <a:rPr lang="pt-BR" sz="2400" dirty="0"/>
              <a:t>!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B8D905D7-2D60-44F3-9872-42A8894EC408}"/>
              </a:ext>
            </a:extLst>
          </p:cNvPr>
          <p:cNvSpPr txBox="1">
            <a:spLocks/>
          </p:cNvSpPr>
          <p:nvPr/>
        </p:nvSpPr>
        <p:spPr>
          <a:xfrm>
            <a:off x="3789696" y="6296020"/>
            <a:ext cx="6189191" cy="44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FF0000"/>
                </a:solidFill>
              </a:rPr>
              <a:t>n e m são o grau e a ordem, respectivamente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FA4EC31-EAC3-41FD-9E2A-C598BEB37CDC}"/>
              </a:ext>
            </a:extLst>
          </p:cNvPr>
          <p:cNvSpPr/>
          <p:nvPr/>
        </p:nvSpPr>
        <p:spPr>
          <a:xfrm>
            <a:off x="4926731" y="5740865"/>
            <a:ext cx="1487321" cy="555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A2C15341-613F-4244-A72A-087BE6779761}"/>
              </a:ext>
            </a:extLst>
          </p:cNvPr>
          <p:cNvSpPr txBox="1">
            <a:spLocks/>
          </p:cNvSpPr>
          <p:nvPr/>
        </p:nvSpPr>
        <p:spPr>
          <a:xfrm>
            <a:off x="669063" y="78282"/>
            <a:ext cx="3463405" cy="86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BD0F312F-8B76-4926-938D-F6772FD7A867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139580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FD06CD4-4957-42EC-A54C-A13D911E2AB4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FD06CD4-4957-42EC-A54C-A13D911E2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E4A42262-525F-4A17-8BF7-BA8975D0C7DD}"/>
              </a:ext>
            </a:extLst>
          </p:cNvPr>
          <p:cNvSpPr/>
          <p:nvPr/>
        </p:nvSpPr>
        <p:spPr>
          <a:xfrm>
            <a:off x="8040474" y="2559621"/>
            <a:ext cx="1743908" cy="117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D6C41F9-0EFD-4FD7-95F3-72AED1664518}"/>
                  </a:ext>
                </a:extLst>
              </p:cNvPr>
              <p:cNvSpPr txBox="1"/>
              <p:nvPr/>
            </p:nvSpPr>
            <p:spPr>
              <a:xfrm>
                <a:off x="2442176" y="4832753"/>
                <a:ext cx="9926526" cy="126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d>
                        <m:d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pt-BR" sz="28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r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  <m: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</m:d>
                                      <m: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D6C41F9-0EFD-4FD7-95F3-72AED1664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76" y="4832753"/>
                <a:ext cx="9926526" cy="1264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76338A0B-86CD-40EC-8189-3B09D3946E46}"/>
              </a:ext>
            </a:extLst>
          </p:cNvPr>
          <p:cNvSpPr txBox="1">
            <a:spLocks/>
          </p:cNvSpPr>
          <p:nvPr/>
        </p:nvSpPr>
        <p:spPr>
          <a:xfrm>
            <a:off x="5434908" y="4116703"/>
            <a:ext cx="6272773" cy="44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Potencial em termo de </a:t>
            </a:r>
            <a:r>
              <a:rPr lang="pt-BR" sz="2400" dirty="0">
                <a:solidFill>
                  <a:srgbClr val="FF0000"/>
                </a:solidFill>
              </a:rPr>
              <a:t>harmônicos esféricos</a:t>
            </a:r>
            <a:r>
              <a:rPr lang="pt-BR" sz="2400" dirty="0"/>
              <a:t>!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B8D905D7-2D60-44F3-9872-42A8894EC408}"/>
              </a:ext>
            </a:extLst>
          </p:cNvPr>
          <p:cNvSpPr txBox="1">
            <a:spLocks/>
          </p:cNvSpPr>
          <p:nvPr/>
        </p:nvSpPr>
        <p:spPr>
          <a:xfrm>
            <a:off x="3789696" y="6296020"/>
            <a:ext cx="6189191" cy="44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FF0000"/>
                </a:solidFill>
              </a:rPr>
              <a:t>Constante gravitacional e a massa da Terra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FA4EC31-EAC3-41FD-9E2A-C598BEB37CDC}"/>
              </a:ext>
            </a:extLst>
          </p:cNvPr>
          <p:cNvSpPr/>
          <p:nvPr/>
        </p:nvSpPr>
        <p:spPr>
          <a:xfrm>
            <a:off x="3165827" y="4907202"/>
            <a:ext cx="1487321" cy="555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BB22BC8F-6F59-4CD8-AEA8-818A37B79C26}"/>
              </a:ext>
            </a:extLst>
          </p:cNvPr>
          <p:cNvSpPr txBox="1">
            <a:spLocks/>
          </p:cNvSpPr>
          <p:nvPr/>
        </p:nvSpPr>
        <p:spPr>
          <a:xfrm>
            <a:off x="669063" y="78282"/>
            <a:ext cx="3463405" cy="86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F804BA6-9499-429E-9DD3-A512B443E302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763374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FD06CD4-4957-42EC-A54C-A13D911E2AB4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FD06CD4-4957-42EC-A54C-A13D911E2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E4A42262-525F-4A17-8BF7-BA8975D0C7DD}"/>
              </a:ext>
            </a:extLst>
          </p:cNvPr>
          <p:cNvSpPr/>
          <p:nvPr/>
        </p:nvSpPr>
        <p:spPr>
          <a:xfrm>
            <a:off x="8040474" y="2559621"/>
            <a:ext cx="1743908" cy="117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D6C41F9-0EFD-4FD7-95F3-72AED1664518}"/>
                  </a:ext>
                </a:extLst>
              </p:cNvPr>
              <p:cNvSpPr txBox="1"/>
              <p:nvPr/>
            </p:nvSpPr>
            <p:spPr>
              <a:xfrm>
                <a:off x="2442176" y="4832753"/>
                <a:ext cx="9926526" cy="126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d>
                        <m:d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pt-BR" sz="28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r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  <m: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</m:d>
                                      <m: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D6C41F9-0EFD-4FD7-95F3-72AED1664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76" y="4832753"/>
                <a:ext cx="9926526" cy="1264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76338A0B-86CD-40EC-8189-3B09D3946E46}"/>
              </a:ext>
            </a:extLst>
          </p:cNvPr>
          <p:cNvSpPr txBox="1">
            <a:spLocks/>
          </p:cNvSpPr>
          <p:nvPr/>
        </p:nvSpPr>
        <p:spPr>
          <a:xfrm>
            <a:off x="5434908" y="4116703"/>
            <a:ext cx="6272773" cy="44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Potencial em termo de </a:t>
            </a:r>
            <a:r>
              <a:rPr lang="pt-BR" sz="2400" dirty="0">
                <a:solidFill>
                  <a:srgbClr val="FF0000"/>
                </a:solidFill>
              </a:rPr>
              <a:t>harmônicos esféricos</a:t>
            </a:r>
            <a:r>
              <a:rPr lang="pt-BR" sz="2400" dirty="0"/>
              <a:t>!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B8D905D7-2D60-44F3-9872-42A8894EC408}"/>
              </a:ext>
            </a:extLst>
          </p:cNvPr>
          <p:cNvSpPr txBox="1">
            <a:spLocks/>
          </p:cNvSpPr>
          <p:nvPr/>
        </p:nvSpPr>
        <p:spPr>
          <a:xfrm>
            <a:off x="6984235" y="5925081"/>
            <a:ext cx="3856383" cy="44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FF0000"/>
                </a:solidFill>
              </a:rPr>
              <a:t>Ângulo azimutal e colatitude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FA4EC31-EAC3-41FD-9E2A-C598BEB37CDC}"/>
              </a:ext>
            </a:extLst>
          </p:cNvPr>
          <p:cNvSpPr/>
          <p:nvPr/>
        </p:nvSpPr>
        <p:spPr>
          <a:xfrm>
            <a:off x="8168767" y="5154353"/>
            <a:ext cx="1487321" cy="555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54DAEA1-2523-48EF-B6A0-9C93D041F041}"/>
              </a:ext>
            </a:extLst>
          </p:cNvPr>
          <p:cNvSpPr txBox="1">
            <a:spLocks/>
          </p:cNvSpPr>
          <p:nvPr/>
        </p:nvSpPr>
        <p:spPr>
          <a:xfrm>
            <a:off x="669063" y="78282"/>
            <a:ext cx="3463405" cy="86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CC9D985-A418-4098-8410-FC54C5163F7B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</p:spTree>
    <p:extLst>
      <p:ext uri="{BB962C8B-B14F-4D97-AF65-F5344CB8AC3E}">
        <p14:creationId xmlns:p14="http://schemas.microsoft.com/office/powerpoint/2010/main" val="642790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A31D780C-04AA-45E0-940A-0B04303E9031}"/>
              </a:ext>
            </a:extLst>
          </p:cNvPr>
          <p:cNvSpPr/>
          <p:nvPr/>
        </p:nvSpPr>
        <p:spPr>
          <a:xfrm>
            <a:off x="9968182" y="2559621"/>
            <a:ext cx="1743908" cy="117954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D431D10-93EE-45D9-8393-2154478A5417}"/>
              </a:ext>
            </a:extLst>
          </p:cNvPr>
          <p:cNvSpPr/>
          <p:nvPr/>
        </p:nvSpPr>
        <p:spPr>
          <a:xfrm>
            <a:off x="8284106" y="3699316"/>
            <a:ext cx="3850396" cy="117954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24F6D07F-A9AE-4D35-834F-548F79834193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7835BF00-ADCB-488C-8E69-3604A76FCDAD}"/>
              </a:ext>
            </a:extLst>
          </p:cNvPr>
          <p:cNvSpPr txBox="1">
            <a:spLocks/>
          </p:cNvSpPr>
          <p:nvPr/>
        </p:nvSpPr>
        <p:spPr>
          <a:xfrm>
            <a:off x="669063" y="78282"/>
            <a:ext cx="3463405" cy="86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45CCCDE3-6D87-4C6B-AEF7-6DC791E84FD0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687950E-956F-442B-9A0A-C45B124E965F}"/>
              </a:ext>
            </a:extLst>
          </p:cNvPr>
          <p:cNvCxnSpPr>
            <a:cxnSpLocks/>
          </p:cNvCxnSpPr>
          <p:nvPr/>
        </p:nvCxnSpPr>
        <p:spPr>
          <a:xfrm>
            <a:off x="2350468" y="3055426"/>
            <a:ext cx="11223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26E83CE-0A3F-4888-B659-FBDCEE4BF1DF}"/>
                  </a:ext>
                </a:extLst>
              </p:cNvPr>
              <p:cNvSpPr txBox="1"/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26E83CE-0A3F-4888-B659-FBDCEE4BF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100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85D6560-0CDE-471A-92BE-CEC7078F68EE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A98408-54EA-422C-970C-C205B8A3E6CA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674EB6F-7A57-4BC7-BCC9-31A58B43B4A2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176D4078-BC0C-4996-B686-8AC6705AAC7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24">
            <a:extLst>
              <a:ext uri="{FF2B5EF4-FFF2-40B4-BE49-F238E27FC236}">
                <a16:creationId xmlns:a16="http://schemas.microsoft.com/office/drawing/2014/main" id="{12F5772C-356F-4008-A983-B04BAA58EAC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CD956D8-A487-4662-987D-EC3F85F42FB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>
            <a:extLst>
              <a:ext uri="{FF2B5EF4-FFF2-40B4-BE49-F238E27FC236}">
                <a16:creationId xmlns:a16="http://schemas.microsoft.com/office/drawing/2014/main" id="{F8AF49C9-C199-4AA8-862B-9845D46AC0D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F6EEDB01-D29C-4CCE-AE67-4A3D6F90D158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D8F2A7C-E3CE-40FE-986C-04D109161E3B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36E3A86B-2D98-4B63-915A-F4B6DB9CBF82}"/>
              </a:ext>
            </a:extLst>
          </p:cNvPr>
          <p:cNvSpPr txBox="1">
            <a:spLocks/>
          </p:cNvSpPr>
          <p:nvPr/>
        </p:nvSpPr>
        <p:spPr>
          <a:xfrm>
            <a:off x="63566" y="23165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Existem superfícies pelas quais o potencial é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F59E94B-023B-4B08-949A-096DE48C753B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F59E94B-023B-4B08-949A-096DE48C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20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85D6560-0CDE-471A-92BE-CEC7078F68EE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A98408-54EA-422C-970C-C205B8A3E6CA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674EB6F-7A57-4BC7-BCC9-31A58B43B4A2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176D4078-BC0C-4996-B686-8AC6705AAC7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24">
            <a:extLst>
              <a:ext uri="{FF2B5EF4-FFF2-40B4-BE49-F238E27FC236}">
                <a16:creationId xmlns:a16="http://schemas.microsoft.com/office/drawing/2014/main" id="{12F5772C-356F-4008-A983-B04BAA58EAC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CD956D8-A487-4662-987D-EC3F85F42FB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>
            <a:extLst>
              <a:ext uri="{FF2B5EF4-FFF2-40B4-BE49-F238E27FC236}">
                <a16:creationId xmlns:a16="http://schemas.microsoft.com/office/drawing/2014/main" id="{F8AF49C9-C199-4AA8-862B-9845D46AC0D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F6EEDB01-D29C-4CCE-AE67-4A3D6F90D158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D8F2A7C-E3CE-40FE-986C-04D109161E3B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46" name="Forma livre 49">
            <a:extLst>
              <a:ext uri="{FF2B5EF4-FFF2-40B4-BE49-F238E27FC236}">
                <a16:creationId xmlns:a16="http://schemas.microsoft.com/office/drawing/2014/main" id="{598340A8-A153-4CA6-8281-FE8E61F14E26}"/>
              </a:ext>
            </a:extLst>
          </p:cNvPr>
          <p:cNvSpPr>
            <a:spLocks noChangeAspect="1"/>
          </p:cNvSpPr>
          <p:nvPr/>
        </p:nvSpPr>
        <p:spPr>
          <a:xfrm>
            <a:off x="615162" y="253928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9">
            <a:extLst>
              <a:ext uri="{FF2B5EF4-FFF2-40B4-BE49-F238E27FC236}">
                <a16:creationId xmlns:a16="http://schemas.microsoft.com/office/drawing/2014/main" id="{A5316F8F-8D64-4C06-B8BF-032B9EDE86F4}"/>
              </a:ext>
            </a:extLst>
          </p:cNvPr>
          <p:cNvSpPr>
            <a:spLocks noChangeAspect="1"/>
          </p:cNvSpPr>
          <p:nvPr/>
        </p:nvSpPr>
        <p:spPr>
          <a:xfrm>
            <a:off x="402906" y="2396146"/>
            <a:ext cx="3822647" cy="2938492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orma livre 49">
            <a:extLst>
              <a:ext uri="{FF2B5EF4-FFF2-40B4-BE49-F238E27FC236}">
                <a16:creationId xmlns:a16="http://schemas.microsoft.com/office/drawing/2014/main" id="{CAB2716A-C4C6-4F1F-B932-0E01A18C1E73}"/>
              </a:ext>
            </a:extLst>
          </p:cNvPr>
          <p:cNvSpPr>
            <a:spLocks noChangeAspect="1"/>
          </p:cNvSpPr>
          <p:nvPr/>
        </p:nvSpPr>
        <p:spPr>
          <a:xfrm>
            <a:off x="202652" y="2153836"/>
            <a:ext cx="4223564" cy="3446863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36E3A86B-2D98-4B63-915A-F4B6DB9CBF82}"/>
              </a:ext>
            </a:extLst>
          </p:cNvPr>
          <p:cNvSpPr txBox="1">
            <a:spLocks/>
          </p:cNvSpPr>
          <p:nvPr/>
        </p:nvSpPr>
        <p:spPr>
          <a:xfrm>
            <a:off x="63566" y="23165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Existem superfícies pelas quais o potencial é constante</a:t>
            </a:r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130CD478-89E0-4908-AAD1-87D0BA673148}"/>
              </a:ext>
            </a:extLst>
          </p:cNvPr>
          <p:cNvSpPr txBox="1">
            <a:spLocks/>
          </p:cNvSpPr>
          <p:nvPr/>
        </p:nvSpPr>
        <p:spPr>
          <a:xfrm>
            <a:off x="4391115" y="4077809"/>
            <a:ext cx="4923610" cy="902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Estas equipotenciais são chamadas de </a:t>
            </a:r>
            <a:r>
              <a:rPr lang="pt-BR" sz="2800" b="1" dirty="0" err="1"/>
              <a:t>geopes</a:t>
            </a:r>
            <a:endParaRPr lang="pt-B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634F29-0D85-4983-9DE0-E6169FF8F280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634F29-0D85-4983-9DE0-E6169FF8F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69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85D6560-0CDE-471A-92BE-CEC7078F68EE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A98408-54EA-422C-970C-C205B8A3E6CA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674EB6F-7A57-4BC7-BCC9-31A58B43B4A2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176D4078-BC0C-4996-B686-8AC6705AAC7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24">
            <a:extLst>
              <a:ext uri="{FF2B5EF4-FFF2-40B4-BE49-F238E27FC236}">
                <a16:creationId xmlns:a16="http://schemas.microsoft.com/office/drawing/2014/main" id="{12F5772C-356F-4008-A983-B04BAA58EAC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CD956D8-A487-4662-987D-EC3F85F42FB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>
            <a:extLst>
              <a:ext uri="{FF2B5EF4-FFF2-40B4-BE49-F238E27FC236}">
                <a16:creationId xmlns:a16="http://schemas.microsoft.com/office/drawing/2014/main" id="{F8AF49C9-C199-4AA8-862B-9845D46AC0D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F6EEDB01-D29C-4CCE-AE67-4A3D6F90D158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D8F2A7C-E3CE-40FE-986C-04D109161E3B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46" name="Forma livre 49">
            <a:extLst>
              <a:ext uri="{FF2B5EF4-FFF2-40B4-BE49-F238E27FC236}">
                <a16:creationId xmlns:a16="http://schemas.microsoft.com/office/drawing/2014/main" id="{598340A8-A153-4CA6-8281-FE8E61F14E26}"/>
              </a:ext>
            </a:extLst>
          </p:cNvPr>
          <p:cNvSpPr>
            <a:spLocks noChangeAspect="1"/>
          </p:cNvSpPr>
          <p:nvPr/>
        </p:nvSpPr>
        <p:spPr>
          <a:xfrm>
            <a:off x="615162" y="253928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9">
            <a:extLst>
              <a:ext uri="{FF2B5EF4-FFF2-40B4-BE49-F238E27FC236}">
                <a16:creationId xmlns:a16="http://schemas.microsoft.com/office/drawing/2014/main" id="{A5316F8F-8D64-4C06-B8BF-032B9EDE86F4}"/>
              </a:ext>
            </a:extLst>
          </p:cNvPr>
          <p:cNvSpPr>
            <a:spLocks noChangeAspect="1"/>
          </p:cNvSpPr>
          <p:nvPr/>
        </p:nvSpPr>
        <p:spPr>
          <a:xfrm>
            <a:off x="402906" y="2396146"/>
            <a:ext cx="3822647" cy="2938492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orma livre 49">
            <a:extLst>
              <a:ext uri="{FF2B5EF4-FFF2-40B4-BE49-F238E27FC236}">
                <a16:creationId xmlns:a16="http://schemas.microsoft.com/office/drawing/2014/main" id="{CAB2716A-C4C6-4F1F-B932-0E01A18C1E73}"/>
              </a:ext>
            </a:extLst>
          </p:cNvPr>
          <p:cNvSpPr>
            <a:spLocks noChangeAspect="1"/>
          </p:cNvSpPr>
          <p:nvPr/>
        </p:nvSpPr>
        <p:spPr>
          <a:xfrm>
            <a:off x="202652" y="2153836"/>
            <a:ext cx="4223564" cy="3446863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36E3A86B-2D98-4B63-915A-F4B6DB9CBF82}"/>
              </a:ext>
            </a:extLst>
          </p:cNvPr>
          <p:cNvSpPr txBox="1">
            <a:spLocks/>
          </p:cNvSpPr>
          <p:nvPr/>
        </p:nvSpPr>
        <p:spPr>
          <a:xfrm>
            <a:off x="63566" y="23165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Existem superfícies pelas quais o potencial é constante</a:t>
            </a: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62FE4C0C-CEAE-4977-8931-1B9F37DBD2C0}"/>
              </a:ext>
            </a:extLst>
          </p:cNvPr>
          <p:cNvSpPr txBox="1">
            <a:spLocks/>
          </p:cNvSpPr>
          <p:nvPr/>
        </p:nvSpPr>
        <p:spPr>
          <a:xfrm>
            <a:off x="5866231" y="5205876"/>
            <a:ext cx="6272772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 </a:t>
            </a:r>
            <a:r>
              <a:rPr lang="pt-BR" sz="4400" dirty="0" err="1"/>
              <a:t>geope</a:t>
            </a:r>
            <a:r>
              <a:rPr lang="pt-BR" sz="4400" dirty="0"/>
              <a:t> que coincide com o nível médio dos mares não perturbados é chamada de </a:t>
            </a:r>
            <a:r>
              <a:rPr lang="pt-BR" sz="4400" b="1" dirty="0" err="1"/>
              <a:t>geóide</a:t>
            </a:r>
            <a:endParaRPr lang="pt-BR" sz="4400" b="1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130CD478-89E0-4908-AAD1-87D0BA673148}"/>
              </a:ext>
            </a:extLst>
          </p:cNvPr>
          <p:cNvSpPr txBox="1">
            <a:spLocks/>
          </p:cNvSpPr>
          <p:nvPr/>
        </p:nvSpPr>
        <p:spPr>
          <a:xfrm>
            <a:off x="4391115" y="4077809"/>
            <a:ext cx="4923610" cy="902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Estas equipotenciais são chamadas de </a:t>
            </a:r>
            <a:r>
              <a:rPr lang="pt-BR" sz="2800" b="1" dirty="0" err="1"/>
              <a:t>geopes</a:t>
            </a:r>
            <a:endParaRPr lang="pt-BR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634F29-0D85-4983-9DE0-E6169FF8F280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634F29-0D85-4983-9DE0-E6169FF8F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146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85D6560-0CDE-471A-92BE-CEC7078F68EE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A98408-54EA-422C-970C-C205B8A3E6CA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674EB6F-7A57-4BC7-BCC9-31A58B43B4A2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176D4078-BC0C-4996-B686-8AC6705AAC7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24">
            <a:extLst>
              <a:ext uri="{FF2B5EF4-FFF2-40B4-BE49-F238E27FC236}">
                <a16:creationId xmlns:a16="http://schemas.microsoft.com/office/drawing/2014/main" id="{12F5772C-356F-4008-A983-B04BAA58EAC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CD956D8-A487-4662-987D-EC3F85F42FB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>
            <a:extLst>
              <a:ext uri="{FF2B5EF4-FFF2-40B4-BE49-F238E27FC236}">
                <a16:creationId xmlns:a16="http://schemas.microsoft.com/office/drawing/2014/main" id="{F8AF49C9-C199-4AA8-862B-9845D46AC0D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F6EEDB01-D29C-4CCE-AE67-4A3D6F90D158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D8F2A7C-E3CE-40FE-986C-04D109161E3B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46" name="Forma livre 49">
            <a:extLst>
              <a:ext uri="{FF2B5EF4-FFF2-40B4-BE49-F238E27FC236}">
                <a16:creationId xmlns:a16="http://schemas.microsoft.com/office/drawing/2014/main" id="{598340A8-A153-4CA6-8281-FE8E61F14E26}"/>
              </a:ext>
            </a:extLst>
          </p:cNvPr>
          <p:cNvSpPr>
            <a:spLocks noChangeAspect="1"/>
          </p:cNvSpPr>
          <p:nvPr/>
        </p:nvSpPr>
        <p:spPr>
          <a:xfrm>
            <a:off x="615162" y="253928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9">
            <a:extLst>
              <a:ext uri="{FF2B5EF4-FFF2-40B4-BE49-F238E27FC236}">
                <a16:creationId xmlns:a16="http://schemas.microsoft.com/office/drawing/2014/main" id="{A5316F8F-8D64-4C06-B8BF-032B9EDE86F4}"/>
              </a:ext>
            </a:extLst>
          </p:cNvPr>
          <p:cNvSpPr>
            <a:spLocks noChangeAspect="1"/>
          </p:cNvSpPr>
          <p:nvPr/>
        </p:nvSpPr>
        <p:spPr>
          <a:xfrm>
            <a:off x="402906" y="2396146"/>
            <a:ext cx="3822647" cy="2938492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orma livre 49">
            <a:extLst>
              <a:ext uri="{FF2B5EF4-FFF2-40B4-BE49-F238E27FC236}">
                <a16:creationId xmlns:a16="http://schemas.microsoft.com/office/drawing/2014/main" id="{CAB2716A-C4C6-4F1F-B932-0E01A18C1E73}"/>
              </a:ext>
            </a:extLst>
          </p:cNvPr>
          <p:cNvSpPr>
            <a:spLocks noChangeAspect="1"/>
          </p:cNvSpPr>
          <p:nvPr/>
        </p:nvSpPr>
        <p:spPr>
          <a:xfrm>
            <a:off x="202652" y="2153836"/>
            <a:ext cx="4223564" cy="3446863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36E3A86B-2D98-4B63-915A-F4B6DB9CBF82}"/>
              </a:ext>
            </a:extLst>
          </p:cNvPr>
          <p:cNvSpPr txBox="1">
            <a:spLocks/>
          </p:cNvSpPr>
          <p:nvPr/>
        </p:nvSpPr>
        <p:spPr>
          <a:xfrm>
            <a:off x="63566" y="23165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Existem superfícies pelas quais o potencial é constante</a:t>
            </a: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62FE4C0C-CEAE-4977-8931-1B9F37DBD2C0}"/>
              </a:ext>
            </a:extLst>
          </p:cNvPr>
          <p:cNvSpPr txBox="1">
            <a:spLocks/>
          </p:cNvSpPr>
          <p:nvPr/>
        </p:nvSpPr>
        <p:spPr>
          <a:xfrm>
            <a:off x="5866231" y="5205876"/>
            <a:ext cx="6272772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 </a:t>
            </a:r>
            <a:r>
              <a:rPr lang="pt-BR" sz="4400" dirty="0" err="1"/>
              <a:t>geope</a:t>
            </a:r>
            <a:r>
              <a:rPr lang="pt-BR" sz="4400" dirty="0"/>
              <a:t> que coincide com o nível médio dos mares não perturbados é chamada de </a:t>
            </a:r>
            <a:r>
              <a:rPr lang="pt-BR" sz="4400" b="1" dirty="0" err="1"/>
              <a:t>geóide</a:t>
            </a:r>
            <a:endParaRPr lang="pt-BR" sz="4400" b="1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130CD478-89E0-4908-AAD1-87D0BA673148}"/>
              </a:ext>
            </a:extLst>
          </p:cNvPr>
          <p:cNvSpPr txBox="1">
            <a:spLocks/>
          </p:cNvSpPr>
          <p:nvPr/>
        </p:nvSpPr>
        <p:spPr>
          <a:xfrm>
            <a:off x="4391115" y="4077809"/>
            <a:ext cx="4923610" cy="902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Estas equipotenciais são chamadas de </a:t>
            </a:r>
            <a:r>
              <a:rPr lang="pt-BR" sz="2800" b="1" dirty="0" err="1"/>
              <a:t>geopes</a:t>
            </a:r>
            <a:endParaRPr lang="pt-BR" sz="2800" b="1" dirty="0"/>
          </a:p>
        </p:txBody>
      </p:sp>
      <p:pic>
        <p:nvPicPr>
          <p:cNvPr id="21" name="Imagem 20" descr="Pássaro colorido em fundo preto&#10;&#10;Descrição gerada automaticamente com confiança média">
            <a:extLst>
              <a:ext uri="{FF2B5EF4-FFF2-40B4-BE49-F238E27FC236}">
                <a16:creationId xmlns:a16="http://schemas.microsoft.com/office/drawing/2014/main" id="{E0D0C917-8D09-4924-85DA-A9D8EDBA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015" y="1523362"/>
            <a:ext cx="4576596" cy="45765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634F29-0D85-4983-9DE0-E6169FF8F280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634F29-0D85-4983-9DE0-E6169FF8F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176825" y="6392719"/>
            <a:ext cx="4450734" cy="392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(Hofmann-</a:t>
            </a:r>
            <a:r>
              <a:rPr lang="pt-BR" sz="1400" dirty="0" err="1"/>
              <a:t>Wellenhof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Moritz, 2005; </a:t>
            </a:r>
            <a:r>
              <a:rPr lang="pt-BR" sz="1400" dirty="0" err="1"/>
              <a:t>Blakely</a:t>
            </a:r>
            <a:r>
              <a:rPr lang="pt-BR" sz="1400" dirty="0"/>
              <a:t>, 1996)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076A8CC-AEED-4D84-ABBE-75AA4005A680}"/>
              </a:ext>
            </a:extLst>
          </p:cNvPr>
          <p:cNvSpPr txBox="1">
            <a:spLocks/>
          </p:cNvSpPr>
          <p:nvPr/>
        </p:nvSpPr>
        <p:spPr>
          <a:xfrm>
            <a:off x="1942608" y="448627"/>
            <a:ext cx="8399716" cy="1193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Na Geofísica estamos interessados na componente gravitacional que é relacionada com às variações de densidade no interior da Terra</a:t>
            </a:r>
          </a:p>
        </p:txBody>
      </p:sp>
    </p:spTree>
    <p:extLst>
      <p:ext uri="{BB962C8B-B14F-4D97-AF65-F5344CB8AC3E}">
        <p14:creationId xmlns:p14="http://schemas.microsoft.com/office/powerpoint/2010/main" val="602159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85D6560-0CDE-471A-92BE-CEC7078F68EE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A98408-54EA-422C-970C-C205B8A3E6CA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674EB6F-7A57-4BC7-BCC9-31A58B43B4A2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176D4078-BC0C-4996-B686-8AC6705AAC7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24">
            <a:extLst>
              <a:ext uri="{FF2B5EF4-FFF2-40B4-BE49-F238E27FC236}">
                <a16:creationId xmlns:a16="http://schemas.microsoft.com/office/drawing/2014/main" id="{12F5772C-356F-4008-A983-B04BAA58EAC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CD956D8-A487-4662-987D-EC3F85F42FB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>
            <a:extLst>
              <a:ext uri="{FF2B5EF4-FFF2-40B4-BE49-F238E27FC236}">
                <a16:creationId xmlns:a16="http://schemas.microsoft.com/office/drawing/2014/main" id="{F8AF49C9-C199-4AA8-862B-9845D46AC0D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F6EEDB01-D29C-4CCE-AE67-4A3D6F90D158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D8F2A7C-E3CE-40FE-986C-04D109161E3B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46" name="Forma livre 49">
            <a:extLst>
              <a:ext uri="{FF2B5EF4-FFF2-40B4-BE49-F238E27FC236}">
                <a16:creationId xmlns:a16="http://schemas.microsoft.com/office/drawing/2014/main" id="{598340A8-A153-4CA6-8281-FE8E61F14E26}"/>
              </a:ext>
            </a:extLst>
          </p:cNvPr>
          <p:cNvSpPr>
            <a:spLocks noChangeAspect="1"/>
          </p:cNvSpPr>
          <p:nvPr/>
        </p:nvSpPr>
        <p:spPr>
          <a:xfrm>
            <a:off x="615162" y="253928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9">
            <a:extLst>
              <a:ext uri="{FF2B5EF4-FFF2-40B4-BE49-F238E27FC236}">
                <a16:creationId xmlns:a16="http://schemas.microsoft.com/office/drawing/2014/main" id="{A5316F8F-8D64-4C06-B8BF-032B9EDE86F4}"/>
              </a:ext>
            </a:extLst>
          </p:cNvPr>
          <p:cNvSpPr>
            <a:spLocks noChangeAspect="1"/>
          </p:cNvSpPr>
          <p:nvPr/>
        </p:nvSpPr>
        <p:spPr>
          <a:xfrm>
            <a:off x="402906" y="2396146"/>
            <a:ext cx="3822647" cy="2938492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orma livre 49">
            <a:extLst>
              <a:ext uri="{FF2B5EF4-FFF2-40B4-BE49-F238E27FC236}">
                <a16:creationId xmlns:a16="http://schemas.microsoft.com/office/drawing/2014/main" id="{CAB2716A-C4C6-4F1F-B932-0E01A18C1E73}"/>
              </a:ext>
            </a:extLst>
          </p:cNvPr>
          <p:cNvSpPr>
            <a:spLocks noChangeAspect="1"/>
          </p:cNvSpPr>
          <p:nvPr/>
        </p:nvSpPr>
        <p:spPr>
          <a:xfrm>
            <a:off x="202652" y="2153836"/>
            <a:ext cx="4223564" cy="3446863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36E3A86B-2D98-4B63-915A-F4B6DB9CBF82}"/>
              </a:ext>
            </a:extLst>
          </p:cNvPr>
          <p:cNvSpPr txBox="1">
            <a:spLocks/>
          </p:cNvSpPr>
          <p:nvPr/>
        </p:nvSpPr>
        <p:spPr>
          <a:xfrm>
            <a:off x="63566" y="23165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Existem superfícies pelas quais o potencial é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F8397B2A-5CE8-4972-A244-EE4FBE0248AD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F8397B2A-5CE8-4972-A244-EE4FBE02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49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093CF50-6608-49C5-86ED-453DB1167486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85D6560-0CDE-471A-92BE-CEC7078F68EE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A98408-54EA-422C-970C-C205B8A3E6CA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674EB6F-7A57-4BC7-BCC9-31A58B43B4A2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176D4078-BC0C-4996-B686-8AC6705AAC7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24">
            <a:extLst>
              <a:ext uri="{FF2B5EF4-FFF2-40B4-BE49-F238E27FC236}">
                <a16:creationId xmlns:a16="http://schemas.microsoft.com/office/drawing/2014/main" id="{12F5772C-356F-4008-A983-B04BAA58EAC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CD956D8-A487-4662-987D-EC3F85F42FB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>
            <a:extLst>
              <a:ext uri="{FF2B5EF4-FFF2-40B4-BE49-F238E27FC236}">
                <a16:creationId xmlns:a16="http://schemas.microsoft.com/office/drawing/2014/main" id="{F8AF49C9-C199-4AA8-862B-9845D46AC0D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F6EEDB01-D29C-4CCE-AE67-4A3D6F90D158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D8F2A7C-E3CE-40FE-986C-04D109161E3B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36E3A86B-2D98-4B63-915A-F4B6DB9CBF82}"/>
              </a:ext>
            </a:extLst>
          </p:cNvPr>
          <p:cNvSpPr txBox="1">
            <a:spLocks/>
          </p:cNvSpPr>
          <p:nvPr/>
        </p:nvSpPr>
        <p:spPr>
          <a:xfrm>
            <a:off x="63566" y="23165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Existem superfícies pelas quais o potencial é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F8397B2A-5CE8-4972-A244-EE4FBE0248AD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F8397B2A-5CE8-4972-A244-EE4FBE02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ítulo 1">
            <a:extLst>
              <a:ext uri="{FF2B5EF4-FFF2-40B4-BE49-F238E27FC236}">
                <a16:creationId xmlns:a16="http://schemas.microsoft.com/office/drawing/2014/main" id="{389490E3-8A73-4DC0-B635-11D7AF82650F}"/>
              </a:ext>
            </a:extLst>
          </p:cNvPr>
          <p:cNvSpPr txBox="1">
            <a:spLocks/>
          </p:cNvSpPr>
          <p:nvPr/>
        </p:nvSpPr>
        <p:spPr>
          <a:xfrm>
            <a:off x="7158282" y="3779420"/>
            <a:ext cx="3736174" cy="483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vetor gravidade</a:t>
            </a:r>
            <a:endParaRPr lang="pt-BR" sz="4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94722B0-62E8-4501-B874-C0933790205C}"/>
                  </a:ext>
                </a:extLst>
              </p:cNvPr>
              <p:cNvSpPr txBox="1"/>
              <p:nvPr/>
            </p:nvSpPr>
            <p:spPr>
              <a:xfrm>
                <a:off x="7005882" y="4230917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94722B0-62E8-4501-B874-C09337902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4230917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ítulo 1">
            <a:extLst>
              <a:ext uri="{FF2B5EF4-FFF2-40B4-BE49-F238E27FC236}">
                <a16:creationId xmlns:a16="http://schemas.microsoft.com/office/drawing/2014/main" id="{0C0A1725-FD2D-43EF-B19D-C7C588A8C436}"/>
              </a:ext>
            </a:extLst>
          </p:cNvPr>
          <p:cNvSpPr txBox="1">
            <a:spLocks/>
          </p:cNvSpPr>
          <p:nvPr/>
        </p:nvSpPr>
        <p:spPr>
          <a:xfrm>
            <a:off x="3870508" y="5380655"/>
            <a:ext cx="4084910" cy="7767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módulo deste vetor é o que chamamos de gravidade!</a:t>
            </a:r>
            <a:endParaRPr lang="pt-BR" sz="4400" b="1" dirty="0">
              <a:solidFill>
                <a:schemeClr val="accent1"/>
              </a:solidFill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C76B4F8-7E00-4618-BECC-215A16E0C4AC}"/>
              </a:ext>
            </a:extLst>
          </p:cNvPr>
          <p:cNvSpPr txBox="1">
            <a:spLocks/>
          </p:cNvSpPr>
          <p:nvPr/>
        </p:nvSpPr>
        <p:spPr>
          <a:xfrm>
            <a:off x="7955418" y="5223988"/>
            <a:ext cx="4084910" cy="55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A unidade é o </a:t>
            </a:r>
            <a:r>
              <a:rPr lang="pt-BR" sz="2800" b="1" dirty="0" err="1"/>
              <a:t>mGal</a:t>
            </a:r>
            <a:r>
              <a:rPr lang="pt-BR" sz="2800" dirty="0"/>
              <a:t>!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0996D25-B906-4322-A744-99B728977158}"/>
                  </a:ext>
                </a:extLst>
              </p:cNvPr>
              <p:cNvSpPr txBox="1"/>
              <p:nvPr/>
            </p:nvSpPr>
            <p:spPr>
              <a:xfrm>
                <a:off x="8180256" y="5825362"/>
                <a:ext cx="3635233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mGal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0996D25-B906-4322-A744-99B728977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256" y="5825362"/>
                <a:ext cx="3635233" cy="465833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55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5EAC02B-BCC0-4658-95D5-6E14CC91970C}"/>
                  </a:ext>
                </a:extLst>
              </p:cNvPr>
              <p:cNvSpPr txBox="1"/>
              <p:nvPr/>
            </p:nvSpPr>
            <p:spPr>
              <a:xfrm>
                <a:off x="5760217" y="132249"/>
                <a:ext cx="5442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40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400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5EAC02B-BCC0-4658-95D5-6E14CC91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217" y="132249"/>
                <a:ext cx="54423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1">
            <a:extLst>
              <a:ext uri="{FF2B5EF4-FFF2-40B4-BE49-F238E27FC236}">
                <a16:creationId xmlns:a16="http://schemas.microsoft.com/office/drawing/2014/main" id="{72D10D82-2BBA-4D92-8905-F9785DDE54B0}"/>
              </a:ext>
            </a:extLst>
          </p:cNvPr>
          <p:cNvSpPr txBox="1">
            <a:spLocks/>
          </p:cNvSpPr>
          <p:nvPr/>
        </p:nvSpPr>
        <p:spPr>
          <a:xfrm>
            <a:off x="176760" y="765870"/>
            <a:ext cx="507987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err="1"/>
              <a:t>International</a:t>
            </a:r>
            <a:r>
              <a:rPr lang="pt-BR" sz="4400" dirty="0"/>
              <a:t> Center for Global Earth Model (ICGEM)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9C1E3ED-2678-4A79-8635-99BA95A879F5}"/>
              </a:ext>
            </a:extLst>
          </p:cNvPr>
          <p:cNvSpPr txBox="1">
            <a:spLocks/>
          </p:cNvSpPr>
          <p:nvPr/>
        </p:nvSpPr>
        <p:spPr>
          <a:xfrm>
            <a:off x="1080247" y="1952794"/>
            <a:ext cx="2919382" cy="5494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Modelo EIGEN-6C4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45BE19-3D40-4370-97B1-992A9A4C36E6}"/>
              </a:ext>
            </a:extLst>
          </p:cNvPr>
          <p:cNvSpPr txBox="1">
            <a:spLocks/>
          </p:cNvSpPr>
          <p:nvPr/>
        </p:nvSpPr>
        <p:spPr>
          <a:xfrm>
            <a:off x="390407" y="4032430"/>
            <a:ext cx="4299062" cy="11624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Utilizam diversos tipo de dados (</a:t>
            </a:r>
            <a:r>
              <a:rPr lang="pt-BR" sz="2400" dirty="0" err="1"/>
              <a:t>i.e</a:t>
            </a:r>
            <a:r>
              <a:rPr lang="pt-BR" sz="2400" dirty="0"/>
              <a:t>, aerolevantamento, terrestres e satélite).</a:t>
            </a:r>
            <a:endParaRPr lang="pt-BR" sz="2400" b="1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F7B1750-0F48-4EEA-9FD9-91BE52CE15E0}"/>
              </a:ext>
            </a:extLst>
          </p:cNvPr>
          <p:cNvSpPr txBox="1">
            <a:spLocks/>
          </p:cNvSpPr>
          <p:nvPr/>
        </p:nvSpPr>
        <p:spPr>
          <a:xfrm>
            <a:off x="390407" y="2820259"/>
            <a:ext cx="4722068" cy="757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São calculados sobre a superfície física da Terra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AECAA6C-31C9-4EEB-AB8A-58810C0F19E6}"/>
              </a:ext>
            </a:extLst>
          </p:cNvPr>
          <p:cNvSpPr txBox="1">
            <a:spLocks/>
          </p:cNvSpPr>
          <p:nvPr/>
        </p:nvSpPr>
        <p:spPr>
          <a:xfrm>
            <a:off x="10239448" y="937455"/>
            <a:ext cx="1775792" cy="390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≈ 0,5 graus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2673665-6281-412A-BCC8-FAD00E5C3A1A}"/>
              </a:ext>
            </a:extLst>
          </p:cNvPr>
          <p:cNvSpPr txBox="1">
            <a:spLocks/>
          </p:cNvSpPr>
          <p:nvPr/>
        </p:nvSpPr>
        <p:spPr>
          <a:xfrm>
            <a:off x="1080247" y="5512904"/>
            <a:ext cx="3451996" cy="1004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Acabamos de descrever </a:t>
            </a:r>
            <a:r>
              <a:rPr lang="pt-BR" sz="2800" b="1" dirty="0">
                <a:solidFill>
                  <a:srgbClr val="FF0000"/>
                </a:solidFill>
              </a:rPr>
              <a:t>a Terra Real</a:t>
            </a:r>
            <a:r>
              <a:rPr lang="pt-BR" sz="2800" dirty="0"/>
              <a:t>!</a:t>
            </a: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271729B-DED4-4393-A0C2-0773EE75B3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4" t="7729" r="10580" b="16522"/>
          <a:stretch/>
        </p:blipFill>
        <p:spPr>
          <a:xfrm>
            <a:off x="6359248" y="1295325"/>
            <a:ext cx="5442346" cy="54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8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52400" y="2076450"/>
            <a:ext cx="11811000" cy="184082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Terra Normal</a:t>
            </a:r>
          </a:p>
        </p:txBody>
      </p:sp>
    </p:spTree>
    <p:extLst>
      <p:ext uri="{BB962C8B-B14F-4D97-AF65-F5344CB8AC3E}">
        <p14:creationId xmlns:p14="http://schemas.microsoft.com/office/powerpoint/2010/main" val="1795944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2D4F00D-CE25-4A11-B69E-B548D217A526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2248508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2D4F00D-CE25-4A11-B69E-B548D217A526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3598638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2D4F00D-CE25-4A11-B69E-B548D217A526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2D04FAB-742F-40D1-B0F4-DEA483214904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</p:txBody>
      </p:sp>
    </p:spTree>
    <p:extLst>
      <p:ext uri="{BB962C8B-B14F-4D97-AF65-F5344CB8AC3E}">
        <p14:creationId xmlns:p14="http://schemas.microsoft.com/office/powerpoint/2010/main" val="1257819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2D4F00D-CE25-4A11-B69E-B548D217A526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2D04FAB-742F-40D1-B0F4-DEA483214904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</p:txBody>
      </p:sp>
    </p:spTree>
    <p:extLst>
      <p:ext uri="{BB962C8B-B14F-4D97-AF65-F5344CB8AC3E}">
        <p14:creationId xmlns:p14="http://schemas.microsoft.com/office/powerpoint/2010/main" val="520535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2D4F00D-CE25-4A11-B69E-B548D217A526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2D04FAB-742F-40D1-B0F4-DEA483214904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</p:txBody>
      </p:sp>
    </p:spTree>
    <p:extLst>
      <p:ext uri="{BB962C8B-B14F-4D97-AF65-F5344CB8AC3E}">
        <p14:creationId xmlns:p14="http://schemas.microsoft.com/office/powerpoint/2010/main" val="1417924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2D4F00D-CE25-4A11-B69E-B548D217A526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2D04FAB-742F-40D1-B0F4-DEA483214904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</p:spTree>
    <p:extLst>
      <p:ext uri="{BB962C8B-B14F-4D97-AF65-F5344CB8AC3E}">
        <p14:creationId xmlns:p14="http://schemas.microsoft.com/office/powerpoint/2010/main" val="88239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176825" y="6392719"/>
            <a:ext cx="4450734" cy="392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(Hofmann-</a:t>
            </a:r>
            <a:r>
              <a:rPr lang="pt-BR" sz="1400" dirty="0" err="1"/>
              <a:t>Wellenhof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Moritz, 2005; </a:t>
            </a:r>
            <a:r>
              <a:rPr lang="pt-BR" sz="1400" dirty="0" err="1"/>
              <a:t>Blakely</a:t>
            </a:r>
            <a:r>
              <a:rPr lang="pt-BR" sz="1400" dirty="0"/>
              <a:t>, 1996)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296A3B7-38B6-46D8-A0A7-F17702F3CB8F}"/>
              </a:ext>
            </a:extLst>
          </p:cNvPr>
          <p:cNvSpPr txBox="1">
            <a:spLocks/>
          </p:cNvSpPr>
          <p:nvPr/>
        </p:nvSpPr>
        <p:spPr>
          <a:xfrm>
            <a:off x="5434908" y="5069227"/>
            <a:ext cx="6376092" cy="921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076A8CC-AEED-4D84-ABBE-75AA4005A680}"/>
              </a:ext>
            </a:extLst>
          </p:cNvPr>
          <p:cNvSpPr txBox="1">
            <a:spLocks/>
          </p:cNvSpPr>
          <p:nvPr/>
        </p:nvSpPr>
        <p:spPr>
          <a:xfrm>
            <a:off x="1942608" y="448627"/>
            <a:ext cx="8399716" cy="1193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Na Geofísica estamos interessados na componente gravitacional que é relacionada com às variações de densidade no interior da Terra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0ACD8EE5-7343-4E72-85D5-CF0E841688BB}"/>
              </a:ext>
            </a:extLst>
          </p:cNvPr>
          <p:cNvSpPr txBox="1">
            <a:spLocks/>
          </p:cNvSpPr>
          <p:nvPr/>
        </p:nvSpPr>
        <p:spPr>
          <a:xfrm>
            <a:off x="1896142" y="2520991"/>
            <a:ext cx="8399716" cy="146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É necessário que a gente consiga retirar todas as componentes que não são de origem gravitacional, como as variações temporais do campo ocasionadas pela atração </a:t>
            </a:r>
            <a:r>
              <a:rPr lang="pt-BR" sz="2400" dirty="0" err="1"/>
              <a:t>luni</a:t>
            </a:r>
            <a:r>
              <a:rPr lang="pt-BR" sz="2400" dirty="0"/>
              <a:t>-solar; deriva instrumental e variações na pressão atmosférica</a:t>
            </a:r>
          </a:p>
        </p:txBody>
      </p:sp>
    </p:spTree>
    <p:extLst>
      <p:ext uri="{BB962C8B-B14F-4D97-AF65-F5344CB8AC3E}">
        <p14:creationId xmlns:p14="http://schemas.microsoft.com/office/powerpoint/2010/main" val="4025952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4000" i="0">
                                  <a:latin typeface="Cambria Math"/>
                                </a:rP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B641A15E-1B47-4A82-A4BF-4645F576BBF8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</p:spTree>
    <p:extLst>
      <p:ext uri="{BB962C8B-B14F-4D97-AF65-F5344CB8AC3E}">
        <p14:creationId xmlns:p14="http://schemas.microsoft.com/office/powerpoint/2010/main" val="4037736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4000" i="0">
                                  <a:latin typeface="Cambria Math"/>
                                </a:rP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B641A15E-1B47-4A82-A4BF-4645F576BBF8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AE71CB6-FB50-476F-A728-2671C20C19D6}"/>
              </a:ext>
            </a:extLst>
          </p:cNvPr>
          <p:cNvSpPr/>
          <p:nvPr/>
        </p:nvSpPr>
        <p:spPr>
          <a:xfrm>
            <a:off x="1987826" y="3626349"/>
            <a:ext cx="874644" cy="72321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767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4000" i="0">
                                  <a:latin typeface="Cambria Math"/>
                                </a:rP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B641A15E-1B47-4A82-A4BF-4645F576BBF8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AE71CB6-FB50-476F-A728-2671C20C19D6}"/>
              </a:ext>
            </a:extLst>
          </p:cNvPr>
          <p:cNvSpPr/>
          <p:nvPr/>
        </p:nvSpPr>
        <p:spPr>
          <a:xfrm>
            <a:off x="1987826" y="3626349"/>
            <a:ext cx="874644" cy="72321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76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4000" i="0">
                                  <a:latin typeface="Cambria Math"/>
                                </a:rP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B641A15E-1B47-4A82-A4BF-4645F576BBF8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AE71CB6-FB50-476F-A728-2671C20C19D6}"/>
              </a:ext>
            </a:extLst>
          </p:cNvPr>
          <p:cNvSpPr/>
          <p:nvPr/>
        </p:nvSpPr>
        <p:spPr>
          <a:xfrm>
            <a:off x="1987826" y="3626349"/>
            <a:ext cx="874644" cy="72321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Nuvem 1">
            <a:extLst>
              <a:ext uri="{FF2B5EF4-FFF2-40B4-BE49-F238E27FC236}">
                <a16:creationId xmlns:a16="http://schemas.microsoft.com/office/drawing/2014/main" id="{5993DB86-BECE-4683-A931-757068426CE8}"/>
              </a:ext>
            </a:extLst>
          </p:cNvPr>
          <p:cNvSpPr/>
          <p:nvPr/>
        </p:nvSpPr>
        <p:spPr>
          <a:xfrm>
            <a:off x="471608" y="364531"/>
            <a:ext cx="11416178" cy="3172343"/>
          </a:xfrm>
          <a:prstGeom prst="cloud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8546144-9F31-48CF-ADB6-9C28DE1E09B5}"/>
                  </a:ext>
                </a:extLst>
              </p:cNvPr>
              <p:cNvSpPr txBox="1"/>
              <p:nvPr/>
            </p:nvSpPr>
            <p:spPr>
              <a:xfrm>
                <a:off x="1305926" y="984253"/>
                <a:ext cx="9926526" cy="126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d>
                        <m:d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pt-B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pt-BR" sz="28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r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  <m: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</m:d>
                                      <m:r>
                                        <a:rPr lang="pt-B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nm</m:t>
                                          </m:r>
                                        </m:sub>
                                      </m:sSub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  <m:r>
                                        <a:rPr lang="pt-BR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8546144-9F31-48CF-ADB6-9C28DE1E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26" y="984253"/>
                <a:ext cx="9926526" cy="1264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32BB52CB-8880-45D6-AE12-F3C71423C09E}"/>
              </a:ext>
            </a:extLst>
          </p:cNvPr>
          <p:cNvSpPr txBox="1">
            <a:spLocks/>
          </p:cNvSpPr>
          <p:nvPr/>
        </p:nvSpPr>
        <p:spPr>
          <a:xfrm>
            <a:off x="2996523" y="2302001"/>
            <a:ext cx="6272773" cy="44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Potencial em </a:t>
            </a:r>
            <a:r>
              <a:rPr lang="pt-BR" sz="2400" dirty="0">
                <a:solidFill>
                  <a:srgbClr val="FF0000"/>
                </a:solidFill>
              </a:rPr>
              <a:t>harmônicos esféricos</a:t>
            </a:r>
            <a:r>
              <a:rPr lang="pt-B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2702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4000" i="0">
                                  <a:latin typeface="Cambria Math"/>
                                </a:rP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5249A85-BC3C-45E3-BEE2-7BD125BA156F}"/>
                  </a:ext>
                </a:extLst>
              </p:cNvPr>
              <p:cNvSpPr txBox="1"/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5249A85-BC3C-45E3-BEE2-7BD125BA1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ítulo 1">
            <a:extLst>
              <a:ext uri="{FF2B5EF4-FFF2-40B4-BE49-F238E27FC236}">
                <a16:creationId xmlns:a16="http://schemas.microsoft.com/office/drawing/2014/main" id="{DE9D1D92-B72A-478C-9C1B-44032F6A22D5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04CAA3C-9744-44E0-8AA9-5E7055949A69}"/>
              </a:ext>
            </a:extLst>
          </p:cNvPr>
          <p:cNvSpPr/>
          <p:nvPr/>
        </p:nvSpPr>
        <p:spPr>
          <a:xfrm>
            <a:off x="3203935" y="3603329"/>
            <a:ext cx="874644" cy="72321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192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5249A85-BC3C-45E3-BEE2-7BD125BA156F}"/>
                  </a:ext>
                </a:extLst>
              </p:cNvPr>
              <p:cNvSpPr txBox="1"/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5249A85-BC3C-45E3-BEE2-7BD125BA1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4E540DD0-AB04-439B-AF39-B3F127788BA7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sty m:val="p"/>
                                </m:rPr>
                                <a:rPr lang="pt-BR" sz="4000" i="0">
                                  <a:latin typeface="Cambria Math"/>
                                </a:rP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4E540DD0-AB04-439B-AF39-B3F127788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ítulo 1">
            <a:extLst>
              <a:ext uri="{FF2B5EF4-FFF2-40B4-BE49-F238E27FC236}">
                <a16:creationId xmlns:a16="http://schemas.microsoft.com/office/drawing/2014/main" id="{A3C03730-CB1C-4E11-B8C6-5F1AA3D8CF1E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</p:spTree>
    <p:extLst>
      <p:ext uri="{BB962C8B-B14F-4D97-AF65-F5344CB8AC3E}">
        <p14:creationId xmlns:p14="http://schemas.microsoft.com/office/powerpoint/2010/main" val="1921156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5249A85-BC3C-45E3-BEE2-7BD125BA156F}"/>
                  </a:ext>
                </a:extLst>
              </p:cNvPr>
              <p:cNvSpPr txBox="1"/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5249A85-BC3C-45E3-BEE2-7BD125BA1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61343409-49E0-460F-955E-3C35233ADE99}"/>
              </a:ext>
            </a:extLst>
          </p:cNvPr>
          <p:cNvSpPr txBox="1">
            <a:spLocks/>
          </p:cNvSpPr>
          <p:nvPr/>
        </p:nvSpPr>
        <p:spPr>
          <a:xfrm>
            <a:off x="4444021" y="371423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F2F75509-EE18-4DD7-9D44-E81951DC1491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</p:spTree>
    <p:extLst>
      <p:ext uri="{BB962C8B-B14F-4D97-AF65-F5344CB8AC3E}">
        <p14:creationId xmlns:p14="http://schemas.microsoft.com/office/powerpoint/2010/main" val="1252061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61343409-49E0-460F-955E-3C35233ADE99}"/>
              </a:ext>
            </a:extLst>
          </p:cNvPr>
          <p:cNvSpPr txBox="1">
            <a:spLocks/>
          </p:cNvSpPr>
          <p:nvPr/>
        </p:nvSpPr>
        <p:spPr>
          <a:xfrm>
            <a:off x="4444021" y="371423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/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𝑠𝑒𝑛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1">
            <a:extLst>
              <a:ext uri="{FF2B5EF4-FFF2-40B4-BE49-F238E27FC236}">
                <a16:creationId xmlns:a16="http://schemas.microsoft.com/office/drawing/2014/main" id="{440140B8-6971-4B46-BF68-3B085F6664AF}"/>
              </a:ext>
            </a:extLst>
          </p:cNvPr>
          <p:cNvSpPr txBox="1">
            <a:spLocks/>
          </p:cNvSpPr>
          <p:nvPr/>
        </p:nvSpPr>
        <p:spPr>
          <a:xfrm>
            <a:off x="1550695" y="6039995"/>
            <a:ext cx="2774277" cy="421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 1929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5B3B119-19ED-4FBA-87AF-114C18ED0DBB}"/>
              </a:ext>
            </a:extLst>
          </p:cNvPr>
          <p:cNvSpPr/>
          <p:nvPr/>
        </p:nvSpPr>
        <p:spPr>
          <a:xfrm>
            <a:off x="846181" y="4453066"/>
            <a:ext cx="4183307" cy="15392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06658D25-1915-4F3C-A316-3D8B7EB06D05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</p:spTree>
    <p:extLst>
      <p:ext uri="{BB962C8B-B14F-4D97-AF65-F5344CB8AC3E}">
        <p14:creationId xmlns:p14="http://schemas.microsoft.com/office/powerpoint/2010/main" val="358405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61343409-49E0-460F-955E-3C35233ADE99}"/>
              </a:ext>
            </a:extLst>
          </p:cNvPr>
          <p:cNvSpPr txBox="1">
            <a:spLocks/>
          </p:cNvSpPr>
          <p:nvPr/>
        </p:nvSpPr>
        <p:spPr>
          <a:xfrm>
            <a:off x="4444021" y="371423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162A2ACD-7F15-47B7-8FFC-A12890205C08}"/>
              </a:ext>
            </a:extLst>
          </p:cNvPr>
          <p:cNvSpPr txBox="1">
            <a:spLocks/>
          </p:cNvSpPr>
          <p:nvPr/>
        </p:nvSpPr>
        <p:spPr>
          <a:xfrm>
            <a:off x="5124200" y="5214012"/>
            <a:ext cx="5289349" cy="153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>
                <a:solidFill>
                  <a:srgbClr val="00B050"/>
                </a:solidFill>
              </a:rPr>
              <a:t>gravidade normal</a:t>
            </a:r>
            <a:r>
              <a:rPr lang="pt-BR" sz="4400" dirty="0"/>
              <a:t>, que é o </a:t>
            </a:r>
            <a:r>
              <a:rPr lang="pt-BR" sz="4400" b="1" dirty="0">
                <a:solidFill>
                  <a:srgbClr val="00B050"/>
                </a:solidFill>
              </a:rPr>
              <a:t>módulo do vetor gravidade normal</a:t>
            </a:r>
            <a:r>
              <a:rPr lang="pt-BR" sz="4400" dirty="0"/>
              <a:t>, pode ser calculado pela </a:t>
            </a:r>
            <a:r>
              <a:rPr lang="pt-BR" sz="4400" b="1" dirty="0">
                <a:solidFill>
                  <a:srgbClr val="00B050"/>
                </a:solidFill>
              </a:rPr>
              <a:t>fórmula </a:t>
            </a:r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de1929</a:t>
            </a:r>
            <a:r>
              <a:rPr lang="pt-BR" sz="4400" dirty="0"/>
              <a:t> (calculado sobre a superfície do elipsoide)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/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𝑠𝑒𝑛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1">
            <a:extLst>
              <a:ext uri="{FF2B5EF4-FFF2-40B4-BE49-F238E27FC236}">
                <a16:creationId xmlns:a16="http://schemas.microsoft.com/office/drawing/2014/main" id="{440140B8-6971-4B46-BF68-3B085F6664AF}"/>
              </a:ext>
            </a:extLst>
          </p:cNvPr>
          <p:cNvSpPr txBox="1">
            <a:spLocks/>
          </p:cNvSpPr>
          <p:nvPr/>
        </p:nvSpPr>
        <p:spPr>
          <a:xfrm>
            <a:off x="1550695" y="6039995"/>
            <a:ext cx="2774277" cy="421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 1929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5B3B119-19ED-4FBA-87AF-114C18ED0DBB}"/>
              </a:ext>
            </a:extLst>
          </p:cNvPr>
          <p:cNvSpPr/>
          <p:nvPr/>
        </p:nvSpPr>
        <p:spPr>
          <a:xfrm>
            <a:off x="846181" y="4453066"/>
            <a:ext cx="4183307" cy="15392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06658D25-1915-4F3C-A316-3D8B7EB06D05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</p:spTree>
    <p:extLst>
      <p:ext uri="{BB962C8B-B14F-4D97-AF65-F5344CB8AC3E}">
        <p14:creationId xmlns:p14="http://schemas.microsoft.com/office/powerpoint/2010/main" val="3293193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612024" y="2162447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519844" y="1584313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0873463" y="1608840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61343409-49E0-460F-955E-3C35233ADE99}"/>
              </a:ext>
            </a:extLst>
          </p:cNvPr>
          <p:cNvSpPr txBox="1">
            <a:spLocks/>
          </p:cNvSpPr>
          <p:nvPr/>
        </p:nvSpPr>
        <p:spPr>
          <a:xfrm>
            <a:off x="4444021" y="371423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162A2ACD-7F15-47B7-8FFC-A12890205C08}"/>
              </a:ext>
            </a:extLst>
          </p:cNvPr>
          <p:cNvSpPr txBox="1">
            <a:spLocks/>
          </p:cNvSpPr>
          <p:nvPr/>
        </p:nvSpPr>
        <p:spPr>
          <a:xfrm>
            <a:off x="5124200" y="5214012"/>
            <a:ext cx="5289349" cy="153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>
                <a:solidFill>
                  <a:srgbClr val="00B050"/>
                </a:solidFill>
              </a:rPr>
              <a:t>gravidade normal</a:t>
            </a:r>
            <a:r>
              <a:rPr lang="pt-BR" sz="4400" dirty="0"/>
              <a:t>, que é o </a:t>
            </a:r>
            <a:r>
              <a:rPr lang="pt-BR" sz="4400" b="1" dirty="0">
                <a:solidFill>
                  <a:srgbClr val="00B050"/>
                </a:solidFill>
              </a:rPr>
              <a:t>módulo do vetor gravidade normal</a:t>
            </a:r>
            <a:r>
              <a:rPr lang="pt-BR" sz="4400" dirty="0"/>
              <a:t>, pode ser calculado pela </a:t>
            </a:r>
            <a:r>
              <a:rPr lang="pt-BR" sz="4400" b="1" dirty="0">
                <a:solidFill>
                  <a:srgbClr val="00B050"/>
                </a:solidFill>
              </a:rPr>
              <a:t>fórmula </a:t>
            </a:r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de1929</a:t>
            </a:r>
            <a:r>
              <a:rPr lang="pt-BR" sz="4400" dirty="0"/>
              <a:t> (calculado sobre a superfície do elipsoide)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/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𝑠𝑒𝑛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1">
            <a:extLst>
              <a:ext uri="{FF2B5EF4-FFF2-40B4-BE49-F238E27FC236}">
                <a16:creationId xmlns:a16="http://schemas.microsoft.com/office/drawing/2014/main" id="{440140B8-6971-4B46-BF68-3B085F6664AF}"/>
              </a:ext>
            </a:extLst>
          </p:cNvPr>
          <p:cNvSpPr txBox="1">
            <a:spLocks/>
          </p:cNvSpPr>
          <p:nvPr/>
        </p:nvSpPr>
        <p:spPr>
          <a:xfrm>
            <a:off x="1550695" y="6039995"/>
            <a:ext cx="2774277" cy="421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 1929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5B3B119-19ED-4FBA-87AF-114C18ED0DBB}"/>
              </a:ext>
            </a:extLst>
          </p:cNvPr>
          <p:cNvSpPr/>
          <p:nvPr/>
        </p:nvSpPr>
        <p:spPr>
          <a:xfrm>
            <a:off x="846181" y="4453066"/>
            <a:ext cx="4183307" cy="15392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57404662-A71B-4967-800B-ACCF771CA66F}"/>
              </a:ext>
            </a:extLst>
          </p:cNvPr>
          <p:cNvSpPr txBox="1">
            <a:spLocks/>
          </p:cNvSpPr>
          <p:nvPr/>
        </p:nvSpPr>
        <p:spPr>
          <a:xfrm>
            <a:off x="5401638" y="71119"/>
            <a:ext cx="3083366" cy="13754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err="1"/>
              <a:t>Contudo,existe</a:t>
            </a:r>
            <a:r>
              <a:rPr lang="pt-BR" sz="4400" dirty="0"/>
              <a:t> uma solução analítica para o cálculo da </a:t>
            </a:r>
            <a:r>
              <a:rPr lang="pt-BR" sz="4400" b="1" dirty="0">
                <a:solidFill>
                  <a:srgbClr val="00B050"/>
                </a:solidFill>
              </a:rPr>
              <a:t>gravidade normal</a:t>
            </a:r>
            <a:r>
              <a:rPr lang="pt-BR" sz="4400" b="1" dirty="0"/>
              <a:t> </a:t>
            </a:r>
            <a:r>
              <a:rPr lang="pt-BR" sz="4400" b="1" dirty="0">
                <a:solidFill>
                  <a:srgbClr val="00B050"/>
                </a:solidFill>
              </a:rPr>
              <a:t>acima ou abaixo da superfície do elipsoide</a:t>
            </a:r>
            <a:r>
              <a:rPr lang="pt-BR" sz="4400" dirty="0"/>
              <a:t>!</a:t>
            </a: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12689F80-FA88-4DE3-A80F-D120393C330E}"/>
              </a:ext>
            </a:extLst>
          </p:cNvPr>
          <p:cNvSpPr/>
          <p:nvPr/>
        </p:nvSpPr>
        <p:spPr>
          <a:xfrm>
            <a:off x="8329073" y="436981"/>
            <a:ext cx="997488" cy="36231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1BE00F22-B6D1-472E-A673-F2053EF39B2B}"/>
              </a:ext>
            </a:extLst>
          </p:cNvPr>
          <p:cNvSpPr txBox="1">
            <a:spLocks/>
          </p:cNvSpPr>
          <p:nvPr/>
        </p:nvSpPr>
        <p:spPr>
          <a:xfrm>
            <a:off x="9547766" y="212305"/>
            <a:ext cx="2549363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rgbClr val="00B050"/>
                </a:solidFill>
              </a:rPr>
              <a:t>Li </a:t>
            </a:r>
            <a:r>
              <a:rPr lang="pt-BR" sz="4400" b="1" dirty="0" err="1">
                <a:solidFill>
                  <a:srgbClr val="00B050"/>
                </a:solidFill>
              </a:rPr>
              <a:t>and</a:t>
            </a:r>
            <a:r>
              <a:rPr lang="pt-BR" sz="4400" b="1" dirty="0">
                <a:solidFill>
                  <a:srgbClr val="00B050"/>
                </a:solidFill>
              </a:rPr>
              <a:t> </a:t>
            </a:r>
            <a:r>
              <a:rPr lang="pt-BR" sz="4400" b="1" dirty="0" err="1">
                <a:solidFill>
                  <a:srgbClr val="00B050"/>
                </a:solidFill>
              </a:rPr>
              <a:t>Gotze</a:t>
            </a:r>
            <a:r>
              <a:rPr lang="pt-BR" sz="4400" b="1" dirty="0">
                <a:solidFill>
                  <a:srgbClr val="00B050"/>
                </a:solidFill>
              </a:rPr>
              <a:t> (2001)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AC739593-9D45-4838-B559-45A3E590F094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7EE742-7EE7-4B08-8AE5-8195252E57F1}"/>
              </a:ext>
            </a:extLst>
          </p:cNvPr>
          <p:cNvCxnSpPr>
            <a:cxnSpLocks/>
          </p:cNvCxnSpPr>
          <p:nvPr/>
        </p:nvCxnSpPr>
        <p:spPr>
          <a:xfrm flipV="1">
            <a:off x="10461334" y="2404489"/>
            <a:ext cx="228955" cy="37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4A1EF53B-9DD4-4A63-AF0D-C9317638ED62}"/>
              </a:ext>
            </a:extLst>
          </p:cNvPr>
          <p:cNvSpPr txBox="1">
            <a:spLocks/>
          </p:cNvSpPr>
          <p:nvPr/>
        </p:nvSpPr>
        <p:spPr>
          <a:xfrm>
            <a:off x="10519844" y="2396722"/>
            <a:ext cx="453865" cy="53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08512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176825" y="6392719"/>
            <a:ext cx="4450734" cy="392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(Hofmann-</a:t>
            </a:r>
            <a:r>
              <a:rPr lang="pt-BR" sz="1400" dirty="0" err="1"/>
              <a:t>Wellenhof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Moritz, 2005; </a:t>
            </a:r>
            <a:r>
              <a:rPr lang="pt-BR" sz="1400" dirty="0" err="1"/>
              <a:t>Blakely</a:t>
            </a:r>
            <a:r>
              <a:rPr lang="pt-BR" sz="1400" dirty="0"/>
              <a:t>, 1996)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296A3B7-38B6-46D8-A0A7-F17702F3CB8F}"/>
              </a:ext>
            </a:extLst>
          </p:cNvPr>
          <p:cNvSpPr txBox="1">
            <a:spLocks/>
          </p:cNvSpPr>
          <p:nvPr/>
        </p:nvSpPr>
        <p:spPr>
          <a:xfrm>
            <a:off x="5434908" y="5069227"/>
            <a:ext cx="6376092" cy="921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076A8CC-AEED-4D84-ABBE-75AA4005A680}"/>
              </a:ext>
            </a:extLst>
          </p:cNvPr>
          <p:cNvSpPr txBox="1">
            <a:spLocks/>
          </p:cNvSpPr>
          <p:nvPr/>
        </p:nvSpPr>
        <p:spPr>
          <a:xfrm>
            <a:off x="1942608" y="448627"/>
            <a:ext cx="8399716" cy="1193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Na Geofísica estamos interessados na componente gravitacional que é relacionada com às variações de densidade no interior da Terra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0ACD8EE5-7343-4E72-85D5-CF0E841688BB}"/>
              </a:ext>
            </a:extLst>
          </p:cNvPr>
          <p:cNvSpPr txBox="1">
            <a:spLocks/>
          </p:cNvSpPr>
          <p:nvPr/>
        </p:nvSpPr>
        <p:spPr>
          <a:xfrm>
            <a:off x="1896142" y="2520991"/>
            <a:ext cx="8399716" cy="146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É necessário que a gente consiga retirar todas as componentes que não são de origem gravitacional, como as variações temporais do campo ocasionadas pela atração </a:t>
            </a:r>
            <a:r>
              <a:rPr lang="pt-BR" sz="2400" dirty="0" err="1"/>
              <a:t>luni</a:t>
            </a:r>
            <a:r>
              <a:rPr lang="pt-BR" sz="2400" dirty="0"/>
              <a:t>-solar; deriva instrumental e variações na pressão atmosférica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2A820E16-BEBC-4B1D-9E26-E3EEC78A78E9}"/>
              </a:ext>
            </a:extLst>
          </p:cNvPr>
          <p:cNvSpPr txBox="1">
            <a:spLocks/>
          </p:cNvSpPr>
          <p:nvPr/>
        </p:nvSpPr>
        <p:spPr>
          <a:xfrm>
            <a:off x="2048542" y="4805223"/>
            <a:ext cx="8399716" cy="770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Para isso, teremos que descrever bem o campo gravitacional e as outras componentes!</a:t>
            </a:r>
          </a:p>
        </p:txBody>
      </p:sp>
    </p:spTree>
    <p:extLst>
      <p:ext uri="{BB962C8B-B14F-4D97-AF65-F5344CB8AC3E}">
        <p14:creationId xmlns:p14="http://schemas.microsoft.com/office/powerpoint/2010/main" val="2428240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612024" y="2162447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519844" y="1584313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0873463" y="1608840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61343409-49E0-460F-955E-3C35233ADE99}"/>
              </a:ext>
            </a:extLst>
          </p:cNvPr>
          <p:cNvSpPr txBox="1">
            <a:spLocks/>
          </p:cNvSpPr>
          <p:nvPr/>
        </p:nvSpPr>
        <p:spPr>
          <a:xfrm>
            <a:off x="4444021" y="371423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162A2ACD-7F15-47B7-8FFC-A12890205C08}"/>
              </a:ext>
            </a:extLst>
          </p:cNvPr>
          <p:cNvSpPr txBox="1">
            <a:spLocks/>
          </p:cNvSpPr>
          <p:nvPr/>
        </p:nvSpPr>
        <p:spPr>
          <a:xfrm>
            <a:off x="5124200" y="5214012"/>
            <a:ext cx="5289349" cy="153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>
                <a:solidFill>
                  <a:srgbClr val="00B050"/>
                </a:solidFill>
              </a:rPr>
              <a:t>gravidade normal</a:t>
            </a:r>
            <a:r>
              <a:rPr lang="pt-BR" sz="4400" dirty="0"/>
              <a:t>, que é o </a:t>
            </a:r>
            <a:r>
              <a:rPr lang="pt-BR" sz="4400" b="1" dirty="0">
                <a:solidFill>
                  <a:srgbClr val="00B050"/>
                </a:solidFill>
              </a:rPr>
              <a:t>módulo do vetor gravidade normal</a:t>
            </a:r>
            <a:r>
              <a:rPr lang="pt-BR" sz="4400" dirty="0"/>
              <a:t>, pode ser calculado pela </a:t>
            </a:r>
            <a:r>
              <a:rPr lang="pt-BR" sz="4400" b="1" dirty="0">
                <a:solidFill>
                  <a:srgbClr val="00B050"/>
                </a:solidFill>
              </a:rPr>
              <a:t>fórmula </a:t>
            </a:r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de1929</a:t>
            </a:r>
            <a:r>
              <a:rPr lang="pt-BR" sz="4400" dirty="0"/>
              <a:t> (calculado sobre a superfície do elipsoide)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/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𝑠𝑒𝑛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1">
            <a:extLst>
              <a:ext uri="{FF2B5EF4-FFF2-40B4-BE49-F238E27FC236}">
                <a16:creationId xmlns:a16="http://schemas.microsoft.com/office/drawing/2014/main" id="{440140B8-6971-4B46-BF68-3B085F6664AF}"/>
              </a:ext>
            </a:extLst>
          </p:cNvPr>
          <p:cNvSpPr txBox="1">
            <a:spLocks/>
          </p:cNvSpPr>
          <p:nvPr/>
        </p:nvSpPr>
        <p:spPr>
          <a:xfrm>
            <a:off x="1550695" y="6039995"/>
            <a:ext cx="2774277" cy="421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 1929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5B3B119-19ED-4FBA-87AF-114C18ED0DBB}"/>
              </a:ext>
            </a:extLst>
          </p:cNvPr>
          <p:cNvSpPr/>
          <p:nvPr/>
        </p:nvSpPr>
        <p:spPr>
          <a:xfrm>
            <a:off x="846181" y="4453066"/>
            <a:ext cx="4183307" cy="15392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AC739593-9D45-4838-B559-45A3E590F094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7EE742-7EE7-4B08-8AE5-8195252E57F1}"/>
              </a:ext>
            </a:extLst>
          </p:cNvPr>
          <p:cNvCxnSpPr>
            <a:cxnSpLocks/>
          </p:cNvCxnSpPr>
          <p:nvPr/>
        </p:nvCxnSpPr>
        <p:spPr>
          <a:xfrm flipV="1">
            <a:off x="10461334" y="2404489"/>
            <a:ext cx="228955" cy="37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4A1EF53B-9DD4-4A63-AF0D-C9317638ED62}"/>
              </a:ext>
            </a:extLst>
          </p:cNvPr>
          <p:cNvSpPr txBox="1">
            <a:spLocks/>
          </p:cNvSpPr>
          <p:nvPr/>
        </p:nvSpPr>
        <p:spPr>
          <a:xfrm>
            <a:off x="10519844" y="2396722"/>
            <a:ext cx="453865" cy="53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h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4A42027-905C-4266-B4B5-503F715A1269}"/>
              </a:ext>
            </a:extLst>
          </p:cNvPr>
          <p:cNvSpPr txBox="1">
            <a:spLocks/>
          </p:cNvSpPr>
          <p:nvPr/>
        </p:nvSpPr>
        <p:spPr>
          <a:xfrm>
            <a:off x="7381248" y="298121"/>
            <a:ext cx="3974070" cy="60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World </a:t>
            </a:r>
            <a:r>
              <a:rPr lang="pt-BR" sz="4400" dirty="0" err="1"/>
              <a:t>Geodetic</a:t>
            </a:r>
            <a:r>
              <a:rPr lang="pt-BR" sz="4400" dirty="0"/>
              <a:t> System de 1984 (WGS 84)</a:t>
            </a:r>
          </a:p>
        </p:txBody>
      </p:sp>
    </p:spTree>
    <p:extLst>
      <p:ext uri="{BB962C8B-B14F-4D97-AF65-F5344CB8AC3E}">
        <p14:creationId xmlns:p14="http://schemas.microsoft.com/office/powerpoint/2010/main" val="3535624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612024" y="2162447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519844" y="1584313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0873463" y="1608840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61343409-49E0-460F-955E-3C35233ADE99}"/>
              </a:ext>
            </a:extLst>
          </p:cNvPr>
          <p:cNvSpPr txBox="1">
            <a:spLocks/>
          </p:cNvSpPr>
          <p:nvPr/>
        </p:nvSpPr>
        <p:spPr>
          <a:xfrm>
            <a:off x="4444021" y="371423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162A2ACD-7F15-47B7-8FFC-A12890205C08}"/>
              </a:ext>
            </a:extLst>
          </p:cNvPr>
          <p:cNvSpPr txBox="1">
            <a:spLocks/>
          </p:cNvSpPr>
          <p:nvPr/>
        </p:nvSpPr>
        <p:spPr>
          <a:xfrm>
            <a:off x="5124200" y="5214012"/>
            <a:ext cx="5289349" cy="153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>
                <a:solidFill>
                  <a:srgbClr val="00B050"/>
                </a:solidFill>
              </a:rPr>
              <a:t>gravidade normal</a:t>
            </a:r>
            <a:r>
              <a:rPr lang="pt-BR" sz="4400" dirty="0"/>
              <a:t>, que é o </a:t>
            </a:r>
            <a:r>
              <a:rPr lang="pt-BR" sz="4400" b="1" dirty="0">
                <a:solidFill>
                  <a:srgbClr val="00B050"/>
                </a:solidFill>
              </a:rPr>
              <a:t>módulo do vetor gravidade normal</a:t>
            </a:r>
            <a:r>
              <a:rPr lang="pt-BR" sz="4400" dirty="0"/>
              <a:t>, pode ser calculado pela </a:t>
            </a:r>
            <a:r>
              <a:rPr lang="pt-BR" sz="4400" b="1" dirty="0">
                <a:solidFill>
                  <a:srgbClr val="00B050"/>
                </a:solidFill>
              </a:rPr>
              <a:t>fórmula </a:t>
            </a:r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de1929</a:t>
            </a:r>
            <a:r>
              <a:rPr lang="pt-BR" sz="4400" dirty="0"/>
              <a:t> (calculado sobre a superfície do elipsoide)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/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𝑠𝑒𝑛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1">
            <a:extLst>
              <a:ext uri="{FF2B5EF4-FFF2-40B4-BE49-F238E27FC236}">
                <a16:creationId xmlns:a16="http://schemas.microsoft.com/office/drawing/2014/main" id="{440140B8-6971-4B46-BF68-3B085F6664AF}"/>
              </a:ext>
            </a:extLst>
          </p:cNvPr>
          <p:cNvSpPr txBox="1">
            <a:spLocks/>
          </p:cNvSpPr>
          <p:nvPr/>
        </p:nvSpPr>
        <p:spPr>
          <a:xfrm>
            <a:off x="1550695" y="6039995"/>
            <a:ext cx="2774277" cy="421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 1929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5B3B119-19ED-4FBA-87AF-114C18ED0DBB}"/>
              </a:ext>
            </a:extLst>
          </p:cNvPr>
          <p:cNvSpPr/>
          <p:nvPr/>
        </p:nvSpPr>
        <p:spPr>
          <a:xfrm>
            <a:off x="846181" y="4453066"/>
            <a:ext cx="4183307" cy="15392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AC739593-9D45-4838-B559-45A3E590F094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7EE742-7EE7-4B08-8AE5-8195252E57F1}"/>
              </a:ext>
            </a:extLst>
          </p:cNvPr>
          <p:cNvCxnSpPr>
            <a:cxnSpLocks/>
          </p:cNvCxnSpPr>
          <p:nvPr/>
        </p:nvCxnSpPr>
        <p:spPr>
          <a:xfrm flipV="1">
            <a:off x="10461334" y="2404489"/>
            <a:ext cx="228955" cy="37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4A1EF53B-9DD4-4A63-AF0D-C9317638ED62}"/>
              </a:ext>
            </a:extLst>
          </p:cNvPr>
          <p:cNvSpPr txBox="1">
            <a:spLocks/>
          </p:cNvSpPr>
          <p:nvPr/>
        </p:nvSpPr>
        <p:spPr>
          <a:xfrm>
            <a:off x="10519844" y="2396722"/>
            <a:ext cx="453865" cy="53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h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4A42027-905C-4266-B4B5-503F715A1269}"/>
              </a:ext>
            </a:extLst>
          </p:cNvPr>
          <p:cNvSpPr txBox="1">
            <a:spLocks/>
          </p:cNvSpPr>
          <p:nvPr/>
        </p:nvSpPr>
        <p:spPr>
          <a:xfrm>
            <a:off x="7381248" y="298121"/>
            <a:ext cx="3974070" cy="60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World </a:t>
            </a:r>
            <a:r>
              <a:rPr lang="pt-BR" sz="4400" dirty="0" err="1"/>
              <a:t>Geodetic</a:t>
            </a:r>
            <a:r>
              <a:rPr lang="pt-BR" sz="4400" dirty="0"/>
              <a:t> System de 1984 (WGS 84)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ítulo 1">
                <a:extLst>
                  <a:ext uri="{FF2B5EF4-FFF2-40B4-BE49-F238E27FC236}">
                    <a16:creationId xmlns:a16="http://schemas.microsoft.com/office/drawing/2014/main" id="{84911EF2-D68F-4B20-B1C5-72DC201C45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2410" y="1021872"/>
                <a:ext cx="4223111" cy="1539273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00B050"/>
                </a:solidFill>
              </a:ln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2400" dirty="0">
                    <a:solidFill>
                      <a:schemeClr val="tx1"/>
                    </a:solidFill>
                  </a:rPr>
                  <a:t>a = </a:t>
                </a:r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ui-monospace"/>
                  </a:rPr>
                  <a:t>6378137,0 m</a:t>
                </a:r>
                <a:endParaRPr lang="pt-BR" sz="2400" dirty="0">
                  <a:solidFill>
                    <a:schemeClr val="tx1"/>
                  </a:solidFill>
                  <a:latin typeface="ui-monospace"/>
                </a:endParaRPr>
              </a:p>
              <a:p>
                <a:pPr algn="l"/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ui-monospace"/>
                  </a:rPr>
                  <a:t>f = 1/298,25722</a:t>
                </a:r>
              </a:p>
              <a:p>
                <a:pPr algn="l"/>
                <a:r>
                  <a:rPr lang="pt-BR" sz="2400" dirty="0">
                    <a:solidFill>
                      <a:schemeClr val="tx1"/>
                    </a:solidFill>
                    <a:latin typeface="ui-monospace"/>
                  </a:rPr>
                  <a:t>GM = </a:t>
                </a:r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ui-monospace"/>
                  </a:rPr>
                  <a:t>3986004.418 .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ui-monospace"/>
                  </a:rPr>
                  <a:t> m³/s²</a:t>
                </a:r>
              </a:p>
              <a:p>
                <a:pPr algn="l"/>
                <a:r>
                  <a:rPr lang="pt-BR" sz="2400" dirty="0">
                    <a:solidFill>
                      <a:schemeClr val="tx1"/>
                    </a:solidFill>
                    <a:latin typeface="ui-monospace"/>
                    <a:cs typeface="Calibri Light" panose="020F0302020204030204" pitchFamily="34" charset="0"/>
                  </a:rPr>
                  <a:t>ω = </a:t>
                </a:r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ui-monospace"/>
                  </a:rPr>
                  <a:t>7292115.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</m:oMath>
                </a14:m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ui-monospace"/>
                  </a:rPr>
                  <a:t> </a:t>
                </a:r>
                <a:r>
                  <a:rPr lang="pt-BR" sz="2400" b="0" i="0" dirty="0" err="1">
                    <a:solidFill>
                      <a:schemeClr val="tx1"/>
                    </a:solidFill>
                    <a:effectLst/>
                    <a:latin typeface="ui-monospace"/>
                  </a:rPr>
                  <a:t>rad</a:t>
                </a:r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ui-monospace"/>
                  </a:rPr>
                  <a:t>/s </a:t>
                </a:r>
              </a:p>
            </p:txBody>
          </p:sp>
        </mc:Choice>
        <mc:Fallback xmlns="">
          <p:sp>
            <p:nvSpPr>
              <p:cNvPr id="33" name="Título 1">
                <a:extLst>
                  <a:ext uri="{FF2B5EF4-FFF2-40B4-BE49-F238E27FC236}">
                    <a16:creationId xmlns:a16="http://schemas.microsoft.com/office/drawing/2014/main" id="{84911EF2-D68F-4B20-B1C5-72DC201C4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410" y="1021872"/>
                <a:ext cx="4223111" cy="1539273"/>
              </a:xfrm>
              <a:prstGeom prst="rect">
                <a:avLst/>
              </a:prstGeom>
              <a:blipFill>
                <a:blip r:embed="rId4"/>
                <a:stretch>
                  <a:fillRect l="-1714" t="-4247"/>
                </a:stretch>
              </a:blipFill>
              <a:ln w="444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196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612024" y="2162447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519844" y="1584313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0873463" y="1608840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61343409-49E0-460F-955E-3C35233ADE99}"/>
              </a:ext>
            </a:extLst>
          </p:cNvPr>
          <p:cNvSpPr txBox="1">
            <a:spLocks/>
          </p:cNvSpPr>
          <p:nvPr/>
        </p:nvSpPr>
        <p:spPr>
          <a:xfrm>
            <a:off x="4444021" y="371423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162A2ACD-7F15-47B7-8FFC-A12890205C08}"/>
              </a:ext>
            </a:extLst>
          </p:cNvPr>
          <p:cNvSpPr txBox="1">
            <a:spLocks/>
          </p:cNvSpPr>
          <p:nvPr/>
        </p:nvSpPr>
        <p:spPr>
          <a:xfrm>
            <a:off x="5124200" y="5214012"/>
            <a:ext cx="5289349" cy="153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>
                <a:solidFill>
                  <a:srgbClr val="00B050"/>
                </a:solidFill>
              </a:rPr>
              <a:t>gravidade normal</a:t>
            </a:r>
            <a:r>
              <a:rPr lang="pt-BR" sz="4400" dirty="0"/>
              <a:t>, que é o </a:t>
            </a:r>
            <a:r>
              <a:rPr lang="pt-BR" sz="4400" b="1" dirty="0">
                <a:solidFill>
                  <a:srgbClr val="00B050"/>
                </a:solidFill>
              </a:rPr>
              <a:t>módulo do vetor gravidade normal</a:t>
            </a:r>
            <a:r>
              <a:rPr lang="pt-BR" sz="4400" dirty="0"/>
              <a:t>, pode ser calculado pela </a:t>
            </a:r>
            <a:r>
              <a:rPr lang="pt-BR" sz="4400" b="1" dirty="0">
                <a:solidFill>
                  <a:srgbClr val="00B050"/>
                </a:solidFill>
              </a:rPr>
              <a:t>fórmula </a:t>
            </a:r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de1929</a:t>
            </a:r>
            <a:r>
              <a:rPr lang="pt-BR" sz="4400" dirty="0"/>
              <a:t> (calculado sobre a superfície do elipsoide)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/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𝑠𝑒𝑛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1">
            <a:extLst>
              <a:ext uri="{FF2B5EF4-FFF2-40B4-BE49-F238E27FC236}">
                <a16:creationId xmlns:a16="http://schemas.microsoft.com/office/drawing/2014/main" id="{440140B8-6971-4B46-BF68-3B085F6664AF}"/>
              </a:ext>
            </a:extLst>
          </p:cNvPr>
          <p:cNvSpPr txBox="1">
            <a:spLocks/>
          </p:cNvSpPr>
          <p:nvPr/>
        </p:nvSpPr>
        <p:spPr>
          <a:xfrm>
            <a:off x="1550695" y="6039995"/>
            <a:ext cx="2774277" cy="421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 1929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5B3B119-19ED-4FBA-87AF-114C18ED0DBB}"/>
              </a:ext>
            </a:extLst>
          </p:cNvPr>
          <p:cNvSpPr/>
          <p:nvPr/>
        </p:nvSpPr>
        <p:spPr>
          <a:xfrm>
            <a:off x="846181" y="4453066"/>
            <a:ext cx="4183307" cy="15392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AC739593-9D45-4838-B559-45A3E590F094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7EE742-7EE7-4B08-8AE5-8195252E57F1}"/>
              </a:ext>
            </a:extLst>
          </p:cNvPr>
          <p:cNvCxnSpPr>
            <a:cxnSpLocks/>
          </p:cNvCxnSpPr>
          <p:nvPr/>
        </p:nvCxnSpPr>
        <p:spPr>
          <a:xfrm flipV="1">
            <a:off x="10461334" y="2404489"/>
            <a:ext cx="228955" cy="37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4A1EF53B-9DD4-4A63-AF0D-C9317638ED62}"/>
              </a:ext>
            </a:extLst>
          </p:cNvPr>
          <p:cNvSpPr txBox="1">
            <a:spLocks/>
          </p:cNvSpPr>
          <p:nvPr/>
        </p:nvSpPr>
        <p:spPr>
          <a:xfrm>
            <a:off x="10519844" y="2396722"/>
            <a:ext cx="453865" cy="53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h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4A42027-905C-4266-B4B5-503F715A1269}"/>
              </a:ext>
            </a:extLst>
          </p:cNvPr>
          <p:cNvSpPr txBox="1">
            <a:spLocks/>
          </p:cNvSpPr>
          <p:nvPr/>
        </p:nvSpPr>
        <p:spPr>
          <a:xfrm>
            <a:off x="7381248" y="298121"/>
            <a:ext cx="3974070" cy="60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World </a:t>
            </a:r>
            <a:r>
              <a:rPr lang="pt-BR" sz="4400" dirty="0" err="1"/>
              <a:t>Geodetic</a:t>
            </a:r>
            <a:r>
              <a:rPr lang="pt-BR" sz="4400" dirty="0"/>
              <a:t> System de 1984 (WGS 84)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84911EF2-D68F-4B20-B1C5-72DC201C45C7}"/>
              </a:ext>
            </a:extLst>
          </p:cNvPr>
          <p:cNvSpPr txBox="1">
            <a:spLocks/>
          </p:cNvSpPr>
          <p:nvPr/>
        </p:nvSpPr>
        <p:spPr>
          <a:xfrm>
            <a:off x="7229641" y="1035725"/>
            <a:ext cx="3974070" cy="60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Sistema de Referência Geocêntrico das Américas (SIRGAS 2000)</a:t>
            </a:r>
          </a:p>
        </p:txBody>
      </p:sp>
    </p:spTree>
    <p:extLst>
      <p:ext uri="{BB962C8B-B14F-4D97-AF65-F5344CB8AC3E}">
        <p14:creationId xmlns:p14="http://schemas.microsoft.com/office/powerpoint/2010/main" val="3762157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61343409-49E0-460F-955E-3C35233ADE99}"/>
              </a:ext>
            </a:extLst>
          </p:cNvPr>
          <p:cNvSpPr txBox="1">
            <a:spLocks/>
          </p:cNvSpPr>
          <p:nvPr/>
        </p:nvSpPr>
        <p:spPr>
          <a:xfrm>
            <a:off x="4444021" y="371423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/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𝑠𝑒𝑛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1">
            <a:extLst>
              <a:ext uri="{FF2B5EF4-FFF2-40B4-BE49-F238E27FC236}">
                <a16:creationId xmlns:a16="http://schemas.microsoft.com/office/drawing/2014/main" id="{440140B8-6971-4B46-BF68-3B085F6664AF}"/>
              </a:ext>
            </a:extLst>
          </p:cNvPr>
          <p:cNvSpPr txBox="1">
            <a:spLocks/>
          </p:cNvSpPr>
          <p:nvPr/>
        </p:nvSpPr>
        <p:spPr>
          <a:xfrm>
            <a:off x="1550695" y="6039995"/>
            <a:ext cx="2774277" cy="421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 1929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5B3B119-19ED-4FBA-87AF-114C18ED0DBB}"/>
              </a:ext>
            </a:extLst>
          </p:cNvPr>
          <p:cNvSpPr/>
          <p:nvPr/>
        </p:nvSpPr>
        <p:spPr>
          <a:xfrm>
            <a:off x="846181" y="4453066"/>
            <a:ext cx="4183307" cy="15392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2F8BB4B-B0C7-4C1C-A29A-B293D9AE108A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0034DA7-1494-4616-AC9E-F5CF665FB3A8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9567604D-0ED2-49DF-8B1C-3032225D2AF0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EFF41EB-146A-40AC-ADAB-6D31DE18E529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6BC7CC0D-FE9B-48A8-A09C-489451A913A2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ítulo 1">
            <a:extLst>
              <a:ext uri="{FF2B5EF4-FFF2-40B4-BE49-F238E27FC236}">
                <a16:creationId xmlns:a16="http://schemas.microsoft.com/office/drawing/2014/main" id="{52F2AEFA-C7A7-4B81-9C7E-25455C57E904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48EAD8B1-E9AC-4BCF-A3F9-5E6EFFEF9F47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13CAB03C-EDEC-4573-9EEB-1F1807FCA201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847CAE4-6F98-413B-8F9E-D0AA6EFD0C6F}"/>
              </a:ext>
            </a:extLst>
          </p:cNvPr>
          <p:cNvSpPr/>
          <p:nvPr/>
        </p:nvSpPr>
        <p:spPr>
          <a:xfrm>
            <a:off x="7554795" y="2382244"/>
            <a:ext cx="3806555" cy="303158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6F9F1747-BB1C-48EB-9086-2F0CCBC9E984}"/>
              </a:ext>
            </a:extLst>
          </p:cNvPr>
          <p:cNvSpPr/>
          <p:nvPr/>
        </p:nvSpPr>
        <p:spPr>
          <a:xfrm>
            <a:off x="7220096" y="2061029"/>
            <a:ext cx="4427745" cy="362687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3D8147F-32AF-4444-BD15-D8849287F21F}"/>
              </a:ext>
            </a:extLst>
          </p:cNvPr>
          <p:cNvSpPr txBox="1">
            <a:spLocks/>
          </p:cNvSpPr>
          <p:nvPr/>
        </p:nvSpPr>
        <p:spPr>
          <a:xfrm>
            <a:off x="7915640" y="271931"/>
            <a:ext cx="3084864" cy="90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Analogamente a Terra real, a terra normal possui equipotenciais</a:t>
            </a:r>
            <a:endParaRPr lang="pt-BR" sz="4400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5128030-1829-47DE-BB07-892D5F95AE7A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</p:spTree>
    <p:extLst>
      <p:ext uri="{BB962C8B-B14F-4D97-AF65-F5344CB8AC3E}">
        <p14:creationId xmlns:p14="http://schemas.microsoft.com/office/powerpoint/2010/main" val="1749147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AD4110FA-7FD3-4444-8828-D47BAE8C74D1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9285B84-4CCC-4056-A8D2-2C42A707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ítulo 1">
            <a:extLst>
              <a:ext uri="{FF2B5EF4-FFF2-40B4-BE49-F238E27FC236}">
                <a16:creationId xmlns:a16="http://schemas.microsoft.com/office/drawing/2014/main" id="{61343409-49E0-460F-955E-3C35233ADE99}"/>
              </a:ext>
            </a:extLst>
          </p:cNvPr>
          <p:cNvSpPr txBox="1">
            <a:spLocks/>
          </p:cNvSpPr>
          <p:nvPr/>
        </p:nvSpPr>
        <p:spPr>
          <a:xfrm>
            <a:off x="4444021" y="371423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/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𝑠𝑒𝑛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041C165-58E6-4CED-B01B-2F613AFB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8" y="4849330"/>
                <a:ext cx="4454250" cy="746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1">
            <a:extLst>
              <a:ext uri="{FF2B5EF4-FFF2-40B4-BE49-F238E27FC236}">
                <a16:creationId xmlns:a16="http://schemas.microsoft.com/office/drawing/2014/main" id="{440140B8-6971-4B46-BF68-3B085F6664AF}"/>
              </a:ext>
            </a:extLst>
          </p:cNvPr>
          <p:cNvSpPr txBox="1">
            <a:spLocks/>
          </p:cNvSpPr>
          <p:nvPr/>
        </p:nvSpPr>
        <p:spPr>
          <a:xfrm>
            <a:off x="1550695" y="6039995"/>
            <a:ext cx="2774277" cy="421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>
                <a:solidFill>
                  <a:srgbClr val="00B050"/>
                </a:solidFill>
              </a:rPr>
              <a:t>Somigliana</a:t>
            </a:r>
            <a:r>
              <a:rPr lang="pt-BR" sz="4400" b="1" dirty="0">
                <a:solidFill>
                  <a:srgbClr val="00B050"/>
                </a:solidFill>
              </a:rPr>
              <a:t> de 1929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5B3B119-19ED-4FBA-87AF-114C18ED0DBB}"/>
              </a:ext>
            </a:extLst>
          </p:cNvPr>
          <p:cNvSpPr/>
          <p:nvPr/>
        </p:nvSpPr>
        <p:spPr>
          <a:xfrm>
            <a:off x="846181" y="4453066"/>
            <a:ext cx="4183307" cy="15392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2F8BB4B-B0C7-4C1C-A29A-B293D9AE108A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0034DA7-1494-4616-AC9E-F5CF665FB3A8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9567604D-0ED2-49DF-8B1C-3032225D2AF0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EFF41EB-146A-40AC-ADAB-6D31DE18E529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6BC7CC0D-FE9B-48A8-A09C-489451A913A2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ítulo 1">
            <a:extLst>
              <a:ext uri="{FF2B5EF4-FFF2-40B4-BE49-F238E27FC236}">
                <a16:creationId xmlns:a16="http://schemas.microsoft.com/office/drawing/2014/main" id="{52F2AEFA-C7A7-4B81-9C7E-25455C57E904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48EAD8B1-E9AC-4BCF-A3F9-5E6EFFEF9F47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13CAB03C-EDEC-4573-9EEB-1F1807FCA201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847CAE4-6F98-413B-8F9E-D0AA6EFD0C6F}"/>
              </a:ext>
            </a:extLst>
          </p:cNvPr>
          <p:cNvSpPr/>
          <p:nvPr/>
        </p:nvSpPr>
        <p:spPr>
          <a:xfrm>
            <a:off x="7554795" y="2382244"/>
            <a:ext cx="3806555" cy="303158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6F9F1747-BB1C-48EB-9086-2F0CCBC9E984}"/>
              </a:ext>
            </a:extLst>
          </p:cNvPr>
          <p:cNvSpPr/>
          <p:nvPr/>
        </p:nvSpPr>
        <p:spPr>
          <a:xfrm>
            <a:off x="7220096" y="2061029"/>
            <a:ext cx="4427745" cy="362687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3D8147F-32AF-4444-BD15-D8849287F21F}"/>
              </a:ext>
            </a:extLst>
          </p:cNvPr>
          <p:cNvSpPr txBox="1">
            <a:spLocks/>
          </p:cNvSpPr>
          <p:nvPr/>
        </p:nvSpPr>
        <p:spPr>
          <a:xfrm>
            <a:off x="7915640" y="271931"/>
            <a:ext cx="3084864" cy="90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Analogamente a Terra real, a terra normal possui equipotenciais</a:t>
            </a:r>
            <a:endParaRPr lang="pt-BR" sz="4400" b="1" dirty="0"/>
          </a:p>
        </p:txBody>
      </p:sp>
      <p:sp>
        <p:nvSpPr>
          <p:cNvPr id="62" name="Título 1">
            <a:extLst>
              <a:ext uri="{FF2B5EF4-FFF2-40B4-BE49-F238E27FC236}">
                <a16:creationId xmlns:a16="http://schemas.microsoft.com/office/drawing/2014/main" id="{CF93F587-4E5F-47F3-92EC-D106E78A95EB}"/>
              </a:ext>
            </a:extLst>
          </p:cNvPr>
          <p:cNvSpPr txBox="1">
            <a:spLocks/>
          </p:cNvSpPr>
          <p:nvPr/>
        </p:nvSpPr>
        <p:spPr>
          <a:xfrm>
            <a:off x="7959084" y="5719185"/>
            <a:ext cx="3084864" cy="90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As equipotenciais são chamadas </a:t>
            </a:r>
            <a:r>
              <a:rPr lang="pt-BR" sz="4400" b="1" dirty="0" err="1"/>
              <a:t>esferopes</a:t>
            </a:r>
            <a:endParaRPr lang="pt-BR" sz="4400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5128030-1829-47DE-BB07-892D5F95AE7A}"/>
              </a:ext>
            </a:extLst>
          </p:cNvPr>
          <p:cNvSpPr txBox="1">
            <a:spLocks/>
          </p:cNvSpPr>
          <p:nvPr/>
        </p:nvSpPr>
        <p:spPr>
          <a:xfrm>
            <a:off x="0" y="1607144"/>
            <a:ext cx="6086532" cy="18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</p:spTree>
    <p:extLst>
      <p:ext uri="{BB962C8B-B14F-4D97-AF65-F5344CB8AC3E}">
        <p14:creationId xmlns:p14="http://schemas.microsoft.com/office/powerpoint/2010/main" val="312409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99C1E3ED-2678-4A79-8635-99BA95A879F5}"/>
              </a:ext>
            </a:extLst>
          </p:cNvPr>
          <p:cNvSpPr txBox="1">
            <a:spLocks/>
          </p:cNvSpPr>
          <p:nvPr/>
        </p:nvSpPr>
        <p:spPr>
          <a:xfrm>
            <a:off x="1186265" y="146703"/>
            <a:ext cx="2919382" cy="4994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Elipsoide de Referência WGS84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AECAA6C-31C9-4EEB-AB8A-58810C0F19E6}"/>
              </a:ext>
            </a:extLst>
          </p:cNvPr>
          <p:cNvSpPr txBox="1">
            <a:spLocks/>
          </p:cNvSpPr>
          <p:nvPr/>
        </p:nvSpPr>
        <p:spPr>
          <a:xfrm>
            <a:off x="4632610" y="137075"/>
            <a:ext cx="1775792" cy="469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≈ 0,5 graus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0388A2B-5775-4E9D-920E-A80AEA4CFB43}"/>
                  </a:ext>
                </a:extLst>
              </p:cNvPr>
              <p:cNvSpPr txBox="1"/>
              <p:nvPr/>
            </p:nvSpPr>
            <p:spPr>
              <a:xfrm>
                <a:off x="6935365" y="37095"/>
                <a:ext cx="52566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400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400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0388A2B-5775-4E9D-920E-A80AEA4C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365" y="37095"/>
                <a:ext cx="525663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48228C64-5291-4051-9E1F-253AFD940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9" t="7150" r="10387" b="15942"/>
          <a:stretch/>
        </p:blipFill>
        <p:spPr>
          <a:xfrm>
            <a:off x="403175" y="1153137"/>
            <a:ext cx="4806137" cy="4892181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CE36C58A-7BF7-4D6A-847B-32F65DA236F4}"/>
              </a:ext>
            </a:extLst>
          </p:cNvPr>
          <p:cNvSpPr txBox="1">
            <a:spLocks/>
          </p:cNvSpPr>
          <p:nvPr/>
        </p:nvSpPr>
        <p:spPr>
          <a:xfrm>
            <a:off x="1080245" y="6045318"/>
            <a:ext cx="3451996" cy="42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Sobre o elipsoide</a:t>
            </a:r>
          </a:p>
        </p:txBody>
      </p:sp>
    </p:spTree>
    <p:extLst>
      <p:ext uri="{BB962C8B-B14F-4D97-AF65-F5344CB8AC3E}">
        <p14:creationId xmlns:p14="http://schemas.microsoft.com/office/powerpoint/2010/main" val="3913620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99C1E3ED-2678-4A79-8635-99BA95A879F5}"/>
              </a:ext>
            </a:extLst>
          </p:cNvPr>
          <p:cNvSpPr txBox="1">
            <a:spLocks/>
          </p:cNvSpPr>
          <p:nvPr/>
        </p:nvSpPr>
        <p:spPr>
          <a:xfrm>
            <a:off x="1186265" y="146703"/>
            <a:ext cx="2919382" cy="4994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Elipsoide de Referência WGS84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AECAA6C-31C9-4EEB-AB8A-58810C0F19E6}"/>
              </a:ext>
            </a:extLst>
          </p:cNvPr>
          <p:cNvSpPr txBox="1">
            <a:spLocks/>
          </p:cNvSpPr>
          <p:nvPr/>
        </p:nvSpPr>
        <p:spPr>
          <a:xfrm>
            <a:off x="4632610" y="137075"/>
            <a:ext cx="1775792" cy="469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≈ 0,5 graus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0388A2B-5775-4E9D-920E-A80AEA4CFB43}"/>
                  </a:ext>
                </a:extLst>
              </p:cNvPr>
              <p:cNvSpPr txBox="1"/>
              <p:nvPr/>
            </p:nvSpPr>
            <p:spPr>
              <a:xfrm>
                <a:off x="6935365" y="37095"/>
                <a:ext cx="52566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400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400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0388A2B-5775-4E9D-920E-A80AEA4C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365" y="37095"/>
                <a:ext cx="525663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48228C64-5291-4051-9E1F-253AFD940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9" t="7150" r="10387" b="15942"/>
          <a:stretch/>
        </p:blipFill>
        <p:spPr>
          <a:xfrm>
            <a:off x="403175" y="1153137"/>
            <a:ext cx="4806137" cy="4892181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CE36C58A-7BF7-4D6A-847B-32F65DA236F4}"/>
              </a:ext>
            </a:extLst>
          </p:cNvPr>
          <p:cNvSpPr txBox="1">
            <a:spLocks/>
          </p:cNvSpPr>
          <p:nvPr/>
        </p:nvSpPr>
        <p:spPr>
          <a:xfrm>
            <a:off x="1080245" y="6045318"/>
            <a:ext cx="3451996" cy="42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Sobre o elipsoide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482E40A3-BB85-4C36-8BFB-E168CFC86D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8" t="6570" r="10966" b="16143"/>
          <a:stretch/>
        </p:blipFill>
        <p:spPr>
          <a:xfrm>
            <a:off x="7115451" y="1042254"/>
            <a:ext cx="4853459" cy="5003064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2C7D298-B325-4916-AA3E-6C8FFEEEBBEA}"/>
              </a:ext>
            </a:extLst>
          </p:cNvPr>
          <p:cNvSpPr txBox="1">
            <a:spLocks/>
          </p:cNvSpPr>
          <p:nvPr/>
        </p:nvSpPr>
        <p:spPr>
          <a:xfrm>
            <a:off x="8031010" y="6045318"/>
            <a:ext cx="3451996" cy="42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Sobre a superfície</a:t>
            </a:r>
          </a:p>
        </p:txBody>
      </p:sp>
    </p:spTree>
    <p:extLst>
      <p:ext uri="{BB962C8B-B14F-4D97-AF65-F5344CB8AC3E}">
        <p14:creationId xmlns:p14="http://schemas.microsoft.com/office/powerpoint/2010/main" val="172055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99C1E3ED-2678-4A79-8635-99BA95A879F5}"/>
              </a:ext>
            </a:extLst>
          </p:cNvPr>
          <p:cNvSpPr txBox="1">
            <a:spLocks/>
          </p:cNvSpPr>
          <p:nvPr/>
        </p:nvSpPr>
        <p:spPr>
          <a:xfrm>
            <a:off x="1186265" y="146703"/>
            <a:ext cx="2919382" cy="4994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Elipsoide de Referência WGS84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AECAA6C-31C9-4EEB-AB8A-58810C0F19E6}"/>
              </a:ext>
            </a:extLst>
          </p:cNvPr>
          <p:cNvSpPr txBox="1">
            <a:spLocks/>
          </p:cNvSpPr>
          <p:nvPr/>
        </p:nvSpPr>
        <p:spPr>
          <a:xfrm>
            <a:off x="4632610" y="137075"/>
            <a:ext cx="1775792" cy="469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≈ 0,5 graus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0388A2B-5775-4E9D-920E-A80AEA4CFB43}"/>
                  </a:ext>
                </a:extLst>
              </p:cNvPr>
              <p:cNvSpPr txBox="1"/>
              <p:nvPr/>
            </p:nvSpPr>
            <p:spPr>
              <a:xfrm>
                <a:off x="6935365" y="37095"/>
                <a:ext cx="52566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400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400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0388A2B-5775-4E9D-920E-A80AEA4C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365" y="37095"/>
                <a:ext cx="525663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48228C64-5291-4051-9E1F-253AFD940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9" t="7150" r="10387" b="15942"/>
          <a:stretch/>
        </p:blipFill>
        <p:spPr>
          <a:xfrm>
            <a:off x="403175" y="1153137"/>
            <a:ext cx="4806137" cy="4892181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CE36C58A-7BF7-4D6A-847B-32F65DA236F4}"/>
              </a:ext>
            </a:extLst>
          </p:cNvPr>
          <p:cNvSpPr txBox="1">
            <a:spLocks/>
          </p:cNvSpPr>
          <p:nvPr/>
        </p:nvSpPr>
        <p:spPr>
          <a:xfrm>
            <a:off x="1080245" y="6045318"/>
            <a:ext cx="3451996" cy="42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Sobre o elipsoide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482E40A3-BB85-4C36-8BFB-E168CFC86D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8" t="6570" r="10966" b="16143"/>
          <a:stretch/>
        </p:blipFill>
        <p:spPr>
          <a:xfrm>
            <a:off x="7115451" y="1042254"/>
            <a:ext cx="4853459" cy="5003064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2673665-6281-412A-BCC8-FAD00E5C3A1A}"/>
              </a:ext>
            </a:extLst>
          </p:cNvPr>
          <p:cNvSpPr txBox="1">
            <a:spLocks/>
          </p:cNvSpPr>
          <p:nvPr/>
        </p:nvSpPr>
        <p:spPr>
          <a:xfrm>
            <a:off x="4736044" y="1452867"/>
            <a:ext cx="2719911" cy="757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Acabamos de descrever </a:t>
            </a:r>
            <a:r>
              <a:rPr lang="pt-BR" sz="2800" b="1" dirty="0">
                <a:solidFill>
                  <a:srgbClr val="00B050"/>
                </a:solidFill>
              </a:rPr>
              <a:t>a Terra Normal</a:t>
            </a:r>
            <a:r>
              <a:rPr lang="pt-BR" sz="2800" dirty="0"/>
              <a:t>!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2C7D298-B325-4916-AA3E-6C8FFEEEBBEA}"/>
              </a:ext>
            </a:extLst>
          </p:cNvPr>
          <p:cNvSpPr txBox="1">
            <a:spLocks/>
          </p:cNvSpPr>
          <p:nvPr/>
        </p:nvSpPr>
        <p:spPr>
          <a:xfrm>
            <a:off x="8031010" y="6045318"/>
            <a:ext cx="3451996" cy="42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Sobre a superfície</a:t>
            </a:r>
          </a:p>
        </p:txBody>
      </p:sp>
    </p:spTree>
    <p:extLst>
      <p:ext uri="{BB962C8B-B14F-4D97-AF65-F5344CB8AC3E}">
        <p14:creationId xmlns:p14="http://schemas.microsoft.com/office/powerpoint/2010/main" val="39451580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52400" y="2076450"/>
            <a:ext cx="11811000" cy="184082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Distúrbio de gravidade</a:t>
            </a:r>
          </a:p>
        </p:txBody>
      </p:sp>
    </p:spTree>
    <p:extLst>
      <p:ext uri="{BB962C8B-B14F-4D97-AF65-F5344CB8AC3E}">
        <p14:creationId xmlns:p14="http://schemas.microsoft.com/office/powerpoint/2010/main" val="77350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8D0509A-6F64-4058-85F5-F52C200CD65A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212883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0B67F51-2773-4A23-8D14-85B46BFF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615922"/>
            <a:ext cx="3938937" cy="5571067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113031" y="6488672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/>
          <p:nvPr/>
        </p:nvCxnSpPr>
        <p:spPr>
          <a:xfrm flipV="1">
            <a:off x="2350468" y="2218311"/>
            <a:ext cx="0" cy="336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DA31D5D-0D55-4E7E-A5D0-306F73F57D32}"/>
              </a:ext>
            </a:extLst>
          </p:cNvPr>
          <p:cNvSpPr txBox="1">
            <a:spLocks/>
          </p:cNvSpPr>
          <p:nvPr/>
        </p:nvSpPr>
        <p:spPr>
          <a:xfrm>
            <a:off x="5434908" y="507318"/>
            <a:ext cx="6376092" cy="1389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Este corpo experimenta uma </a:t>
            </a:r>
            <a:r>
              <a:rPr lang="pt-BR" sz="2800" b="1" dirty="0">
                <a:solidFill>
                  <a:srgbClr val="FF0000"/>
                </a:solidFill>
              </a:rPr>
              <a:t>força gravitacional </a:t>
            </a:r>
            <a:r>
              <a:rPr lang="pt-BR" sz="2800" dirty="0"/>
              <a:t>e uma </a:t>
            </a:r>
            <a:r>
              <a:rPr lang="pt-BR" sz="2800" b="1" dirty="0">
                <a:solidFill>
                  <a:schemeClr val="accent1"/>
                </a:solidFill>
              </a:rPr>
              <a:t>força centrífuga</a:t>
            </a:r>
            <a:r>
              <a:rPr lang="pt-BR" sz="2800" dirty="0"/>
              <a:t>. A resultante destas duas é o vetor gravidade.</a:t>
            </a:r>
          </a:p>
        </p:txBody>
      </p:sp>
    </p:spTree>
    <p:extLst>
      <p:ext uri="{BB962C8B-B14F-4D97-AF65-F5344CB8AC3E}">
        <p14:creationId xmlns:p14="http://schemas.microsoft.com/office/powerpoint/2010/main" val="34180715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784CF99E-2FF1-4E71-AA45-12C1A2CF4242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4C24C97F-9B9A-418B-9E8B-B9DF272DE6AD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31300703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784CF99E-2FF1-4E71-AA45-12C1A2CF4242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DD8B987E-BFF7-49DB-AD16-D2756E0FBDDB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11534016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1FD529B6-FDF8-4176-94A2-89C7B0B00275}"/>
              </a:ext>
            </a:extLst>
          </p:cNvPr>
          <p:cNvSpPr txBox="1">
            <a:spLocks/>
          </p:cNvSpPr>
          <p:nvPr/>
        </p:nvSpPr>
        <p:spPr>
          <a:xfrm>
            <a:off x="5076121" y="315104"/>
            <a:ext cx="2324804" cy="757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 velocidade de rotação é a mesma!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784CF99E-2FF1-4E71-AA45-12C1A2CF4242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388DECF6-71C3-43DA-9794-9985A9657C09}"/>
              </a:ext>
            </a:extLst>
          </p:cNvPr>
          <p:cNvCxnSpPr/>
          <p:nvPr/>
        </p:nvCxnSpPr>
        <p:spPr>
          <a:xfrm flipH="1">
            <a:off x="3789696" y="388646"/>
            <a:ext cx="636520" cy="68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DF2CC3C-95E2-4B23-B109-16FF70CE9462}"/>
              </a:ext>
            </a:extLst>
          </p:cNvPr>
          <p:cNvCxnSpPr/>
          <p:nvPr/>
        </p:nvCxnSpPr>
        <p:spPr>
          <a:xfrm flipH="1">
            <a:off x="11251266" y="315104"/>
            <a:ext cx="636520" cy="68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ítulo 1">
            <a:extLst>
              <a:ext uri="{FF2B5EF4-FFF2-40B4-BE49-F238E27FC236}">
                <a16:creationId xmlns:a16="http://schemas.microsoft.com/office/drawing/2014/main" id="{F2A32E10-6E1C-4D79-8122-12325E5252FB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5786885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ítulo 1">
            <a:extLst>
              <a:ext uri="{FF2B5EF4-FFF2-40B4-BE49-F238E27FC236}">
                <a16:creationId xmlns:a16="http://schemas.microsoft.com/office/drawing/2014/main" id="{A1F59110-A1EE-426F-8837-2B8FFE08C163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3475C20-3E19-42B4-93C7-C1AFCA5CD122}"/>
              </a:ext>
            </a:extLst>
          </p:cNvPr>
          <p:cNvCxnSpPr/>
          <p:nvPr/>
        </p:nvCxnSpPr>
        <p:spPr>
          <a:xfrm flipH="1">
            <a:off x="3365404" y="649357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061120A-7D74-4696-B7DF-151792C9BC7A}"/>
              </a:ext>
            </a:extLst>
          </p:cNvPr>
          <p:cNvCxnSpPr/>
          <p:nvPr/>
        </p:nvCxnSpPr>
        <p:spPr>
          <a:xfrm flipH="1">
            <a:off x="10848920" y="688403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ítulo 1">
            <a:extLst>
              <a:ext uri="{FF2B5EF4-FFF2-40B4-BE49-F238E27FC236}">
                <a16:creationId xmlns:a16="http://schemas.microsoft.com/office/drawing/2014/main" id="{0A4C09D7-C563-4745-A1CB-B5F3055FB402}"/>
              </a:ext>
            </a:extLst>
          </p:cNvPr>
          <p:cNvSpPr txBox="1">
            <a:spLocks/>
          </p:cNvSpPr>
          <p:nvPr/>
        </p:nvSpPr>
        <p:spPr>
          <a:xfrm>
            <a:off x="4968735" y="6347"/>
            <a:ext cx="3030085" cy="98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Caso a gravidade e a gravidade normal sejam calculadas no mesmo ponto P!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39242437-B2C0-4534-8E2F-DED83CAE5C57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4091052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ítulo 1">
            <a:extLst>
              <a:ext uri="{FF2B5EF4-FFF2-40B4-BE49-F238E27FC236}">
                <a16:creationId xmlns:a16="http://schemas.microsoft.com/office/drawing/2014/main" id="{A1F59110-A1EE-426F-8837-2B8FFE08C163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3985344" y="1330993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344" y="1330993"/>
                <a:ext cx="451555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5223245" y="31071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5223245" y="2468869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8541C2D-6A19-4BB0-900F-1832DDD810F9}"/>
              </a:ext>
            </a:extLst>
          </p:cNvPr>
          <p:cNvCxnSpPr/>
          <p:nvPr/>
        </p:nvCxnSpPr>
        <p:spPr>
          <a:xfrm flipH="1">
            <a:off x="3365404" y="649357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4C309B4-63D5-41E6-ACAD-F9BB2EBF8D81}"/>
              </a:ext>
            </a:extLst>
          </p:cNvPr>
          <p:cNvCxnSpPr/>
          <p:nvPr/>
        </p:nvCxnSpPr>
        <p:spPr>
          <a:xfrm flipH="1">
            <a:off x="10848920" y="688403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ítulo 1">
            <a:extLst>
              <a:ext uri="{FF2B5EF4-FFF2-40B4-BE49-F238E27FC236}">
                <a16:creationId xmlns:a16="http://schemas.microsoft.com/office/drawing/2014/main" id="{C115376C-4B85-4090-B297-44B3F596D1DA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764483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ítulo 1">
            <a:extLst>
              <a:ext uri="{FF2B5EF4-FFF2-40B4-BE49-F238E27FC236}">
                <a16:creationId xmlns:a16="http://schemas.microsoft.com/office/drawing/2014/main" id="{A1F59110-A1EE-426F-8837-2B8FFE08C163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3985344" y="1330993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344" y="1330993"/>
                <a:ext cx="45155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5223245" y="31071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4443281" y="3122043"/>
                <a:ext cx="34736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81" y="3122043"/>
                <a:ext cx="347369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5223245" y="2468869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8541C2D-6A19-4BB0-900F-1832DDD810F9}"/>
              </a:ext>
            </a:extLst>
          </p:cNvPr>
          <p:cNvCxnSpPr/>
          <p:nvPr/>
        </p:nvCxnSpPr>
        <p:spPr>
          <a:xfrm flipH="1">
            <a:off x="3365404" y="649357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4C309B4-63D5-41E6-ACAD-F9BB2EBF8D81}"/>
              </a:ext>
            </a:extLst>
          </p:cNvPr>
          <p:cNvCxnSpPr/>
          <p:nvPr/>
        </p:nvCxnSpPr>
        <p:spPr>
          <a:xfrm flipH="1">
            <a:off x="10848920" y="688403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ítulo 1">
            <a:extLst>
              <a:ext uri="{FF2B5EF4-FFF2-40B4-BE49-F238E27FC236}">
                <a16:creationId xmlns:a16="http://schemas.microsoft.com/office/drawing/2014/main" id="{C115376C-4B85-4090-B297-44B3F596D1DA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1105643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ítulo 1">
            <a:extLst>
              <a:ext uri="{FF2B5EF4-FFF2-40B4-BE49-F238E27FC236}">
                <a16:creationId xmlns:a16="http://schemas.microsoft.com/office/drawing/2014/main" id="{A1F59110-A1EE-426F-8837-2B8FFE08C163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3985344" y="1330993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344" y="1330993"/>
                <a:ext cx="45155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5223245" y="310713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4443281" y="3122043"/>
                <a:ext cx="34736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81" y="3122043"/>
                <a:ext cx="347369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5223245" y="2468869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8541C2D-6A19-4BB0-900F-1832DDD810F9}"/>
              </a:ext>
            </a:extLst>
          </p:cNvPr>
          <p:cNvCxnSpPr/>
          <p:nvPr/>
        </p:nvCxnSpPr>
        <p:spPr>
          <a:xfrm flipH="1">
            <a:off x="3365404" y="649357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4C309B4-63D5-41E6-ACAD-F9BB2EBF8D81}"/>
              </a:ext>
            </a:extLst>
          </p:cNvPr>
          <p:cNvCxnSpPr/>
          <p:nvPr/>
        </p:nvCxnSpPr>
        <p:spPr>
          <a:xfrm flipH="1">
            <a:off x="10848920" y="688403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ítulo 1">
            <a:extLst>
              <a:ext uri="{FF2B5EF4-FFF2-40B4-BE49-F238E27FC236}">
                <a16:creationId xmlns:a16="http://schemas.microsoft.com/office/drawing/2014/main" id="{C115376C-4B85-4090-B297-44B3F596D1DA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CAD8CBCB-B69E-4A60-B7C2-37F2CF2AE6A6}"/>
              </a:ext>
            </a:extLst>
          </p:cNvPr>
          <p:cNvSpPr txBox="1">
            <a:spLocks/>
          </p:cNvSpPr>
          <p:nvPr/>
        </p:nvSpPr>
        <p:spPr>
          <a:xfrm>
            <a:off x="3896413" y="5398713"/>
            <a:ext cx="4567434" cy="11162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a gente consegue ter o controle da posição do ponto P? </a:t>
            </a:r>
          </a:p>
        </p:txBody>
      </p:sp>
    </p:spTree>
    <p:extLst>
      <p:ext uri="{BB962C8B-B14F-4D97-AF65-F5344CB8AC3E}">
        <p14:creationId xmlns:p14="http://schemas.microsoft.com/office/powerpoint/2010/main" val="6467938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52400" y="2076450"/>
            <a:ext cx="11811000" cy="184082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Como definir isso na prática?</a:t>
            </a:r>
          </a:p>
        </p:txBody>
      </p:sp>
    </p:spTree>
    <p:extLst>
      <p:ext uri="{BB962C8B-B14F-4D97-AF65-F5344CB8AC3E}">
        <p14:creationId xmlns:p14="http://schemas.microsoft.com/office/powerpoint/2010/main" val="9051264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337059" y="2321260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267888" y="1803691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252952" y="1703956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1982952" y="1782055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252952" y="3421434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890795" y="114642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1164950" y="13613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1242374" y="512967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F8E6ADD0-D66C-4A4C-8C16-BE62D48860AA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44" name="Forma livre 24">
            <a:extLst>
              <a:ext uri="{FF2B5EF4-FFF2-40B4-BE49-F238E27FC236}">
                <a16:creationId xmlns:a16="http://schemas.microsoft.com/office/drawing/2014/main" id="{79B63016-3495-4A30-BC07-005852A223A0}"/>
              </a:ext>
            </a:extLst>
          </p:cNvPr>
          <p:cNvSpPr/>
          <p:nvPr/>
        </p:nvSpPr>
        <p:spPr>
          <a:xfrm flipH="1">
            <a:off x="477747" y="2072772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C14DF209-A24E-4B3F-9014-8107FA937292}"/>
              </a:ext>
            </a:extLst>
          </p:cNvPr>
          <p:cNvSpPr txBox="1">
            <a:spLocks/>
          </p:cNvSpPr>
          <p:nvPr/>
        </p:nvSpPr>
        <p:spPr>
          <a:xfrm>
            <a:off x="6222551" y="90361"/>
            <a:ext cx="5094806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definir isto na prática?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23267327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337059" y="2321260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267888" y="1803691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252952" y="1703956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1982952" y="1782055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252952" y="3421434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890795" y="114642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1164950" y="13613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1242374" y="512967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B282E0D0-B39E-42F9-B39E-E77F3A9FC380}"/>
              </a:ext>
            </a:extLst>
          </p:cNvPr>
          <p:cNvSpPr txBox="1">
            <a:spLocks/>
          </p:cNvSpPr>
          <p:nvPr/>
        </p:nvSpPr>
        <p:spPr>
          <a:xfrm>
            <a:off x="3667354" y="1103037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Considerando um sistema cartesiano topocêntrico.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F8E6ADD0-D66C-4A4C-8C16-BE62D48860AA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44" name="Forma livre 24">
            <a:extLst>
              <a:ext uri="{FF2B5EF4-FFF2-40B4-BE49-F238E27FC236}">
                <a16:creationId xmlns:a16="http://schemas.microsoft.com/office/drawing/2014/main" id="{79B63016-3495-4A30-BC07-005852A223A0}"/>
              </a:ext>
            </a:extLst>
          </p:cNvPr>
          <p:cNvSpPr/>
          <p:nvPr/>
        </p:nvSpPr>
        <p:spPr>
          <a:xfrm flipH="1">
            <a:off x="477747" y="2072772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B6FC9B-1713-4893-BD30-85DC2C3D72AD}"/>
              </a:ext>
            </a:extLst>
          </p:cNvPr>
          <p:cNvSpPr/>
          <p:nvPr/>
        </p:nvSpPr>
        <p:spPr>
          <a:xfrm>
            <a:off x="3011594" y="1848121"/>
            <a:ext cx="978506" cy="90666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C14DF209-A24E-4B3F-9014-8107FA937292}"/>
              </a:ext>
            </a:extLst>
          </p:cNvPr>
          <p:cNvSpPr txBox="1">
            <a:spLocks/>
          </p:cNvSpPr>
          <p:nvPr/>
        </p:nvSpPr>
        <p:spPr>
          <a:xfrm>
            <a:off x="6222551" y="90361"/>
            <a:ext cx="5094806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definir isto na prática?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97613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D9A059A-FC53-40F4-A7F7-410B4E7E6F8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565137" y="2964377"/>
            <a:ext cx="458223" cy="0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3992C7A-31A0-4A9C-8D1B-AA3775179920}"/>
              </a:ext>
            </a:extLst>
          </p:cNvPr>
          <p:cNvCxnSpPr>
            <a:cxnSpLocks/>
          </p:cNvCxnSpPr>
          <p:nvPr/>
        </p:nvCxnSpPr>
        <p:spPr>
          <a:xfrm flipH="1">
            <a:off x="2979420" y="2964377"/>
            <a:ext cx="585718" cy="57336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2CC68B1-C8D4-49E2-8ED1-455B31257420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E0D453-D36B-4CEB-9D07-86FEBBE86C19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17B03B8-C1DA-44E1-856F-3010FC409B92}"/>
              </a:ext>
            </a:extLst>
          </p:cNvPr>
          <p:cNvCxnSpPr/>
          <p:nvPr/>
        </p:nvCxnSpPr>
        <p:spPr>
          <a:xfrm flipV="1">
            <a:off x="2350468" y="2218311"/>
            <a:ext cx="0" cy="336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>
            <a:extLst>
              <a:ext uri="{FF2B5EF4-FFF2-40B4-BE49-F238E27FC236}">
                <a16:creationId xmlns:a16="http://schemas.microsoft.com/office/drawing/2014/main" id="{D4EE2D92-F957-4901-AD87-7EAFD85A0FEB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F26690-5DB2-49ED-B183-0C1CB6172E55}"/>
              </a:ext>
            </a:extLst>
          </p:cNvPr>
          <p:cNvSpPr/>
          <p:nvPr/>
        </p:nvSpPr>
        <p:spPr>
          <a:xfrm>
            <a:off x="783772" y="2554509"/>
            <a:ext cx="3120571" cy="317939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07710AC-31E5-4A16-AD18-12D878F60A55}"/>
              </a:ext>
            </a:extLst>
          </p:cNvPr>
          <p:cNvCxnSpPr>
            <a:cxnSpLocks/>
          </p:cNvCxnSpPr>
          <p:nvPr/>
        </p:nvCxnSpPr>
        <p:spPr>
          <a:xfrm flipH="1">
            <a:off x="3441882" y="2976917"/>
            <a:ext cx="123255" cy="57969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503C8D-213B-4AA5-AE79-D1FA406AB4B0}"/>
              </a:ext>
            </a:extLst>
          </p:cNvPr>
          <p:cNvSpPr txBox="1"/>
          <p:nvPr/>
        </p:nvSpPr>
        <p:spPr>
          <a:xfrm>
            <a:off x="3751375" y="2356531"/>
            <a:ext cx="130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Componente centrífuga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C8A7B2-AE56-4B6C-B61C-147418947E89}"/>
              </a:ext>
            </a:extLst>
          </p:cNvPr>
          <p:cNvSpPr txBox="1"/>
          <p:nvPr/>
        </p:nvSpPr>
        <p:spPr>
          <a:xfrm>
            <a:off x="1848426" y="2867522"/>
            <a:ext cx="130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Componente gravitacional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C24E0D-03E1-4EA4-AC3A-5C4C9E22CA7E}"/>
              </a:ext>
            </a:extLst>
          </p:cNvPr>
          <p:cNvSpPr txBox="1"/>
          <p:nvPr/>
        </p:nvSpPr>
        <p:spPr>
          <a:xfrm>
            <a:off x="2895860" y="3583583"/>
            <a:ext cx="109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Vetor de gravidade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F866980-E9E9-4A7C-9592-D6D51D43498B}"/>
              </a:ext>
            </a:extLst>
          </p:cNvPr>
          <p:cNvSpPr txBox="1">
            <a:spLocks/>
          </p:cNvSpPr>
          <p:nvPr/>
        </p:nvSpPr>
        <p:spPr>
          <a:xfrm>
            <a:off x="5434908" y="507318"/>
            <a:ext cx="6376092" cy="1389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Este corpo experimenta uma </a:t>
            </a:r>
            <a:r>
              <a:rPr lang="pt-BR" sz="2800" b="1" dirty="0">
                <a:solidFill>
                  <a:srgbClr val="FF0000"/>
                </a:solidFill>
              </a:rPr>
              <a:t>força gravitacional </a:t>
            </a:r>
            <a:r>
              <a:rPr lang="pt-BR" sz="2800" dirty="0"/>
              <a:t>e uma </a:t>
            </a:r>
            <a:r>
              <a:rPr lang="pt-BR" sz="2800" b="1" dirty="0">
                <a:solidFill>
                  <a:schemeClr val="accent1"/>
                </a:solidFill>
              </a:rPr>
              <a:t>força centrífuga</a:t>
            </a:r>
            <a:r>
              <a:rPr lang="pt-BR" sz="2800" dirty="0"/>
              <a:t>. A resultante destas duas é o vetor gravidade.</a:t>
            </a:r>
          </a:p>
        </p:txBody>
      </p:sp>
    </p:spTree>
    <p:extLst>
      <p:ext uri="{BB962C8B-B14F-4D97-AF65-F5344CB8AC3E}">
        <p14:creationId xmlns:p14="http://schemas.microsoft.com/office/powerpoint/2010/main" val="32147307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337059" y="2321260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267888" y="1803691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252952" y="1703956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1982952" y="1782055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252952" y="3421434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890795" y="114642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1164950" y="13613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1242374" y="512967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3270064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F8E6ADD0-D66C-4A4C-8C16-BE62D48860AA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151F60D7-D4A7-46F9-951F-38B25C7D5B76}"/>
              </a:ext>
            </a:extLst>
          </p:cNvPr>
          <p:cNvSpPr txBox="1">
            <a:spLocks/>
          </p:cNvSpPr>
          <p:nvPr/>
        </p:nvSpPr>
        <p:spPr>
          <a:xfrm>
            <a:off x="6222551" y="90361"/>
            <a:ext cx="5094806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definir isto na prática?</a:t>
            </a:r>
            <a:endParaRPr lang="pt-BR" sz="4400" b="1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B48ED11-5312-4BA3-A863-BE0E082BDE41}"/>
              </a:ext>
            </a:extLst>
          </p:cNvPr>
          <p:cNvSpPr/>
          <p:nvPr/>
        </p:nvSpPr>
        <p:spPr>
          <a:xfrm flipH="1">
            <a:off x="6911009" y="1778648"/>
            <a:ext cx="4724399" cy="938048"/>
          </a:xfrm>
          <a:custGeom>
            <a:avLst/>
            <a:gdLst>
              <a:gd name="connsiteX0" fmla="*/ 0 w 4757530"/>
              <a:gd name="connsiteY0" fmla="*/ 35559 h 1374029"/>
              <a:gd name="connsiteX1" fmla="*/ 1126434 w 4757530"/>
              <a:gd name="connsiteY1" fmla="*/ 115072 h 1374029"/>
              <a:gd name="connsiteX2" fmla="*/ 2133600 w 4757530"/>
              <a:gd name="connsiteY2" fmla="*/ 989716 h 1374029"/>
              <a:gd name="connsiteX3" fmla="*/ 3644347 w 4757530"/>
              <a:gd name="connsiteY3" fmla="*/ 1082481 h 1374029"/>
              <a:gd name="connsiteX4" fmla="*/ 4757530 w 4757530"/>
              <a:gd name="connsiteY4" fmla="*/ 1374029 h 1374029"/>
              <a:gd name="connsiteX5" fmla="*/ 4757530 w 4757530"/>
              <a:gd name="connsiteY5" fmla="*/ 1374029 h 1374029"/>
              <a:gd name="connsiteX6" fmla="*/ 4757530 w 4757530"/>
              <a:gd name="connsiteY6" fmla="*/ 1374029 h 137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7530" h="1374029">
                <a:moveTo>
                  <a:pt x="0" y="35559"/>
                </a:moveTo>
                <a:cubicBezTo>
                  <a:pt x="385417" y="-4198"/>
                  <a:pt x="770834" y="-43954"/>
                  <a:pt x="1126434" y="115072"/>
                </a:cubicBezTo>
                <a:cubicBezTo>
                  <a:pt x="1482034" y="274098"/>
                  <a:pt x="1713948" y="828481"/>
                  <a:pt x="2133600" y="989716"/>
                </a:cubicBezTo>
                <a:cubicBezTo>
                  <a:pt x="2553252" y="1150951"/>
                  <a:pt x="3207025" y="1018429"/>
                  <a:pt x="3644347" y="1082481"/>
                </a:cubicBezTo>
                <a:cubicBezTo>
                  <a:pt x="4081669" y="1146533"/>
                  <a:pt x="4757530" y="1374029"/>
                  <a:pt x="4757530" y="1374029"/>
                </a:cubicBezTo>
                <a:lnTo>
                  <a:pt x="4757530" y="1374029"/>
                </a:lnTo>
                <a:lnTo>
                  <a:pt x="4757530" y="1374029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54A78308-B61D-459E-89A6-6D0E0E4D265A}"/>
              </a:ext>
            </a:extLst>
          </p:cNvPr>
          <p:cNvSpPr/>
          <p:nvPr/>
        </p:nvSpPr>
        <p:spPr>
          <a:xfrm>
            <a:off x="6838122" y="3261095"/>
            <a:ext cx="4797287" cy="370001"/>
          </a:xfrm>
          <a:custGeom>
            <a:avLst/>
            <a:gdLst>
              <a:gd name="connsiteX0" fmla="*/ 0 w 4797287"/>
              <a:gd name="connsiteY0" fmla="*/ 118210 h 370001"/>
              <a:gd name="connsiteX1" fmla="*/ 2186608 w 4797287"/>
              <a:gd name="connsiteY1" fmla="*/ 12192 h 370001"/>
              <a:gd name="connsiteX2" fmla="*/ 4797287 w 4797287"/>
              <a:gd name="connsiteY2" fmla="*/ 370001 h 370001"/>
              <a:gd name="connsiteX3" fmla="*/ 4797287 w 4797287"/>
              <a:gd name="connsiteY3" fmla="*/ 370001 h 3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287" h="370001">
                <a:moveTo>
                  <a:pt x="0" y="118210"/>
                </a:moveTo>
                <a:cubicBezTo>
                  <a:pt x="693530" y="44218"/>
                  <a:pt x="1387060" y="-29773"/>
                  <a:pt x="2186608" y="12192"/>
                </a:cubicBezTo>
                <a:cubicBezTo>
                  <a:pt x="2986156" y="54157"/>
                  <a:pt x="4797287" y="370001"/>
                  <a:pt x="4797287" y="370001"/>
                </a:cubicBezTo>
                <a:lnTo>
                  <a:pt x="4797287" y="37000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45A521CF-8F72-4271-A42F-690330FF9715}"/>
              </a:ext>
            </a:extLst>
          </p:cNvPr>
          <p:cNvSpPr/>
          <p:nvPr/>
        </p:nvSpPr>
        <p:spPr>
          <a:xfrm rot="157489">
            <a:off x="6911010" y="4327895"/>
            <a:ext cx="4797287" cy="370001"/>
          </a:xfrm>
          <a:custGeom>
            <a:avLst/>
            <a:gdLst>
              <a:gd name="connsiteX0" fmla="*/ 0 w 4797287"/>
              <a:gd name="connsiteY0" fmla="*/ 118210 h 370001"/>
              <a:gd name="connsiteX1" fmla="*/ 2186608 w 4797287"/>
              <a:gd name="connsiteY1" fmla="*/ 12192 h 370001"/>
              <a:gd name="connsiteX2" fmla="*/ 4797287 w 4797287"/>
              <a:gd name="connsiteY2" fmla="*/ 370001 h 370001"/>
              <a:gd name="connsiteX3" fmla="*/ 4797287 w 4797287"/>
              <a:gd name="connsiteY3" fmla="*/ 370001 h 3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287" h="370001">
                <a:moveTo>
                  <a:pt x="0" y="118210"/>
                </a:moveTo>
                <a:cubicBezTo>
                  <a:pt x="693530" y="44218"/>
                  <a:pt x="1387060" y="-29773"/>
                  <a:pt x="2186608" y="12192"/>
                </a:cubicBezTo>
                <a:cubicBezTo>
                  <a:pt x="2986156" y="54157"/>
                  <a:pt x="4797287" y="370001"/>
                  <a:pt x="4797287" y="370001"/>
                </a:cubicBezTo>
                <a:lnTo>
                  <a:pt x="4797287" y="37000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504F6FD-C186-495B-95EA-D32ED856FA74}"/>
              </a:ext>
            </a:extLst>
          </p:cNvPr>
          <p:cNvSpPr txBox="1">
            <a:spLocks/>
          </p:cNvSpPr>
          <p:nvPr/>
        </p:nvSpPr>
        <p:spPr>
          <a:xfrm>
            <a:off x="4878509" y="2330911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Superfície Terrestre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2051A634-1FC7-4527-AB68-E991FFF35590}"/>
              </a:ext>
            </a:extLst>
          </p:cNvPr>
          <p:cNvSpPr txBox="1">
            <a:spLocks/>
          </p:cNvSpPr>
          <p:nvPr/>
        </p:nvSpPr>
        <p:spPr>
          <a:xfrm>
            <a:off x="5953399" y="2948953"/>
            <a:ext cx="951655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err="1"/>
              <a:t>Geóide</a:t>
            </a:r>
            <a:endParaRPr lang="pt-BR" sz="1800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D279CC5E-8698-47D5-8544-7766DA26147B}"/>
              </a:ext>
            </a:extLst>
          </p:cNvPr>
          <p:cNvSpPr txBox="1">
            <a:spLocks/>
          </p:cNvSpPr>
          <p:nvPr/>
        </p:nvSpPr>
        <p:spPr>
          <a:xfrm>
            <a:off x="5839175" y="4110074"/>
            <a:ext cx="1127100" cy="3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err="1"/>
              <a:t>Elipsóide</a:t>
            </a:r>
            <a:endParaRPr lang="pt-BR" sz="1800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0C7DDE5-496E-4781-98B2-2691720B3B54}"/>
              </a:ext>
            </a:extLst>
          </p:cNvPr>
          <p:cNvSpPr txBox="1"/>
          <p:nvPr/>
        </p:nvSpPr>
        <p:spPr>
          <a:xfrm>
            <a:off x="9511150" y="1922801"/>
            <a:ext cx="30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BC0CBEC-A6C5-485E-81AD-7E03A5F479DB}"/>
              </a:ext>
            </a:extLst>
          </p:cNvPr>
          <p:cNvSpPr/>
          <p:nvPr/>
        </p:nvSpPr>
        <p:spPr>
          <a:xfrm>
            <a:off x="9326898" y="2306271"/>
            <a:ext cx="259061" cy="2359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Forma livre 24">
            <a:extLst>
              <a:ext uri="{FF2B5EF4-FFF2-40B4-BE49-F238E27FC236}">
                <a16:creationId xmlns:a16="http://schemas.microsoft.com/office/drawing/2014/main" id="{79B63016-3495-4A30-BC07-005852A223A0}"/>
              </a:ext>
            </a:extLst>
          </p:cNvPr>
          <p:cNvSpPr/>
          <p:nvPr/>
        </p:nvSpPr>
        <p:spPr>
          <a:xfrm flipH="1">
            <a:off x="477747" y="2072772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B76E854-4048-409B-9B43-F1EF4F38DE86}"/>
              </a:ext>
            </a:extLst>
          </p:cNvPr>
          <p:cNvSpPr txBox="1">
            <a:spLocks/>
          </p:cNvSpPr>
          <p:nvPr/>
        </p:nvSpPr>
        <p:spPr>
          <a:xfrm>
            <a:off x="3667354" y="1103037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Considerando um sistema cartesiano topocêntrico.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19BBEE9-C45A-42E0-88EE-41D286EA5683}"/>
              </a:ext>
            </a:extLst>
          </p:cNvPr>
          <p:cNvSpPr/>
          <p:nvPr/>
        </p:nvSpPr>
        <p:spPr>
          <a:xfrm>
            <a:off x="3011594" y="1848121"/>
            <a:ext cx="978506" cy="90666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0438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0288A66-3CF9-4CEF-80FD-9D6ACF1DBDEF}"/>
              </a:ext>
            </a:extLst>
          </p:cNvPr>
          <p:cNvCxnSpPr>
            <a:cxnSpLocks/>
          </p:cNvCxnSpPr>
          <p:nvPr/>
        </p:nvCxnSpPr>
        <p:spPr>
          <a:xfrm flipH="1">
            <a:off x="9326899" y="2438555"/>
            <a:ext cx="129460" cy="86528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337059" y="2321260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267888" y="1803691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252952" y="1703956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1982952" y="1782055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252952" y="3421434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890795" y="114642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1164950" y="13613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1242374" y="512967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3270064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B282E0D0-B39E-42F9-B39E-E77F3A9FC380}"/>
              </a:ext>
            </a:extLst>
          </p:cNvPr>
          <p:cNvSpPr txBox="1">
            <a:spLocks/>
          </p:cNvSpPr>
          <p:nvPr/>
        </p:nvSpPr>
        <p:spPr>
          <a:xfrm>
            <a:off x="3667354" y="1103037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Considerando um sistema cartesiano topocêntrico.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F8E6ADD0-D66C-4A4C-8C16-BE62D48860AA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151F60D7-D4A7-46F9-951F-38B25C7D5B76}"/>
              </a:ext>
            </a:extLst>
          </p:cNvPr>
          <p:cNvSpPr txBox="1">
            <a:spLocks/>
          </p:cNvSpPr>
          <p:nvPr/>
        </p:nvSpPr>
        <p:spPr>
          <a:xfrm>
            <a:off x="6222551" y="90361"/>
            <a:ext cx="5094806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definir isto na prática?</a:t>
            </a:r>
            <a:endParaRPr lang="pt-BR" sz="4400" b="1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B48ED11-5312-4BA3-A863-BE0E082BDE41}"/>
              </a:ext>
            </a:extLst>
          </p:cNvPr>
          <p:cNvSpPr/>
          <p:nvPr/>
        </p:nvSpPr>
        <p:spPr>
          <a:xfrm flipH="1">
            <a:off x="6911009" y="1778648"/>
            <a:ext cx="4724399" cy="938048"/>
          </a:xfrm>
          <a:custGeom>
            <a:avLst/>
            <a:gdLst>
              <a:gd name="connsiteX0" fmla="*/ 0 w 4757530"/>
              <a:gd name="connsiteY0" fmla="*/ 35559 h 1374029"/>
              <a:gd name="connsiteX1" fmla="*/ 1126434 w 4757530"/>
              <a:gd name="connsiteY1" fmla="*/ 115072 h 1374029"/>
              <a:gd name="connsiteX2" fmla="*/ 2133600 w 4757530"/>
              <a:gd name="connsiteY2" fmla="*/ 989716 h 1374029"/>
              <a:gd name="connsiteX3" fmla="*/ 3644347 w 4757530"/>
              <a:gd name="connsiteY3" fmla="*/ 1082481 h 1374029"/>
              <a:gd name="connsiteX4" fmla="*/ 4757530 w 4757530"/>
              <a:gd name="connsiteY4" fmla="*/ 1374029 h 1374029"/>
              <a:gd name="connsiteX5" fmla="*/ 4757530 w 4757530"/>
              <a:gd name="connsiteY5" fmla="*/ 1374029 h 1374029"/>
              <a:gd name="connsiteX6" fmla="*/ 4757530 w 4757530"/>
              <a:gd name="connsiteY6" fmla="*/ 1374029 h 137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7530" h="1374029">
                <a:moveTo>
                  <a:pt x="0" y="35559"/>
                </a:moveTo>
                <a:cubicBezTo>
                  <a:pt x="385417" y="-4198"/>
                  <a:pt x="770834" y="-43954"/>
                  <a:pt x="1126434" y="115072"/>
                </a:cubicBezTo>
                <a:cubicBezTo>
                  <a:pt x="1482034" y="274098"/>
                  <a:pt x="1713948" y="828481"/>
                  <a:pt x="2133600" y="989716"/>
                </a:cubicBezTo>
                <a:cubicBezTo>
                  <a:pt x="2553252" y="1150951"/>
                  <a:pt x="3207025" y="1018429"/>
                  <a:pt x="3644347" y="1082481"/>
                </a:cubicBezTo>
                <a:cubicBezTo>
                  <a:pt x="4081669" y="1146533"/>
                  <a:pt x="4757530" y="1374029"/>
                  <a:pt x="4757530" y="1374029"/>
                </a:cubicBezTo>
                <a:lnTo>
                  <a:pt x="4757530" y="1374029"/>
                </a:lnTo>
                <a:lnTo>
                  <a:pt x="4757530" y="1374029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54A78308-B61D-459E-89A6-6D0E0E4D265A}"/>
              </a:ext>
            </a:extLst>
          </p:cNvPr>
          <p:cNvSpPr/>
          <p:nvPr/>
        </p:nvSpPr>
        <p:spPr>
          <a:xfrm>
            <a:off x="6838122" y="3261095"/>
            <a:ext cx="4797287" cy="370001"/>
          </a:xfrm>
          <a:custGeom>
            <a:avLst/>
            <a:gdLst>
              <a:gd name="connsiteX0" fmla="*/ 0 w 4797287"/>
              <a:gd name="connsiteY0" fmla="*/ 118210 h 370001"/>
              <a:gd name="connsiteX1" fmla="*/ 2186608 w 4797287"/>
              <a:gd name="connsiteY1" fmla="*/ 12192 h 370001"/>
              <a:gd name="connsiteX2" fmla="*/ 4797287 w 4797287"/>
              <a:gd name="connsiteY2" fmla="*/ 370001 h 370001"/>
              <a:gd name="connsiteX3" fmla="*/ 4797287 w 4797287"/>
              <a:gd name="connsiteY3" fmla="*/ 370001 h 3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287" h="370001">
                <a:moveTo>
                  <a:pt x="0" y="118210"/>
                </a:moveTo>
                <a:cubicBezTo>
                  <a:pt x="693530" y="44218"/>
                  <a:pt x="1387060" y="-29773"/>
                  <a:pt x="2186608" y="12192"/>
                </a:cubicBezTo>
                <a:cubicBezTo>
                  <a:pt x="2986156" y="54157"/>
                  <a:pt x="4797287" y="370001"/>
                  <a:pt x="4797287" y="370001"/>
                </a:cubicBezTo>
                <a:lnTo>
                  <a:pt x="4797287" y="37000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45A521CF-8F72-4271-A42F-690330FF9715}"/>
              </a:ext>
            </a:extLst>
          </p:cNvPr>
          <p:cNvSpPr/>
          <p:nvPr/>
        </p:nvSpPr>
        <p:spPr>
          <a:xfrm rot="157489">
            <a:off x="6911010" y="4327895"/>
            <a:ext cx="4797287" cy="370001"/>
          </a:xfrm>
          <a:custGeom>
            <a:avLst/>
            <a:gdLst>
              <a:gd name="connsiteX0" fmla="*/ 0 w 4797287"/>
              <a:gd name="connsiteY0" fmla="*/ 118210 h 370001"/>
              <a:gd name="connsiteX1" fmla="*/ 2186608 w 4797287"/>
              <a:gd name="connsiteY1" fmla="*/ 12192 h 370001"/>
              <a:gd name="connsiteX2" fmla="*/ 4797287 w 4797287"/>
              <a:gd name="connsiteY2" fmla="*/ 370001 h 370001"/>
              <a:gd name="connsiteX3" fmla="*/ 4797287 w 4797287"/>
              <a:gd name="connsiteY3" fmla="*/ 370001 h 3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287" h="370001">
                <a:moveTo>
                  <a:pt x="0" y="118210"/>
                </a:moveTo>
                <a:cubicBezTo>
                  <a:pt x="693530" y="44218"/>
                  <a:pt x="1387060" y="-29773"/>
                  <a:pt x="2186608" y="12192"/>
                </a:cubicBezTo>
                <a:cubicBezTo>
                  <a:pt x="2986156" y="54157"/>
                  <a:pt x="4797287" y="370001"/>
                  <a:pt x="4797287" y="370001"/>
                </a:cubicBezTo>
                <a:lnTo>
                  <a:pt x="4797287" y="37000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504F6FD-C186-495B-95EA-D32ED856FA74}"/>
              </a:ext>
            </a:extLst>
          </p:cNvPr>
          <p:cNvSpPr txBox="1">
            <a:spLocks/>
          </p:cNvSpPr>
          <p:nvPr/>
        </p:nvSpPr>
        <p:spPr>
          <a:xfrm>
            <a:off x="4878509" y="2330911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Superfície Terrestre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2051A634-1FC7-4527-AB68-E991FFF35590}"/>
              </a:ext>
            </a:extLst>
          </p:cNvPr>
          <p:cNvSpPr txBox="1">
            <a:spLocks/>
          </p:cNvSpPr>
          <p:nvPr/>
        </p:nvSpPr>
        <p:spPr>
          <a:xfrm>
            <a:off x="5953399" y="2948953"/>
            <a:ext cx="951655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err="1"/>
              <a:t>Geóide</a:t>
            </a:r>
            <a:endParaRPr lang="pt-BR" sz="1800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D279CC5E-8698-47D5-8544-7766DA26147B}"/>
              </a:ext>
            </a:extLst>
          </p:cNvPr>
          <p:cNvSpPr txBox="1">
            <a:spLocks/>
          </p:cNvSpPr>
          <p:nvPr/>
        </p:nvSpPr>
        <p:spPr>
          <a:xfrm>
            <a:off x="5839175" y="4110074"/>
            <a:ext cx="1127100" cy="3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err="1"/>
              <a:t>Elipsóide</a:t>
            </a:r>
            <a:endParaRPr lang="pt-BR" sz="1800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0C7DDE5-496E-4781-98B2-2691720B3B54}"/>
              </a:ext>
            </a:extLst>
          </p:cNvPr>
          <p:cNvSpPr txBox="1"/>
          <p:nvPr/>
        </p:nvSpPr>
        <p:spPr>
          <a:xfrm>
            <a:off x="9511150" y="1922801"/>
            <a:ext cx="30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BC0CBEC-A6C5-485E-81AD-7E03A5F479DB}"/>
              </a:ext>
            </a:extLst>
          </p:cNvPr>
          <p:cNvSpPr/>
          <p:nvPr/>
        </p:nvSpPr>
        <p:spPr>
          <a:xfrm>
            <a:off x="9326898" y="2306271"/>
            <a:ext cx="259061" cy="2359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6E187959-574B-4D72-8769-F451F9BB3BCC}"/>
              </a:ext>
            </a:extLst>
          </p:cNvPr>
          <p:cNvSpPr txBox="1">
            <a:spLocks/>
          </p:cNvSpPr>
          <p:nvPr/>
        </p:nvSpPr>
        <p:spPr>
          <a:xfrm>
            <a:off x="9432880" y="2523804"/>
            <a:ext cx="2606041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accent1"/>
                </a:solidFill>
              </a:rPr>
              <a:t>h = Altura </a:t>
            </a:r>
            <a:r>
              <a:rPr lang="pt-BR" sz="2000" dirty="0" err="1">
                <a:solidFill>
                  <a:schemeClr val="accent1"/>
                </a:solidFill>
              </a:rPr>
              <a:t>ortométrica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4" name="Forma livre 24">
            <a:extLst>
              <a:ext uri="{FF2B5EF4-FFF2-40B4-BE49-F238E27FC236}">
                <a16:creationId xmlns:a16="http://schemas.microsoft.com/office/drawing/2014/main" id="{79B63016-3495-4A30-BC07-005852A223A0}"/>
              </a:ext>
            </a:extLst>
          </p:cNvPr>
          <p:cNvSpPr/>
          <p:nvPr/>
        </p:nvSpPr>
        <p:spPr>
          <a:xfrm flipH="1">
            <a:off x="477747" y="2072772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BE078CB-10C6-481C-BAFA-AF5DDE597152}"/>
              </a:ext>
            </a:extLst>
          </p:cNvPr>
          <p:cNvSpPr/>
          <p:nvPr/>
        </p:nvSpPr>
        <p:spPr>
          <a:xfrm>
            <a:off x="3011594" y="1848121"/>
            <a:ext cx="978506" cy="90666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5599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0288A66-3CF9-4CEF-80FD-9D6ACF1DBDEF}"/>
              </a:ext>
            </a:extLst>
          </p:cNvPr>
          <p:cNvCxnSpPr>
            <a:cxnSpLocks/>
          </p:cNvCxnSpPr>
          <p:nvPr/>
        </p:nvCxnSpPr>
        <p:spPr>
          <a:xfrm flipH="1">
            <a:off x="9326899" y="2438555"/>
            <a:ext cx="129460" cy="86528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337059" y="2321260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267888" y="1803691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252952" y="1703956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1982952" y="1782055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252952" y="3421434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890795" y="114642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1164950" y="13613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1242374" y="512967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3270064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B282E0D0-B39E-42F9-B39E-E77F3A9FC380}"/>
              </a:ext>
            </a:extLst>
          </p:cNvPr>
          <p:cNvSpPr txBox="1">
            <a:spLocks/>
          </p:cNvSpPr>
          <p:nvPr/>
        </p:nvSpPr>
        <p:spPr>
          <a:xfrm>
            <a:off x="3667354" y="1103037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Considerando um sistema cartesiano topocêntrico.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F8E6ADD0-D66C-4A4C-8C16-BE62D48860AA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151F60D7-D4A7-46F9-951F-38B25C7D5B76}"/>
              </a:ext>
            </a:extLst>
          </p:cNvPr>
          <p:cNvSpPr txBox="1">
            <a:spLocks/>
          </p:cNvSpPr>
          <p:nvPr/>
        </p:nvSpPr>
        <p:spPr>
          <a:xfrm>
            <a:off x="6222551" y="90361"/>
            <a:ext cx="5094806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definir isto na prática?</a:t>
            </a:r>
            <a:endParaRPr lang="pt-BR" sz="4400" b="1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B48ED11-5312-4BA3-A863-BE0E082BDE41}"/>
              </a:ext>
            </a:extLst>
          </p:cNvPr>
          <p:cNvSpPr/>
          <p:nvPr/>
        </p:nvSpPr>
        <p:spPr>
          <a:xfrm flipH="1">
            <a:off x="6911009" y="1778648"/>
            <a:ext cx="4724399" cy="938048"/>
          </a:xfrm>
          <a:custGeom>
            <a:avLst/>
            <a:gdLst>
              <a:gd name="connsiteX0" fmla="*/ 0 w 4757530"/>
              <a:gd name="connsiteY0" fmla="*/ 35559 h 1374029"/>
              <a:gd name="connsiteX1" fmla="*/ 1126434 w 4757530"/>
              <a:gd name="connsiteY1" fmla="*/ 115072 h 1374029"/>
              <a:gd name="connsiteX2" fmla="*/ 2133600 w 4757530"/>
              <a:gd name="connsiteY2" fmla="*/ 989716 h 1374029"/>
              <a:gd name="connsiteX3" fmla="*/ 3644347 w 4757530"/>
              <a:gd name="connsiteY3" fmla="*/ 1082481 h 1374029"/>
              <a:gd name="connsiteX4" fmla="*/ 4757530 w 4757530"/>
              <a:gd name="connsiteY4" fmla="*/ 1374029 h 1374029"/>
              <a:gd name="connsiteX5" fmla="*/ 4757530 w 4757530"/>
              <a:gd name="connsiteY5" fmla="*/ 1374029 h 1374029"/>
              <a:gd name="connsiteX6" fmla="*/ 4757530 w 4757530"/>
              <a:gd name="connsiteY6" fmla="*/ 1374029 h 137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7530" h="1374029">
                <a:moveTo>
                  <a:pt x="0" y="35559"/>
                </a:moveTo>
                <a:cubicBezTo>
                  <a:pt x="385417" y="-4198"/>
                  <a:pt x="770834" y="-43954"/>
                  <a:pt x="1126434" y="115072"/>
                </a:cubicBezTo>
                <a:cubicBezTo>
                  <a:pt x="1482034" y="274098"/>
                  <a:pt x="1713948" y="828481"/>
                  <a:pt x="2133600" y="989716"/>
                </a:cubicBezTo>
                <a:cubicBezTo>
                  <a:pt x="2553252" y="1150951"/>
                  <a:pt x="3207025" y="1018429"/>
                  <a:pt x="3644347" y="1082481"/>
                </a:cubicBezTo>
                <a:cubicBezTo>
                  <a:pt x="4081669" y="1146533"/>
                  <a:pt x="4757530" y="1374029"/>
                  <a:pt x="4757530" y="1374029"/>
                </a:cubicBezTo>
                <a:lnTo>
                  <a:pt x="4757530" y="1374029"/>
                </a:lnTo>
                <a:lnTo>
                  <a:pt x="4757530" y="1374029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54A78308-B61D-459E-89A6-6D0E0E4D265A}"/>
              </a:ext>
            </a:extLst>
          </p:cNvPr>
          <p:cNvSpPr/>
          <p:nvPr/>
        </p:nvSpPr>
        <p:spPr>
          <a:xfrm>
            <a:off x="6838122" y="3261095"/>
            <a:ext cx="4797287" cy="370001"/>
          </a:xfrm>
          <a:custGeom>
            <a:avLst/>
            <a:gdLst>
              <a:gd name="connsiteX0" fmla="*/ 0 w 4797287"/>
              <a:gd name="connsiteY0" fmla="*/ 118210 h 370001"/>
              <a:gd name="connsiteX1" fmla="*/ 2186608 w 4797287"/>
              <a:gd name="connsiteY1" fmla="*/ 12192 h 370001"/>
              <a:gd name="connsiteX2" fmla="*/ 4797287 w 4797287"/>
              <a:gd name="connsiteY2" fmla="*/ 370001 h 370001"/>
              <a:gd name="connsiteX3" fmla="*/ 4797287 w 4797287"/>
              <a:gd name="connsiteY3" fmla="*/ 370001 h 3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287" h="370001">
                <a:moveTo>
                  <a:pt x="0" y="118210"/>
                </a:moveTo>
                <a:cubicBezTo>
                  <a:pt x="693530" y="44218"/>
                  <a:pt x="1387060" y="-29773"/>
                  <a:pt x="2186608" y="12192"/>
                </a:cubicBezTo>
                <a:cubicBezTo>
                  <a:pt x="2986156" y="54157"/>
                  <a:pt x="4797287" y="370001"/>
                  <a:pt x="4797287" y="370001"/>
                </a:cubicBezTo>
                <a:lnTo>
                  <a:pt x="4797287" y="37000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45A521CF-8F72-4271-A42F-690330FF9715}"/>
              </a:ext>
            </a:extLst>
          </p:cNvPr>
          <p:cNvSpPr/>
          <p:nvPr/>
        </p:nvSpPr>
        <p:spPr>
          <a:xfrm rot="157489">
            <a:off x="6911010" y="4327895"/>
            <a:ext cx="4797287" cy="370001"/>
          </a:xfrm>
          <a:custGeom>
            <a:avLst/>
            <a:gdLst>
              <a:gd name="connsiteX0" fmla="*/ 0 w 4797287"/>
              <a:gd name="connsiteY0" fmla="*/ 118210 h 370001"/>
              <a:gd name="connsiteX1" fmla="*/ 2186608 w 4797287"/>
              <a:gd name="connsiteY1" fmla="*/ 12192 h 370001"/>
              <a:gd name="connsiteX2" fmla="*/ 4797287 w 4797287"/>
              <a:gd name="connsiteY2" fmla="*/ 370001 h 370001"/>
              <a:gd name="connsiteX3" fmla="*/ 4797287 w 4797287"/>
              <a:gd name="connsiteY3" fmla="*/ 370001 h 3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287" h="370001">
                <a:moveTo>
                  <a:pt x="0" y="118210"/>
                </a:moveTo>
                <a:cubicBezTo>
                  <a:pt x="693530" y="44218"/>
                  <a:pt x="1387060" y="-29773"/>
                  <a:pt x="2186608" y="12192"/>
                </a:cubicBezTo>
                <a:cubicBezTo>
                  <a:pt x="2986156" y="54157"/>
                  <a:pt x="4797287" y="370001"/>
                  <a:pt x="4797287" y="370001"/>
                </a:cubicBezTo>
                <a:lnTo>
                  <a:pt x="4797287" y="37000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504F6FD-C186-495B-95EA-D32ED856FA74}"/>
              </a:ext>
            </a:extLst>
          </p:cNvPr>
          <p:cNvSpPr txBox="1">
            <a:spLocks/>
          </p:cNvSpPr>
          <p:nvPr/>
        </p:nvSpPr>
        <p:spPr>
          <a:xfrm>
            <a:off x="4878509" y="2330911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Superfície Terrestre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2051A634-1FC7-4527-AB68-E991FFF35590}"/>
              </a:ext>
            </a:extLst>
          </p:cNvPr>
          <p:cNvSpPr txBox="1">
            <a:spLocks/>
          </p:cNvSpPr>
          <p:nvPr/>
        </p:nvSpPr>
        <p:spPr>
          <a:xfrm>
            <a:off x="5953399" y="2948953"/>
            <a:ext cx="951655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err="1"/>
              <a:t>Geóide</a:t>
            </a:r>
            <a:endParaRPr lang="pt-BR" sz="1800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D279CC5E-8698-47D5-8544-7766DA26147B}"/>
              </a:ext>
            </a:extLst>
          </p:cNvPr>
          <p:cNvSpPr txBox="1">
            <a:spLocks/>
          </p:cNvSpPr>
          <p:nvPr/>
        </p:nvSpPr>
        <p:spPr>
          <a:xfrm>
            <a:off x="5839175" y="4110074"/>
            <a:ext cx="1127100" cy="3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err="1"/>
              <a:t>Elipsóide</a:t>
            </a:r>
            <a:endParaRPr lang="pt-BR" sz="1800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0C7DDE5-496E-4781-98B2-2691720B3B54}"/>
              </a:ext>
            </a:extLst>
          </p:cNvPr>
          <p:cNvSpPr txBox="1"/>
          <p:nvPr/>
        </p:nvSpPr>
        <p:spPr>
          <a:xfrm>
            <a:off x="9511150" y="1922801"/>
            <a:ext cx="30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BC0CBEC-A6C5-485E-81AD-7E03A5F479DB}"/>
              </a:ext>
            </a:extLst>
          </p:cNvPr>
          <p:cNvSpPr/>
          <p:nvPr/>
        </p:nvSpPr>
        <p:spPr>
          <a:xfrm>
            <a:off x="9326898" y="2306271"/>
            <a:ext cx="259061" cy="2359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6E187959-574B-4D72-8769-F451F9BB3BCC}"/>
              </a:ext>
            </a:extLst>
          </p:cNvPr>
          <p:cNvSpPr txBox="1">
            <a:spLocks/>
          </p:cNvSpPr>
          <p:nvPr/>
        </p:nvSpPr>
        <p:spPr>
          <a:xfrm>
            <a:off x="9432880" y="2523804"/>
            <a:ext cx="2606041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accent1"/>
                </a:solidFill>
              </a:rPr>
              <a:t>h = Altura </a:t>
            </a:r>
            <a:r>
              <a:rPr lang="pt-BR" sz="2000" dirty="0" err="1">
                <a:solidFill>
                  <a:schemeClr val="accent1"/>
                </a:solidFill>
              </a:rPr>
              <a:t>ortométrica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F8A19BDF-0803-4B08-ADDF-746F182EC6DD}"/>
              </a:ext>
            </a:extLst>
          </p:cNvPr>
          <p:cNvCxnSpPr>
            <a:cxnSpLocks/>
          </p:cNvCxnSpPr>
          <p:nvPr/>
        </p:nvCxnSpPr>
        <p:spPr>
          <a:xfrm flipH="1">
            <a:off x="9196263" y="3303836"/>
            <a:ext cx="130636" cy="102435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ítulo 1">
            <a:extLst>
              <a:ext uri="{FF2B5EF4-FFF2-40B4-BE49-F238E27FC236}">
                <a16:creationId xmlns:a16="http://schemas.microsoft.com/office/drawing/2014/main" id="{8FAB88DD-0E0E-44A6-9715-6A40CB894A74}"/>
              </a:ext>
            </a:extLst>
          </p:cNvPr>
          <p:cNvSpPr txBox="1">
            <a:spLocks/>
          </p:cNvSpPr>
          <p:nvPr/>
        </p:nvSpPr>
        <p:spPr>
          <a:xfrm>
            <a:off x="6912479" y="3369723"/>
            <a:ext cx="2606041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FF0000"/>
                </a:solidFill>
              </a:rPr>
              <a:t>N = Altura </a:t>
            </a:r>
            <a:r>
              <a:rPr lang="pt-BR" sz="2000" dirty="0" err="1">
                <a:solidFill>
                  <a:srgbClr val="FF0000"/>
                </a:solidFill>
              </a:rPr>
              <a:t>Geoidal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4" name="Forma livre 24">
            <a:extLst>
              <a:ext uri="{FF2B5EF4-FFF2-40B4-BE49-F238E27FC236}">
                <a16:creationId xmlns:a16="http://schemas.microsoft.com/office/drawing/2014/main" id="{79B63016-3495-4A30-BC07-005852A223A0}"/>
              </a:ext>
            </a:extLst>
          </p:cNvPr>
          <p:cNvSpPr/>
          <p:nvPr/>
        </p:nvSpPr>
        <p:spPr>
          <a:xfrm flipH="1">
            <a:off x="477747" y="2072772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3F1B88B-7A59-484E-B19D-A5E1EE18A1C5}"/>
              </a:ext>
            </a:extLst>
          </p:cNvPr>
          <p:cNvSpPr/>
          <p:nvPr/>
        </p:nvSpPr>
        <p:spPr>
          <a:xfrm>
            <a:off x="3011594" y="1848121"/>
            <a:ext cx="978506" cy="90666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210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0288A66-3CF9-4CEF-80FD-9D6ACF1DBDEF}"/>
              </a:ext>
            </a:extLst>
          </p:cNvPr>
          <p:cNvCxnSpPr>
            <a:cxnSpLocks/>
          </p:cNvCxnSpPr>
          <p:nvPr/>
        </p:nvCxnSpPr>
        <p:spPr>
          <a:xfrm flipH="1">
            <a:off x="9326899" y="2438555"/>
            <a:ext cx="129460" cy="86528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337059" y="2321260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267888" y="1803691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252952" y="1703956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1982952" y="1782055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252952" y="3421434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890795" y="114642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1164950" y="13613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1242374" y="512967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3270064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B282E0D0-B39E-42F9-B39E-E77F3A9FC380}"/>
              </a:ext>
            </a:extLst>
          </p:cNvPr>
          <p:cNvSpPr txBox="1">
            <a:spLocks/>
          </p:cNvSpPr>
          <p:nvPr/>
        </p:nvSpPr>
        <p:spPr>
          <a:xfrm>
            <a:off x="3667354" y="1103037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Considerando um sistema cartesiano topocêntrico.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F8E6ADD0-D66C-4A4C-8C16-BE62D48860AA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151F60D7-D4A7-46F9-951F-38B25C7D5B76}"/>
              </a:ext>
            </a:extLst>
          </p:cNvPr>
          <p:cNvSpPr txBox="1">
            <a:spLocks/>
          </p:cNvSpPr>
          <p:nvPr/>
        </p:nvSpPr>
        <p:spPr>
          <a:xfrm>
            <a:off x="6222551" y="90361"/>
            <a:ext cx="5094806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definir isto na prática?</a:t>
            </a:r>
            <a:endParaRPr lang="pt-BR" sz="4400" b="1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B48ED11-5312-4BA3-A863-BE0E082BDE41}"/>
              </a:ext>
            </a:extLst>
          </p:cNvPr>
          <p:cNvSpPr/>
          <p:nvPr/>
        </p:nvSpPr>
        <p:spPr>
          <a:xfrm flipH="1">
            <a:off x="6911009" y="1778648"/>
            <a:ext cx="4724399" cy="938048"/>
          </a:xfrm>
          <a:custGeom>
            <a:avLst/>
            <a:gdLst>
              <a:gd name="connsiteX0" fmla="*/ 0 w 4757530"/>
              <a:gd name="connsiteY0" fmla="*/ 35559 h 1374029"/>
              <a:gd name="connsiteX1" fmla="*/ 1126434 w 4757530"/>
              <a:gd name="connsiteY1" fmla="*/ 115072 h 1374029"/>
              <a:gd name="connsiteX2" fmla="*/ 2133600 w 4757530"/>
              <a:gd name="connsiteY2" fmla="*/ 989716 h 1374029"/>
              <a:gd name="connsiteX3" fmla="*/ 3644347 w 4757530"/>
              <a:gd name="connsiteY3" fmla="*/ 1082481 h 1374029"/>
              <a:gd name="connsiteX4" fmla="*/ 4757530 w 4757530"/>
              <a:gd name="connsiteY4" fmla="*/ 1374029 h 1374029"/>
              <a:gd name="connsiteX5" fmla="*/ 4757530 w 4757530"/>
              <a:gd name="connsiteY5" fmla="*/ 1374029 h 1374029"/>
              <a:gd name="connsiteX6" fmla="*/ 4757530 w 4757530"/>
              <a:gd name="connsiteY6" fmla="*/ 1374029 h 137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7530" h="1374029">
                <a:moveTo>
                  <a:pt x="0" y="35559"/>
                </a:moveTo>
                <a:cubicBezTo>
                  <a:pt x="385417" y="-4198"/>
                  <a:pt x="770834" y="-43954"/>
                  <a:pt x="1126434" y="115072"/>
                </a:cubicBezTo>
                <a:cubicBezTo>
                  <a:pt x="1482034" y="274098"/>
                  <a:pt x="1713948" y="828481"/>
                  <a:pt x="2133600" y="989716"/>
                </a:cubicBezTo>
                <a:cubicBezTo>
                  <a:pt x="2553252" y="1150951"/>
                  <a:pt x="3207025" y="1018429"/>
                  <a:pt x="3644347" y="1082481"/>
                </a:cubicBezTo>
                <a:cubicBezTo>
                  <a:pt x="4081669" y="1146533"/>
                  <a:pt x="4757530" y="1374029"/>
                  <a:pt x="4757530" y="1374029"/>
                </a:cubicBezTo>
                <a:lnTo>
                  <a:pt x="4757530" y="1374029"/>
                </a:lnTo>
                <a:lnTo>
                  <a:pt x="4757530" y="1374029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54A78308-B61D-459E-89A6-6D0E0E4D265A}"/>
              </a:ext>
            </a:extLst>
          </p:cNvPr>
          <p:cNvSpPr/>
          <p:nvPr/>
        </p:nvSpPr>
        <p:spPr>
          <a:xfrm>
            <a:off x="6838122" y="3261095"/>
            <a:ext cx="4797287" cy="370001"/>
          </a:xfrm>
          <a:custGeom>
            <a:avLst/>
            <a:gdLst>
              <a:gd name="connsiteX0" fmla="*/ 0 w 4797287"/>
              <a:gd name="connsiteY0" fmla="*/ 118210 h 370001"/>
              <a:gd name="connsiteX1" fmla="*/ 2186608 w 4797287"/>
              <a:gd name="connsiteY1" fmla="*/ 12192 h 370001"/>
              <a:gd name="connsiteX2" fmla="*/ 4797287 w 4797287"/>
              <a:gd name="connsiteY2" fmla="*/ 370001 h 370001"/>
              <a:gd name="connsiteX3" fmla="*/ 4797287 w 4797287"/>
              <a:gd name="connsiteY3" fmla="*/ 370001 h 3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287" h="370001">
                <a:moveTo>
                  <a:pt x="0" y="118210"/>
                </a:moveTo>
                <a:cubicBezTo>
                  <a:pt x="693530" y="44218"/>
                  <a:pt x="1387060" y="-29773"/>
                  <a:pt x="2186608" y="12192"/>
                </a:cubicBezTo>
                <a:cubicBezTo>
                  <a:pt x="2986156" y="54157"/>
                  <a:pt x="4797287" y="370001"/>
                  <a:pt x="4797287" y="370001"/>
                </a:cubicBezTo>
                <a:lnTo>
                  <a:pt x="4797287" y="37000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45A521CF-8F72-4271-A42F-690330FF9715}"/>
              </a:ext>
            </a:extLst>
          </p:cNvPr>
          <p:cNvSpPr/>
          <p:nvPr/>
        </p:nvSpPr>
        <p:spPr>
          <a:xfrm rot="157489">
            <a:off x="6911010" y="4327895"/>
            <a:ext cx="4797287" cy="370001"/>
          </a:xfrm>
          <a:custGeom>
            <a:avLst/>
            <a:gdLst>
              <a:gd name="connsiteX0" fmla="*/ 0 w 4797287"/>
              <a:gd name="connsiteY0" fmla="*/ 118210 h 370001"/>
              <a:gd name="connsiteX1" fmla="*/ 2186608 w 4797287"/>
              <a:gd name="connsiteY1" fmla="*/ 12192 h 370001"/>
              <a:gd name="connsiteX2" fmla="*/ 4797287 w 4797287"/>
              <a:gd name="connsiteY2" fmla="*/ 370001 h 370001"/>
              <a:gd name="connsiteX3" fmla="*/ 4797287 w 4797287"/>
              <a:gd name="connsiteY3" fmla="*/ 370001 h 3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287" h="370001">
                <a:moveTo>
                  <a:pt x="0" y="118210"/>
                </a:moveTo>
                <a:cubicBezTo>
                  <a:pt x="693530" y="44218"/>
                  <a:pt x="1387060" y="-29773"/>
                  <a:pt x="2186608" y="12192"/>
                </a:cubicBezTo>
                <a:cubicBezTo>
                  <a:pt x="2986156" y="54157"/>
                  <a:pt x="4797287" y="370001"/>
                  <a:pt x="4797287" y="370001"/>
                </a:cubicBezTo>
                <a:lnTo>
                  <a:pt x="4797287" y="37000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504F6FD-C186-495B-95EA-D32ED856FA74}"/>
              </a:ext>
            </a:extLst>
          </p:cNvPr>
          <p:cNvSpPr txBox="1">
            <a:spLocks/>
          </p:cNvSpPr>
          <p:nvPr/>
        </p:nvSpPr>
        <p:spPr>
          <a:xfrm>
            <a:off x="4878509" y="2330911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Superfície Terrestre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2051A634-1FC7-4527-AB68-E991FFF35590}"/>
              </a:ext>
            </a:extLst>
          </p:cNvPr>
          <p:cNvSpPr txBox="1">
            <a:spLocks/>
          </p:cNvSpPr>
          <p:nvPr/>
        </p:nvSpPr>
        <p:spPr>
          <a:xfrm>
            <a:off x="5953399" y="2948953"/>
            <a:ext cx="951655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err="1"/>
              <a:t>Geóide</a:t>
            </a:r>
            <a:endParaRPr lang="pt-BR" sz="1800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D279CC5E-8698-47D5-8544-7766DA26147B}"/>
              </a:ext>
            </a:extLst>
          </p:cNvPr>
          <p:cNvSpPr txBox="1">
            <a:spLocks/>
          </p:cNvSpPr>
          <p:nvPr/>
        </p:nvSpPr>
        <p:spPr>
          <a:xfrm>
            <a:off x="5839175" y="4110074"/>
            <a:ext cx="1127100" cy="3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err="1"/>
              <a:t>Elipsóide</a:t>
            </a:r>
            <a:endParaRPr lang="pt-BR" sz="1800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0C7DDE5-496E-4781-98B2-2691720B3B54}"/>
              </a:ext>
            </a:extLst>
          </p:cNvPr>
          <p:cNvSpPr txBox="1"/>
          <p:nvPr/>
        </p:nvSpPr>
        <p:spPr>
          <a:xfrm>
            <a:off x="9511150" y="1922801"/>
            <a:ext cx="30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BC0CBEC-A6C5-485E-81AD-7E03A5F479DB}"/>
              </a:ext>
            </a:extLst>
          </p:cNvPr>
          <p:cNvSpPr/>
          <p:nvPr/>
        </p:nvSpPr>
        <p:spPr>
          <a:xfrm>
            <a:off x="9326898" y="2306271"/>
            <a:ext cx="259061" cy="2359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6E187959-574B-4D72-8769-F451F9BB3BCC}"/>
              </a:ext>
            </a:extLst>
          </p:cNvPr>
          <p:cNvSpPr txBox="1">
            <a:spLocks/>
          </p:cNvSpPr>
          <p:nvPr/>
        </p:nvSpPr>
        <p:spPr>
          <a:xfrm>
            <a:off x="9432880" y="2523804"/>
            <a:ext cx="2606041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accent1"/>
                </a:solidFill>
              </a:rPr>
              <a:t>h = Altura </a:t>
            </a:r>
            <a:r>
              <a:rPr lang="pt-BR" sz="2000" dirty="0" err="1">
                <a:solidFill>
                  <a:schemeClr val="accent1"/>
                </a:solidFill>
              </a:rPr>
              <a:t>ortométrica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28F37BA6-B1DD-4135-AA3E-B2AC8D089820}"/>
              </a:ext>
            </a:extLst>
          </p:cNvPr>
          <p:cNvCxnSpPr>
            <a:cxnSpLocks/>
          </p:cNvCxnSpPr>
          <p:nvPr/>
        </p:nvCxnSpPr>
        <p:spPr>
          <a:xfrm flipH="1">
            <a:off x="9368420" y="2531270"/>
            <a:ext cx="87939" cy="1876718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ítulo 1">
            <a:extLst>
              <a:ext uri="{FF2B5EF4-FFF2-40B4-BE49-F238E27FC236}">
                <a16:creationId xmlns:a16="http://schemas.microsoft.com/office/drawing/2014/main" id="{8038D3AD-01A8-4FC2-AE2A-A69805D0FEC0}"/>
              </a:ext>
            </a:extLst>
          </p:cNvPr>
          <p:cNvSpPr txBox="1">
            <a:spLocks/>
          </p:cNvSpPr>
          <p:nvPr/>
        </p:nvSpPr>
        <p:spPr>
          <a:xfrm>
            <a:off x="9412389" y="3519784"/>
            <a:ext cx="2606041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accent6"/>
                </a:solidFill>
              </a:rPr>
              <a:t>H = Altura Geométrica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F8A19BDF-0803-4B08-ADDF-746F182EC6DD}"/>
              </a:ext>
            </a:extLst>
          </p:cNvPr>
          <p:cNvCxnSpPr>
            <a:cxnSpLocks/>
          </p:cNvCxnSpPr>
          <p:nvPr/>
        </p:nvCxnSpPr>
        <p:spPr>
          <a:xfrm flipH="1">
            <a:off x="9196263" y="3303836"/>
            <a:ext cx="130636" cy="102435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ítulo 1">
            <a:extLst>
              <a:ext uri="{FF2B5EF4-FFF2-40B4-BE49-F238E27FC236}">
                <a16:creationId xmlns:a16="http://schemas.microsoft.com/office/drawing/2014/main" id="{8FAB88DD-0E0E-44A6-9715-6A40CB894A74}"/>
              </a:ext>
            </a:extLst>
          </p:cNvPr>
          <p:cNvSpPr txBox="1">
            <a:spLocks/>
          </p:cNvSpPr>
          <p:nvPr/>
        </p:nvSpPr>
        <p:spPr>
          <a:xfrm>
            <a:off x="6912479" y="3369723"/>
            <a:ext cx="2606041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FF0000"/>
                </a:solidFill>
              </a:rPr>
              <a:t>N = Altura </a:t>
            </a:r>
            <a:r>
              <a:rPr lang="pt-BR" sz="2000" dirty="0" err="1">
                <a:solidFill>
                  <a:srgbClr val="FF0000"/>
                </a:solidFill>
              </a:rPr>
              <a:t>Geoidal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4" name="Forma livre 24">
            <a:extLst>
              <a:ext uri="{FF2B5EF4-FFF2-40B4-BE49-F238E27FC236}">
                <a16:creationId xmlns:a16="http://schemas.microsoft.com/office/drawing/2014/main" id="{79B63016-3495-4A30-BC07-005852A223A0}"/>
              </a:ext>
            </a:extLst>
          </p:cNvPr>
          <p:cNvSpPr/>
          <p:nvPr/>
        </p:nvSpPr>
        <p:spPr>
          <a:xfrm flipH="1">
            <a:off x="477747" y="2072772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3D617CD-8C4C-44EA-B9C7-1744E912C2D8}"/>
              </a:ext>
            </a:extLst>
          </p:cNvPr>
          <p:cNvSpPr/>
          <p:nvPr/>
        </p:nvSpPr>
        <p:spPr>
          <a:xfrm>
            <a:off x="3011594" y="1848121"/>
            <a:ext cx="978506" cy="90666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656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0288A66-3CF9-4CEF-80FD-9D6ACF1DBDEF}"/>
              </a:ext>
            </a:extLst>
          </p:cNvPr>
          <p:cNvCxnSpPr>
            <a:cxnSpLocks/>
          </p:cNvCxnSpPr>
          <p:nvPr/>
        </p:nvCxnSpPr>
        <p:spPr>
          <a:xfrm flipH="1">
            <a:off x="9326899" y="2438555"/>
            <a:ext cx="129460" cy="86528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337059" y="2321260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267888" y="1803691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252952" y="1703956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1982952" y="1782055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252952" y="3421434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890795" y="114642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951" y="609755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1164950" y="13613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" y="5544351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1242374" y="512967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3270064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B282E0D0-B39E-42F9-B39E-E77F3A9FC380}"/>
              </a:ext>
            </a:extLst>
          </p:cNvPr>
          <p:cNvSpPr txBox="1">
            <a:spLocks/>
          </p:cNvSpPr>
          <p:nvPr/>
        </p:nvSpPr>
        <p:spPr>
          <a:xfrm>
            <a:off x="3667354" y="1103037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Considerando um sistema cartesiano topocêntrico.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F8E6ADD0-D66C-4A4C-8C16-BE62D48860AA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151F60D7-D4A7-46F9-951F-38B25C7D5B76}"/>
              </a:ext>
            </a:extLst>
          </p:cNvPr>
          <p:cNvSpPr txBox="1">
            <a:spLocks/>
          </p:cNvSpPr>
          <p:nvPr/>
        </p:nvSpPr>
        <p:spPr>
          <a:xfrm>
            <a:off x="6222551" y="90361"/>
            <a:ext cx="5094806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definir isto na prática?</a:t>
            </a:r>
            <a:endParaRPr lang="pt-BR" sz="4400" b="1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B48ED11-5312-4BA3-A863-BE0E082BDE41}"/>
              </a:ext>
            </a:extLst>
          </p:cNvPr>
          <p:cNvSpPr/>
          <p:nvPr/>
        </p:nvSpPr>
        <p:spPr>
          <a:xfrm flipH="1">
            <a:off x="6911009" y="1778648"/>
            <a:ext cx="4724399" cy="938048"/>
          </a:xfrm>
          <a:custGeom>
            <a:avLst/>
            <a:gdLst>
              <a:gd name="connsiteX0" fmla="*/ 0 w 4757530"/>
              <a:gd name="connsiteY0" fmla="*/ 35559 h 1374029"/>
              <a:gd name="connsiteX1" fmla="*/ 1126434 w 4757530"/>
              <a:gd name="connsiteY1" fmla="*/ 115072 h 1374029"/>
              <a:gd name="connsiteX2" fmla="*/ 2133600 w 4757530"/>
              <a:gd name="connsiteY2" fmla="*/ 989716 h 1374029"/>
              <a:gd name="connsiteX3" fmla="*/ 3644347 w 4757530"/>
              <a:gd name="connsiteY3" fmla="*/ 1082481 h 1374029"/>
              <a:gd name="connsiteX4" fmla="*/ 4757530 w 4757530"/>
              <a:gd name="connsiteY4" fmla="*/ 1374029 h 1374029"/>
              <a:gd name="connsiteX5" fmla="*/ 4757530 w 4757530"/>
              <a:gd name="connsiteY5" fmla="*/ 1374029 h 1374029"/>
              <a:gd name="connsiteX6" fmla="*/ 4757530 w 4757530"/>
              <a:gd name="connsiteY6" fmla="*/ 1374029 h 137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7530" h="1374029">
                <a:moveTo>
                  <a:pt x="0" y="35559"/>
                </a:moveTo>
                <a:cubicBezTo>
                  <a:pt x="385417" y="-4198"/>
                  <a:pt x="770834" y="-43954"/>
                  <a:pt x="1126434" y="115072"/>
                </a:cubicBezTo>
                <a:cubicBezTo>
                  <a:pt x="1482034" y="274098"/>
                  <a:pt x="1713948" y="828481"/>
                  <a:pt x="2133600" y="989716"/>
                </a:cubicBezTo>
                <a:cubicBezTo>
                  <a:pt x="2553252" y="1150951"/>
                  <a:pt x="3207025" y="1018429"/>
                  <a:pt x="3644347" y="1082481"/>
                </a:cubicBezTo>
                <a:cubicBezTo>
                  <a:pt x="4081669" y="1146533"/>
                  <a:pt x="4757530" y="1374029"/>
                  <a:pt x="4757530" y="1374029"/>
                </a:cubicBezTo>
                <a:lnTo>
                  <a:pt x="4757530" y="1374029"/>
                </a:lnTo>
                <a:lnTo>
                  <a:pt x="4757530" y="1374029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54A78308-B61D-459E-89A6-6D0E0E4D265A}"/>
              </a:ext>
            </a:extLst>
          </p:cNvPr>
          <p:cNvSpPr/>
          <p:nvPr/>
        </p:nvSpPr>
        <p:spPr>
          <a:xfrm>
            <a:off x="6838122" y="3261095"/>
            <a:ext cx="4797287" cy="370001"/>
          </a:xfrm>
          <a:custGeom>
            <a:avLst/>
            <a:gdLst>
              <a:gd name="connsiteX0" fmla="*/ 0 w 4797287"/>
              <a:gd name="connsiteY0" fmla="*/ 118210 h 370001"/>
              <a:gd name="connsiteX1" fmla="*/ 2186608 w 4797287"/>
              <a:gd name="connsiteY1" fmla="*/ 12192 h 370001"/>
              <a:gd name="connsiteX2" fmla="*/ 4797287 w 4797287"/>
              <a:gd name="connsiteY2" fmla="*/ 370001 h 370001"/>
              <a:gd name="connsiteX3" fmla="*/ 4797287 w 4797287"/>
              <a:gd name="connsiteY3" fmla="*/ 370001 h 3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287" h="370001">
                <a:moveTo>
                  <a:pt x="0" y="118210"/>
                </a:moveTo>
                <a:cubicBezTo>
                  <a:pt x="693530" y="44218"/>
                  <a:pt x="1387060" y="-29773"/>
                  <a:pt x="2186608" y="12192"/>
                </a:cubicBezTo>
                <a:cubicBezTo>
                  <a:pt x="2986156" y="54157"/>
                  <a:pt x="4797287" y="370001"/>
                  <a:pt x="4797287" y="370001"/>
                </a:cubicBezTo>
                <a:lnTo>
                  <a:pt x="4797287" y="37000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45A521CF-8F72-4271-A42F-690330FF9715}"/>
              </a:ext>
            </a:extLst>
          </p:cNvPr>
          <p:cNvSpPr/>
          <p:nvPr/>
        </p:nvSpPr>
        <p:spPr>
          <a:xfrm rot="157489">
            <a:off x="6911010" y="4327895"/>
            <a:ext cx="4797287" cy="370001"/>
          </a:xfrm>
          <a:custGeom>
            <a:avLst/>
            <a:gdLst>
              <a:gd name="connsiteX0" fmla="*/ 0 w 4797287"/>
              <a:gd name="connsiteY0" fmla="*/ 118210 h 370001"/>
              <a:gd name="connsiteX1" fmla="*/ 2186608 w 4797287"/>
              <a:gd name="connsiteY1" fmla="*/ 12192 h 370001"/>
              <a:gd name="connsiteX2" fmla="*/ 4797287 w 4797287"/>
              <a:gd name="connsiteY2" fmla="*/ 370001 h 370001"/>
              <a:gd name="connsiteX3" fmla="*/ 4797287 w 4797287"/>
              <a:gd name="connsiteY3" fmla="*/ 370001 h 3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287" h="370001">
                <a:moveTo>
                  <a:pt x="0" y="118210"/>
                </a:moveTo>
                <a:cubicBezTo>
                  <a:pt x="693530" y="44218"/>
                  <a:pt x="1387060" y="-29773"/>
                  <a:pt x="2186608" y="12192"/>
                </a:cubicBezTo>
                <a:cubicBezTo>
                  <a:pt x="2986156" y="54157"/>
                  <a:pt x="4797287" y="370001"/>
                  <a:pt x="4797287" y="370001"/>
                </a:cubicBezTo>
                <a:lnTo>
                  <a:pt x="4797287" y="37000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504F6FD-C186-495B-95EA-D32ED856FA74}"/>
              </a:ext>
            </a:extLst>
          </p:cNvPr>
          <p:cNvSpPr txBox="1">
            <a:spLocks/>
          </p:cNvSpPr>
          <p:nvPr/>
        </p:nvSpPr>
        <p:spPr>
          <a:xfrm>
            <a:off x="4878509" y="2330911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Superfície Terrestre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2051A634-1FC7-4527-AB68-E991FFF35590}"/>
              </a:ext>
            </a:extLst>
          </p:cNvPr>
          <p:cNvSpPr txBox="1">
            <a:spLocks/>
          </p:cNvSpPr>
          <p:nvPr/>
        </p:nvSpPr>
        <p:spPr>
          <a:xfrm>
            <a:off x="5953399" y="2948953"/>
            <a:ext cx="951655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err="1"/>
              <a:t>Geóide</a:t>
            </a:r>
            <a:endParaRPr lang="pt-BR" sz="1800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D279CC5E-8698-47D5-8544-7766DA26147B}"/>
              </a:ext>
            </a:extLst>
          </p:cNvPr>
          <p:cNvSpPr txBox="1">
            <a:spLocks/>
          </p:cNvSpPr>
          <p:nvPr/>
        </p:nvSpPr>
        <p:spPr>
          <a:xfrm>
            <a:off x="5839175" y="4110074"/>
            <a:ext cx="1127100" cy="3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err="1"/>
              <a:t>Elipsóide</a:t>
            </a:r>
            <a:endParaRPr lang="pt-BR" sz="1800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0C7DDE5-496E-4781-98B2-2691720B3B54}"/>
              </a:ext>
            </a:extLst>
          </p:cNvPr>
          <p:cNvSpPr txBox="1"/>
          <p:nvPr/>
        </p:nvSpPr>
        <p:spPr>
          <a:xfrm>
            <a:off x="9511150" y="1922801"/>
            <a:ext cx="30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BC0CBEC-A6C5-485E-81AD-7E03A5F479DB}"/>
              </a:ext>
            </a:extLst>
          </p:cNvPr>
          <p:cNvSpPr/>
          <p:nvPr/>
        </p:nvSpPr>
        <p:spPr>
          <a:xfrm>
            <a:off x="9326898" y="2306271"/>
            <a:ext cx="259061" cy="2359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6E187959-574B-4D72-8769-F451F9BB3BCC}"/>
              </a:ext>
            </a:extLst>
          </p:cNvPr>
          <p:cNvSpPr txBox="1">
            <a:spLocks/>
          </p:cNvSpPr>
          <p:nvPr/>
        </p:nvSpPr>
        <p:spPr>
          <a:xfrm>
            <a:off x="9432880" y="2523804"/>
            <a:ext cx="2606041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accent1"/>
                </a:solidFill>
              </a:rPr>
              <a:t>h = Altura </a:t>
            </a:r>
            <a:r>
              <a:rPr lang="pt-BR" sz="2000" dirty="0" err="1">
                <a:solidFill>
                  <a:schemeClr val="accent1"/>
                </a:solidFill>
              </a:rPr>
              <a:t>ortométrica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28F37BA6-B1DD-4135-AA3E-B2AC8D089820}"/>
              </a:ext>
            </a:extLst>
          </p:cNvPr>
          <p:cNvCxnSpPr>
            <a:cxnSpLocks/>
          </p:cNvCxnSpPr>
          <p:nvPr/>
        </p:nvCxnSpPr>
        <p:spPr>
          <a:xfrm flipH="1">
            <a:off x="9368420" y="2531270"/>
            <a:ext cx="87939" cy="1876718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ítulo 1">
            <a:extLst>
              <a:ext uri="{FF2B5EF4-FFF2-40B4-BE49-F238E27FC236}">
                <a16:creationId xmlns:a16="http://schemas.microsoft.com/office/drawing/2014/main" id="{8038D3AD-01A8-4FC2-AE2A-A69805D0FEC0}"/>
              </a:ext>
            </a:extLst>
          </p:cNvPr>
          <p:cNvSpPr txBox="1">
            <a:spLocks/>
          </p:cNvSpPr>
          <p:nvPr/>
        </p:nvSpPr>
        <p:spPr>
          <a:xfrm>
            <a:off x="9412389" y="3519784"/>
            <a:ext cx="2606041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accent6"/>
                </a:solidFill>
              </a:rPr>
              <a:t>H = Altura Geométrica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F8A19BDF-0803-4B08-ADDF-746F182EC6DD}"/>
              </a:ext>
            </a:extLst>
          </p:cNvPr>
          <p:cNvCxnSpPr>
            <a:cxnSpLocks/>
          </p:cNvCxnSpPr>
          <p:nvPr/>
        </p:nvCxnSpPr>
        <p:spPr>
          <a:xfrm flipH="1">
            <a:off x="9196263" y="3303836"/>
            <a:ext cx="130636" cy="102435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ítulo 1">
            <a:extLst>
              <a:ext uri="{FF2B5EF4-FFF2-40B4-BE49-F238E27FC236}">
                <a16:creationId xmlns:a16="http://schemas.microsoft.com/office/drawing/2014/main" id="{8FAB88DD-0E0E-44A6-9715-6A40CB894A74}"/>
              </a:ext>
            </a:extLst>
          </p:cNvPr>
          <p:cNvSpPr txBox="1">
            <a:spLocks/>
          </p:cNvSpPr>
          <p:nvPr/>
        </p:nvSpPr>
        <p:spPr>
          <a:xfrm>
            <a:off x="6912479" y="3369723"/>
            <a:ext cx="2606041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FF0000"/>
                </a:solidFill>
              </a:rPr>
              <a:t>N = Altura </a:t>
            </a:r>
            <a:r>
              <a:rPr lang="pt-BR" sz="2000" dirty="0" err="1">
                <a:solidFill>
                  <a:srgbClr val="FF0000"/>
                </a:solidFill>
              </a:rPr>
              <a:t>Geoidal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4" name="Forma livre 24">
            <a:extLst>
              <a:ext uri="{FF2B5EF4-FFF2-40B4-BE49-F238E27FC236}">
                <a16:creationId xmlns:a16="http://schemas.microsoft.com/office/drawing/2014/main" id="{79B63016-3495-4A30-BC07-005852A223A0}"/>
              </a:ext>
            </a:extLst>
          </p:cNvPr>
          <p:cNvSpPr/>
          <p:nvPr/>
        </p:nvSpPr>
        <p:spPr>
          <a:xfrm flipH="1">
            <a:off x="477747" y="2072772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3D617CD-8C4C-44EA-B9C7-1744E912C2D8}"/>
              </a:ext>
            </a:extLst>
          </p:cNvPr>
          <p:cNvSpPr/>
          <p:nvPr/>
        </p:nvSpPr>
        <p:spPr>
          <a:xfrm>
            <a:off x="3011594" y="1848121"/>
            <a:ext cx="978506" cy="90666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D1A116AC-0650-40EB-9E47-7485014C7198}"/>
              </a:ext>
            </a:extLst>
          </p:cNvPr>
          <p:cNvSpPr txBox="1">
            <a:spLocks/>
          </p:cNvSpPr>
          <p:nvPr/>
        </p:nvSpPr>
        <p:spPr>
          <a:xfrm>
            <a:off x="6362468" y="4657708"/>
            <a:ext cx="5094806" cy="6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A altura dada no GPS!</a:t>
            </a:r>
          </a:p>
        </p:txBody>
      </p:sp>
    </p:spTree>
    <p:extLst>
      <p:ext uri="{BB962C8B-B14F-4D97-AF65-F5344CB8AC3E}">
        <p14:creationId xmlns:p14="http://schemas.microsoft.com/office/powerpoint/2010/main" val="21786514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238214" y="378621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14" y="378621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1430523" y="132236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11B7455-D5EC-4B21-8CFB-86FB498D7E0C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DC509DAA-0043-473B-882B-B19EBE685D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8" t="8476" r="11404" b="16582"/>
          <a:stretch/>
        </p:blipFill>
        <p:spPr>
          <a:xfrm>
            <a:off x="5432134" y="108653"/>
            <a:ext cx="6579176" cy="66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220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238214" y="378621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14" y="378621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1430523" y="132236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24237D17-E180-46F9-A048-AA86FFA407AA}"/>
              </a:ext>
            </a:extLst>
          </p:cNvPr>
          <p:cNvSpPr txBox="1">
            <a:spLocks/>
          </p:cNvSpPr>
          <p:nvPr/>
        </p:nvSpPr>
        <p:spPr>
          <a:xfrm>
            <a:off x="84706" y="3064069"/>
            <a:ext cx="4822574" cy="1467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Somente o efeitos das massas anômalas posicionadas na crosta e no manto, como também o efeito das massas topográficas (ou fontes gravimétricas)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11B7455-D5EC-4B21-8CFB-86FB498D7E0C}"/>
              </a:ext>
            </a:extLst>
          </p:cNvPr>
          <p:cNvSpPr txBox="1">
            <a:spLocks/>
          </p:cNvSpPr>
          <p:nvPr/>
        </p:nvSpPr>
        <p:spPr>
          <a:xfrm>
            <a:off x="-143315" y="6509439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DC509DAA-0043-473B-882B-B19EBE685D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8" t="8476" r="11404" b="16582"/>
          <a:stretch/>
        </p:blipFill>
        <p:spPr>
          <a:xfrm>
            <a:off x="5432134" y="108653"/>
            <a:ext cx="6579176" cy="66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000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52400" y="2076450"/>
            <a:ext cx="11811000" cy="184082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Em resumo:</a:t>
            </a:r>
          </a:p>
        </p:txBody>
      </p:sp>
    </p:spTree>
    <p:extLst>
      <p:ext uri="{BB962C8B-B14F-4D97-AF65-F5344CB8AC3E}">
        <p14:creationId xmlns:p14="http://schemas.microsoft.com/office/powerpoint/2010/main" val="23319833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3F0494E-8FEE-45F7-8411-A83620FB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33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3F0494E-8FEE-45F7-8411-A83620FB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6"/>
            <a:ext cx="10905066" cy="5207168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444A688-93B4-4D19-B919-8DD6CF0E5E5E}"/>
              </a:ext>
            </a:extLst>
          </p:cNvPr>
          <p:cNvCxnSpPr>
            <a:cxnSpLocks/>
          </p:cNvCxnSpPr>
          <p:nvPr/>
        </p:nvCxnSpPr>
        <p:spPr>
          <a:xfrm>
            <a:off x="9509761" y="1534076"/>
            <a:ext cx="0" cy="110244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087BC027-BD8F-45FA-B7E5-0092B1762E0E}"/>
              </a:ext>
            </a:extLst>
          </p:cNvPr>
          <p:cNvSpPr txBox="1">
            <a:spLocks/>
          </p:cNvSpPr>
          <p:nvPr/>
        </p:nvSpPr>
        <p:spPr>
          <a:xfrm>
            <a:off x="6601037" y="1534076"/>
            <a:ext cx="2908724" cy="7595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Elevação em relação ao nível dos mares</a:t>
            </a:r>
          </a:p>
        </p:txBody>
      </p:sp>
    </p:spTree>
    <p:extLst>
      <p:ext uri="{BB962C8B-B14F-4D97-AF65-F5344CB8AC3E}">
        <p14:creationId xmlns:p14="http://schemas.microsoft.com/office/powerpoint/2010/main" val="309842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D9A059A-FC53-40F4-A7F7-410B4E7E6F8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565137" y="2964377"/>
            <a:ext cx="458223" cy="0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3992C7A-31A0-4A9C-8D1B-AA3775179920}"/>
              </a:ext>
            </a:extLst>
          </p:cNvPr>
          <p:cNvCxnSpPr>
            <a:cxnSpLocks/>
          </p:cNvCxnSpPr>
          <p:nvPr/>
        </p:nvCxnSpPr>
        <p:spPr>
          <a:xfrm flipH="1">
            <a:off x="2979420" y="2964377"/>
            <a:ext cx="585718" cy="57336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2CC68B1-C8D4-49E2-8ED1-455B31257420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E0D453-D36B-4CEB-9D07-86FEBBE86C19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17B03B8-C1DA-44E1-856F-3010FC409B92}"/>
              </a:ext>
            </a:extLst>
          </p:cNvPr>
          <p:cNvCxnSpPr/>
          <p:nvPr/>
        </p:nvCxnSpPr>
        <p:spPr>
          <a:xfrm flipV="1">
            <a:off x="2350468" y="2218311"/>
            <a:ext cx="0" cy="336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>
            <a:extLst>
              <a:ext uri="{FF2B5EF4-FFF2-40B4-BE49-F238E27FC236}">
                <a16:creationId xmlns:a16="http://schemas.microsoft.com/office/drawing/2014/main" id="{D4EE2D92-F957-4901-AD87-7EAFD85A0FEB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F26690-5DB2-49ED-B183-0C1CB6172E55}"/>
              </a:ext>
            </a:extLst>
          </p:cNvPr>
          <p:cNvSpPr/>
          <p:nvPr/>
        </p:nvSpPr>
        <p:spPr>
          <a:xfrm>
            <a:off x="783772" y="2554509"/>
            <a:ext cx="3120571" cy="317939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07710AC-31E5-4A16-AD18-12D878F60A55}"/>
              </a:ext>
            </a:extLst>
          </p:cNvPr>
          <p:cNvCxnSpPr>
            <a:cxnSpLocks/>
          </p:cNvCxnSpPr>
          <p:nvPr/>
        </p:nvCxnSpPr>
        <p:spPr>
          <a:xfrm flipH="1">
            <a:off x="3441882" y="2976917"/>
            <a:ext cx="123255" cy="57969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503C8D-213B-4AA5-AE79-D1FA406AB4B0}"/>
              </a:ext>
            </a:extLst>
          </p:cNvPr>
          <p:cNvSpPr txBox="1"/>
          <p:nvPr/>
        </p:nvSpPr>
        <p:spPr>
          <a:xfrm>
            <a:off x="3751375" y="2356531"/>
            <a:ext cx="130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Componente centrífuga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C8A7B2-AE56-4B6C-B61C-147418947E89}"/>
              </a:ext>
            </a:extLst>
          </p:cNvPr>
          <p:cNvSpPr txBox="1"/>
          <p:nvPr/>
        </p:nvSpPr>
        <p:spPr>
          <a:xfrm>
            <a:off x="1848426" y="2867522"/>
            <a:ext cx="130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Componente gravitacional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C24E0D-03E1-4EA4-AC3A-5C4C9E22CA7E}"/>
              </a:ext>
            </a:extLst>
          </p:cNvPr>
          <p:cNvSpPr txBox="1"/>
          <p:nvPr/>
        </p:nvSpPr>
        <p:spPr>
          <a:xfrm>
            <a:off x="2895860" y="3583583"/>
            <a:ext cx="109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Vetor de gravidade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319B396-A64F-4DE6-92AD-1DA445187DE4}"/>
              </a:ext>
            </a:extLst>
          </p:cNvPr>
          <p:cNvSpPr txBox="1">
            <a:spLocks/>
          </p:cNvSpPr>
          <p:nvPr/>
        </p:nvSpPr>
        <p:spPr>
          <a:xfrm>
            <a:off x="5434908" y="2588278"/>
            <a:ext cx="6376092" cy="921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A soma destes vetores é o que chamamos de </a:t>
            </a:r>
            <a:r>
              <a:rPr lang="pt-BR" sz="2800" b="1" dirty="0"/>
              <a:t>vetor de gravidade.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F866980-E9E9-4A7C-9592-D6D51D43498B}"/>
              </a:ext>
            </a:extLst>
          </p:cNvPr>
          <p:cNvSpPr txBox="1">
            <a:spLocks/>
          </p:cNvSpPr>
          <p:nvPr/>
        </p:nvSpPr>
        <p:spPr>
          <a:xfrm>
            <a:off x="5434908" y="507318"/>
            <a:ext cx="6376092" cy="1389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Este corpo experimenta uma </a:t>
            </a:r>
            <a:r>
              <a:rPr lang="pt-BR" sz="2800" b="1" dirty="0">
                <a:solidFill>
                  <a:srgbClr val="FF0000"/>
                </a:solidFill>
              </a:rPr>
              <a:t>força gravitacional </a:t>
            </a:r>
            <a:r>
              <a:rPr lang="pt-BR" sz="2800" dirty="0"/>
              <a:t>e uma </a:t>
            </a:r>
            <a:r>
              <a:rPr lang="pt-BR" sz="2800" b="1" dirty="0">
                <a:solidFill>
                  <a:schemeClr val="accent1"/>
                </a:solidFill>
              </a:rPr>
              <a:t>força centrífuga</a:t>
            </a:r>
            <a:r>
              <a:rPr lang="pt-BR" sz="2800" dirty="0"/>
              <a:t>. A resultante destas duas é o vetor gravidade.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F66172A4-5328-437C-AE1F-7E232AC72642}"/>
              </a:ext>
            </a:extLst>
          </p:cNvPr>
          <p:cNvSpPr txBox="1">
            <a:spLocks/>
          </p:cNvSpPr>
          <p:nvPr/>
        </p:nvSpPr>
        <p:spPr>
          <a:xfrm>
            <a:off x="5434908" y="3865917"/>
            <a:ext cx="6376092" cy="921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O módulo deste vetor é o que chamamos de </a:t>
            </a:r>
            <a:r>
              <a:rPr lang="pt-BR" sz="2800" b="1" dirty="0"/>
              <a:t>gravidade!</a:t>
            </a:r>
          </a:p>
        </p:txBody>
      </p:sp>
    </p:spTree>
    <p:extLst>
      <p:ext uri="{BB962C8B-B14F-4D97-AF65-F5344CB8AC3E}">
        <p14:creationId xmlns:p14="http://schemas.microsoft.com/office/powerpoint/2010/main" val="30486977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3F0494E-8FEE-45F7-8411-A83620FB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444A688-93B4-4D19-B919-8DD6CF0E5E5E}"/>
              </a:ext>
            </a:extLst>
          </p:cNvPr>
          <p:cNvCxnSpPr>
            <a:cxnSpLocks/>
          </p:cNvCxnSpPr>
          <p:nvPr/>
        </p:nvCxnSpPr>
        <p:spPr>
          <a:xfrm flipH="1">
            <a:off x="2621280" y="990600"/>
            <a:ext cx="853440" cy="15849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14F624B-1B17-4092-9267-F3A12D120379}"/>
              </a:ext>
            </a:extLst>
          </p:cNvPr>
          <p:cNvCxnSpPr>
            <a:cxnSpLocks/>
          </p:cNvCxnSpPr>
          <p:nvPr/>
        </p:nvCxnSpPr>
        <p:spPr>
          <a:xfrm>
            <a:off x="3741420" y="990600"/>
            <a:ext cx="0" cy="2651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087BC027-BD8F-45FA-B7E5-0092B1762E0E}"/>
              </a:ext>
            </a:extLst>
          </p:cNvPr>
          <p:cNvSpPr txBox="1">
            <a:spLocks/>
          </p:cNvSpPr>
          <p:nvPr/>
        </p:nvSpPr>
        <p:spPr>
          <a:xfrm>
            <a:off x="2362200" y="372152"/>
            <a:ext cx="2758440" cy="53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Fontes </a:t>
            </a:r>
            <a:r>
              <a:rPr lang="pt-BR" sz="4400" dirty="0" err="1"/>
              <a:t>crustais</a:t>
            </a:r>
            <a:endParaRPr lang="pt-BR" sz="4400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1630664-4523-486F-8D8A-3B5B6F9AD3B8}"/>
              </a:ext>
            </a:extLst>
          </p:cNvPr>
          <p:cNvCxnSpPr>
            <a:cxnSpLocks/>
          </p:cNvCxnSpPr>
          <p:nvPr/>
        </p:nvCxnSpPr>
        <p:spPr>
          <a:xfrm flipH="1">
            <a:off x="6364817" y="1615440"/>
            <a:ext cx="127423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3E6342D0-5B93-4DB0-A1CC-0B061295FA12}"/>
              </a:ext>
            </a:extLst>
          </p:cNvPr>
          <p:cNvSpPr txBox="1">
            <a:spLocks/>
          </p:cNvSpPr>
          <p:nvPr/>
        </p:nvSpPr>
        <p:spPr>
          <a:xfrm>
            <a:off x="4985596" y="825416"/>
            <a:ext cx="2923959" cy="708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Heterogeneidades do manto</a:t>
            </a:r>
          </a:p>
        </p:txBody>
      </p:sp>
    </p:spTree>
    <p:extLst>
      <p:ext uri="{BB962C8B-B14F-4D97-AF65-F5344CB8AC3E}">
        <p14:creationId xmlns:p14="http://schemas.microsoft.com/office/powerpoint/2010/main" val="21316462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3F0494E-8FEE-45F7-8411-A83620FB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87BC027-BD8F-45FA-B7E5-0092B1762E0E}"/>
              </a:ext>
            </a:extLst>
          </p:cNvPr>
          <p:cNvSpPr txBox="1">
            <a:spLocks/>
          </p:cNvSpPr>
          <p:nvPr/>
        </p:nvSpPr>
        <p:spPr>
          <a:xfrm>
            <a:off x="3337560" y="402632"/>
            <a:ext cx="2758440" cy="53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Massas topográficas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E819F67-62CF-4043-9ECA-B6B07C878B4A}"/>
              </a:ext>
            </a:extLst>
          </p:cNvPr>
          <p:cNvSpPr/>
          <p:nvPr/>
        </p:nvSpPr>
        <p:spPr>
          <a:xfrm>
            <a:off x="2118360" y="1051560"/>
            <a:ext cx="5562600" cy="16916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175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3F0494E-8FEE-45F7-8411-A83620FB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87BC027-BD8F-45FA-B7E5-0092B1762E0E}"/>
              </a:ext>
            </a:extLst>
          </p:cNvPr>
          <p:cNvSpPr txBox="1">
            <a:spLocks/>
          </p:cNvSpPr>
          <p:nvPr/>
        </p:nvSpPr>
        <p:spPr>
          <a:xfrm>
            <a:off x="2948940" y="4812155"/>
            <a:ext cx="3322320" cy="9918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Massas que dão suporte a topografia (isostasia)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E819F67-62CF-4043-9ECA-B6B07C878B4A}"/>
              </a:ext>
            </a:extLst>
          </p:cNvPr>
          <p:cNvSpPr/>
          <p:nvPr/>
        </p:nvSpPr>
        <p:spPr>
          <a:xfrm>
            <a:off x="1828800" y="3428999"/>
            <a:ext cx="5562600" cy="16916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324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3F0494E-8FEE-45F7-8411-A83620FB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6217CC8-F30B-45B4-8FB7-34A7FFB23D90}"/>
              </a:ext>
            </a:extLst>
          </p:cNvPr>
          <p:cNvSpPr txBox="1">
            <a:spLocks/>
          </p:cNvSpPr>
          <p:nvPr/>
        </p:nvSpPr>
        <p:spPr>
          <a:xfrm>
            <a:off x="643466" y="135932"/>
            <a:ext cx="4477174" cy="1022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Caso as medições sejam realizadas em plataformas móveis (aviões, navios e </a:t>
            </a:r>
            <a:r>
              <a:rPr lang="pt-BR" sz="4400" dirty="0" err="1"/>
              <a:t>etc</a:t>
            </a:r>
            <a:r>
              <a:rPr lang="pt-BR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94999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3F0494E-8FEE-45F7-8411-A83620FB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6217CC8-F30B-45B4-8FB7-34A7FFB23D90}"/>
              </a:ext>
            </a:extLst>
          </p:cNvPr>
          <p:cNvSpPr txBox="1">
            <a:spLocks/>
          </p:cNvSpPr>
          <p:nvPr/>
        </p:nvSpPr>
        <p:spPr>
          <a:xfrm>
            <a:off x="643466" y="135932"/>
            <a:ext cx="4477174" cy="1022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Caso as medições sejam realizadas em plataformas móveis (aviões, navios e </a:t>
            </a:r>
            <a:r>
              <a:rPr lang="pt-BR" sz="4400" dirty="0" err="1"/>
              <a:t>etc</a:t>
            </a:r>
            <a:r>
              <a:rPr lang="pt-BR" sz="4400" dirty="0"/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A68047A-AAEC-434B-B6BB-CB56C0480131}"/>
              </a:ext>
            </a:extLst>
          </p:cNvPr>
          <p:cNvSpPr txBox="1">
            <a:spLocks/>
          </p:cNvSpPr>
          <p:nvPr/>
        </p:nvSpPr>
        <p:spPr>
          <a:xfrm>
            <a:off x="5181600" y="275547"/>
            <a:ext cx="4128349" cy="5498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Correção de </a:t>
            </a:r>
            <a:r>
              <a:rPr lang="pt-BR" sz="4400" dirty="0" err="1"/>
              <a:t>Eotvos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0368458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3F0494E-8FEE-45F7-8411-A83620FB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6217CC8-F30B-45B4-8FB7-34A7FFB23D90}"/>
              </a:ext>
            </a:extLst>
          </p:cNvPr>
          <p:cNvSpPr txBox="1">
            <a:spLocks/>
          </p:cNvSpPr>
          <p:nvPr/>
        </p:nvSpPr>
        <p:spPr>
          <a:xfrm>
            <a:off x="5989320" y="1575858"/>
            <a:ext cx="3703320" cy="502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efeitos de maré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F1DFD43-0D46-451A-8B87-AD6DFDE846CC}"/>
              </a:ext>
            </a:extLst>
          </p:cNvPr>
          <p:cNvSpPr txBox="1">
            <a:spLocks/>
          </p:cNvSpPr>
          <p:nvPr/>
        </p:nvSpPr>
        <p:spPr>
          <a:xfrm>
            <a:off x="643466" y="135932"/>
            <a:ext cx="4477174" cy="1022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Caso as medições sejam realizadas em plataformas móveis (aviões, navios e </a:t>
            </a:r>
            <a:r>
              <a:rPr lang="pt-BR" sz="4400" dirty="0" err="1"/>
              <a:t>etc</a:t>
            </a:r>
            <a:r>
              <a:rPr lang="pt-BR" sz="4400" dirty="0"/>
              <a:t>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B345AAC-C49C-4C03-B01C-27A68C307621}"/>
              </a:ext>
            </a:extLst>
          </p:cNvPr>
          <p:cNvSpPr txBox="1">
            <a:spLocks/>
          </p:cNvSpPr>
          <p:nvPr/>
        </p:nvSpPr>
        <p:spPr>
          <a:xfrm>
            <a:off x="5181600" y="275547"/>
            <a:ext cx="4128349" cy="5498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Correção de </a:t>
            </a:r>
            <a:r>
              <a:rPr lang="pt-BR" sz="4400" dirty="0" err="1"/>
              <a:t>Eotvos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5213960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00A42571-4BF5-402F-8F49-B59F05A93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026D226-16F6-4275-A31B-96CDCE32DF05}"/>
              </a:ext>
            </a:extLst>
          </p:cNvPr>
          <p:cNvSpPr txBox="1">
            <a:spLocks/>
          </p:cNvSpPr>
          <p:nvPr/>
        </p:nvSpPr>
        <p:spPr>
          <a:xfrm>
            <a:off x="821311" y="1310640"/>
            <a:ext cx="6006209" cy="746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Construímos um modelo de referência (Terra Normal)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27FBE08-87D4-4FAF-944E-023334E2D5B9}"/>
              </a:ext>
            </a:extLst>
          </p:cNvPr>
          <p:cNvCxnSpPr>
            <a:cxnSpLocks/>
          </p:cNvCxnSpPr>
          <p:nvPr/>
        </p:nvCxnSpPr>
        <p:spPr>
          <a:xfrm>
            <a:off x="9509761" y="1534076"/>
            <a:ext cx="0" cy="110244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943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 com confiança média">
            <a:extLst>
              <a:ext uri="{FF2B5EF4-FFF2-40B4-BE49-F238E27FC236}">
                <a16:creationId xmlns:a16="http://schemas.microsoft.com/office/drawing/2014/main" id="{3A885DE1-2C65-4CA3-AF0F-84A6A51E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5DD77D8-3761-492B-B573-D8D089FAB962}"/>
              </a:ext>
            </a:extLst>
          </p:cNvPr>
          <p:cNvCxnSpPr>
            <a:cxnSpLocks/>
          </p:cNvCxnSpPr>
          <p:nvPr/>
        </p:nvCxnSpPr>
        <p:spPr>
          <a:xfrm>
            <a:off x="9144001" y="2156460"/>
            <a:ext cx="0" cy="110244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799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 com confiança média">
            <a:extLst>
              <a:ext uri="{FF2B5EF4-FFF2-40B4-BE49-F238E27FC236}">
                <a16:creationId xmlns:a16="http://schemas.microsoft.com/office/drawing/2014/main" id="{3A885DE1-2C65-4CA3-AF0F-84A6A51E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BC1957F-CA79-444E-BE1B-95BBA514FAD6}"/>
              </a:ext>
            </a:extLst>
          </p:cNvPr>
          <p:cNvSpPr txBox="1">
            <a:spLocks/>
          </p:cNvSpPr>
          <p:nvPr/>
        </p:nvSpPr>
        <p:spPr>
          <a:xfrm>
            <a:off x="7151189" y="5461082"/>
            <a:ext cx="3985623" cy="70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Uma das etapas do processamento de dados de gravidade chamada </a:t>
            </a:r>
            <a:r>
              <a:rPr lang="pt-BR" sz="4400" b="1" dirty="0"/>
              <a:t>correção de ar livre!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5D6A930-C194-444F-AA28-2F4821A41275}"/>
              </a:ext>
            </a:extLst>
          </p:cNvPr>
          <p:cNvSpPr txBox="1">
            <a:spLocks/>
          </p:cNvSpPr>
          <p:nvPr/>
        </p:nvSpPr>
        <p:spPr>
          <a:xfrm>
            <a:off x="6096000" y="1396916"/>
            <a:ext cx="2908724" cy="7595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Elevação em relação ao nível dos mares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5DD77D8-3761-492B-B573-D8D089FAB962}"/>
              </a:ext>
            </a:extLst>
          </p:cNvPr>
          <p:cNvCxnSpPr>
            <a:cxnSpLocks/>
          </p:cNvCxnSpPr>
          <p:nvPr/>
        </p:nvCxnSpPr>
        <p:spPr>
          <a:xfrm>
            <a:off x="9144001" y="2156460"/>
            <a:ext cx="0" cy="110244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278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791"/>
            <a:ext cx="10515600" cy="1325563"/>
          </a:xfrm>
        </p:spPr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24382"/>
            <a:ext cx="10515600" cy="2409236"/>
          </a:xfrm>
        </p:spPr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Cambridge </a:t>
            </a:r>
            <a:r>
              <a:rPr lang="pt-BR" dirty="0" err="1"/>
              <a:t>University</a:t>
            </a:r>
            <a:r>
              <a:rPr lang="pt-BR" dirty="0"/>
              <a:t> Press.</a:t>
            </a:r>
          </a:p>
          <a:p>
            <a:r>
              <a:rPr lang="pt-BR" dirty="0"/>
              <a:t>Hofmann-</a:t>
            </a:r>
            <a:r>
              <a:rPr lang="pt-BR" dirty="0" err="1"/>
              <a:t>Wellenhof</a:t>
            </a:r>
            <a:r>
              <a:rPr lang="pt-BR" dirty="0"/>
              <a:t>, B. e H. Moritz, 2005, </a:t>
            </a:r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Geodesy</a:t>
            </a:r>
            <a:r>
              <a:rPr lang="pt-BR" dirty="0"/>
              <a:t>. Springer.</a:t>
            </a:r>
          </a:p>
          <a:p>
            <a:r>
              <a:rPr lang="en-US" dirty="0"/>
              <a:t>Li, X., e H. J. Götze, 2001, Ellipsoid, geoid, gravity, geodesy, and geophysics: Geophysics, 66, 1660-1668. DOI: 10.1190/1.1487109.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BBD3E1D1-6F54-49C7-8FCE-9DD6237C7735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7238B421-90D7-4812-B782-577FA296D894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E84B414-046D-4B62-B536-834E0E9CD4C7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6C078FE-C54F-4CCE-BDE8-CAA567D2F57B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89198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744F-59DE-4128-9A94-CCE46EDB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7966"/>
            <a:ext cx="9144000" cy="591034"/>
          </a:xfrm>
        </p:spPr>
        <p:txBody>
          <a:bodyPr>
            <a:normAutofit/>
          </a:bodyPr>
          <a:lstStyle/>
          <a:p>
            <a:r>
              <a:rPr lang="pt-BR" sz="3600" dirty="0"/>
              <a:t>Até a próxima aula!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31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4923</Words>
  <Application>Microsoft Office PowerPoint</Application>
  <PresentationFormat>Widescreen</PresentationFormat>
  <Paragraphs>957</Paragraphs>
  <Slides>90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ui-monospace</vt:lpstr>
      <vt:lpstr>Tema do Office</vt:lpstr>
      <vt:lpstr>Campo de gravidade, Terra Normal e distúrbio de gravidade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  <vt:lpstr>Até a próxima aula!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 potencial e o campo gravitacional da Terra</dc:title>
  <dc:creator>André Luis Reis</dc:creator>
  <cp:lastModifiedBy>André Luis Reis</cp:lastModifiedBy>
  <cp:revision>132</cp:revision>
  <dcterms:created xsi:type="dcterms:W3CDTF">2019-10-23T08:04:02Z</dcterms:created>
  <dcterms:modified xsi:type="dcterms:W3CDTF">2021-09-01T19:18:26Z</dcterms:modified>
</cp:coreProperties>
</file>