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1495" r:id="rId3"/>
    <p:sldId id="1571" r:id="rId4"/>
    <p:sldId id="655" r:id="rId5"/>
    <p:sldId id="656" r:id="rId6"/>
    <p:sldId id="657" r:id="rId7"/>
    <p:sldId id="983" r:id="rId8"/>
    <p:sldId id="1511" r:id="rId9"/>
    <p:sldId id="366" r:id="rId10"/>
    <p:sldId id="1567" r:id="rId11"/>
    <p:sldId id="1568" r:id="rId12"/>
    <p:sldId id="1512" r:id="rId13"/>
    <p:sldId id="1552" r:id="rId14"/>
    <p:sldId id="1513" r:id="rId15"/>
    <p:sldId id="1554" r:id="rId16"/>
    <p:sldId id="1555" r:id="rId17"/>
    <p:sldId id="1516" r:id="rId18"/>
    <p:sldId id="1572" r:id="rId19"/>
    <p:sldId id="1519" r:id="rId20"/>
    <p:sldId id="1520" r:id="rId21"/>
    <p:sldId id="1523" r:id="rId22"/>
    <p:sldId id="1573" r:id="rId23"/>
    <p:sldId id="1598" r:id="rId24"/>
    <p:sldId id="1210" r:id="rId25"/>
    <p:sldId id="1597" r:id="rId26"/>
    <p:sldId id="1570" r:id="rId27"/>
    <p:sldId id="652" r:id="rId28"/>
    <p:sldId id="1599" r:id="rId29"/>
    <p:sldId id="1574" r:id="rId30"/>
    <p:sldId id="1575" r:id="rId31"/>
    <p:sldId id="1576" r:id="rId32"/>
    <p:sldId id="1601" r:id="rId33"/>
    <p:sldId id="1600" r:id="rId34"/>
    <p:sldId id="1602" r:id="rId35"/>
    <p:sldId id="1578" r:id="rId36"/>
    <p:sldId id="1604" r:id="rId37"/>
    <p:sldId id="1603" r:id="rId38"/>
    <p:sldId id="1577" r:id="rId39"/>
    <p:sldId id="1605" r:id="rId40"/>
    <p:sldId id="1579" r:id="rId41"/>
    <p:sldId id="1580" r:id="rId42"/>
    <p:sldId id="1607" r:id="rId43"/>
    <p:sldId id="1583" r:id="rId44"/>
    <p:sldId id="1606" r:id="rId45"/>
    <p:sldId id="1608" r:id="rId46"/>
    <p:sldId id="1584" r:id="rId47"/>
    <p:sldId id="1103" r:id="rId48"/>
    <p:sldId id="1610" r:id="rId49"/>
    <p:sldId id="1585" r:id="rId50"/>
    <p:sldId id="1612" r:id="rId51"/>
    <p:sldId id="1613" r:id="rId52"/>
    <p:sldId id="1611" r:id="rId53"/>
    <p:sldId id="1581" r:id="rId54"/>
    <p:sldId id="1589" r:id="rId55"/>
    <p:sldId id="1586" r:id="rId56"/>
    <p:sldId id="836" r:id="rId57"/>
    <p:sldId id="1587" r:id="rId58"/>
    <p:sldId id="1615" r:id="rId59"/>
    <p:sldId id="1616" r:id="rId60"/>
    <p:sldId id="1588" r:id="rId61"/>
    <p:sldId id="1617" r:id="rId62"/>
    <p:sldId id="1590" r:id="rId63"/>
    <p:sldId id="1591" r:id="rId64"/>
    <p:sldId id="1593" r:id="rId65"/>
    <p:sldId id="1592" r:id="rId66"/>
    <p:sldId id="1620" r:id="rId67"/>
    <p:sldId id="1619" r:id="rId68"/>
    <p:sldId id="1618" r:id="rId69"/>
    <p:sldId id="1621" r:id="rId70"/>
    <p:sldId id="1594" r:id="rId71"/>
    <p:sldId id="1595" r:id="rId72"/>
    <p:sldId id="1596" r:id="rId73"/>
    <p:sldId id="1386" r:id="rId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2579" autoAdjust="0"/>
  </p:normalViewPr>
  <p:slideViewPr>
    <p:cSldViewPr snapToGrid="0">
      <p:cViewPr varScale="1">
        <p:scale>
          <a:sx n="67" d="100"/>
          <a:sy n="67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9D973-2F9E-4722-8AAB-CA43EE71FB63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D8F9-62A4-4184-A8C0-50E34AB2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7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1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6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16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03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2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3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35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6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0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53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91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553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91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02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4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5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09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0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86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9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4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0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19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B54D-6CC4-4F09-A912-9EC18D6B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CE54D-9C74-4835-A237-E095CB060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FC73D-9540-4C66-BF08-42A5C997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5A-F25A-4332-9848-7A56C68D569C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FB4B4-1587-4780-B85C-0158CFA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B55DC8-BBC9-4FCC-9002-09B3FF8C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8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4F7A4-BF0F-46C2-AB2A-C0315F46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4A2F42-C0CD-49C1-9F23-B1064047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CD92C-DD49-4065-986A-866260A7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3092-10A2-4B9E-8307-C5C98EDCEBAC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10051-C771-4B13-AC0B-EB94546D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B6510-43FF-4D46-B836-E8F1ACCA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3CB8D9-8C6F-483A-AC4E-319F2204E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4333D3-F09C-4EA1-B335-30169367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3B7CEB-3FFE-4DB1-BA47-95CF9E0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246B-F8A2-4C3C-809C-78990CE1E178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A99EB-58F7-41F4-AE6D-D158AC9A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54041-B30C-4BFB-B404-492B1758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6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67B2-A157-4B85-B22D-1941C761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6331A-7957-49E5-8FF8-AFDA7BB6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C25E9-833F-40CB-9D86-5115CCB7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6E9-3415-4654-B045-048CE022F041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8A0BB-FD0B-4760-AD13-A01C2BFC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F6640-FD94-4093-8763-3AE0B53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329C-004C-40BF-A3B8-01EB4354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73B2B7-2C6B-4262-B7CF-60C20E3B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A1C8C-A263-4D8F-B647-9931CC02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50D0-CA63-4DAE-BFA6-383E70328C5D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86A41-DBB2-4DB9-B2E7-D846D204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DA303-0B6E-49C3-BA8B-FEC21E08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727B7-155C-46AC-97C2-B67548A1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8A9B-B5DE-47BD-9DCC-6729858D4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FEC802-0F43-497B-AB37-30ED3C6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F0252-D8FF-4164-AF8E-96247F4B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C46-B7AA-44AA-8CC8-6BA0E6BDBC41}" type="datetime1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5E72-FBC1-42EA-BF2C-3D50E9FB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3CB9F-3B18-41F0-A449-0D0746FF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0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F7F8-A560-400F-8BCA-37948469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CB0A5-5482-4099-8004-2C3CB40A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7EB1D-8CBC-4DB7-BAD9-977B0056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2AF5DC-3035-4AE1-8EAD-6AE5E759E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0BE162-D062-4A9C-9F85-7985B3EB4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C2E62-BD30-4235-8873-18363493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7EB-5593-4C3D-87B7-4094813EEFD6}" type="datetime1">
              <a:rPr lang="pt-BR" smtClean="0"/>
              <a:t>27/10/2021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F5C58D-1607-4918-9DED-5BD0673A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A2B8E0-0876-4D39-9B92-F5DB6ED3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9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11BB-53E6-4CF4-9C88-772FFC07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019E0F-C02E-4872-8FFC-68FFEB87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9D84-2AB5-4036-A434-B7004A828AE4}" type="datetime1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E94A50-BD58-4408-A003-E53C9018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BEBF96-7827-4E69-B5EB-FFEFB863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6ECBFB-5CE8-421A-9298-C310288B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8A99-7CA7-4C69-85F8-0000C793C444}" type="datetime1">
              <a:rPr lang="pt-BR" smtClean="0"/>
              <a:t>27/10/2021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FB0A32-0DCB-4DFF-8D34-42831F2C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0A6431-B09C-4E9C-BFA5-AC1D541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A2881-4168-4ED5-AA07-8AC1281A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8882C-B32F-4945-8A46-964009A0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CF7762-5ABB-4F1A-A071-7C4089FB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8F7F5-B4FB-4496-ACEF-0FA5A3AA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51CB-D00A-42F0-9FA2-248733874697}" type="datetime1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80088-662F-43DE-8A5B-7C8A9C00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0DA60-331F-44A8-8892-227B1030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8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0C953-34F4-4862-B639-0F522FE9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011E7D-F02A-4E2C-AB32-0EC44350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A024D-B825-41EA-9151-34636FA2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F3CEB5-A730-42D1-BFE2-D43CBB01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6270-5FA3-4036-8C4D-71E867C6AFE8}" type="datetime1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A26B2-BBE5-4D33-BCCC-575D93A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94E5D-BA72-4940-96CB-2731C68A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67BA0B-9AEC-465C-BBB7-94BC84D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B1B14-23CA-4BF8-8003-26E47186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E2796-6A42-4050-BEF8-C487AB2F1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B9BE-F224-40CF-84EB-9354B6E04D53}" type="datetime1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A8372-8885-4A52-9C84-DA22C26B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6E2EC-774E-4B82-A071-657A87957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5CF5-DD80-4FB2-8D05-C9155122F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0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0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11.png"/><Relationship Id="rId4" Type="http://schemas.openxmlformats.org/officeDocument/2006/relationships/image" Target="../media/image95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27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11.png"/><Relationship Id="rId5" Type="http://schemas.openxmlformats.org/officeDocument/2006/relationships/image" Target="../media/image980.png"/><Relationship Id="rId10" Type="http://schemas.openxmlformats.org/officeDocument/2006/relationships/image" Target="../media/image113.png"/><Relationship Id="rId4" Type="http://schemas.openxmlformats.org/officeDocument/2006/relationships/image" Target="../media/image970.png"/><Relationship Id="rId9" Type="http://schemas.openxmlformats.org/officeDocument/2006/relationships/image" Target="../media/image8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0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11.png"/><Relationship Id="rId4" Type="http://schemas.openxmlformats.org/officeDocument/2006/relationships/image" Target="../media/image95.png"/><Relationship Id="rId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7" Type="http://schemas.openxmlformats.org/officeDocument/2006/relationships/image" Target="../media/image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10.png"/><Relationship Id="rId4" Type="http://schemas.openxmlformats.org/officeDocument/2006/relationships/image" Target="../media/image10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8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840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4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1.png"/><Relationship Id="rId7" Type="http://schemas.openxmlformats.org/officeDocument/2006/relationships/image" Target="../media/image3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8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70.png"/><Relationship Id="rId5" Type="http://schemas.openxmlformats.org/officeDocument/2006/relationships/image" Target="../media/image270.png"/><Relationship Id="rId10" Type="http://schemas.openxmlformats.org/officeDocument/2006/relationships/image" Target="../media/image850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4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1.png"/><Relationship Id="rId7" Type="http://schemas.openxmlformats.org/officeDocument/2006/relationships/image" Target="../media/image3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4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91.png"/><Relationship Id="rId7" Type="http://schemas.openxmlformats.org/officeDocument/2006/relationships/image" Target="../media/image34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1.png"/><Relationship Id="rId7" Type="http://schemas.openxmlformats.org/officeDocument/2006/relationships/image" Target="../media/image3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11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870.png"/><Relationship Id="rId5" Type="http://schemas.openxmlformats.org/officeDocument/2006/relationships/image" Target="../media/image136.png"/><Relationship Id="rId10" Type="http://schemas.openxmlformats.org/officeDocument/2006/relationships/image" Target="../media/image860.png"/><Relationship Id="rId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7" y="3070885"/>
            <a:ext cx="10081846" cy="716230"/>
          </a:xfrm>
        </p:spPr>
        <p:txBody>
          <a:bodyPr anchor="t">
            <a:noAutofit/>
          </a:bodyPr>
          <a:lstStyle/>
          <a:p>
            <a:r>
              <a:rPr lang="pt-BR" sz="4800" dirty="0"/>
              <a:t>Processamentos de dados potenciais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BFEED-BD94-4F86-856A-2AA59DB9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321"/>
            <a:ext cx="9144000" cy="590134"/>
          </a:xfrm>
        </p:spPr>
        <p:txBody>
          <a:bodyPr>
            <a:normAutofit/>
          </a:bodyPr>
          <a:lstStyle/>
          <a:p>
            <a:r>
              <a:rPr lang="pt-BR" sz="2000" i="1" dirty="0"/>
              <a:t>Prof. André Luis Albuquerque dos Reis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3587ED-A495-4F42-8D80-2F12BED7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147454"/>
            <a:ext cx="1260229" cy="138775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F0C92CF-13A2-46B1-9463-C604301DC201}"/>
              </a:ext>
            </a:extLst>
          </p:cNvPr>
          <p:cNvSpPr txBox="1">
            <a:spLocks/>
          </p:cNvSpPr>
          <p:nvPr/>
        </p:nvSpPr>
        <p:spPr>
          <a:xfrm>
            <a:off x="1535722" y="6427297"/>
            <a:ext cx="9144000" cy="59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Rio de Janeiro 2021</a:t>
            </a:r>
          </a:p>
        </p:txBody>
      </p:sp>
    </p:spTree>
    <p:extLst>
      <p:ext uri="{BB962C8B-B14F-4D97-AF65-F5344CB8AC3E}">
        <p14:creationId xmlns:p14="http://schemas.microsoft.com/office/powerpoint/2010/main" val="148663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EC384F-46E9-48E1-B1AC-D0D78ECA41EF}"/>
              </a:ext>
            </a:extLst>
          </p:cNvPr>
          <p:cNvCxnSpPr/>
          <p:nvPr/>
        </p:nvCxnSpPr>
        <p:spPr>
          <a:xfrm>
            <a:off x="597216" y="2498841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ED7F71-94B5-4533-BD15-9C67856642BC}"/>
              </a:ext>
            </a:extLst>
          </p:cNvPr>
          <p:cNvCxnSpPr>
            <a:cxnSpLocks/>
          </p:cNvCxnSpPr>
          <p:nvPr/>
        </p:nvCxnSpPr>
        <p:spPr>
          <a:xfrm>
            <a:off x="597216" y="2498841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F977A7-C688-435B-A496-F95D3FE58289}"/>
              </a:ext>
            </a:extLst>
          </p:cNvPr>
          <p:cNvCxnSpPr>
            <a:cxnSpLocks/>
          </p:cNvCxnSpPr>
          <p:nvPr/>
        </p:nvCxnSpPr>
        <p:spPr>
          <a:xfrm flipV="1">
            <a:off x="597214" y="907371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4BC7F9-77A3-426C-8ADC-FDBD23CD5D7B}"/>
              </a:ext>
            </a:extLst>
          </p:cNvPr>
          <p:cNvSpPr txBox="1"/>
          <p:nvPr/>
        </p:nvSpPr>
        <p:spPr>
          <a:xfrm>
            <a:off x="1962642" y="55126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E0184-E09A-4204-BA1F-5C30DCD0165F}"/>
              </a:ext>
            </a:extLst>
          </p:cNvPr>
          <p:cNvSpPr txBox="1"/>
          <p:nvPr/>
        </p:nvSpPr>
        <p:spPr>
          <a:xfrm>
            <a:off x="3716021" y="249842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D72FC4-4F4A-4A6F-82F2-139282C83079}"/>
              </a:ext>
            </a:extLst>
          </p:cNvPr>
          <p:cNvSpPr txBox="1"/>
          <p:nvPr/>
        </p:nvSpPr>
        <p:spPr>
          <a:xfrm>
            <a:off x="276641" y="478209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72212-FFD9-4C35-832D-953B16441B78}"/>
              </a:ext>
            </a:extLst>
          </p:cNvPr>
          <p:cNvSpPr/>
          <p:nvPr/>
        </p:nvSpPr>
        <p:spPr>
          <a:xfrm>
            <a:off x="2255481" y="17579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/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blipFill>
                <a:blip r:embed="rId2"/>
                <a:stretch>
                  <a:fillRect l="-11111" r="-2020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00EBCFF1-BB00-46FB-AF72-8F9AFC63A9E3}"/>
              </a:ext>
            </a:extLst>
          </p:cNvPr>
          <p:cNvSpPr/>
          <p:nvPr/>
        </p:nvSpPr>
        <p:spPr>
          <a:xfrm>
            <a:off x="1501677" y="20697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AC4863-1790-47FA-BB67-084BF14918EF}"/>
              </a:ext>
            </a:extLst>
          </p:cNvPr>
          <p:cNvSpPr/>
          <p:nvPr/>
        </p:nvSpPr>
        <p:spPr>
          <a:xfrm>
            <a:off x="1811982" y="170310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FF2294-B4D6-4DF0-94E2-06DF2701FBD8}"/>
              </a:ext>
            </a:extLst>
          </p:cNvPr>
          <p:cNvSpPr/>
          <p:nvPr/>
        </p:nvSpPr>
        <p:spPr>
          <a:xfrm>
            <a:off x="2081287" y="209759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4B313A5-CBB2-46C1-9C44-FC3FA3416C3A}"/>
              </a:ext>
            </a:extLst>
          </p:cNvPr>
          <p:cNvSpPr/>
          <p:nvPr/>
        </p:nvSpPr>
        <p:spPr>
          <a:xfrm>
            <a:off x="2103718" y="138230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257582E-B1A1-41CF-B99F-AFB73016208C}"/>
              </a:ext>
            </a:extLst>
          </p:cNvPr>
          <p:cNvSpPr/>
          <p:nvPr/>
        </p:nvSpPr>
        <p:spPr>
          <a:xfrm>
            <a:off x="2555337" y="139094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C1DC67-CB6A-4260-A1D3-EF776E19E13C}"/>
              </a:ext>
            </a:extLst>
          </p:cNvPr>
          <p:cNvSpPr/>
          <p:nvPr/>
        </p:nvSpPr>
        <p:spPr>
          <a:xfrm>
            <a:off x="2662468" y="210606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40824F-85D1-4ED7-8712-7807C524BE28}"/>
              </a:ext>
            </a:extLst>
          </p:cNvPr>
          <p:cNvSpPr/>
          <p:nvPr/>
        </p:nvSpPr>
        <p:spPr>
          <a:xfrm>
            <a:off x="2855194" y="163310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F18CEF7-008C-43A1-808B-30BCB63C6881}"/>
              </a:ext>
            </a:extLst>
          </p:cNvPr>
          <p:cNvSpPr/>
          <p:nvPr/>
        </p:nvSpPr>
        <p:spPr>
          <a:xfrm>
            <a:off x="2629936" y="103982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075497-46C1-441E-AE9D-282431024E0E}"/>
              </a:ext>
            </a:extLst>
          </p:cNvPr>
          <p:cNvSpPr/>
          <p:nvPr/>
        </p:nvSpPr>
        <p:spPr>
          <a:xfrm>
            <a:off x="3277002" y="204790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C9FADA-0B99-46D3-8050-5CAF62F59599}"/>
              </a:ext>
            </a:extLst>
          </p:cNvPr>
          <p:cNvSpPr/>
          <p:nvPr/>
        </p:nvSpPr>
        <p:spPr>
          <a:xfrm>
            <a:off x="3544478" y="1348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6E6DD7-9BC5-46F9-9CB7-94FC384BA6D6}"/>
              </a:ext>
            </a:extLst>
          </p:cNvPr>
          <p:cNvSpPr/>
          <p:nvPr/>
        </p:nvSpPr>
        <p:spPr>
          <a:xfrm>
            <a:off x="3391279" y="172825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87556-0B97-4991-8DAB-AADA685D0ECE}"/>
              </a:ext>
            </a:extLst>
          </p:cNvPr>
          <p:cNvSpPr txBox="1"/>
          <p:nvPr/>
        </p:nvSpPr>
        <p:spPr>
          <a:xfrm>
            <a:off x="290721" y="37526"/>
            <a:ext cx="233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geológica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C62B418-D991-460A-8375-0EEA13119B15}"/>
              </a:ext>
            </a:extLst>
          </p:cNvPr>
          <p:cNvSpPr txBox="1"/>
          <p:nvPr/>
        </p:nvSpPr>
        <p:spPr>
          <a:xfrm>
            <a:off x="9703457" y="4991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2AA44C5-F197-444C-A87E-CB0B64D3053B}"/>
              </a:ext>
            </a:extLst>
          </p:cNvPr>
          <p:cNvSpPr txBox="1"/>
          <p:nvPr/>
        </p:nvSpPr>
        <p:spPr>
          <a:xfrm>
            <a:off x="9059987" y="6545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Camada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/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blipFill>
                <a:blip r:embed="rId3"/>
                <a:stretch>
                  <a:fillRect l="-11881" r="-99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3DD99DE-78E1-4346-8156-D68D6465C73D}"/>
              </a:ext>
            </a:extLst>
          </p:cNvPr>
          <p:cNvSpPr txBox="1"/>
          <p:nvPr/>
        </p:nvSpPr>
        <p:spPr>
          <a:xfrm>
            <a:off x="290721" y="5891232"/>
            <a:ext cx="292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observados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8714207-0423-474B-B056-8CB9267A46AC}"/>
              </a:ext>
            </a:extLst>
          </p:cNvPr>
          <p:cNvSpPr/>
          <p:nvPr/>
        </p:nvSpPr>
        <p:spPr>
          <a:xfrm>
            <a:off x="869247" y="3010931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546718B-06D6-44E4-B617-7C940EE08C3B}"/>
              </a:ext>
            </a:extLst>
          </p:cNvPr>
          <p:cNvCxnSpPr>
            <a:cxnSpLocks/>
          </p:cNvCxnSpPr>
          <p:nvPr/>
        </p:nvCxnSpPr>
        <p:spPr>
          <a:xfrm flipV="1">
            <a:off x="1669789" y="3268647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/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blipFill>
                <a:blip r:embed="rId4"/>
                <a:stretch>
                  <a:fillRect l="-14894" r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900E3E2-2D80-438C-AFC8-178DB90DF910}"/>
              </a:ext>
            </a:extLst>
          </p:cNvPr>
          <p:cNvCxnSpPr/>
          <p:nvPr/>
        </p:nvCxnSpPr>
        <p:spPr>
          <a:xfrm>
            <a:off x="8338031" y="2446763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FD07F7-67DD-479B-875A-05D2C6622997}"/>
              </a:ext>
            </a:extLst>
          </p:cNvPr>
          <p:cNvCxnSpPr>
            <a:cxnSpLocks/>
          </p:cNvCxnSpPr>
          <p:nvPr/>
        </p:nvCxnSpPr>
        <p:spPr>
          <a:xfrm>
            <a:off x="8338031" y="2446763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294118E-0D50-4CD2-A387-9842BA0BAE90}"/>
              </a:ext>
            </a:extLst>
          </p:cNvPr>
          <p:cNvCxnSpPr>
            <a:cxnSpLocks/>
          </p:cNvCxnSpPr>
          <p:nvPr/>
        </p:nvCxnSpPr>
        <p:spPr>
          <a:xfrm flipV="1">
            <a:off x="8338029" y="855293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7235CEF-7A85-4E2E-8503-56434F68A958}"/>
              </a:ext>
            </a:extLst>
          </p:cNvPr>
          <p:cNvSpPr txBox="1"/>
          <p:nvPr/>
        </p:nvSpPr>
        <p:spPr>
          <a:xfrm>
            <a:off x="11456836" y="24463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8943E30-27A8-40CB-BC94-0ABA88BD611D}"/>
              </a:ext>
            </a:extLst>
          </p:cNvPr>
          <p:cNvSpPr/>
          <p:nvPr/>
        </p:nvSpPr>
        <p:spPr>
          <a:xfrm>
            <a:off x="9996296" y="17058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/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blipFill>
                <a:blip r:embed="rId5"/>
                <a:stretch>
                  <a:fillRect l="-26563" r="-5625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4AF75B72-5A3A-4B7A-962A-C57D5E701D60}"/>
              </a:ext>
            </a:extLst>
          </p:cNvPr>
          <p:cNvSpPr/>
          <p:nvPr/>
        </p:nvSpPr>
        <p:spPr>
          <a:xfrm>
            <a:off x="9242492" y="201764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659AE43-5AB4-4EE7-BDC5-89CAE1307A05}"/>
              </a:ext>
            </a:extLst>
          </p:cNvPr>
          <p:cNvSpPr/>
          <p:nvPr/>
        </p:nvSpPr>
        <p:spPr>
          <a:xfrm>
            <a:off x="9552797" y="165102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BD5E691-1247-4693-88FA-EFA7CB34E464}"/>
              </a:ext>
            </a:extLst>
          </p:cNvPr>
          <p:cNvSpPr/>
          <p:nvPr/>
        </p:nvSpPr>
        <p:spPr>
          <a:xfrm>
            <a:off x="9822102" y="20455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BAAC51-1BAF-4AC4-A566-19EF2BC47350}"/>
              </a:ext>
            </a:extLst>
          </p:cNvPr>
          <p:cNvSpPr/>
          <p:nvPr/>
        </p:nvSpPr>
        <p:spPr>
          <a:xfrm>
            <a:off x="9844533" y="133022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EE24EB-E6AD-41DB-916D-F54ED05B6921}"/>
              </a:ext>
            </a:extLst>
          </p:cNvPr>
          <p:cNvSpPr/>
          <p:nvPr/>
        </p:nvSpPr>
        <p:spPr>
          <a:xfrm>
            <a:off x="10296152" y="133886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1032A4E-D065-401A-9668-5E4DAC3824D2}"/>
              </a:ext>
            </a:extLst>
          </p:cNvPr>
          <p:cNvSpPr/>
          <p:nvPr/>
        </p:nvSpPr>
        <p:spPr>
          <a:xfrm>
            <a:off x="10403283" y="205398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B5DE7CC-BD3E-49D8-8889-40CAE6F288B2}"/>
              </a:ext>
            </a:extLst>
          </p:cNvPr>
          <p:cNvSpPr/>
          <p:nvPr/>
        </p:nvSpPr>
        <p:spPr>
          <a:xfrm>
            <a:off x="10596009" y="1581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0CDBBCA-3FD6-4055-BA21-0895B811471E}"/>
              </a:ext>
            </a:extLst>
          </p:cNvPr>
          <p:cNvSpPr/>
          <p:nvPr/>
        </p:nvSpPr>
        <p:spPr>
          <a:xfrm>
            <a:off x="10370751" y="98775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443A849-2BFE-451A-9FBD-E7EC501A00AD}"/>
              </a:ext>
            </a:extLst>
          </p:cNvPr>
          <p:cNvSpPr/>
          <p:nvPr/>
        </p:nvSpPr>
        <p:spPr>
          <a:xfrm>
            <a:off x="11017817" y="1995830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7D32CA5-8DFF-4C1A-A8AB-B92F6345A02F}"/>
              </a:ext>
            </a:extLst>
          </p:cNvPr>
          <p:cNvSpPr/>
          <p:nvPr/>
        </p:nvSpPr>
        <p:spPr>
          <a:xfrm>
            <a:off x="11285293" y="12959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867D4E-FFAA-41A4-8A28-E237AF2977EC}"/>
              </a:ext>
            </a:extLst>
          </p:cNvPr>
          <p:cNvSpPr/>
          <p:nvPr/>
        </p:nvSpPr>
        <p:spPr>
          <a:xfrm>
            <a:off x="11132094" y="167617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5BD71865-D68E-4559-902F-AFFC344880AA}"/>
              </a:ext>
            </a:extLst>
          </p:cNvPr>
          <p:cNvSpPr/>
          <p:nvPr/>
        </p:nvSpPr>
        <p:spPr>
          <a:xfrm>
            <a:off x="8352114" y="3021215"/>
            <a:ext cx="3630722" cy="1235814"/>
          </a:xfrm>
          <a:prstGeom prst="parallelogram">
            <a:avLst>
              <a:gd name="adj" fmla="val 108464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tx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/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blipFill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E1EE6A3-B894-40DD-ACE7-3823E9583A64}"/>
              </a:ext>
            </a:extLst>
          </p:cNvPr>
          <p:cNvCxnSpPr>
            <a:cxnSpLocks/>
          </p:cNvCxnSpPr>
          <p:nvPr/>
        </p:nvCxnSpPr>
        <p:spPr>
          <a:xfrm flipV="1">
            <a:off x="8228686" y="4251805"/>
            <a:ext cx="241909" cy="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9B36AF97-9CC5-4753-B376-0610D997F9F5}"/>
              </a:ext>
            </a:extLst>
          </p:cNvPr>
          <p:cNvSpPr/>
          <p:nvPr/>
        </p:nvSpPr>
        <p:spPr>
          <a:xfrm>
            <a:off x="9433803" y="328501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CC75C5-4987-41FB-A466-E7C80741F996}"/>
              </a:ext>
            </a:extLst>
          </p:cNvPr>
          <p:cNvSpPr/>
          <p:nvPr/>
        </p:nvSpPr>
        <p:spPr>
          <a:xfrm>
            <a:off x="9208148" y="35064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212715E1-83FD-4764-B844-631770414331}"/>
              </a:ext>
            </a:extLst>
          </p:cNvPr>
          <p:cNvSpPr/>
          <p:nvPr/>
        </p:nvSpPr>
        <p:spPr>
          <a:xfrm>
            <a:off x="8982493" y="373490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7F698D9-FB3C-4B0B-94AA-630ADFD07FAA}"/>
              </a:ext>
            </a:extLst>
          </p:cNvPr>
          <p:cNvSpPr/>
          <p:nvPr/>
        </p:nvSpPr>
        <p:spPr>
          <a:xfrm>
            <a:off x="8748211" y="396337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B9551D8-0DC7-48C7-99E1-5134249876A8}"/>
              </a:ext>
            </a:extLst>
          </p:cNvPr>
          <p:cNvSpPr/>
          <p:nvPr/>
        </p:nvSpPr>
        <p:spPr>
          <a:xfrm>
            <a:off x="9664742" y="305654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2CA6FEF-CE78-4965-917B-C2F932D141FF}"/>
              </a:ext>
            </a:extLst>
          </p:cNvPr>
          <p:cNvSpPr/>
          <p:nvPr/>
        </p:nvSpPr>
        <p:spPr>
          <a:xfrm>
            <a:off x="994193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26CC709-7E43-44B4-BC9D-BED8A44A1025}"/>
              </a:ext>
            </a:extLst>
          </p:cNvPr>
          <p:cNvSpPr/>
          <p:nvPr/>
        </p:nvSpPr>
        <p:spPr>
          <a:xfrm>
            <a:off x="971628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CD60012-D903-4208-800F-FD9E99B3C866}"/>
              </a:ext>
            </a:extLst>
          </p:cNvPr>
          <p:cNvSpPr/>
          <p:nvPr/>
        </p:nvSpPr>
        <p:spPr>
          <a:xfrm>
            <a:off x="949062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FF41D3-998C-465E-AA99-2A1AB3B66DC3}"/>
              </a:ext>
            </a:extLst>
          </p:cNvPr>
          <p:cNvSpPr/>
          <p:nvPr/>
        </p:nvSpPr>
        <p:spPr>
          <a:xfrm>
            <a:off x="925634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7CF06D9-E8C3-4713-AD5F-1812BB8E654E}"/>
              </a:ext>
            </a:extLst>
          </p:cNvPr>
          <p:cNvSpPr/>
          <p:nvPr/>
        </p:nvSpPr>
        <p:spPr>
          <a:xfrm>
            <a:off x="1017287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432BB17-F135-4A76-A48F-49B61E27D643}"/>
              </a:ext>
            </a:extLst>
          </p:cNvPr>
          <p:cNvSpPr/>
          <p:nvPr/>
        </p:nvSpPr>
        <p:spPr>
          <a:xfrm>
            <a:off x="10476100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61986BA2-D2F6-4A17-A1B8-EDEAB66B27B5}"/>
              </a:ext>
            </a:extLst>
          </p:cNvPr>
          <p:cNvSpPr/>
          <p:nvPr/>
        </p:nvSpPr>
        <p:spPr>
          <a:xfrm>
            <a:off x="10250445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5EB8777-D96A-46B5-B52F-32428DE0D175}"/>
              </a:ext>
            </a:extLst>
          </p:cNvPr>
          <p:cNvSpPr/>
          <p:nvPr/>
        </p:nvSpPr>
        <p:spPr>
          <a:xfrm>
            <a:off x="10024790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E02AFB-A8C1-48A7-AF63-E4C563B3767A}"/>
              </a:ext>
            </a:extLst>
          </p:cNvPr>
          <p:cNvSpPr/>
          <p:nvPr/>
        </p:nvSpPr>
        <p:spPr>
          <a:xfrm>
            <a:off x="9790508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8C63314-9E21-45CB-A023-AB7CC912A3D8}"/>
              </a:ext>
            </a:extLst>
          </p:cNvPr>
          <p:cNvSpPr/>
          <p:nvPr/>
        </p:nvSpPr>
        <p:spPr>
          <a:xfrm>
            <a:off x="10707039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E2845091-2E8E-497D-957C-77F43545546F}"/>
              </a:ext>
            </a:extLst>
          </p:cNvPr>
          <p:cNvSpPr/>
          <p:nvPr/>
        </p:nvSpPr>
        <p:spPr>
          <a:xfrm>
            <a:off x="1101026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641D35B-B054-4994-82D3-48CBEAE97296}"/>
              </a:ext>
            </a:extLst>
          </p:cNvPr>
          <p:cNvSpPr/>
          <p:nvPr/>
        </p:nvSpPr>
        <p:spPr>
          <a:xfrm>
            <a:off x="1078461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F0785F-5291-4363-97AB-A32FB6D47656}"/>
              </a:ext>
            </a:extLst>
          </p:cNvPr>
          <p:cNvSpPr/>
          <p:nvPr/>
        </p:nvSpPr>
        <p:spPr>
          <a:xfrm>
            <a:off x="1055895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139187AF-AB14-493C-A55C-E4EFBAC8F8EF}"/>
              </a:ext>
            </a:extLst>
          </p:cNvPr>
          <p:cNvSpPr/>
          <p:nvPr/>
        </p:nvSpPr>
        <p:spPr>
          <a:xfrm>
            <a:off x="1032467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3288FA0-7825-45CB-AE04-6C59031C4763}"/>
              </a:ext>
            </a:extLst>
          </p:cNvPr>
          <p:cNvSpPr/>
          <p:nvPr/>
        </p:nvSpPr>
        <p:spPr>
          <a:xfrm>
            <a:off x="1124120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1140F2F-9199-4E88-BA7F-2E26863672D0}"/>
              </a:ext>
            </a:extLst>
          </p:cNvPr>
          <p:cNvSpPr txBox="1"/>
          <p:nvPr/>
        </p:nvSpPr>
        <p:spPr>
          <a:xfrm>
            <a:off x="9416208" y="5891232"/>
            <a:ext cx="23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preditos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E5326C-EEBA-4136-92A6-923230366C41}"/>
              </a:ext>
            </a:extLst>
          </p:cNvPr>
          <p:cNvSpPr txBox="1"/>
          <p:nvPr/>
        </p:nvSpPr>
        <p:spPr>
          <a:xfrm>
            <a:off x="4203268" y="1292184"/>
            <a:ext cx="3940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Queremos estimar uma distribuição de </a:t>
            </a:r>
            <a:r>
              <a:rPr lang="pt-BR" sz="2400" b="1" dirty="0"/>
              <a:t>momentos magnético </a:t>
            </a:r>
            <a:r>
              <a:rPr lang="pt-BR" sz="2400" dirty="0"/>
              <a:t>que minimiza a norma Euclidiana entre os </a:t>
            </a:r>
            <a:r>
              <a:rPr lang="pt-BR" sz="2400" b="1" dirty="0"/>
              <a:t>dados observados </a:t>
            </a:r>
            <a:r>
              <a:rPr lang="pt-BR" sz="2400" dirty="0"/>
              <a:t>e os </a:t>
            </a:r>
            <a:r>
              <a:rPr lang="pt-BR" sz="2400" b="1" dirty="0"/>
              <a:t>dados preditos </a:t>
            </a:r>
            <a:r>
              <a:rPr lang="pt-BR" sz="2400" dirty="0"/>
              <a:t>pela camada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0CAE62-58B5-4171-AE2E-85C89BE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</a:t>
            </a:fld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897DB58-EAB7-4826-875D-B0519CAAC63F}"/>
              </a:ext>
            </a:extLst>
          </p:cNvPr>
          <p:cNvCxnSpPr>
            <a:cxnSpLocks/>
          </p:cNvCxnSpPr>
          <p:nvPr/>
        </p:nvCxnSpPr>
        <p:spPr>
          <a:xfrm flipH="1" flipV="1">
            <a:off x="3853528" y="49035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AB0F6FA-EC92-4E5A-9B39-D9E44D430EF4}"/>
              </a:ext>
            </a:extLst>
          </p:cNvPr>
          <p:cNvCxnSpPr>
            <a:cxnSpLocks/>
          </p:cNvCxnSpPr>
          <p:nvPr/>
        </p:nvCxnSpPr>
        <p:spPr>
          <a:xfrm flipH="1" flipV="1">
            <a:off x="11012878" y="5710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/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blipFill>
                <a:blip r:embed="rId7"/>
                <a:stretch>
                  <a:fillRect t="-1613" r="-1274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/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blipFill>
                <a:blip r:embed="rId8"/>
                <a:stretch>
                  <a:fillRect t="-1613" r="-1176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E73D42A0-A291-4326-968F-BE6949043C70}"/>
                  </a:ext>
                </a:extLst>
              </p:cNvPr>
              <p:cNvSpPr txBox="1"/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𝐓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pt-BR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E73D42A0-A291-4326-968F-BE6949043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blipFill>
                <a:blip r:embed="rId9"/>
                <a:stretch>
                  <a:fillRect l="-15126" t="-26667" r="-260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EC384F-46E9-48E1-B1AC-D0D78ECA41EF}"/>
              </a:ext>
            </a:extLst>
          </p:cNvPr>
          <p:cNvCxnSpPr/>
          <p:nvPr/>
        </p:nvCxnSpPr>
        <p:spPr>
          <a:xfrm>
            <a:off x="597216" y="2498841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ED7F71-94B5-4533-BD15-9C67856642BC}"/>
              </a:ext>
            </a:extLst>
          </p:cNvPr>
          <p:cNvCxnSpPr>
            <a:cxnSpLocks/>
          </p:cNvCxnSpPr>
          <p:nvPr/>
        </p:nvCxnSpPr>
        <p:spPr>
          <a:xfrm>
            <a:off x="597216" y="2498841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F977A7-C688-435B-A496-F95D3FE58289}"/>
              </a:ext>
            </a:extLst>
          </p:cNvPr>
          <p:cNvCxnSpPr>
            <a:cxnSpLocks/>
          </p:cNvCxnSpPr>
          <p:nvPr/>
        </p:nvCxnSpPr>
        <p:spPr>
          <a:xfrm flipV="1">
            <a:off x="597214" y="907371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4BC7F9-77A3-426C-8ADC-FDBD23CD5D7B}"/>
              </a:ext>
            </a:extLst>
          </p:cNvPr>
          <p:cNvSpPr txBox="1"/>
          <p:nvPr/>
        </p:nvSpPr>
        <p:spPr>
          <a:xfrm>
            <a:off x="1962642" y="55126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E0184-E09A-4204-BA1F-5C30DCD0165F}"/>
              </a:ext>
            </a:extLst>
          </p:cNvPr>
          <p:cNvSpPr txBox="1"/>
          <p:nvPr/>
        </p:nvSpPr>
        <p:spPr>
          <a:xfrm>
            <a:off x="3716021" y="249842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D72FC4-4F4A-4A6F-82F2-139282C83079}"/>
              </a:ext>
            </a:extLst>
          </p:cNvPr>
          <p:cNvSpPr txBox="1"/>
          <p:nvPr/>
        </p:nvSpPr>
        <p:spPr>
          <a:xfrm>
            <a:off x="276641" y="478209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72212-FFD9-4C35-832D-953B16441B78}"/>
              </a:ext>
            </a:extLst>
          </p:cNvPr>
          <p:cNvSpPr/>
          <p:nvPr/>
        </p:nvSpPr>
        <p:spPr>
          <a:xfrm>
            <a:off x="2255481" y="17579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/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blipFill>
                <a:blip r:embed="rId2"/>
                <a:stretch>
                  <a:fillRect l="-11111" r="-2020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00EBCFF1-BB00-46FB-AF72-8F9AFC63A9E3}"/>
              </a:ext>
            </a:extLst>
          </p:cNvPr>
          <p:cNvSpPr/>
          <p:nvPr/>
        </p:nvSpPr>
        <p:spPr>
          <a:xfrm>
            <a:off x="1501677" y="20697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AC4863-1790-47FA-BB67-084BF14918EF}"/>
              </a:ext>
            </a:extLst>
          </p:cNvPr>
          <p:cNvSpPr/>
          <p:nvPr/>
        </p:nvSpPr>
        <p:spPr>
          <a:xfrm>
            <a:off x="1811982" y="170310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FF2294-B4D6-4DF0-94E2-06DF2701FBD8}"/>
              </a:ext>
            </a:extLst>
          </p:cNvPr>
          <p:cNvSpPr/>
          <p:nvPr/>
        </p:nvSpPr>
        <p:spPr>
          <a:xfrm>
            <a:off x="2081287" y="209759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4B313A5-CBB2-46C1-9C44-FC3FA3416C3A}"/>
              </a:ext>
            </a:extLst>
          </p:cNvPr>
          <p:cNvSpPr/>
          <p:nvPr/>
        </p:nvSpPr>
        <p:spPr>
          <a:xfrm>
            <a:off x="2103718" y="138230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257582E-B1A1-41CF-B99F-AFB73016208C}"/>
              </a:ext>
            </a:extLst>
          </p:cNvPr>
          <p:cNvSpPr/>
          <p:nvPr/>
        </p:nvSpPr>
        <p:spPr>
          <a:xfrm>
            <a:off x="2555337" y="139094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C1DC67-CB6A-4260-A1D3-EF776E19E13C}"/>
              </a:ext>
            </a:extLst>
          </p:cNvPr>
          <p:cNvSpPr/>
          <p:nvPr/>
        </p:nvSpPr>
        <p:spPr>
          <a:xfrm>
            <a:off x="2662468" y="210606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40824F-85D1-4ED7-8712-7807C524BE28}"/>
              </a:ext>
            </a:extLst>
          </p:cNvPr>
          <p:cNvSpPr/>
          <p:nvPr/>
        </p:nvSpPr>
        <p:spPr>
          <a:xfrm>
            <a:off x="2855194" y="163310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F18CEF7-008C-43A1-808B-30BCB63C6881}"/>
              </a:ext>
            </a:extLst>
          </p:cNvPr>
          <p:cNvSpPr/>
          <p:nvPr/>
        </p:nvSpPr>
        <p:spPr>
          <a:xfrm>
            <a:off x="2629936" y="103982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075497-46C1-441E-AE9D-282431024E0E}"/>
              </a:ext>
            </a:extLst>
          </p:cNvPr>
          <p:cNvSpPr/>
          <p:nvPr/>
        </p:nvSpPr>
        <p:spPr>
          <a:xfrm>
            <a:off x="3277002" y="204790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C9FADA-0B99-46D3-8050-5CAF62F59599}"/>
              </a:ext>
            </a:extLst>
          </p:cNvPr>
          <p:cNvSpPr/>
          <p:nvPr/>
        </p:nvSpPr>
        <p:spPr>
          <a:xfrm>
            <a:off x="3544478" y="1348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6E6DD7-9BC5-46F9-9CB7-94FC384BA6D6}"/>
              </a:ext>
            </a:extLst>
          </p:cNvPr>
          <p:cNvSpPr/>
          <p:nvPr/>
        </p:nvSpPr>
        <p:spPr>
          <a:xfrm>
            <a:off x="3391279" y="172825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87556-0B97-4991-8DAB-AADA685D0ECE}"/>
              </a:ext>
            </a:extLst>
          </p:cNvPr>
          <p:cNvSpPr txBox="1"/>
          <p:nvPr/>
        </p:nvSpPr>
        <p:spPr>
          <a:xfrm>
            <a:off x="290721" y="37526"/>
            <a:ext cx="233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geológica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C62B418-D991-460A-8375-0EEA13119B15}"/>
              </a:ext>
            </a:extLst>
          </p:cNvPr>
          <p:cNvSpPr txBox="1"/>
          <p:nvPr/>
        </p:nvSpPr>
        <p:spPr>
          <a:xfrm>
            <a:off x="9703457" y="4991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2AA44C5-F197-444C-A87E-CB0B64D3053B}"/>
              </a:ext>
            </a:extLst>
          </p:cNvPr>
          <p:cNvSpPr txBox="1"/>
          <p:nvPr/>
        </p:nvSpPr>
        <p:spPr>
          <a:xfrm>
            <a:off x="9059987" y="6545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Camada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/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blipFill>
                <a:blip r:embed="rId3"/>
                <a:stretch>
                  <a:fillRect l="-11881" r="-99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3DD99DE-78E1-4346-8156-D68D6465C73D}"/>
              </a:ext>
            </a:extLst>
          </p:cNvPr>
          <p:cNvSpPr txBox="1"/>
          <p:nvPr/>
        </p:nvSpPr>
        <p:spPr>
          <a:xfrm>
            <a:off x="290721" y="5891232"/>
            <a:ext cx="292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observados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8714207-0423-474B-B056-8CB9267A46AC}"/>
              </a:ext>
            </a:extLst>
          </p:cNvPr>
          <p:cNvSpPr/>
          <p:nvPr/>
        </p:nvSpPr>
        <p:spPr>
          <a:xfrm>
            <a:off x="869247" y="3010931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546718B-06D6-44E4-B617-7C940EE08C3B}"/>
              </a:ext>
            </a:extLst>
          </p:cNvPr>
          <p:cNvCxnSpPr>
            <a:cxnSpLocks/>
          </p:cNvCxnSpPr>
          <p:nvPr/>
        </p:nvCxnSpPr>
        <p:spPr>
          <a:xfrm flipV="1">
            <a:off x="1669789" y="3268647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/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blipFill>
                <a:blip r:embed="rId4"/>
                <a:stretch>
                  <a:fillRect l="-14894" r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900E3E2-2D80-438C-AFC8-178DB90DF910}"/>
              </a:ext>
            </a:extLst>
          </p:cNvPr>
          <p:cNvCxnSpPr/>
          <p:nvPr/>
        </p:nvCxnSpPr>
        <p:spPr>
          <a:xfrm>
            <a:off x="8338031" y="2446763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FD07F7-67DD-479B-875A-05D2C6622997}"/>
              </a:ext>
            </a:extLst>
          </p:cNvPr>
          <p:cNvCxnSpPr>
            <a:cxnSpLocks/>
          </p:cNvCxnSpPr>
          <p:nvPr/>
        </p:nvCxnSpPr>
        <p:spPr>
          <a:xfrm>
            <a:off x="8338031" y="2446763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294118E-0D50-4CD2-A387-9842BA0BAE90}"/>
              </a:ext>
            </a:extLst>
          </p:cNvPr>
          <p:cNvCxnSpPr>
            <a:cxnSpLocks/>
          </p:cNvCxnSpPr>
          <p:nvPr/>
        </p:nvCxnSpPr>
        <p:spPr>
          <a:xfrm flipV="1">
            <a:off x="8338029" y="855293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7235CEF-7A85-4E2E-8503-56434F68A958}"/>
              </a:ext>
            </a:extLst>
          </p:cNvPr>
          <p:cNvSpPr txBox="1"/>
          <p:nvPr/>
        </p:nvSpPr>
        <p:spPr>
          <a:xfrm>
            <a:off x="11456836" y="24463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8943E30-27A8-40CB-BC94-0ABA88BD611D}"/>
              </a:ext>
            </a:extLst>
          </p:cNvPr>
          <p:cNvSpPr/>
          <p:nvPr/>
        </p:nvSpPr>
        <p:spPr>
          <a:xfrm>
            <a:off x="9996296" y="17058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/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blipFill>
                <a:blip r:embed="rId5"/>
                <a:stretch>
                  <a:fillRect l="-26563" r="-5625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4AF75B72-5A3A-4B7A-962A-C57D5E701D60}"/>
              </a:ext>
            </a:extLst>
          </p:cNvPr>
          <p:cNvSpPr/>
          <p:nvPr/>
        </p:nvSpPr>
        <p:spPr>
          <a:xfrm>
            <a:off x="9242492" y="201764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659AE43-5AB4-4EE7-BDC5-89CAE1307A05}"/>
              </a:ext>
            </a:extLst>
          </p:cNvPr>
          <p:cNvSpPr/>
          <p:nvPr/>
        </p:nvSpPr>
        <p:spPr>
          <a:xfrm>
            <a:off x="9552797" y="165102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BD5E691-1247-4693-88FA-EFA7CB34E464}"/>
              </a:ext>
            </a:extLst>
          </p:cNvPr>
          <p:cNvSpPr/>
          <p:nvPr/>
        </p:nvSpPr>
        <p:spPr>
          <a:xfrm>
            <a:off x="9822102" y="20455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BAAC51-1BAF-4AC4-A566-19EF2BC47350}"/>
              </a:ext>
            </a:extLst>
          </p:cNvPr>
          <p:cNvSpPr/>
          <p:nvPr/>
        </p:nvSpPr>
        <p:spPr>
          <a:xfrm>
            <a:off x="9844533" y="133022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EE24EB-E6AD-41DB-916D-F54ED05B6921}"/>
              </a:ext>
            </a:extLst>
          </p:cNvPr>
          <p:cNvSpPr/>
          <p:nvPr/>
        </p:nvSpPr>
        <p:spPr>
          <a:xfrm>
            <a:off x="10296152" y="133886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1032A4E-D065-401A-9668-5E4DAC3824D2}"/>
              </a:ext>
            </a:extLst>
          </p:cNvPr>
          <p:cNvSpPr/>
          <p:nvPr/>
        </p:nvSpPr>
        <p:spPr>
          <a:xfrm>
            <a:off x="10403283" y="205398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B5DE7CC-BD3E-49D8-8889-40CAE6F288B2}"/>
              </a:ext>
            </a:extLst>
          </p:cNvPr>
          <p:cNvSpPr/>
          <p:nvPr/>
        </p:nvSpPr>
        <p:spPr>
          <a:xfrm>
            <a:off x="10596009" y="1581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0CDBBCA-3FD6-4055-BA21-0895B811471E}"/>
              </a:ext>
            </a:extLst>
          </p:cNvPr>
          <p:cNvSpPr/>
          <p:nvPr/>
        </p:nvSpPr>
        <p:spPr>
          <a:xfrm>
            <a:off x="10370751" y="98775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443A849-2BFE-451A-9FBD-E7EC501A00AD}"/>
              </a:ext>
            </a:extLst>
          </p:cNvPr>
          <p:cNvSpPr/>
          <p:nvPr/>
        </p:nvSpPr>
        <p:spPr>
          <a:xfrm>
            <a:off x="11017817" y="1995830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7D32CA5-8DFF-4C1A-A8AB-B92F6345A02F}"/>
              </a:ext>
            </a:extLst>
          </p:cNvPr>
          <p:cNvSpPr/>
          <p:nvPr/>
        </p:nvSpPr>
        <p:spPr>
          <a:xfrm>
            <a:off x="11285293" y="12959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867D4E-FFAA-41A4-8A28-E237AF2977EC}"/>
              </a:ext>
            </a:extLst>
          </p:cNvPr>
          <p:cNvSpPr/>
          <p:nvPr/>
        </p:nvSpPr>
        <p:spPr>
          <a:xfrm>
            <a:off x="11132094" y="167617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5BD71865-D68E-4559-902F-AFFC344880AA}"/>
              </a:ext>
            </a:extLst>
          </p:cNvPr>
          <p:cNvSpPr/>
          <p:nvPr/>
        </p:nvSpPr>
        <p:spPr>
          <a:xfrm>
            <a:off x="8352114" y="3021215"/>
            <a:ext cx="3630722" cy="1235814"/>
          </a:xfrm>
          <a:prstGeom prst="parallelogram">
            <a:avLst>
              <a:gd name="adj" fmla="val 108464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tx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/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blipFill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E1EE6A3-B894-40DD-ACE7-3823E9583A64}"/>
              </a:ext>
            </a:extLst>
          </p:cNvPr>
          <p:cNvCxnSpPr>
            <a:cxnSpLocks/>
          </p:cNvCxnSpPr>
          <p:nvPr/>
        </p:nvCxnSpPr>
        <p:spPr>
          <a:xfrm flipV="1">
            <a:off x="8228686" y="4251805"/>
            <a:ext cx="241909" cy="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9B36AF97-9CC5-4753-B376-0610D997F9F5}"/>
              </a:ext>
            </a:extLst>
          </p:cNvPr>
          <p:cNvSpPr/>
          <p:nvPr/>
        </p:nvSpPr>
        <p:spPr>
          <a:xfrm>
            <a:off x="9433803" y="328501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CC75C5-4987-41FB-A466-E7C80741F996}"/>
              </a:ext>
            </a:extLst>
          </p:cNvPr>
          <p:cNvSpPr/>
          <p:nvPr/>
        </p:nvSpPr>
        <p:spPr>
          <a:xfrm>
            <a:off x="9208148" y="35064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212715E1-83FD-4764-B844-631770414331}"/>
              </a:ext>
            </a:extLst>
          </p:cNvPr>
          <p:cNvSpPr/>
          <p:nvPr/>
        </p:nvSpPr>
        <p:spPr>
          <a:xfrm>
            <a:off x="8982493" y="373490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7F698D9-FB3C-4B0B-94AA-630ADFD07FAA}"/>
              </a:ext>
            </a:extLst>
          </p:cNvPr>
          <p:cNvSpPr/>
          <p:nvPr/>
        </p:nvSpPr>
        <p:spPr>
          <a:xfrm>
            <a:off x="8748211" y="396337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B9551D8-0DC7-48C7-99E1-5134249876A8}"/>
              </a:ext>
            </a:extLst>
          </p:cNvPr>
          <p:cNvSpPr/>
          <p:nvPr/>
        </p:nvSpPr>
        <p:spPr>
          <a:xfrm>
            <a:off x="9664742" y="305654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2CA6FEF-CE78-4965-917B-C2F932D141FF}"/>
              </a:ext>
            </a:extLst>
          </p:cNvPr>
          <p:cNvSpPr/>
          <p:nvPr/>
        </p:nvSpPr>
        <p:spPr>
          <a:xfrm>
            <a:off x="994193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26CC709-7E43-44B4-BC9D-BED8A44A1025}"/>
              </a:ext>
            </a:extLst>
          </p:cNvPr>
          <p:cNvSpPr/>
          <p:nvPr/>
        </p:nvSpPr>
        <p:spPr>
          <a:xfrm>
            <a:off x="971628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CD60012-D903-4208-800F-FD9E99B3C866}"/>
              </a:ext>
            </a:extLst>
          </p:cNvPr>
          <p:cNvSpPr/>
          <p:nvPr/>
        </p:nvSpPr>
        <p:spPr>
          <a:xfrm>
            <a:off x="949062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FF41D3-998C-465E-AA99-2A1AB3B66DC3}"/>
              </a:ext>
            </a:extLst>
          </p:cNvPr>
          <p:cNvSpPr/>
          <p:nvPr/>
        </p:nvSpPr>
        <p:spPr>
          <a:xfrm>
            <a:off x="925634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7CF06D9-E8C3-4713-AD5F-1812BB8E654E}"/>
              </a:ext>
            </a:extLst>
          </p:cNvPr>
          <p:cNvSpPr/>
          <p:nvPr/>
        </p:nvSpPr>
        <p:spPr>
          <a:xfrm>
            <a:off x="1017287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432BB17-F135-4A76-A48F-49B61E27D643}"/>
              </a:ext>
            </a:extLst>
          </p:cNvPr>
          <p:cNvSpPr/>
          <p:nvPr/>
        </p:nvSpPr>
        <p:spPr>
          <a:xfrm>
            <a:off x="10476100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61986BA2-D2F6-4A17-A1B8-EDEAB66B27B5}"/>
              </a:ext>
            </a:extLst>
          </p:cNvPr>
          <p:cNvSpPr/>
          <p:nvPr/>
        </p:nvSpPr>
        <p:spPr>
          <a:xfrm>
            <a:off x="10250445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5EB8777-D96A-46B5-B52F-32428DE0D175}"/>
              </a:ext>
            </a:extLst>
          </p:cNvPr>
          <p:cNvSpPr/>
          <p:nvPr/>
        </p:nvSpPr>
        <p:spPr>
          <a:xfrm>
            <a:off x="10024790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E02AFB-A8C1-48A7-AF63-E4C563B3767A}"/>
              </a:ext>
            </a:extLst>
          </p:cNvPr>
          <p:cNvSpPr/>
          <p:nvPr/>
        </p:nvSpPr>
        <p:spPr>
          <a:xfrm>
            <a:off x="9790508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8C63314-9E21-45CB-A023-AB7CC912A3D8}"/>
              </a:ext>
            </a:extLst>
          </p:cNvPr>
          <p:cNvSpPr/>
          <p:nvPr/>
        </p:nvSpPr>
        <p:spPr>
          <a:xfrm>
            <a:off x="10707039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E2845091-2E8E-497D-957C-77F43545546F}"/>
              </a:ext>
            </a:extLst>
          </p:cNvPr>
          <p:cNvSpPr/>
          <p:nvPr/>
        </p:nvSpPr>
        <p:spPr>
          <a:xfrm>
            <a:off x="1101026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641D35B-B054-4994-82D3-48CBEAE97296}"/>
              </a:ext>
            </a:extLst>
          </p:cNvPr>
          <p:cNvSpPr/>
          <p:nvPr/>
        </p:nvSpPr>
        <p:spPr>
          <a:xfrm>
            <a:off x="1078461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F0785F-5291-4363-97AB-A32FB6D47656}"/>
              </a:ext>
            </a:extLst>
          </p:cNvPr>
          <p:cNvSpPr/>
          <p:nvPr/>
        </p:nvSpPr>
        <p:spPr>
          <a:xfrm>
            <a:off x="1055895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139187AF-AB14-493C-A55C-E4EFBAC8F8EF}"/>
              </a:ext>
            </a:extLst>
          </p:cNvPr>
          <p:cNvSpPr/>
          <p:nvPr/>
        </p:nvSpPr>
        <p:spPr>
          <a:xfrm>
            <a:off x="1032467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3288FA0-7825-45CB-AE04-6C59031C4763}"/>
              </a:ext>
            </a:extLst>
          </p:cNvPr>
          <p:cNvSpPr/>
          <p:nvPr/>
        </p:nvSpPr>
        <p:spPr>
          <a:xfrm>
            <a:off x="1124120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1140F2F-9199-4E88-BA7F-2E26863672D0}"/>
              </a:ext>
            </a:extLst>
          </p:cNvPr>
          <p:cNvSpPr txBox="1"/>
          <p:nvPr/>
        </p:nvSpPr>
        <p:spPr>
          <a:xfrm>
            <a:off x="9416208" y="5891232"/>
            <a:ext cx="23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preditos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0CAE62-58B5-4171-AE2E-85C89BE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</a:t>
            </a:fld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897DB58-EAB7-4826-875D-B0519CAAC63F}"/>
              </a:ext>
            </a:extLst>
          </p:cNvPr>
          <p:cNvCxnSpPr>
            <a:cxnSpLocks/>
          </p:cNvCxnSpPr>
          <p:nvPr/>
        </p:nvCxnSpPr>
        <p:spPr>
          <a:xfrm flipH="1" flipV="1">
            <a:off x="3853528" y="49035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AB0F6FA-EC92-4E5A-9B39-D9E44D430EF4}"/>
              </a:ext>
            </a:extLst>
          </p:cNvPr>
          <p:cNvCxnSpPr>
            <a:cxnSpLocks/>
          </p:cNvCxnSpPr>
          <p:nvPr/>
        </p:nvCxnSpPr>
        <p:spPr>
          <a:xfrm flipH="1" flipV="1">
            <a:off x="11012878" y="5710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/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blipFill>
                <a:blip r:embed="rId7"/>
                <a:stretch>
                  <a:fillRect t="-1613" r="-1274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/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blipFill>
                <a:blip r:embed="rId8"/>
                <a:stretch>
                  <a:fillRect t="-1613" r="-1176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CAC13D7D-770E-44D9-9119-F7A55FA72571}"/>
                  </a:ext>
                </a:extLst>
              </p:cNvPr>
              <p:cNvSpPr txBox="1"/>
              <p:nvPr/>
            </p:nvSpPr>
            <p:spPr>
              <a:xfrm>
                <a:off x="1622238" y="4989515"/>
                <a:ext cx="8449388" cy="6862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pt-BR" sz="4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4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4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∆</m:t>
                                </m:r>
                                <m:r>
                                  <a:rPr lang="pt-BR" sz="4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pt-BR" sz="4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pt-BR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∆</m:t>
                            </m:r>
                            <m:r>
                              <a:rPr lang="pt-BR" sz="4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𝐓</m:t>
                            </m:r>
                            <m:d>
                              <m:dPr>
                                <m:ctrlPr>
                                  <a:rPr lang="pt-BR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4400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44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sSubSup>
                      <m:sSub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4400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sz="4400" dirty="0"/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CAC13D7D-770E-44D9-9119-F7A55FA7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38" y="4989515"/>
                <a:ext cx="8449388" cy="686213"/>
              </a:xfrm>
              <a:prstGeom prst="rect">
                <a:avLst/>
              </a:prstGeom>
              <a:blipFill>
                <a:blip r:embed="rId9"/>
                <a:stretch>
                  <a:fillRect t="-19328" b="-4369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FFB2B48-AF50-4580-896F-6D4FFF277466}"/>
              </a:ext>
            </a:extLst>
          </p:cNvPr>
          <p:cNvSpPr txBox="1"/>
          <p:nvPr/>
        </p:nvSpPr>
        <p:spPr>
          <a:xfrm>
            <a:off x="4385508" y="4444517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Função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E73D42A0-A291-4326-968F-BE6949043C70}"/>
                  </a:ext>
                </a:extLst>
              </p:cNvPr>
              <p:cNvSpPr txBox="1"/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𝐓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pt-BR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E73D42A0-A291-4326-968F-BE6949043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blipFill>
                <a:blip r:embed="rId10"/>
                <a:stretch>
                  <a:fillRect l="-15126" t="-26667" r="-260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185E6FBC-9C33-422A-AE1F-85664621AB20}"/>
              </a:ext>
            </a:extLst>
          </p:cNvPr>
          <p:cNvSpPr txBox="1"/>
          <p:nvPr/>
        </p:nvSpPr>
        <p:spPr>
          <a:xfrm>
            <a:off x="4203268" y="1292184"/>
            <a:ext cx="3940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Queremos estimar uma distribuição de </a:t>
            </a:r>
            <a:r>
              <a:rPr lang="pt-BR" sz="2400" b="1" dirty="0"/>
              <a:t>momentos magnético </a:t>
            </a:r>
            <a:r>
              <a:rPr lang="pt-BR" sz="2400" dirty="0"/>
              <a:t>que minimiza a norma Euclidiana entre os </a:t>
            </a:r>
            <a:r>
              <a:rPr lang="pt-BR" sz="2400" b="1" dirty="0"/>
              <a:t>dados observados </a:t>
            </a:r>
            <a:r>
              <a:rPr lang="pt-BR" sz="2400" dirty="0"/>
              <a:t>e os </a:t>
            </a:r>
            <a:r>
              <a:rPr lang="pt-BR" sz="2400" b="1" dirty="0"/>
              <a:t>dados preditos </a:t>
            </a:r>
            <a:r>
              <a:rPr lang="pt-BR" sz="2400" dirty="0"/>
              <a:t>pela camada</a:t>
            </a:r>
          </a:p>
        </p:txBody>
      </p:sp>
    </p:spTree>
    <p:extLst>
      <p:ext uri="{BB962C8B-B14F-4D97-AF65-F5344CB8AC3E}">
        <p14:creationId xmlns:p14="http://schemas.microsoft.com/office/powerpoint/2010/main" val="6945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EC384F-46E9-48E1-B1AC-D0D78ECA41EF}"/>
              </a:ext>
            </a:extLst>
          </p:cNvPr>
          <p:cNvCxnSpPr/>
          <p:nvPr/>
        </p:nvCxnSpPr>
        <p:spPr>
          <a:xfrm>
            <a:off x="597216" y="2498841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ED7F71-94B5-4533-BD15-9C67856642BC}"/>
              </a:ext>
            </a:extLst>
          </p:cNvPr>
          <p:cNvCxnSpPr>
            <a:cxnSpLocks/>
          </p:cNvCxnSpPr>
          <p:nvPr/>
        </p:nvCxnSpPr>
        <p:spPr>
          <a:xfrm>
            <a:off x="597216" y="2498841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F977A7-C688-435B-A496-F95D3FE58289}"/>
              </a:ext>
            </a:extLst>
          </p:cNvPr>
          <p:cNvCxnSpPr>
            <a:cxnSpLocks/>
          </p:cNvCxnSpPr>
          <p:nvPr/>
        </p:nvCxnSpPr>
        <p:spPr>
          <a:xfrm flipV="1">
            <a:off x="597214" y="907371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4BC7F9-77A3-426C-8ADC-FDBD23CD5D7B}"/>
              </a:ext>
            </a:extLst>
          </p:cNvPr>
          <p:cNvSpPr txBox="1"/>
          <p:nvPr/>
        </p:nvSpPr>
        <p:spPr>
          <a:xfrm>
            <a:off x="1962642" y="55126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E0184-E09A-4204-BA1F-5C30DCD0165F}"/>
              </a:ext>
            </a:extLst>
          </p:cNvPr>
          <p:cNvSpPr txBox="1"/>
          <p:nvPr/>
        </p:nvSpPr>
        <p:spPr>
          <a:xfrm>
            <a:off x="3716021" y="249842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D72FC4-4F4A-4A6F-82F2-139282C83079}"/>
              </a:ext>
            </a:extLst>
          </p:cNvPr>
          <p:cNvSpPr txBox="1"/>
          <p:nvPr/>
        </p:nvSpPr>
        <p:spPr>
          <a:xfrm>
            <a:off x="276641" y="478209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72212-FFD9-4C35-832D-953B16441B78}"/>
              </a:ext>
            </a:extLst>
          </p:cNvPr>
          <p:cNvSpPr/>
          <p:nvPr/>
        </p:nvSpPr>
        <p:spPr>
          <a:xfrm>
            <a:off x="2255481" y="17579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/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blipFill>
                <a:blip r:embed="rId2"/>
                <a:stretch>
                  <a:fillRect l="-11111" r="-2020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00EBCFF1-BB00-46FB-AF72-8F9AFC63A9E3}"/>
              </a:ext>
            </a:extLst>
          </p:cNvPr>
          <p:cNvSpPr/>
          <p:nvPr/>
        </p:nvSpPr>
        <p:spPr>
          <a:xfrm>
            <a:off x="1501677" y="20697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AC4863-1790-47FA-BB67-084BF14918EF}"/>
              </a:ext>
            </a:extLst>
          </p:cNvPr>
          <p:cNvSpPr/>
          <p:nvPr/>
        </p:nvSpPr>
        <p:spPr>
          <a:xfrm>
            <a:off x="1811982" y="170310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FF2294-B4D6-4DF0-94E2-06DF2701FBD8}"/>
              </a:ext>
            </a:extLst>
          </p:cNvPr>
          <p:cNvSpPr/>
          <p:nvPr/>
        </p:nvSpPr>
        <p:spPr>
          <a:xfrm>
            <a:off x="2081287" y="209759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4B313A5-CBB2-46C1-9C44-FC3FA3416C3A}"/>
              </a:ext>
            </a:extLst>
          </p:cNvPr>
          <p:cNvSpPr/>
          <p:nvPr/>
        </p:nvSpPr>
        <p:spPr>
          <a:xfrm>
            <a:off x="2103718" y="138230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257582E-B1A1-41CF-B99F-AFB73016208C}"/>
              </a:ext>
            </a:extLst>
          </p:cNvPr>
          <p:cNvSpPr/>
          <p:nvPr/>
        </p:nvSpPr>
        <p:spPr>
          <a:xfrm>
            <a:off x="2555337" y="139094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C1DC67-CB6A-4260-A1D3-EF776E19E13C}"/>
              </a:ext>
            </a:extLst>
          </p:cNvPr>
          <p:cNvSpPr/>
          <p:nvPr/>
        </p:nvSpPr>
        <p:spPr>
          <a:xfrm>
            <a:off x="2662468" y="210606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40824F-85D1-4ED7-8712-7807C524BE28}"/>
              </a:ext>
            </a:extLst>
          </p:cNvPr>
          <p:cNvSpPr/>
          <p:nvPr/>
        </p:nvSpPr>
        <p:spPr>
          <a:xfrm>
            <a:off x="2855194" y="163310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F18CEF7-008C-43A1-808B-30BCB63C6881}"/>
              </a:ext>
            </a:extLst>
          </p:cNvPr>
          <p:cNvSpPr/>
          <p:nvPr/>
        </p:nvSpPr>
        <p:spPr>
          <a:xfrm>
            <a:off x="2629936" y="103982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075497-46C1-441E-AE9D-282431024E0E}"/>
              </a:ext>
            </a:extLst>
          </p:cNvPr>
          <p:cNvSpPr/>
          <p:nvPr/>
        </p:nvSpPr>
        <p:spPr>
          <a:xfrm>
            <a:off x="3277002" y="204790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C9FADA-0B99-46D3-8050-5CAF62F59599}"/>
              </a:ext>
            </a:extLst>
          </p:cNvPr>
          <p:cNvSpPr/>
          <p:nvPr/>
        </p:nvSpPr>
        <p:spPr>
          <a:xfrm>
            <a:off x="3544478" y="1348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6E6DD7-9BC5-46F9-9CB7-94FC384BA6D6}"/>
              </a:ext>
            </a:extLst>
          </p:cNvPr>
          <p:cNvSpPr/>
          <p:nvPr/>
        </p:nvSpPr>
        <p:spPr>
          <a:xfrm>
            <a:off x="3391279" y="172825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87556-0B97-4991-8DAB-AADA685D0ECE}"/>
              </a:ext>
            </a:extLst>
          </p:cNvPr>
          <p:cNvSpPr txBox="1"/>
          <p:nvPr/>
        </p:nvSpPr>
        <p:spPr>
          <a:xfrm>
            <a:off x="290721" y="37526"/>
            <a:ext cx="233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geológica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C62B418-D991-460A-8375-0EEA13119B15}"/>
              </a:ext>
            </a:extLst>
          </p:cNvPr>
          <p:cNvSpPr txBox="1"/>
          <p:nvPr/>
        </p:nvSpPr>
        <p:spPr>
          <a:xfrm>
            <a:off x="9703457" y="4991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2AA44C5-F197-444C-A87E-CB0B64D3053B}"/>
              </a:ext>
            </a:extLst>
          </p:cNvPr>
          <p:cNvSpPr txBox="1"/>
          <p:nvPr/>
        </p:nvSpPr>
        <p:spPr>
          <a:xfrm>
            <a:off x="9059987" y="6545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Camada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/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blipFill>
                <a:blip r:embed="rId3"/>
                <a:stretch>
                  <a:fillRect l="-11881" r="-99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3DD99DE-78E1-4346-8156-D68D6465C73D}"/>
              </a:ext>
            </a:extLst>
          </p:cNvPr>
          <p:cNvSpPr txBox="1"/>
          <p:nvPr/>
        </p:nvSpPr>
        <p:spPr>
          <a:xfrm>
            <a:off x="290721" y="5891232"/>
            <a:ext cx="292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observados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8714207-0423-474B-B056-8CB9267A46AC}"/>
              </a:ext>
            </a:extLst>
          </p:cNvPr>
          <p:cNvSpPr/>
          <p:nvPr/>
        </p:nvSpPr>
        <p:spPr>
          <a:xfrm>
            <a:off x="869247" y="3010931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546718B-06D6-44E4-B617-7C940EE08C3B}"/>
              </a:ext>
            </a:extLst>
          </p:cNvPr>
          <p:cNvCxnSpPr>
            <a:cxnSpLocks/>
          </p:cNvCxnSpPr>
          <p:nvPr/>
        </p:nvCxnSpPr>
        <p:spPr>
          <a:xfrm flipV="1">
            <a:off x="1669789" y="3268647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/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blipFill>
                <a:blip r:embed="rId4"/>
                <a:stretch>
                  <a:fillRect l="-14894" r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900E3E2-2D80-438C-AFC8-178DB90DF910}"/>
              </a:ext>
            </a:extLst>
          </p:cNvPr>
          <p:cNvCxnSpPr/>
          <p:nvPr/>
        </p:nvCxnSpPr>
        <p:spPr>
          <a:xfrm>
            <a:off x="8338031" y="2446763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FD07F7-67DD-479B-875A-05D2C6622997}"/>
              </a:ext>
            </a:extLst>
          </p:cNvPr>
          <p:cNvCxnSpPr>
            <a:cxnSpLocks/>
          </p:cNvCxnSpPr>
          <p:nvPr/>
        </p:nvCxnSpPr>
        <p:spPr>
          <a:xfrm>
            <a:off x="8338031" y="2446763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294118E-0D50-4CD2-A387-9842BA0BAE90}"/>
              </a:ext>
            </a:extLst>
          </p:cNvPr>
          <p:cNvCxnSpPr>
            <a:cxnSpLocks/>
          </p:cNvCxnSpPr>
          <p:nvPr/>
        </p:nvCxnSpPr>
        <p:spPr>
          <a:xfrm flipV="1">
            <a:off x="8338029" y="855293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7235CEF-7A85-4E2E-8503-56434F68A958}"/>
              </a:ext>
            </a:extLst>
          </p:cNvPr>
          <p:cNvSpPr txBox="1"/>
          <p:nvPr/>
        </p:nvSpPr>
        <p:spPr>
          <a:xfrm>
            <a:off x="11456836" y="24463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8943E30-27A8-40CB-BC94-0ABA88BD611D}"/>
              </a:ext>
            </a:extLst>
          </p:cNvPr>
          <p:cNvSpPr/>
          <p:nvPr/>
        </p:nvSpPr>
        <p:spPr>
          <a:xfrm>
            <a:off x="9996296" y="17058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/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blipFill>
                <a:blip r:embed="rId5"/>
                <a:stretch>
                  <a:fillRect l="-26563" r="-5625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4AF75B72-5A3A-4B7A-962A-C57D5E701D60}"/>
              </a:ext>
            </a:extLst>
          </p:cNvPr>
          <p:cNvSpPr/>
          <p:nvPr/>
        </p:nvSpPr>
        <p:spPr>
          <a:xfrm>
            <a:off x="9242492" y="201764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659AE43-5AB4-4EE7-BDC5-89CAE1307A05}"/>
              </a:ext>
            </a:extLst>
          </p:cNvPr>
          <p:cNvSpPr/>
          <p:nvPr/>
        </p:nvSpPr>
        <p:spPr>
          <a:xfrm>
            <a:off x="9552797" y="165102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BD5E691-1247-4693-88FA-EFA7CB34E464}"/>
              </a:ext>
            </a:extLst>
          </p:cNvPr>
          <p:cNvSpPr/>
          <p:nvPr/>
        </p:nvSpPr>
        <p:spPr>
          <a:xfrm>
            <a:off x="9822102" y="20455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BAAC51-1BAF-4AC4-A566-19EF2BC47350}"/>
              </a:ext>
            </a:extLst>
          </p:cNvPr>
          <p:cNvSpPr/>
          <p:nvPr/>
        </p:nvSpPr>
        <p:spPr>
          <a:xfrm>
            <a:off x="9844533" y="133022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EE24EB-E6AD-41DB-916D-F54ED05B6921}"/>
              </a:ext>
            </a:extLst>
          </p:cNvPr>
          <p:cNvSpPr/>
          <p:nvPr/>
        </p:nvSpPr>
        <p:spPr>
          <a:xfrm>
            <a:off x="10296152" y="133886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1032A4E-D065-401A-9668-5E4DAC3824D2}"/>
              </a:ext>
            </a:extLst>
          </p:cNvPr>
          <p:cNvSpPr/>
          <p:nvPr/>
        </p:nvSpPr>
        <p:spPr>
          <a:xfrm>
            <a:off x="10403283" y="205398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B5DE7CC-BD3E-49D8-8889-40CAE6F288B2}"/>
              </a:ext>
            </a:extLst>
          </p:cNvPr>
          <p:cNvSpPr/>
          <p:nvPr/>
        </p:nvSpPr>
        <p:spPr>
          <a:xfrm>
            <a:off x="10596009" y="1581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0CDBBCA-3FD6-4055-BA21-0895B811471E}"/>
              </a:ext>
            </a:extLst>
          </p:cNvPr>
          <p:cNvSpPr/>
          <p:nvPr/>
        </p:nvSpPr>
        <p:spPr>
          <a:xfrm>
            <a:off x="10370751" y="98775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443A849-2BFE-451A-9FBD-E7EC501A00AD}"/>
              </a:ext>
            </a:extLst>
          </p:cNvPr>
          <p:cNvSpPr/>
          <p:nvPr/>
        </p:nvSpPr>
        <p:spPr>
          <a:xfrm>
            <a:off x="11017817" y="1995830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7D32CA5-8DFF-4C1A-A8AB-B92F6345A02F}"/>
              </a:ext>
            </a:extLst>
          </p:cNvPr>
          <p:cNvSpPr/>
          <p:nvPr/>
        </p:nvSpPr>
        <p:spPr>
          <a:xfrm>
            <a:off x="11285293" y="12959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867D4E-FFAA-41A4-8A28-E237AF2977EC}"/>
              </a:ext>
            </a:extLst>
          </p:cNvPr>
          <p:cNvSpPr/>
          <p:nvPr/>
        </p:nvSpPr>
        <p:spPr>
          <a:xfrm>
            <a:off x="11132094" y="167617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5BD71865-D68E-4559-902F-AFFC344880AA}"/>
              </a:ext>
            </a:extLst>
          </p:cNvPr>
          <p:cNvSpPr/>
          <p:nvPr/>
        </p:nvSpPr>
        <p:spPr>
          <a:xfrm>
            <a:off x="8352114" y="3021215"/>
            <a:ext cx="3630722" cy="1235814"/>
          </a:xfrm>
          <a:prstGeom prst="parallelogram">
            <a:avLst>
              <a:gd name="adj" fmla="val 108464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tx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/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blipFill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E1EE6A3-B894-40DD-ACE7-3823E9583A64}"/>
              </a:ext>
            </a:extLst>
          </p:cNvPr>
          <p:cNvCxnSpPr>
            <a:cxnSpLocks/>
          </p:cNvCxnSpPr>
          <p:nvPr/>
        </p:nvCxnSpPr>
        <p:spPr>
          <a:xfrm flipV="1">
            <a:off x="8228686" y="4251805"/>
            <a:ext cx="241909" cy="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9B36AF97-9CC5-4753-B376-0610D997F9F5}"/>
              </a:ext>
            </a:extLst>
          </p:cNvPr>
          <p:cNvSpPr/>
          <p:nvPr/>
        </p:nvSpPr>
        <p:spPr>
          <a:xfrm>
            <a:off x="9433803" y="328501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CC75C5-4987-41FB-A466-E7C80741F996}"/>
              </a:ext>
            </a:extLst>
          </p:cNvPr>
          <p:cNvSpPr/>
          <p:nvPr/>
        </p:nvSpPr>
        <p:spPr>
          <a:xfrm>
            <a:off x="9208148" y="35064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212715E1-83FD-4764-B844-631770414331}"/>
              </a:ext>
            </a:extLst>
          </p:cNvPr>
          <p:cNvSpPr/>
          <p:nvPr/>
        </p:nvSpPr>
        <p:spPr>
          <a:xfrm>
            <a:off x="8982493" y="373490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7F698D9-FB3C-4B0B-94AA-630ADFD07FAA}"/>
              </a:ext>
            </a:extLst>
          </p:cNvPr>
          <p:cNvSpPr/>
          <p:nvPr/>
        </p:nvSpPr>
        <p:spPr>
          <a:xfrm>
            <a:off x="8748211" y="396337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B9551D8-0DC7-48C7-99E1-5134249876A8}"/>
              </a:ext>
            </a:extLst>
          </p:cNvPr>
          <p:cNvSpPr/>
          <p:nvPr/>
        </p:nvSpPr>
        <p:spPr>
          <a:xfrm>
            <a:off x="9664742" y="305654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2CA6FEF-CE78-4965-917B-C2F932D141FF}"/>
              </a:ext>
            </a:extLst>
          </p:cNvPr>
          <p:cNvSpPr/>
          <p:nvPr/>
        </p:nvSpPr>
        <p:spPr>
          <a:xfrm>
            <a:off x="994193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26CC709-7E43-44B4-BC9D-BED8A44A1025}"/>
              </a:ext>
            </a:extLst>
          </p:cNvPr>
          <p:cNvSpPr/>
          <p:nvPr/>
        </p:nvSpPr>
        <p:spPr>
          <a:xfrm>
            <a:off x="971628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CD60012-D903-4208-800F-FD9E99B3C866}"/>
              </a:ext>
            </a:extLst>
          </p:cNvPr>
          <p:cNvSpPr/>
          <p:nvPr/>
        </p:nvSpPr>
        <p:spPr>
          <a:xfrm>
            <a:off x="949062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FF41D3-998C-465E-AA99-2A1AB3B66DC3}"/>
              </a:ext>
            </a:extLst>
          </p:cNvPr>
          <p:cNvSpPr/>
          <p:nvPr/>
        </p:nvSpPr>
        <p:spPr>
          <a:xfrm>
            <a:off x="925634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7CF06D9-E8C3-4713-AD5F-1812BB8E654E}"/>
              </a:ext>
            </a:extLst>
          </p:cNvPr>
          <p:cNvSpPr/>
          <p:nvPr/>
        </p:nvSpPr>
        <p:spPr>
          <a:xfrm>
            <a:off x="1017287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432BB17-F135-4A76-A48F-49B61E27D643}"/>
              </a:ext>
            </a:extLst>
          </p:cNvPr>
          <p:cNvSpPr/>
          <p:nvPr/>
        </p:nvSpPr>
        <p:spPr>
          <a:xfrm>
            <a:off x="10476100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61986BA2-D2F6-4A17-A1B8-EDEAB66B27B5}"/>
              </a:ext>
            </a:extLst>
          </p:cNvPr>
          <p:cNvSpPr/>
          <p:nvPr/>
        </p:nvSpPr>
        <p:spPr>
          <a:xfrm>
            <a:off x="10250445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5EB8777-D96A-46B5-B52F-32428DE0D175}"/>
              </a:ext>
            </a:extLst>
          </p:cNvPr>
          <p:cNvSpPr/>
          <p:nvPr/>
        </p:nvSpPr>
        <p:spPr>
          <a:xfrm>
            <a:off x="10024790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E02AFB-A8C1-48A7-AF63-E4C563B3767A}"/>
              </a:ext>
            </a:extLst>
          </p:cNvPr>
          <p:cNvSpPr/>
          <p:nvPr/>
        </p:nvSpPr>
        <p:spPr>
          <a:xfrm>
            <a:off x="9790508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8C63314-9E21-45CB-A023-AB7CC912A3D8}"/>
              </a:ext>
            </a:extLst>
          </p:cNvPr>
          <p:cNvSpPr/>
          <p:nvPr/>
        </p:nvSpPr>
        <p:spPr>
          <a:xfrm>
            <a:off x="10707039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E2845091-2E8E-497D-957C-77F43545546F}"/>
              </a:ext>
            </a:extLst>
          </p:cNvPr>
          <p:cNvSpPr/>
          <p:nvPr/>
        </p:nvSpPr>
        <p:spPr>
          <a:xfrm>
            <a:off x="1101026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641D35B-B054-4994-82D3-48CBEAE97296}"/>
              </a:ext>
            </a:extLst>
          </p:cNvPr>
          <p:cNvSpPr/>
          <p:nvPr/>
        </p:nvSpPr>
        <p:spPr>
          <a:xfrm>
            <a:off x="1078461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F0785F-5291-4363-97AB-A32FB6D47656}"/>
              </a:ext>
            </a:extLst>
          </p:cNvPr>
          <p:cNvSpPr/>
          <p:nvPr/>
        </p:nvSpPr>
        <p:spPr>
          <a:xfrm>
            <a:off x="1055895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139187AF-AB14-493C-A55C-E4EFBAC8F8EF}"/>
              </a:ext>
            </a:extLst>
          </p:cNvPr>
          <p:cNvSpPr/>
          <p:nvPr/>
        </p:nvSpPr>
        <p:spPr>
          <a:xfrm>
            <a:off x="1032467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3288FA0-7825-45CB-AE04-6C59031C4763}"/>
              </a:ext>
            </a:extLst>
          </p:cNvPr>
          <p:cNvSpPr/>
          <p:nvPr/>
        </p:nvSpPr>
        <p:spPr>
          <a:xfrm>
            <a:off x="1124120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1140F2F-9199-4E88-BA7F-2E26863672D0}"/>
              </a:ext>
            </a:extLst>
          </p:cNvPr>
          <p:cNvSpPr txBox="1"/>
          <p:nvPr/>
        </p:nvSpPr>
        <p:spPr>
          <a:xfrm>
            <a:off x="9416208" y="5891232"/>
            <a:ext cx="23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preditos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0CAE62-58B5-4171-AE2E-85C89BE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</a:t>
            </a:fld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897DB58-EAB7-4826-875D-B0519CAAC63F}"/>
              </a:ext>
            </a:extLst>
          </p:cNvPr>
          <p:cNvCxnSpPr>
            <a:cxnSpLocks/>
          </p:cNvCxnSpPr>
          <p:nvPr/>
        </p:nvCxnSpPr>
        <p:spPr>
          <a:xfrm flipH="1" flipV="1">
            <a:off x="3853528" y="49035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AB0F6FA-EC92-4E5A-9B39-D9E44D430EF4}"/>
              </a:ext>
            </a:extLst>
          </p:cNvPr>
          <p:cNvCxnSpPr>
            <a:cxnSpLocks/>
          </p:cNvCxnSpPr>
          <p:nvPr/>
        </p:nvCxnSpPr>
        <p:spPr>
          <a:xfrm flipH="1" flipV="1">
            <a:off x="11012878" y="5710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/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blipFill>
                <a:blip r:embed="rId8"/>
                <a:stretch>
                  <a:fillRect t="-1613" r="-1274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/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blipFill>
                <a:blip r:embed="rId9"/>
                <a:stretch>
                  <a:fillRect t="-1613" r="-1176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B1F4D867-78BF-4CBD-B27E-9CCD4D604788}"/>
                  </a:ext>
                </a:extLst>
              </p:cNvPr>
              <p:cNvSpPr txBox="1"/>
              <p:nvPr/>
            </p:nvSpPr>
            <p:spPr>
              <a:xfrm>
                <a:off x="2625323" y="5011527"/>
                <a:ext cx="7379132" cy="7642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4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4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pt-BR" sz="4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pt-BR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acc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4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pt-BR" sz="4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4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4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4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B1F4D867-78BF-4CBD-B27E-9CCD4D60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23" y="5011527"/>
                <a:ext cx="7379132" cy="7642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DCEB0DE0-2DCE-4C71-A1DE-4B789E2D12C7}"/>
              </a:ext>
            </a:extLst>
          </p:cNvPr>
          <p:cNvSpPr txBox="1"/>
          <p:nvPr/>
        </p:nvSpPr>
        <p:spPr>
          <a:xfrm>
            <a:off x="3523493" y="5836706"/>
            <a:ext cx="514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Estimador de mínimos quadrados regularizado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3FD0E9DF-874F-4290-AB40-8B87E5CF3DA5}"/>
                  </a:ext>
                </a:extLst>
              </p:cNvPr>
              <p:cNvSpPr txBox="1"/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𝐓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pt-BR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3FD0E9DF-874F-4290-AB40-8B87E5CF3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blipFill>
                <a:blip r:embed="rId11"/>
                <a:stretch>
                  <a:fillRect l="-15126" t="-26667" r="-260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DFA166E9-3B0E-4E0E-AA69-0AEC0E6823E3}"/>
              </a:ext>
            </a:extLst>
          </p:cNvPr>
          <p:cNvSpPr txBox="1"/>
          <p:nvPr/>
        </p:nvSpPr>
        <p:spPr>
          <a:xfrm>
            <a:off x="4203268" y="1292184"/>
            <a:ext cx="3940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Queremos estimar uma distribuição de </a:t>
            </a:r>
            <a:r>
              <a:rPr lang="pt-BR" sz="2400" b="1" dirty="0"/>
              <a:t>momentos magnético </a:t>
            </a:r>
            <a:r>
              <a:rPr lang="pt-BR" sz="2400" dirty="0"/>
              <a:t>que minimiza a norma Euclidiana entre os </a:t>
            </a:r>
            <a:r>
              <a:rPr lang="pt-BR" sz="2400" b="1" dirty="0"/>
              <a:t>dados observados </a:t>
            </a:r>
            <a:r>
              <a:rPr lang="pt-BR" sz="2400" dirty="0"/>
              <a:t>e os </a:t>
            </a:r>
            <a:r>
              <a:rPr lang="pt-BR" sz="2400" b="1" dirty="0"/>
              <a:t>dados preditos </a:t>
            </a:r>
            <a:r>
              <a:rPr lang="pt-BR" sz="2400" dirty="0"/>
              <a:t>pela camada</a:t>
            </a:r>
          </a:p>
        </p:txBody>
      </p:sp>
    </p:spTree>
    <p:extLst>
      <p:ext uri="{BB962C8B-B14F-4D97-AF65-F5344CB8AC3E}">
        <p14:creationId xmlns:p14="http://schemas.microsoft.com/office/powerpoint/2010/main" val="4813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EC384F-46E9-48E1-B1AC-D0D78ECA41EF}"/>
              </a:ext>
            </a:extLst>
          </p:cNvPr>
          <p:cNvCxnSpPr/>
          <p:nvPr/>
        </p:nvCxnSpPr>
        <p:spPr>
          <a:xfrm>
            <a:off x="597216" y="2498841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ED7F71-94B5-4533-BD15-9C67856642BC}"/>
              </a:ext>
            </a:extLst>
          </p:cNvPr>
          <p:cNvCxnSpPr>
            <a:cxnSpLocks/>
          </p:cNvCxnSpPr>
          <p:nvPr/>
        </p:nvCxnSpPr>
        <p:spPr>
          <a:xfrm>
            <a:off x="597216" y="2498841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F977A7-C688-435B-A496-F95D3FE58289}"/>
              </a:ext>
            </a:extLst>
          </p:cNvPr>
          <p:cNvCxnSpPr>
            <a:cxnSpLocks/>
          </p:cNvCxnSpPr>
          <p:nvPr/>
        </p:nvCxnSpPr>
        <p:spPr>
          <a:xfrm flipV="1">
            <a:off x="597214" y="907371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4BC7F9-77A3-426C-8ADC-FDBD23CD5D7B}"/>
              </a:ext>
            </a:extLst>
          </p:cNvPr>
          <p:cNvSpPr txBox="1"/>
          <p:nvPr/>
        </p:nvSpPr>
        <p:spPr>
          <a:xfrm>
            <a:off x="1962642" y="55126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E0184-E09A-4204-BA1F-5C30DCD0165F}"/>
              </a:ext>
            </a:extLst>
          </p:cNvPr>
          <p:cNvSpPr txBox="1"/>
          <p:nvPr/>
        </p:nvSpPr>
        <p:spPr>
          <a:xfrm>
            <a:off x="3716021" y="249842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D72FC4-4F4A-4A6F-82F2-139282C83079}"/>
              </a:ext>
            </a:extLst>
          </p:cNvPr>
          <p:cNvSpPr txBox="1"/>
          <p:nvPr/>
        </p:nvSpPr>
        <p:spPr>
          <a:xfrm>
            <a:off x="276641" y="478209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72212-FFD9-4C35-832D-953B16441B78}"/>
              </a:ext>
            </a:extLst>
          </p:cNvPr>
          <p:cNvSpPr/>
          <p:nvPr/>
        </p:nvSpPr>
        <p:spPr>
          <a:xfrm>
            <a:off x="2255481" y="17579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/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blipFill>
                <a:blip r:embed="rId2"/>
                <a:stretch>
                  <a:fillRect l="-11111" r="-2020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00EBCFF1-BB00-46FB-AF72-8F9AFC63A9E3}"/>
              </a:ext>
            </a:extLst>
          </p:cNvPr>
          <p:cNvSpPr/>
          <p:nvPr/>
        </p:nvSpPr>
        <p:spPr>
          <a:xfrm>
            <a:off x="1501677" y="20697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AC4863-1790-47FA-BB67-084BF14918EF}"/>
              </a:ext>
            </a:extLst>
          </p:cNvPr>
          <p:cNvSpPr/>
          <p:nvPr/>
        </p:nvSpPr>
        <p:spPr>
          <a:xfrm>
            <a:off x="1811982" y="170310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FF2294-B4D6-4DF0-94E2-06DF2701FBD8}"/>
              </a:ext>
            </a:extLst>
          </p:cNvPr>
          <p:cNvSpPr/>
          <p:nvPr/>
        </p:nvSpPr>
        <p:spPr>
          <a:xfrm>
            <a:off x="2081287" y="209759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4B313A5-CBB2-46C1-9C44-FC3FA3416C3A}"/>
              </a:ext>
            </a:extLst>
          </p:cNvPr>
          <p:cNvSpPr/>
          <p:nvPr/>
        </p:nvSpPr>
        <p:spPr>
          <a:xfrm>
            <a:off x="2103718" y="138230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257582E-B1A1-41CF-B99F-AFB73016208C}"/>
              </a:ext>
            </a:extLst>
          </p:cNvPr>
          <p:cNvSpPr/>
          <p:nvPr/>
        </p:nvSpPr>
        <p:spPr>
          <a:xfrm>
            <a:off x="2555337" y="139094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C1DC67-CB6A-4260-A1D3-EF776E19E13C}"/>
              </a:ext>
            </a:extLst>
          </p:cNvPr>
          <p:cNvSpPr/>
          <p:nvPr/>
        </p:nvSpPr>
        <p:spPr>
          <a:xfrm>
            <a:off x="2662468" y="210606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40824F-85D1-4ED7-8712-7807C524BE28}"/>
              </a:ext>
            </a:extLst>
          </p:cNvPr>
          <p:cNvSpPr/>
          <p:nvPr/>
        </p:nvSpPr>
        <p:spPr>
          <a:xfrm>
            <a:off x="2855194" y="163310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F18CEF7-008C-43A1-808B-30BCB63C6881}"/>
              </a:ext>
            </a:extLst>
          </p:cNvPr>
          <p:cNvSpPr/>
          <p:nvPr/>
        </p:nvSpPr>
        <p:spPr>
          <a:xfrm>
            <a:off x="2629936" y="103982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075497-46C1-441E-AE9D-282431024E0E}"/>
              </a:ext>
            </a:extLst>
          </p:cNvPr>
          <p:cNvSpPr/>
          <p:nvPr/>
        </p:nvSpPr>
        <p:spPr>
          <a:xfrm>
            <a:off x="3277002" y="204790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C9FADA-0B99-46D3-8050-5CAF62F59599}"/>
              </a:ext>
            </a:extLst>
          </p:cNvPr>
          <p:cNvSpPr/>
          <p:nvPr/>
        </p:nvSpPr>
        <p:spPr>
          <a:xfrm>
            <a:off x="3544478" y="1348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6E6DD7-9BC5-46F9-9CB7-94FC384BA6D6}"/>
              </a:ext>
            </a:extLst>
          </p:cNvPr>
          <p:cNvSpPr/>
          <p:nvPr/>
        </p:nvSpPr>
        <p:spPr>
          <a:xfrm>
            <a:off x="3391279" y="172825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87556-0B97-4991-8DAB-AADA685D0ECE}"/>
              </a:ext>
            </a:extLst>
          </p:cNvPr>
          <p:cNvSpPr txBox="1"/>
          <p:nvPr/>
        </p:nvSpPr>
        <p:spPr>
          <a:xfrm>
            <a:off x="290721" y="37526"/>
            <a:ext cx="233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geológica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C62B418-D991-460A-8375-0EEA13119B15}"/>
              </a:ext>
            </a:extLst>
          </p:cNvPr>
          <p:cNvSpPr txBox="1"/>
          <p:nvPr/>
        </p:nvSpPr>
        <p:spPr>
          <a:xfrm>
            <a:off x="9703457" y="4991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2AA44C5-F197-444C-A87E-CB0B64D3053B}"/>
              </a:ext>
            </a:extLst>
          </p:cNvPr>
          <p:cNvSpPr txBox="1"/>
          <p:nvPr/>
        </p:nvSpPr>
        <p:spPr>
          <a:xfrm>
            <a:off x="9059987" y="6545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Camada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/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blipFill>
                <a:blip r:embed="rId3"/>
                <a:stretch>
                  <a:fillRect l="-11881" r="-99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3DD99DE-78E1-4346-8156-D68D6465C73D}"/>
              </a:ext>
            </a:extLst>
          </p:cNvPr>
          <p:cNvSpPr txBox="1"/>
          <p:nvPr/>
        </p:nvSpPr>
        <p:spPr>
          <a:xfrm>
            <a:off x="290721" y="5891232"/>
            <a:ext cx="292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observados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8714207-0423-474B-B056-8CB9267A46AC}"/>
              </a:ext>
            </a:extLst>
          </p:cNvPr>
          <p:cNvSpPr/>
          <p:nvPr/>
        </p:nvSpPr>
        <p:spPr>
          <a:xfrm>
            <a:off x="869247" y="3010931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546718B-06D6-44E4-B617-7C940EE08C3B}"/>
              </a:ext>
            </a:extLst>
          </p:cNvPr>
          <p:cNvCxnSpPr>
            <a:cxnSpLocks/>
          </p:cNvCxnSpPr>
          <p:nvPr/>
        </p:nvCxnSpPr>
        <p:spPr>
          <a:xfrm flipV="1">
            <a:off x="1669789" y="3268647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/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blipFill>
                <a:blip r:embed="rId4"/>
                <a:stretch>
                  <a:fillRect l="-14894" r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900E3E2-2D80-438C-AFC8-178DB90DF910}"/>
              </a:ext>
            </a:extLst>
          </p:cNvPr>
          <p:cNvCxnSpPr/>
          <p:nvPr/>
        </p:nvCxnSpPr>
        <p:spPr>
          <a:xfrm>
            <a:off x="8338031" y="2446763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FD07F7-67DD-479B-875A-05D2C6622997}"/>
              </a:ext>
            </a:extLst>
          </p:cNvPr>
          <p:cNvCxnSpPr>
            <a:cxnSpLocks/>
          </p:cNvCxnSpPr>
          <p:nvPr/>
        </p:nvCxnSpPr>
        <p:spPr>
          <a:xfrm>
            <a:off x="8338031" y="2446763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294118E-0D50-4CD2-A387-9842BA0BAE90}"/>
              </a:ext>
            </a:extLst>
          </p:cNvPr>
          <p:cNvCxnSpPr>
            <a:cxnSpLocks/>
          </p:cNvCxnSpPr>
          <p:nvPr/>
        </p:nvCxnSpPr>
        <p:spPr>
          <a:xfrm flipV="1">
            <a:off x="8338029" y="855293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7235CEF-7A85-4E2E-8503-56434F68A958}"/>
              </a:ext>
            </a:extLst>
          </p:cNvPr>
          <p:cNvSpPr txBox="1"/>
          <p:nvPr/>
        </p:nvSpPr>
        <p:spPr>
          <a:xfrm>
            <a:off x="11456836" y="24463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8943E30-27A8-40CB-BC94-0ABA88BD611D}"/>
              </a:ext>
            </a:extLst>
          </p:cNvPr>
          <p:cNvSpPr/>
          <p:nvPr/>
        </p:nvSpPr>
        <p:spPr>
          <a:xfrm>
            <a:off x="9996296" y="17058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/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blipFill>
                <a:blip r:embed="rId5"/>
                <a:stretch>
                  <a:fillRect l="-26563" r="-5625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4AF75B72-5A3A-4B7A-962A-C57D5E701D60}"/>
              </a:ext>
            </a:extLst>
          </p:cNvPr>
          <p:cNvSpPr/>
          <p:nvPr/>
        </p:nvSpPr>
        <p:spPr>
          <a:xfrm>
            <a:off x="9242492" y="201764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659AE43-5AB4-4EE7-BDC5-89CAE1307A05}"/>
              </a:ext>
            </a:extLst>
          </p:cNvPr>
          <p:cNvSpPr/>
          <p:nvPr/>
        </p:nvSpPr>
        <p:spPr>
          <a:xfrm>
            <a:off x="9552797" y="165102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BD5E691-1247-4693-88FA-EFA7CB34E464}"/>
              </a:ext>
            </a:extLst>
          </p:cNvPr>
          <p:cNvSpPr/>
          <p:nvPr/>
        </p:nvSpPr>
        <p:spPr>
          <a:xfrm>
            <a:off x="9822102" y="20455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BAAC51-1BAF-4AC4-A566-19EF2BC47350}"/>
              </a:ext>
            </a:extLst>
          </p:cNvPr>
          <p:cNvSpPr/>
          <p:nvPr/>
        </p:nvSpPr>
        <p:spPr>
          <a:xfrm>
            <a:off x="9844533" y="133022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EE24EB-E6AD-41DB-916D-F54ED05B6921}"/>
              </a:ext>
            </a:extLst>
          </p:cNvPr>
          <p:cNvSpPr/>
          <p:nvPr/>
        </p:nvSpPr>
        <p:spPr>
          <a:xfrm>
            <a:off x="10296152" y="133886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1032A4E-D065-401A-9668-5E4DAC3824D2}"/>
              </a:ext>
            </a:extLst>
          </p:cNvPr>
          <p:cNvSpPr/>
          <p:nvPr/>
        </p:nvSpPr>
        <p:spPr>
          <a:xfrm>
            <a:off x="10403283" y="205398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B5DE7CC-BD3E-49D8-8889-40CAE6F288B2}"/>
              </a:ext>
            </a:extLst>
          </p:cNvPr>
          <p:cNvSpPr/>
          <p:nvPr/>
        </p:nvSpPr>
        <p:spPr>
          <a:xfrm>
            <a:off x="10596009" y="1581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0CDBBCA-3FD6-4055-BA21-0895B811471E}"/>
              </a:ext>
            </a:extLst>
          </p:cNvPr>
          <p:cNvSpPr/>
          <p:nvPr/>
        </p:nvSpPr>
        <p:spPr>
          <a:xfrm>
            <a:off x="10370751" y="98775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443A849-2BFE-451A-9FBD-E7EC501A00AD}"/>
              </a:ext>
            </a:extLst>
          </p:cNvPr>
          <p:cNvSpPr/>
          <p:nvPr/>
        </p:nvSpPr>
        <p:spPr>
          <a:xfrm>
            <a:off x="11017817" y="1995830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7D32CA5-8DFF-4C1A-A8AB-B92F6345A02F}"/>
              </a:ext>
            </a:extLst>
          </p:cNvPr>
          <p:cNvSpPr/>
          <p:nvPr/>
        </p:nvSpPr>
        <p:spPr>
          <a:xfrm>
            <a:off x="11285293" y="12959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867D4E-FFAA-41A4-8A28-E237AF2977EC}"/>
              </a:ext>
            </a:extLst>
          </p:cNvPr>
          <p:cNvSpPr/>
          <p:nvPr/>
        </p:nvSpPr>
        <p:spPr>
          <a:xfrm>
            <a:off x="11132094" y="167617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5BD71865-D68E-4559-902F-AFFC344880AA}"/>
              </a:ext>
            </a:extLst>
          </p:cNvPr>
          <p:cNvSpPr/>
          <p:nvPr/>
        </p:nvSpPr>
        <p:spPr>
          <a:xfrm>
            <a:off x="8352114" y="3021215"/>
            <a:ext cx="3630722" cy="1235814"/>
          </a:xfrm>
          <a:prstGeom prst="parallelogram">
            <a:avLst>
              <a:gd name="adj" fmla="val 108464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tx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/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blipFill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E1EE6A3-B894-40DD-ACE7-3823E9583A64}"/>
              </a:ext>
            </a:extLst>
          </p:cNvPr>
          <p:cNvCxnSpPr>
            <a:cxnSpLocks/>
          </p:cNvCxnSpPr>
          <p:nvPr/>
        </p:nvCxnSpPr>
        <p:spPr>
          <a:xfrm flipV="1">
            <a:off x="8228686" y="4251805"/>
            <a:ext cx="241909" cy="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9B36AF97-9CC5-4753-B376-0610D997F9F5}"/>
              </a:ext>
            </a:extLst>
          </p:cNvPr>
          <p:cNvSpPr/>
          <p:nvPr/>
        </p:nvSpPr>
        <p:spPr>
          <a:xfrm>
            <a:off x="9433803" y="328501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CC75C5-4987-41FB-A466-E7C80741F996}"/>
              </a:ext>
            </a:extLst>
          </p:cNvPr>
          <p:cNvSpPr/>
          <p:nvPr/>
        </p:nvSpPr>
        <p:spPr>
          <a:xfrm>
            <a:off x="9208148" y="35064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212715E1-83FD-4764-B844-631770414331}"/>
              </a:ext>
            </a:extLst>
          </p:cNvPr>
          <p:cNvSpPr/>
          <p:nvPr/>
        </p:nvSpPr>
        <p:spPr>
          <a:xfrm>
            <a:off x="8982493" y="373490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7F698D9-FB3C-4B0B-94AA-630ADFD07FAA}"/>
              </a:ext>
            </a:extLst>
          </p:cNvPr>
          <p:cNvSpPr/>
          <p:nvPr/>
        </p:nvSpPr>
        <p:spPr>
          <a:xfrm>
            <a:off x="8748211" y="396337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B9551D8-0DC7-48C7-99E1-5134249876A8}"/>
              </a:ext>
            </a:extLst>
          </p:cNvPr>
          <p:cNvSpPr/>
          <p:nvPr/>
        </p:nvSpPr>
        <p:spPr>
          <a:xfrm>
            <a:off x="9664742" y="305654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2CA6FEF-CE78-4965-917B-C2F932D141FF}"/>
              </a:ext>
            </a:extLst>
          </p:cNvPr>
          <p:cNvSpPr/>
          <p:nvPr/>
        </p:nvSpPr>
        <p:spPr>
          <a:xfrm>
            <a:off x="994193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26CC709-7E43-44B4-BC9D-BED8A44A1025}"/>
              </a:ext>
            </a:extLst>
          </p:cNvPr>
          <p:cNvSpPr/>
          <p:nvPr/>
        </p:nvSpPr>
        <p:spPr>
          <a:xfrm>
            <a:off x="971628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CD60012-D903-4208-800F-FD9E99B3C866}"/>
              </a:ext>
            </a:extLst>
          </p:cNvPr>
          <p:cNvSpPr/>
          <p:nvPr/>
        </p:nvSpPr>
        <p:spPr>
          <a:xfrm>
            <a:off x="949062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FF41D3-998C-465E-AA99-2A1AB3B66DC3}"/>
              </a:ext>
            </a:extLst>
          </p:cNvPr>
          <p:cNvSpPr/>
          <p:nvPr/>
        </p:nvSpPr>
        <p:spPr>
          <a:xfrm>
            <a:off x="925634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7CF06D9-E8C3-4713-AD5F-1812BB8E654E}"/>
              </a:ext>
            </a:extLst>
          </p:cNvPr>
          <p:cNvSpPr/>
          <p:nvPr/>
        </p:nvSpPr>
        <p:spPr>
          <a:xfrm>
            <a:off x="1017287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432BB17-F135-4A76-A48F-49B61E27D643}"/>
              </a:ext>
            </a:extLst>
          </p:cNvPr>
          <p:cNvSpPr/>
          <p:nvPr/>
        </p:nvSpPr>
        <p:spPr>
          <a:xfrm>
            <a:off x="10476100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61986BA2-D2F6-4A17-A1B8-EDEAB66B27B5}"/>
              </a:ext>
            </a:extLst>
          </p:cNvPr>
          <p:cNvSpPr/>
          <p:nvPr/>
        </p:nvSpPr>
        <p:spPr>
          <a:xfrm>
            <a:off x="10250445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5EB8777-D96A-46B5-B52F-32428DE0D175}"/>
              </a:ext>
            </a:extLst>
          </p:cNvPr>
          <p:cNvSpPr/>
          <p:nvPr/>
        </p:nvSpPr>
        <p:spPr>
          <a:xfrm>
            <a:off x="10024790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E02AFB-A8C1-48A7-AF63-E4C563B3767A}"/>
              </a:ext>
            </a:extLst>
          </p:cNvPr>
          <p:cNvSpPr/>
          <p:nvPr/>
        </p:nvSpPr>
        <p:spPr>
          <a:xfrm>
            <a:off x="9790508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8C63314-9E21-45CB-A023-AB7CC912A3D8}"/>
              </a:ext>
            </a:extLst>
          </p:cNvPr>
          <p:cNvSpPr/>
          <p:nvPr/>
        </p:nvSpPr>
        <p:spPr>
          <a:xfrm>
            <a:off x="10707039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E2845091-2E8E-497D-957C-77F43545546F}"/>
              </a:ext>
            </a:extLst>
          </p:cNvPr>
          <p:cNvSpPr/>
          <p:nvPr/>
        </p:nvSpPr>
        <p:spPr>
          <a:xfrm>
            <a:off x="1101026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641D35B-B054-4994-82D3-48CBEAE97296}"/>
              </a:ext>
            </a:extLst>
          </p:cNvPr>
          <p:cNvSpPr/>
          <p:nvPr/>
        </p:nvSpPr>
        <p:spPr>
          <a:xfrm>
            <a:off x="1078461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F0785F-5291-4363-97AB-A32FB6D47656}"/>
              </a:ext>
            </a:extLst>
          </p:cNvPr>
          <p:cNvSpPr/>
          <p:nvPr/>
        </p:nvSpPr>
        <p:spPr>
          <a:xfrm>
            <a:off x="1055895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139187AF-AB14-493C-A55C-E4EFBAC8F8EF}"/>
              </a:ext>
            </a:extLst>
          </p:cNvPr>
          <p:cNvSpPr/>
          <p:nvPr/>
        </p:nvSpPr>
        <p:spPr>
          <a:xfrm>
            <a:off x="1032467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3288FA0-7825-45CB-AE04-6C59031C4763}"/>
              </a:ext>
            </a:extLst>
          </p:cNvPr>
          <p:cNvSpPr/>
          <p:nvPr/>
        </p:nvSpPr>
        <p:spPr>
          <a:xfrm>
            <a:off x="1124120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1140F2F-9199-4E88-BA7F-2E26863672D0}"/>
              </a:ext>
            </a:extLst>
          </p:cNvPr>
          <p:cNvSpPr txBox="1"/>
          <p:nvPr/>
        </p:nvSpPr>
        <p:spPr>
          <a:xfrm>
            <a:off x="9416208" y="5891232"/>
            <a:ext cx="23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preditos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0CAE62-58B5-4171-AE2E-85C89BE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</a:t>
            </a:fld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897DB58-EAB7-4826-875D-B0519CAAC63F}"/>
              </a:ext>
            </a:extLst>
          </p:cNvPr>
          <p:cNvCxnSpPr>
            <a:cxnSpLocks/>
          </p:cNvCxnSpPr>
          <p:nvPr/>
        </p:nvCxnSpPr>
        <p:spPr>
          <a:xfrm flipH="1" flipV="1">
            <a:off x="3853528" y="49035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AB0F6FA-EC92-4E5A-9B39-D9E44D430EF4}"/>
              </a:ext>
            </a:extLst>
          </p:cNvPr>
          <p:cNvCxnSpPr>
            <a:cxnSpLocks/>
          </p:cNvCxnSpPr>
          <p:nvPr/>
        </p:nvCxnSpPr>
        <p:spPr>
          <a:xfrm flipH="1" flipV="1">
            <a:off x="11012878" y="5710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/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blipFill>
                <a:blip r:embed="rId7"/>
                <a:stretch>
                  <a:fillRect t="-1613" r="-1274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/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blipFill>
                <a:blip r:embed="rId8"/>
                <a:stretch>
                  <a:fillRect t="-1613" r="-1176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9AC97995-9DE3-42CB-A639-EBF512CD4F3A}"/>
                  </a:ext>
                </a:extLst>
              </p:cNvPr>
              <p:cNvSpPr txBox="1"/>
              <p:nvPr/>
            </p:nvSpPr>
            <p:spPr>
              <a:xfrm>
                <a:off x="4598510" y="5361952"/>
                <a:ext cx="2784775" cy="6892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∆</m:t>
                      </m:r>
                      <m:r>
                        <a:rPr lang="pt-BR" sz="4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𝐓</m:t>
                      </m:r>
                      <m:r>
                        <a:rPr lang="pt-BR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pt-BR" sz="4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𝐓</m:t>
                      </m:r>
                      <m:acc>
                        <m:accPr>
                          <m:chr m:val="̅"/>
                          <m:ctrlPr>
                            <a:rPr lang="pt-BR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acc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9AC97995-9DE3-42CB-A639-EBF512CD4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10" y="5361952"/>
                <a:ext cx="2784775" cy="6892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B8CE3101-35A5-4635-998C-7524D547FF90}"/>
              </a:ext>
            </a:extLst>
          </p:cNvPr>
          <p:cNvSpPr txBox="1"/>
          <p:nvPr/>
        </p:nvSpPr>
        <p:spPr>
          <a:xfrm>
            <a:off x="4040149" y="6075897"/>
            <a:ext cx="394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Dado transformado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5001C3D3-96C1-42B8-A963-C511242C5DD5}"/>
                  </a:ext>
                </a:extLst>
              </p:cNvPr>
              <p:cNvSpPr txBox="1"/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𝐓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pt-BR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5001C3D3-96C1-42B8-A963-C511242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blipFill>
                <a:blip r:embed="rId10"/>
                <a:stretch>
                  <a:fillRect l="-15126" t="-26667" r="-260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8EE63D2D-2CE7-4889-B392-1141BCF2AC3D}"/>
              </a:ext>
            </a:extLst>
          </p:cNvPr>
          <p:cNvSpPr txBox="1"/>
          <p:nvPr/>
        </p:nvSpPr>
        <p:spPr>
          <a:xfrm>
            <a:off x="4203268" y="1292184"/>
            <a:ext cx="3940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Queremos estimar uma distribuição de </a:t>
            </a:r>
            <a:r>
              <a:rPr lang="pt-BR" sz="2400" b="1" dirty="0"/>
              <a:t>momentos magnético </a:t>
            </a:r>
            <a:r>
              <a:rPr lang="pt-BR" sz="2400" dirty="0"/>
              <a:t>que minimiza a norma Euclidiana entre os </a:t>
            </a:r>
            <a:r>
              <a:rPr lang="pt-BR" sz="2400" b="1" dirty="0"/>
              <a:t>dados observados </a:t>
            </a:r>
            <a:r>
              <a:rPr lang="pt-BR" sz="2400" dirty="0"/>
              <a:t>e os </a:t>
            </a:r>
            <a:r>
              <a:rPr lang="pt-BR" sz="2400" b="1" dirty="0"/>
              <a:t>dados preditos </a:t>
            </a:r>
            <a:r>
              <a:rPr lang="pt-BR" sz="2400" dirty="0"/>
              <a:t>pela camada</a:t>
            </a:r>
          </a:p>
        </p:txBody>
      </p:sp>
    </p:spTree>
    <p:extLst>
      <p:ext uri="{BB962C8B-B14F-4D97-AF65-F5344CB8AC3E}">
        <p14:creationId xmlns:p14="http://schemas.microsoft.com/office/powerpoint/2010/main" val="255251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018252"/>
            <a:ext cx="11811000" cy="82149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</a:rPr>
              <a:t>Redução ao polo utilizando a 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214895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5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26522D-C43D-4FEA-B72E-B1FDDF22D168}"/>
              </a:ext>
            </a:extLst>
          </p:cNvPr>
          <p:cNvSpPr txBox="1"/>
          <p:nvPr/>
        </p:nvSpPr>
        <p:spPr>
          <a:xfrm>
            <a:off x="3459686" y="45800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dados foram contaminados com ruído gaussiano de </a:t>
            </a:r>
            <a:r>
              <a:rPr lang="pt-BR" sz="2400" b="1" dirty="0"/>
              <a:t>média zero</a:t>
            </a:r>
            <a:r>
              <a:rPr lang="pt-BR" sz="2400" dirty="0"/>
              <a:t> e </a:t>
            </a:r>
            <a:r>
              <a:rPr lang="pt-BR" sz="2400" b="1" dirty="0"/>
              <a:t>25 </a:t>
            </a:r>
            <a:r>
              <a:rPr lang="pt-BR" sz="2400" b="1" dirty="0" err="1"/>
              <a:t>nT</a:t>
            </a:r>
            <a:r>
              <a:rPr lang="pt-BR" sz="2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7" name="Imagem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1D1B313B-0BA2-4A0E-9CED-3C4DF25FF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7" y="0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5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Resultado da inversão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blipFill>
                <a:blip r:embed="rId2"/>
                <a:stretch>
                  <a:fillRect l="-140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584596" y="1446907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blipFill>
                <a:blip r:embed="rId3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90705" y="3216569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do corpo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/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blipFill>
                <a:blip r:embed="rId4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EFA70D-2C0C-467E-807C-D5CEBE012CD1}"/>
              </a:ext>
            </a:extLst>
          </p:cNvPr>
          <p:cNvSpPr txBox="1"/>
          <p:nvPr/>
        </p:nvSpPr>
        <p:spPr>
          <a:xfrm>
            <a:off x="290705" y="5200484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Direção de magnetização dos dipolos</a:t>
            </a:r>
          </a:p>
        </p:txBody>
      </p:sp>
      <p:pic>
        <p:nvPicPr>
          <p:cNvPr id="3" name="Imagem 2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194A4814-E5D5-4617-AD0A-D63C1389D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7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Resultado da inversão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blipFill>
                <a:blip r:embed="rId2"/>
                <a:stretch>
                  <a:fillRect l="-140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584596" y="1446907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blipFill>
                <a:blip r:embed="rId3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90705" y="3216569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do corpo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/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blipFill>
                <a:blip r:embed="rId4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EFA70D-2C0C-467E-807C-D5CEBE012CD1}"/>
              </a:ext>
            </a:extLst>
          </p:cNvPr>
          <p:cNvSpPr txBox="1"/>
          <p:nvPr/>
        </p:nvSpPr>
        <p:spPr>
          <a:xfrm>
            <a:off x="290705" y="5200484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Direção de magnetização dos dipolos</a:t>
            </a:r>
          </a:p>
        </p:txBody>
      </p:sp>
      <p:pic>
        <p:nvPicPr>
          <p:cNvPr id="5" name="Imagem 4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A47B58B8-1FB5-4595-9EAD-12611A755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7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Resultado da inversão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blipFill>
                <a:blip r:embed="rId2"/>
                <a:stretch>
                  <a:fillRect l="-140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584596" y="1446907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blipFill>
                <a:blip r:embed="rId3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90705" y="3216569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do corpo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/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E5CC936-B30A-4B92-8716-31CBD54F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4738819"/>
                <a:ext cx="3459125" cy="461665"/>
              </a:xfrm>
              <a:prstGeom prst="rect">
                <a:avLst/>
              </a:prstGeom>
              <a:blipFill>
                <a:blip r:embed="rId4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EFA70D-2C0C-467E-807C-D5CEBE012CD1}"/>
              </a:ext>
            </a:extLst>
          </p:cNvPr>
          <p:cNvSpPr txBox="1"/>
          <p:nvPr/>
        </p:nvSpPr>
        <p:spPr>
          <a:xfrm>
            <a:off x="290705" y="5200484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Direção de magnetização dos dipolos</a:t>
            </a:r>
          </a:p>
        </p:txBody>
      </p:sp>
      <p:pic>
        <p:nvPicPr>
          <p:cNvPr id="5" name="Imagem 4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A47B58B8-1FB5-4595-9EAD-12611A755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63" y="1926013"/>
            <a:ext cx="3781437" cy="3781437"/>
          </a:xfrm>
          <a:prstGeom prst="rect">
            <a:avLst/>
          </a:prstGeom>
        </p:spPr>
      </p:pic>
      <p:pic>
        <p:nvPicPr>
          <p:cNvPr id="10" name="Imagem 9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E7F53B0E-6FED-4302-8558-FAB1AA286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84" y="1926012"/>
            <a:ext cx="3781437" cy="3781437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046DC81-3370-43BA-936A-5F118955EC58}"/>
              </a:ext>
            </a:extLst>
          </p:cNvPr>
          <p:cNvSpPr/>
          <p:nvPr/>
        </p:nvSpPr>
        <p:spPr>
          <a:xfrm>
            <a:off x="7298635" y="3429000"/>
            <a:ext cx="923913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3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219904"/>
            <a:ext cx="11811000" cy="56677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</a:rPr>
              <a:t>Continuação para cima utilizando a 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5513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172630"/>
            <a:ext cx="11811000" cy="12727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</a:rPr>
              <a:t>Processamento de dados potenciais utilizando a técnica da 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326295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5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26522D-C43D-4FEA-B72E-B1FDDF22D168}"/>
              </a:ext>
            </a:extLst>
          </p:cNvPr>
          <p:cNvSpPr txBox="1"/>
          <p:nvPr/>
        </p:nvSpPr>
        <p:spPr>
          <a:xfrm>
            <a:off x="3459686" y="45800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dados foram contaminados com ruído gaussiano de </a:t>
            </a:r>
            <a:r>
              <a:rPr lang="pt-BR" sz="2400" b="1" dirty="0"/>
              <a:t>média zero</a:t>
            </a:r>
            <a:r>
              <a:rPr lang="pt-BR" sz="2400" dirty="0"/>
              <a:t> e </a:t>
            </a:r>
            <a:r>
              <a:rPr lang="pt-BR" sz="2400" b="1" dirty="0"/>
              <a:t>25 </a:t>
            </a:r>
            <a:r>
              <a:rPr lang="pt-BR" sz="2400" b="1" dirty="0" err="1"/>
              <a:t>nT</a:t>
            </a:r>
            <a:r>
              <a:rPr lang="pt-BR" sz="2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7" name="Imagem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1D1B313B-0BA2-4A0E-9CED-3C4DF25FF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7" y="0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4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Resultado da inversão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,−15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956862"/>
                <a:ext cx="3459125" cy="461665"/>
              </a:xfrm>
              <a:prstGeom prst="rect">
                <a:avLst/>
              </a:prstGeom>
              <a:blipFill>
                <a:blip r:embed="rId2"/>
                <a:stretch>
                  <a:fillRect l="-140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584596" y="1446907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,−50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2754904"/>
                <a:ext cx="3459125" cy="461665"/>
              </a:xfrm>
              <a:prstGeom prst="rect">
                <a:avLst/>
              </a:prstGeom>
              <a:blipFill>
                <a:blip r:embed="rId3"/>
                <a:stretch>
                  <a:fillRect l="-1587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90705" y="3216569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do corpo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8906358-0E9F-48BF-82E2-9C30F1A15C10}"/>
                  </a:ext>
                </a:extLst>
              </p:cNvPr>
              <p:cNvSpPr txBox="1"/>
              <p:nvPr/>
            </p:nvSpPr>
            <p:spPr>
              <a:xfrm>
                <a:off x="638940" y="4552946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pt-BR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8906358-0E9F-48BF-82E2-9C30F1A15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0" y="4552946"/>
                <a:ext cx="223907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86FC5A7-5AA7-44E7-8775-B2E0ECFEBFBD}"/>
                  </a:ext>
                </a:extLst>
              </p:cNvPr>
              <p:cNvSpPr txBox="1"/>
              <p:nvPr/>
            </p:nvSpPr>
            <p:spPr>
              <a:xfrm>
                <a:off x="708497" y="5227182"/>
                <a:ext cx="223907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pt-BR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𝐮𝐩</m:t>
                          </m:r>
                        </m:sub>
                      </m:sSub>
                      <m:r>
                        <a:rPr lang="pt-BR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86FC5A7-5AA7-44E7-8775-B2E0ECFE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97" y="5227182"/>
                <a:ext cx="2239077" cy="490199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919C95D7-A656-442A-A400-AFE30B421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43" y="1774024"/>
            <a:ext cx="3943357" cy="3943357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DCBA6EF-2F9C-4292-BCB7-F5D38242DA77}"/>
              </a:ext>
            </a:extLst>
          </p:cNvPr>
          <p:cNvSpPr/>
          <p:nvPr/>
        </p:nvSpPr>
        <p:spPr>
          <a:xfrm>
            <a:off x="7298635" y="3429000"/>
            <a:ext cx="923913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3C2B6E91-E057-4970-AB75-4FDD9B45A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84" y="1926012"/>
            <a:ext cx="3781437" cy="37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219904"/>
            <a:ext cx="11811000" cy="56677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Em resumo:</a:t>
            </a:r>
          </a:p>
        </p:txBody>
      </p:sp>
    </p:spTree>
    <p:extLst>
      <p:ext uri="{BB962C8B-B14F-4D97-AF65-F5344CB8AC3E}">
        <p14:creationId xmlns:p14="http://schemas.microsoft.com/office/powerpoint/2010/main" val="62590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23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2962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2962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48513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48513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Problema inverso</a:t>
            </a:r>
          </a:p>
        </p:txBody>
      </p:sp>
      <p:sp>
        <p:nvSpPr>
          <p:cNvPr id="3" name="Seta: da Esquerda para a Direita e para Cima 2">
            <a:extLst>
              <a:ext uri="{FF2B5EF4-FFF2-40B4-BE49-F238E27FC236}">
                <a16:creationId xmlns:a16="http://schemas.microsoft.com/office/drawing/2014/main" id="{EC7D96D8-7008-4FD0-A4AB-1FDF71645B3A}"/>
              </a:ext>
            </a:extLst>
          </p:cNvPr>
          <p:cNvSpPr/>
          <p:nvPr/>
        </p:nvSpPr>
        <p:spPr>
          <a:xfrm flipV="1">
            <a:off x="5043486" y="1320235"/>
            <a:ext cx="2105027" cy="3180327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2A163F6-5A6E-4596-A9C3-FE4E6B3970F4}"/>
              </a:ext>
            </a:extLst>
          </p:cNvPr>
          <p:cNvSpPr/>
          <p:nvPr/>
        </p:nvSpPr>
        <p:spPr>
          <a:xfrm>
            <a:off x="3995737" y="4507701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B9FB3-FC8F-49A5-A3CE-3CB7B90294C6}"/>
              </a:ext>
            </a:extLst>
          </p:cNvPr>
          <p:cNvSpPr txBox="1">
            <a:spLocks/>
          </p:cNvSpPr>
          <p:nvPr/>
        </p:nvSpPr>
        <p:spPr>
          <a:xfrm>
            <a:off x="3995737" y="4856391"/>
            <a:ext cx="4200525" cy="1037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39264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24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2962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2962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48513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48513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Problema inverso</a:t>
            </a:r>
          </a:p>
        </p:txBody>
      </p:sp>
      <p:sp>
        <p:nvSpPr>
          <p:cNvPr id="3" name="Seta: da Esquerda para a Direita e para Cima 2">
            <a:extLst>
              <a:ext uri="{FF2B5EF4-FFF2-40B4-BE49-F238E27FC236}">
                <a16:creationId xmlns:a16="http://schemas.microsoft.com/office/drawing/2014/main" id="{EC7D96D8-7008-4FD0-A4AB-1FDF71645B3A}"/>
              </a:ext>
            </a:extLst>
          </p:cNvPr>
          <p:cNvSpPr/>
          <p:nvPr/>
        </p:nvSpPr>
        <p:spPr>
          <a:xfrm flipV="1">
            <a:off x="5043486" y="1320235"/>
            <a:ext cx="2105027" cy="3180327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2A163F6-5A6E-4596-A9C3-FE4E6B3970F4}"/>
              </a:ext>
            </a:extLst>
          </p:cNvPr>
          <p:cNvSpPr/>
          <p:nvPr/>
        </p:nvSpPr>
        <p:spPr>
          <a:xfrm>
            <a:off x="3995737" y="4507701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B9FB3-FC8F-49A5-A3CE-3CB7B90294C6}"/>
              </a:ext>
            </a:extLst>
          </p:cNvPr>
          <p:cNvSpPr txBox="1">
            <a:spLocks/>
          </p:cNvSpPr>
          <p:nvPr/>
        </p:nvSpPr>
        <p:spPr>
          <a:xfrm>
            <a:off x="3995737" y="4856391"/>
            <a:ext cx="4200525" cy="1037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555293" y="136523"/>
            <a:ext cx="7798310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Estima um conjunto de parâmetros resolvendo um sistema linear</a:t>
            </a:r>
          </a:p>
        </p:txBody>
      </p:sp>
    </p:spTree>
    <p:extLst>
      <p:ext uri="{BB962C8B-B14F-4D97-AF65-F5344CB8AC3E}">
        <p14:creationId xmlns:p14="http://schemas.microsoft.com/office/powerpoint/2010/main" val="139222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25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2962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2962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48513" y="764380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48513" y="131309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Problema inverso</a:t>
            </a:r>
          </a:p>
        </p:txBody>
      </p:sp>
      <p:sp>
        <p:nvSpPr>
          <p:cNvPr id="3" name="Seta: da Esquerda para a Direita e para Cima 2">
            <a:extLst>
              <a:ext uri="{FF2B5EF4-FFF2-40B4-BE49-F238E27FC236}">
                <a16:creationId xmlns:a16="http://schemas.microsoft.com/office/drawing/2014/main" id="{EC7D96D8-7008-4FD0-A4AB-1FDF71645B3A}"/>
              </a:ext>
            </a:extLst>
          </p:cNvPr>
          <p:cNvSpPr/>
          <p:nvPr/>
        </p:nvSpPr>
        <p:spPr>
          <a:xfrm flipV="1">
            <a:off x="5043486" y="1320235"/>
            <a:ext cx="2105027" cy="3180327"/>
          </a:xfrm>
          <a:prstGeom prst="leftRigh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2A163F6-5A6E-4596-A9C3-FE4E6B3970F4}"/>
              </a:ext>
            </a:extLst>
          </p:cNvPr>
          <p:cNvSpPr/>
          <p:nvPr/>
        </p:nvSpPr>
        <p:spPr>
          <a:xfrm>
            <a:off x="3995737" y="4507701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44B9FB3-FC8F-49A5-A3CE-3CB7B90294C6}"/>
              </a:ext>
            </a:extLst>
          </p:cNvPr>
          <p:cNvSpPr txBox="1">
            <a:spLocks/>
          </p:cNvSpPr>
          <p:nvPr/>
        </p:nvSpPr>
        <p:spPr>
          <a:xfrm>
            <a:off x="3995737" y="4856391"/>
            <a:ext cx="4200525" cy="1037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555293" y="136523"/>
            <a:ext cx="7798310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Estima um conjunto de parâmetros resolvendo um sistema linear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EBDCA7-2413-4555-B390-A61F045136A4}"/>
              </a:ext>
            </a:extLst>
          </p:cNvPr>
          <p:cNvSpPr txBox="1">
            <a:spLocks/>
          </p:cNvSpPr>
          <p:nvPr/>
        </p:nvSpPr>
        <p:spPr>
          <a:xfrm>
            <a:off x="6095999" y="2954647"/>
            <a:ext cx="303847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Calcula a transformação desejada</a:t>
            </a:r>
          </a:p>
        </p:txBody>
      </p:sp>
    </p:spTree>
    <p:extLst>
      <p:ext uri="{BB962C8B-B14F-4D97-AF65-F5344CB8AC3E}">
        <p14:creationId xmlns:p14="http://schemas.microsoft.com/office/powerpoint/2010/main" val="237619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100790"/>
            <a:ext cx="11811000" cy="6564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</a:rPr>
              <a:t>Processamento de dados potenciais no domínio da frequência</a:t>
            </a:r>
          </a:p>
        </p:txBody>
      </p:sp>
    </p:spTree>
    <p:extLst>
      <p:ext uri="{BB962C8B-B14F-4D97-AF65-F5344CB8AC3E}">
        <p14:creationId xmlns:p14="http://schemas.microsoft.com/office/powerpoint/2010/main" val="1918117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19D858-F4A3-4A51-9C1E-C2C60B5F217D}"/>
              </a:ext>
            </a:extLst>
          </p:cNvPr>
          <p:cNvSpPr txBox="1"/>
          <p:nvPr/>
        </p:nvSpPr>
        <p:spPr>
          <a:xfrm>
            <a:off x="354194" y="593725"/>
            <a:ext cx="11483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Diferente da técnica da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camada equivalente </a:t>
            </a:r>
            <a:r>
              <a:rPr lang="pt-BR" sz="4800" dirty="0">
                <a:latin typeface="+mj-lt"/>
              </a:rPr>
              <a:t>(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domínio do espaço</a:t>
            </a:r>
            <a:r>
              <a:rPr lang="pt-BR" sz="4800" dirty="0">
                <a:latin typeface="+mj-lt"/>
              </a:rPr>
              <a:t>), os processamentos no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domínio da frequência</a:t>
            </a:r>
            <a:r>
              <a:rPr lang="pt-BR" sz="4800" dirty="0">
                <a:latin typeface="+mj-lt"/>
              </a:rPr>
              <a:t> são realizados através da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transformada de Fourier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5DF963-1873-4243-AAF5-F725E39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0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19D858-F4A3-4A51-9C1E-C2C60B5F217D}"/>
              </a:ext>
            </a:extLst>
          </p:cNvPr>
          <p:cNvSpPr txBox="1"/>
          <p:nvPr/>
        </p:nvSpPr>
        <p:spPr>
          <a:xfrm>
            <a:off x="354194" y="593725"/>
            <a:ext cx="11483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Diferente da técnica da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camada equivalente </a:t>
            </a:r>
            <a:r>
              <a:rPr lang="pt-BR" sz="4800" dirty="0">
                <a:latin typeface="+mj-lt"/>
              </a:rPr>
              <a:t>(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domínio do espaço</a:t>
            </a:r>
            <a:r>
              <a:rPr lang="pt-BR" sz="4800" dirty="0">
                <a:latin typeface="+mj-lt"/>
              </a:rPr>
              <a:t>), os processamentos no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domínio da frequência</a:t>
            </a:r>
            <a:r>
              <a:rPr lang="pt-BR" sz="4800" dirty="0">
                <a:latin typeface="+mj-lt"/>
              </a:rPr>
              <a:t> são realizados através da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transformada de Fourier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5DF963-1873-4243-AAF5-F725E39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28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22BE30-C94B-4BDF-AD85-E1BE72699249}"/>
              </a:ext>
            </a:extLst>
          </p:cNvPr>
          <p:cNvSpPr txBox="1"/>
          <p:nvPr/>
        </p:nvSpPr>
        <p:spPr>
          <a:xfrm>
            <a:off x="354194" y="4352348"/>
            <a:ext cx="1148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É um procedimento no qual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dispensa a formulação de um problema inverso</a:t>
            </a:r>
            <a:r>
              <a:rPr lang="pt-BR" sz="4800" dirty="0">
                <a:latin typeface="+mj-lt"/>
              </a:rPr>
              <a:t>!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995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29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7724" y="2389185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7724" y="2937901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53275" y="2389185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53275" y="2788038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 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947986" y="1639401"/>
            <a:ext cx="6055307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Realiza uma transformação nos dados observados e aplica um filtro no domínio de </a:t>
            </a:r>
            <a:r>
              <a:rPr lang="pt-BR" sz="1800" dirty="0" err="1"/>
              <a:t>fourier</a:t>
            </a:r>
            <a:r>
              <a:rPr lang="pt-BR" sz="1800" dirty="0"/>
              <a:t> 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8AF3CA-ED1D-44C9-A8BE-C7485172CFFF}"/>
              </a:ext>
            </a:extLst>
          </p:cNvPr>
          <p:cNvSpPr/>
          <p:nvPr/>
        </p:nvSpPr>
        <p:spPr>
          <a:xfrm>
            <a:off x="5103017" y="2816379"/>
            <a:ext cx="1985965" cy="878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19D858-F4A3-4A51-9C1E-C2C60B5F217D}"/>
              </a:ext>
            </a:extLst>
          </p:cNvPr>
          <p:cNvSpPr txBox="1"/>
          <p:nvPr/>
        </p:nvSpPr>
        <p:spPr>
          <a:xfrm>
            <a:off x="354195" y="1934535"/>
            <a:ext cx="1148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É possível recuperar os dados gerados por uma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distribuição de propriedade física tridimensional</a:t>
            </a:r>
            <a:r>
              <a:rPr lang="pt-BR" sz="4800" dirty="0">
                <a:latin typeface="+mj-lt"/>
              </a:rPr>
              <a:t> através de uma </a:t>
            </a:r>
            <a:r>
              <a:rPr lang="pt-BR" sz="4800" dirty="0">
                <a:solidFill>
                  <a:srgbClr val="0070C0"/>
                </a:solidFill>
                <a:latin typeface="+mj-lt"/>
              </a:rPr>
              <a:t>distribuição 2D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5DF963-1873-4243-AAF5-F725E39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1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2581502"/>
            <a:ext cx="11811000" cy="169499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O que é uma transformada de Fourier?</a:t>
            </a:r>
          </a:p>
        </p:txBody>
      </p:sp>
    </p:spTree>
    <p:extLst>
      <p:ext uri="{BB962C8B-B14F-4D97-AF65-F5344CB8AC3E}">
        <p14:creationId xmlns:p14="http://schemas.microsoft.com/office/powerpoint/2010/main" val="271275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31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500063" y="246710"/>
            <a:ext cx="10605264" cy="3182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É uma </a:t>
            </a:r>
            <a:r>
              <a:rPr lang="pt-BR" sz="4400" dirty="0">
                <a:solidFill>
                  <a:srgbClr val="0070C0"/>
                </a:solidFill>
              </a:rPr>
              <a:t>transformação</a:t>
            </a:r>
            <a:r>
              <a:rPr lang="pt-BR" sz="4400" dirty="0"/>
              <a:t> </a:t>
            </a:r>
            <a:r>
              <a:rPr lang="pt-BR" sz="4400" dirty="0">
                <a:solidFill>
                  <a:srgbClr val="0070C0"/>
                </a:solidFill>
              </a:rPr>
              <a:t>que decompõe um determinado sinal</a:t>
            </a:r>
            <a:r>
              <a:rPr lang="pt-BR" sz="4400" dirty="0"/>
              <a:t> em seu conteúdo de </a:t>
            </a:r>
            <a:r>
              <a:rPr lang="pt-BR" sz="4400" dirty="0">
                <a:solidFill>
                  <a:srgbClr val="0070C0"/>
                </a:solidFill>
              </a:rPr>
              <a:t>frequências e amplitudes</a:t>
            </a:r>
            <a:r>
              <a:rPr lang="pt-BR" sz="4400" dirty="0"/>
              <a:t>, no qual, em termos práticos, </a:t>
            </a:r>
            <a:r>
              <a:rPr lang="pt-BR" sz="4400" dirty="0">
                <a:solidFill>
                  <a:srgbClr val="0070C0"/>
                </a:solidFill>
              </a:rPr>
              <a:t>as operações </a:t>
            </a:r>
            <a:r>
              <a:rPr lang="pt-BR" sz="4400" dirty="0"/>
              <a:t>neste domínio se tornam </a:t>
            </a:r>
            <a:r>
              <a:rPr lang="pt-BR" sz="4400" dirty="0">
                <a:solidFill>
                  <a:srgbClr val="0070C0"/>
                </a:solidFill>
              </a:rPr>
              <a:t>mais simples</a:t>
            </a:r>
            <a:r>
              <a:rPr lang="pt-BR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8708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32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500063" y="246710"/>
            <a:ext cx="10605264" cy="3182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É uma </a:t>
            </a:r>
            <a:r>
              <a:rPr lang="pt-BR" sz="4400" dirty="0">
                <a:solidFill>
                  <a:srgbClr val="0070C0"/>
                </a:solidFill>
              </a:rPr>
              <a:t>transformação</a:t>
            </a:r>
            <a:r>
              <a:rPr lang="pt-BR" sz="4400" dirty="0"/>
              <a:t> </a:t>
            </a:r>
            <a:r>
              <a:rPr lang="pt-BR" sz="4400" dirty="0">
                <a:solidFill>
                  <a:srgbClr val="0070C0"/>
                </a:solidFill>
              </a:rPr>
              <a:t>que decompõe um determinado sinal</a:t>
            </a:r>
            <a:r>
              <a:rPr lang="pt-BR" sz="4400" dirty="0"/>
              <a:t> em seu conteúdo de </a:t>
            </a:r>
            <a:r>
              <a:rPr lang="pt-BR" sz="4400" dirty="0">
                <a:solidFill>
                  <a:srgbClr val="0070C0"/>
                </a:solidFill>
              </a:rPr>
              <a:t>frequências e amplitudes</a:t>
            </a:r>
            <a:r>
              <a:rPr lang="pt-BR" sz="4400" dirty="0"/>
              <a:t>, no qual, em termos práticos, </a:t>
            </a:r>
            <a:r>
              <a:rPr lang="pt-BR" sz="4400" dirty="0">
                <a:solidFill>
                  <a:srgbClr val="0070C0"/>
                </a:solidFill>
              </a:rPr>
              <a:t>as operações </a:t>
            </a:r>
            <a:r>
              <a:rPr lang="pt-BR" sz="4400" dirty="0"/>
              <a:t>neste domínio se tornam </a:t>
            </a:r>
            <a:r>
              <a:rPr lang="pt-BR" sz="4400" dirty="0">
                <a:solidFill>
                  <a:srgbClr val="0070C0"/>
                </a:solidFill>
              </a:rPr>
              <a:t>mais simples</a:t>
            </a:r>
            <a:r>
              <a:rPr lang="pt-BR" sz="4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/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pt-BR" sz="4800" dirty="0"/>
                  <a:t> 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926101" y="4940112"/>
            <a:ext cx="6339795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63423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33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500063" y="246710"/>
            <a:ext cx="10605264" cy="3182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É uma </a:t>
            </a:r>
            <a:r>
              <a:rPr lang="pt-BR" sz="4400" dirty="0">
                <a:solidFill>
                  <a:srgbClr val="0070C0"/>
                </a:solidFill>
              </a:rPr>
              <a:t>transformação</a:t>
            </a:r>
            <a:r>
              <a:rPr lang="pt-BR" sz="4400" dirty="0"/>
              <a:t> </a:t>
            </a:r>
            <a:r>
              <a:rPr lang="pt-BR" sz="4400" dirty="0">
                <a:solidFill>
                  <a:srgbClr val="0070C0"/>
                </a:solidFill>
              </a:rPr>
              <a:t>que decompõe um determinado sinal</a:t>
            </a:r>
            <a:r>
              <a:rPr lang="pt-BR" sz="4400" dirty="0"/>
              <a:t> em seu conteúdo de </a:t>
            </a:r>
            <a:r>
              <a:rPr lang="pt-BR" sz="4400" dirty="0">
                <a:solidFill>
                  <a:srgbClr val="0070C0"/>
                </a:solidFill>
              </a:rPr>
              <a:t>frequências e amplitudes</a:t>
            </a:r>
            <a:r>
              <a:rPr lang="pt-BR" sz="4400" dirty="0"/>
              <a:t>, no qual, em termos práticos, </a:t>
            </a:r>
            <a:r>
              <a:rPr lang="pt-BR" sz="4400" dirty="0">
                <a:solidFill>
                  <a:srgbClr val="0070C0"/>
                </a:solidFill>
              </a:rPr>
              <a:t>as operações </a:t>
            </a:r>
            <a:r>
              <a:rPr lang="pt-BR" sz="4400" dirty="0"/>
              <a:t>neste domínio se tornam </a:t>
            </a:r>
            <a:r>
              <a:rPr lang="pt-BR" sz="4400" dirty="0">
                <a:solidFill>
                  <a:srgbClr val="0070C0"/>
                </a:solidFill>
              </a:rPr>
              <a:t>mais simples</a:t>
            </a:r>
            <a:r>
              <a:rPr lang="pt-BR" sz="4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/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pt-BR" sz="4800" dirty="0"/>
                  <a:t> 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926101" y="4940112"/>
            <a:ext cx="6339795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de Fourier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360AF92-9075-4586-B8F6-195353BDBEB9}"/>
                  </a:ext>
                </a:extLst>
              </p:cNvPr>
              <p:cNvSpPr txBox="1"/>
              <p:nvPr/>
            </p:nvSpPr>
            <p:spPr>
              <a:xfrm>
                <a:off x="277433" y="5824921"/>
                <a:ext cx="1399357" cy="786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360AF92-9075-4586-B8F6-195353BD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3" y="5824921"/>
                <a:ext cx="1399357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B99DC6A1-E2B4-4D43-8E76-696BC2E56A88}"/>
              </a:ext>
            </a:extLst>
          </p:cNvPr>
          <p:cNvSpPr txBox="1">
            <a:spLocks/>
          </p:cNvSpPr>
          <p:nvPr/>
        </p:nvSpPr>
        <p:spPr>
          <a:xfrm>
            <a:off x="-171449" y="5120296"/>
            <a:ext cx="2014537" cy="456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70C0"/>
                </a:solidFill>
              </a:rPr>
              <a:t>Número de onda</a:t>
            </a:r>
          </a:p>
        </p:txBody>
      </p:sp>
    </p:spTree>
    <p:extLst>
      <p:ext uri="{BB962C8B-B14F-4D97-AF65-F5344CB8AC3E}">
        <p14:creationId xmlns:p14="http://schemas.microsoft.com/office/powerpoint/2010/main" val="293977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34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500063" y="246710"/>
            <a:ext cx="10605264" cy="3182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É uma </a:t>
            </a:r>
            <a:r>
              <a:rPr lang="pt-BR" sz="4400" dirty="0">
                <a:solidFill>
                  <a:srgbClr val="0070C0"/>
                </a:solidFill>
              </a:rPr>
              <a:t>transformação</a:t>
            </a:r>
            <a:r>
              <a:rPr lang="pt-BR" sz="4400" dirty="0"/>
              <a:t> </a:t>
            </a:r>
            <a:r>
              <a:rPr lang="pt-BR" sz="4400" dirty="0">
                <a:solidFill>
                  <a:srgbClr val="0070C0"/>
                </a:solidFill>
              </a:rPr>
              <a:t>que decompõe um determinado sinal</a:t>
            </a:r>
            <a:r>
              <a:rPr lang="pt-BR" sz="4400" dirty="0"/>
              <a:t> em seu conteúdo de </a:t>
            </a:r>
            <a:r>
              <a:rPr lang="pt-BR" sz="4400" dirty="0">
                <a:solidFill>
                  <a:srgbClr val="0070C0"/>
                </a:solidFill>
              </a:rPr>
              <a:t>frequências e amplitudes</a:t>
            </a:r>
            <a:r>
              <a:rPr lang="pt-BR" sz="4400" dirty="0"/>
              <a:t>, no qual, em termos práticos, </a:t>
            </a:r>
            <a:r>
              <a:rPr lang="pt-BR" sz="4400" dirty="0">
                <a:solidFill>
                  <a:srgbClr val="0070C0"/>
                </a:solidFill>
              </a:rPr>
              <a:t>as operações </a:t>
            </a:r>
            <a:r>
              <a:rPr lang="pt-BR" sz="4400" dirty="0"/>
              <a:t>neste domínio se tornam </a:t>
            </a:r>
            <a:r>
              <a:rPr lang="pt-BR" sz="4400" dirty="0">
                <a:solidFill>
                  <a:srgbClr val="0070C0"/>
                </a:solidFill>
              </a:rPr>
              <a:t>mais simples</a:t>
            </a:r>
            <a:r>
              <a:rPr lang="pt-BR" sz="4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/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pt-BR" sz="4800" dirty="0"/>
                  <a:t> 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38AE41-8259-4832-AD55-2E5703F7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78" y="3697018"/>
                <a:ext cx="6832640" cy="9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926101" y="4940112"/>
            <a:ext cx="6339795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de Fourier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360AF92-9075-4586-B8F6-195353BDBEB9}"/>
                  </a:ext>
                </a:extLst>
              </p:cNvPr>
              <p:cNvSpPr txBox="1"/>
              <p:nvPr/>
            </p:nvSpPr>
            <p:spPr>
              <a:xfrm>
                <a:off x="277433" y="5824921"/>
                <a:ext cx="1399357" cy="786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360AF92-9075-4586-B8F6-195353BD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3" y="5824921"/>
                <a:ext cx="1399357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B99DC6A1-E2B4-4D43-8E76-696BC2E56A88}"/>
              </a:ext>
            </a:extLst>
          </p:cNvPr>
          <p:cNvSpPr txBox="1">
            <a:spLocks/>
          </p:cNvSpPr>
          <p:nvPr/>
        </p:nvSpPr>
        <p:spPr>
          <a:xfrm>
            <a:off x="-171449" y="5120296"/>
            <a:ext cx="2014537" cy="456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70C0"/>
                </a:solidFill>
              </a:rPr>
              <a:t>Número de onda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C394CA1-1462-4319-9310-3B0C7E89D042}"/>
              </a:ext>
            </a:extLst>
          </p:cNvPr>
          <p:cNvSpPr txBox="1">
            <a:spLocks/>
          </p:cNvSpPr>
          <p:nvPr/>
        </p:nvSpPr>
        <p:spPr>
          <a:xfrm>
            <a:off x="2323039" y="5974431"/>
            <a:ext cx="7545918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É, de modo geral, uma função complexa!</a:t>
            </a:r>
          </a:p>
        </p:txBody>
      </p:sp>
    </p:spTree>
    <p:extLst>
      <p:ext uri="{BB962C8B-B14F-4D97-AF65-F5344CB8AC3E}">
        <p14:creationId xmlns:p14="http://schemas.microsoft.com/office/powerpoint/2010/main" val="3004022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35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350455" y="250877"/>
            <a:ext cx="11491090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Uma outra operação que é de particular importância é a </a:t>
            </a:r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  <a:r>
              <a:rPr lang="pt-BR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3026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36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350455" y="250877"/>
            <a:ext cx="11491090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Uma outra operação que é de particular importância é a </a:t>
            </a:r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  <a:r>
              <a:rPr lang="pt-BR" sz="4400" dirty="0"/>
              <a:t>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179803" y="3429000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2EEB79-35A4-44A5-978B-9A67CF1FC37F}"/>
                  </a:ext>
                </a:extLst>
              </p:cNvPr>
              <p:cNvSpPr txBox="1"/>
              <p:nvPr/>
            </p:nvSpPr>
            <p:spPr>
              <a:xfrm>
                <a:off x="2339358" y="1957520"/>
                <a:ext cx="7513275" cy="10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pt-BR" sz="4800" dirty="0"/>
                  <a:t>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2EEB79-35A4-44A5-978B-9A67CF1FC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58" y="1957520"/>
                <a:ext cx="7513275" cy="104689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93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37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350455" y="250877"/>
            <a:ext cx="11491090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Uma outra operação que é de particular importância é a </a:t>
            </a:r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  <a:r>
              <a:rPr lang="pt-BR" sz="4400" dirty="0"/>
              <a:t>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179803" y="3429000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37A74EE-87E0-4E59-8C54-13EFC8DA8C8C}"/>
              </a:ext>
            </a:extLst>
          </p:cNvPr>
          <p:cNvSpPr txBox="1">
            <a:spLocks/>
          </p:cNvSpPr>
          <p:nvPr/>
        </p:nvSpPr>
        <p:spPr>
          <a:xfrm>
            <a:off x="331405" y="5014975"/>
            <a:ext cx="11491090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 a extensão da transformada de Fourier para funções com mais variáveis.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2EEB79-35A4-44A5-978B-9A67CF1FC37F}"/>
                  </a:ext>
                </a:extLst>
              </p:cNvPr>
              <p:cNvSpPr txBox="1"/>
              <p:nvPr/>
            </p:nvSpPr>
            <p:spPr>
              <a:xfrm>
                <a:off x="2339358" y="1957520"/>
                <a:ext cx="7513275" cy="10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B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pt-B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pt-BR" sz="4800" dirty="0"/>
                  <a:t>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2EEB79-35A4-44A5-978B-9A67CF1FC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58" y="1957520"/>
                <a:ext cx="7513275" cy="1046890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32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38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137846" y="0"/>
            <a:ext cx="11916305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Portanto a transformada de Fourier e sua inversa para uma função de duas variáveis serão dadas por: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179806" y="6084616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7F13B6A-1784-4365-AB9F-31B44B48C66C}"/>
              </a:ext>
            </a:extLst>
          </p:cNvPr>
          <p:cNvSpPr txBox="1">
            <a:spLocks/>
          </p:cNvSpPr>
          <p:nvPr/>
        </p:nvSpPr>
        <p:spPr>
          <a:xfrm>
            <a:off x="2179806" y="3191634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65C939-68CE-4EBF-85E8-66DB3B44DC73}"/>
                  </a:ext>
                </a:extLst>
              </p:cNvPr>
              <p:cNvSpPr txBox="1"/>
              <p:nvPr/>
            </p:nvSpPr>
            <p:spPr>
              <a:xfrm>
                <a:off x="1242682" y="1306301"/>
                <a:ext cx="9706632" cy="183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65C939-68CE-4EBF-85E8-66DB3B44D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82" y="1306301"/>
                <a:ext cx="9706632" cy="1831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B7690FB-3125-4E7A-95EF-340F7BD8BCD7}"/>
                  </a:ext>
                </a:extLst>
              </p:cNvPr>
              <p:cNvSpPr txBox="1"/>
              <p:nvPr/>
            </p:nvSpPr>
            <p:spPr>
              <a:xfrm>
                <a:off x="482635" y="4117157"/>
                <a:ext cx="11226728" cy="183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B7690FB-3125-4E7A-95EF-340F7BD8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35" y="4117157"/>
                <a:ext cx="11226728" cy="183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838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39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137846" y="0"/>
            <a:ext cx="11916305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De forma mais simplificada, podemos expressar a transformada de Fourier somente como:</a:t>
            </a:r>
          </a:p>
        </p:txBody>
      </p:sp>
    </p:spTree>
    <p:extLst>
      <p:ext uri="{BB962C8B-B14F-4D97-AF65-F5344CB8AC3E}">
        <p14:creationId xmlns:p14="http://schemas.microsoft.com/office/powerpoint/2010/main" val="23183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elogramo 24">
            <a:extLst>
              <a:ext uri="{FF2B5EF4-FFF2-40B4-BE49-F238E27FC236}">
                <a16:creationId xmlns:a16="http://schemas.microsoft.com/office/drawing/2014/main" id="{9F030CEC-BFEC-44F4-AE8D-9E2C8B5BA728}"/>
              </a:ext>
            </a:extLst>
          </p:cNvPr>
          <p:cNvSpPr/>
          <p:nvPr/>
        </p:nvSpPr>
        <p:spPr>
          <a:xfrm>
            <a:off x="717012" y="3548458"/>
            <a:ext cx="10721984" cy="1535881"/>
          </a:xfrm>
          <a:prstGeom prst="parallelogram">
            <a:avLst>
              <a:gd name="adj" fmla="val 84985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accent1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F82F5A-B928-46DF-B7E1-CF0A1C56F640}"/>
              </a:ext>
            </a:extLst>
          </p:cNvPr>
          <p:cNvCxnSpPr>
            <a:cxnSpLocks/>
          </p:cNvCxnSpPr>
          <p:nvPr/>
        </p:nvCxnSpPr>
        <p:spPr>
          <a:xfrm>
            <a:off x="3886932" y="2717753"/>
            <a:ext cx="15598" cy="3331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E04AFD-656F-4494-A99D-DC2F9679FE18}"/>
              </a:ext>
            </a:extLst>
          </p:cNvPr>
          <p:cNvCxnSpPr>
            <a:cxnSpLocks/>
          </p:cNvCxnSpPr>
          <p:nvPr/>
        </p:nvCxnSpPr>
        <p:spPr>
          <a:xfrm>
            <a:off x="3886932" y="2727531"/>
            <a:ext cx="51931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2679AA-88AB-4A62-BF33-BA350D98337B}"/>
              </a:ext>
            </a:extLst>
          </p:cNvPr>
          <p:cNvCxnSpPr>
            <a:cxnSpLocks/>
          </p:cNvCxnSpPr>
          <p:nvPr/>
        </p:nvCxnSpPr>
        <p:spPr>
          <a:xfrm flipV="1">
            <a:off x="3886932" y="323034"/>
            <a:ext cx="2051074" cy="24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9679AF-1352-4A3B-8CF8-692EFFB50131}"/>
              </a:ext>
            </a:extLst>
          </p:cNvPr>
          <p:cNvSpPr txBox="1"/>
          <p:nvPr/>
        </p:nvSpPr>
        <p:spPr>
          <a:xfrm>
            <a:off x="5466477" y="-1804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F7EDC2-FFC1-4A6C-8B90-BA77C9BE56D9}"/>
              </a:ext>
            </a:extLst>
          </p:cNvPr>
          <p:cNvSpPr txBox="1"/>
          <p:nvPr/>
        </p:nvSpPr>
        <p:spPr>
          <a:xfrm flipH="1">
            <a:off x="8808589" y="2712605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61BCB8-7C05-46CF-B5BE-CA87C78EDF63}"/>
              </a:ext>
            </a:extLst>
          </p:cNvPr>
          <p:cNvSpPr txBox="1"/>
          <p:nvPr/>
        </p:nvSpPr>
        <p:spPr>
          <a:xfrm>
            <a:off x="3567848" y="560156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962EF16-4B5C-437B-B610-89F2F33AFEFF}"/>
              </a:ext>
            </a:extLst>
          </p:cNvPr>
          <p:cNvSpPr/>
          <p:nvPr/>
        </p:nvSpPr>
        <p:spPr>
          <a:xfrm>
            <a:off x="7458531" y="1667865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/>
              <p:nvPr/>
            </p:nvSpPr>
            <p:spPr>
              <a:xfrm>
                <a:off x="7657186" y="1446435"/>
                <a:ext cx="1402050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86" y="1446435"/>
                <a:ext cx="1402050" cy="44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F7EAE22E-7729-4BB4-8B26-47AF2BE2711F}"/>
              </a:ext>
            </a:extLst>
          </p:cNvPr>
          <p:cNvSpPr/>
          <p:nvPr/>
        </p:nvSpPr>
        <p:spPr>
          <a:xfrm>
            <a:off x="3821712" y="4316399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EECA5B36-B819-487F-826C-63A065C96F24}"/>
              </a:ext>
            </a:extLst>
          </p:cNvPr>
          <p:cNvSpPr/>
          <p:nvPr/>
        </p:nvSpPr>
        <p:spPr>
          <a:xfrm rot="1491993">
            <a:off x="5818252" y="3574859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Cima 28">
            <a:extLst>
              <a:ext uri="{FF2B5EF4-FFF2-40B4-BE49-F238E27FC236}">
                <a16:creationId xmlns:a16="http://schemas.microsoft.com/office/drawing/2014/main" id="{9D9A70A9-6C80-40E4-B133-B817413E3D66}"/>
              </a:ext>
            </a:extLst>
          </p:cNvPr>
          <p:cNvSpPr/>
          <p:nvPr/>
        </p:nvSpPr>
        <p:spPr>
          <a:xfrm rot="12081576">
            <a:off x="5337370" y="4740010"/>
            <a:ext cx="179265" cy="36987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Cima 29">
            <a:extLst>
              <a:ext uri="{FF2B5EF4-FFF2-40B4-BE49-F238E27FC236}">
                <a16:creationId xmlns:a16="http://schemas.microsoft.com/office/drawing/2014/main" id="{AB8E799C-E25C-4AD0-B8E6-C0A4A494374F}"/>
              </a:ext>
            </a:extLst>
          </p:cNvPr>
          <p:cNvSpPr/>
          <p:nvPr/>
        </p:nvSpPr>
        <p:spPr>
          <a:xfrm rot="5400000">
            <a:off x="10405491" y="4158688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Cima 30">
            <a:extLst>
              <a:ext uri="{FF2B5EF4-FFF2-40B4-BE49-F238E27FC236}">
                <a16:creationId xmlns:a16="http://schemas.microsoft.com/office/drawing/2014/main" id="{3AA61C28-AB5E-41DF-A1CE-F318DBBD329B}"/>
              </a:ext>
            </a:extLst>
          </p:cNvPr>
          <p:cNvSpPr/>
          <p:nvPr/>
        </p:nvSpPr>
        <p:spPr>
          <a:xfrm rot="16200000">
            <a:off x="1580592" y="4158687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/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/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/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/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845FE4F6-C748-4382-9672-55E28079DE48}"/>
              </a:ext>
            </a:extLst>
          </p:cNvPr>
          <p:cNvSpPr/>
          <p:nvPr/>
        </p:nvSpPr>
        <p:spPr>
          <a:xfrm>
            <a:off x="4868427" y="4099243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D99C17E-077C-4EFA-A947-4897BEDC38E3}"/>
              </a:ext>
            </a:extLst>
          </p:cNvPr>
          <p:cNvCxnSpPr>
            <a:cxnSpLocks/>
            <a:stCxn id="36" idx="7"/>
            <a:endCxn id="12" idx="3"/>
          </p:cNvCxnSpPr>
          <p:nvPr/>
        </p:nvCxnSpPr>
        <p:spPr>
          <a:xfrm flipV="1">
            <a:off x="5019258" y="1853216"/>
            <a:ext cx="2465151" cy="2277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/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/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/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47D16C94-2150-4BDE-9F74-596924D7D7E3}"/>
              </a:ext>
            </a:extLst>
          </p:cNvPr>
          <p:cNvSpPr txBox="1"/>
          <p:nvPr/>
        </p:nvSpPr>
        <p:spPr>
          <a:xfrm>
            <a:off x="571482" y="1176276"/>
            <a:ext cx="397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gerado por esta camada contínua e infinita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DC961AC-3EEF-47E2-A08B-B97A9575BCF3}"/>
              </a:ext>
            </a:extLst>
          </p:cNvPr>
          <p:cNvSpPr txBox="1"/>
          <p:nvPr/>
        </p:nvSpPr>
        <p:spPr>
          <a:xfrm>
            <a:off x="6937014" y="3625128"/>
            <a:ext cx="31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Distribuição de dipolos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B7C6178-237E-4EFF-B6DD-59B382C2FDDB}"/>
              </a:ext>
            </a:extLst>
          </p:cNvPr>
          <p:cNvSpPr txBox="1"/>
          <p:nvPr/>
        </p:nvSpPr>
        <p:spPr>
          <a:xfrm>
            <a:off x="221013" y="5220483"/>
            <a:ext cx="364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componentes são dadas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/>
              <p:nvPr/>
            </p:nvSpPr>
            <p:spPr>
              <a:xfrm>
                <a:off x="10660758" y="6134301"/>
                <a:ext cx="8150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t-BR" sz="2800" dirty="0"/>
                  <a:t>&gt;z</a:t>
                </a:r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758" y="6134301"/>
                <a:ext cx="815095" cy="523220"/>
              </a:xfrm>
              <a:prstGeom prst="rect">
                <a:avLst/>
              </a:prstGeom>
              <a:blipFill>
                <a:blip r:embed="rId11"/>
                <a:stretch>
                  <a:fillRect t="-10465" r="-13433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872DA66-D58F-463B-9DF7-4FD5BD709C1E}"/>
                  </a:ext>
                </a:extLst>
              </p:cNvPr>
              <p:cNvSpPr/>
              <p:nvPr/>
            </p:nvSpPr>
            <p:spPr>
              <a:xfrm>
                <a:off x="5586396" y="622553"/>
                <a:ext cx="6637971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872DA66-D58F-463B-9DF7-4FD5BD709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96" y="622553"/>
                <a:ext cx="6637971" cy="6141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A70F4E-4992-40B5-A3C5-CD474A8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53F9A03-B7C8-4B25-8282-5A570F53ABDA}"/>
                  </a:ext>
                </a:extLst>
              </p:cNvPr>
              <p:cNvSpPr txBox="1"/>
              <p:nvPr/>
            </p:nvSpPr>
            <p:spPr>
              <a:xfrm>
                <a:off x="1940915" y="6091725"/>
                <a:ext cx="7731439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t-B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d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pt-BR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80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800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  <m:r>
                              <a:rPr lang="pt-BR" sz="2800" b="0" i="1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8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′′</m:t>
                        </m:r>
                      </m:e>
                    </m:nary>
                  </m:oMath>
                </a14:m>
                <a:endParaRPr lang="pt-BR" sz="28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53F9A03-B7C8-4B25-8282-5A570F53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15" y="6091725"/>
                <a:ext cx="7731439" cy="608372"/>
              </a:xfrm>
              <a:prstGeom prst="rect">
                <a:avLst/>
              </a:prstGeom>
              <a:blipFill>
                <a:blip r:embed="rId13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248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40</a:t>
            </a:fld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DB47A36-E017-4D0C-9A68-6E77E1B1ACF8}"/>
              </a:ext>
            </a:extLst>
          </p:cNvPr>
          <p:cNvSpPr txBox="1">
            <a:spLocks/>
          </p:cNvSpPr>
          <p:nvPr/>
        </p:nvSpPr>
        <p:spPr>
          <a:xfrm>
            <a:off x="137846" y="0"/>
            <a:ext cx="11916305" cy="1282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De forma mais simplificada, podemos expressar a transformada de Fourier somente como: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420F78-B90C-479B-9874-78D95CA35189}"/>
              </a:ext>
            </a:extLst>
          </p:cNvPr>
          <p:cNvSpPr txBox="1">
            <a:spLocks/>
          </p:cNvSpPr>
          <p:nvPr/>
        </p:nvSpPr>
        <p:spPr>
          <a:xfrm>
            <a:off x="2179806" y="6084616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inversa de Fourier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7F13B6A-1784-4365-AB9F-31B44B48C66C}"/>
              </a:ext>
            </a:extLst>
          </p:cNvPr>
          <p:cNvSpPr txBox="1">
            <a:spLocks/>
          </p:cNvSpPr>
          <p:nvPr/>
        </p:nvSpPr>
        <p:spPr>
          <a:xfrm>
            <a:off x="2179806" y="3191634"/>
            <a:ext cx="7832387" cy="636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0070C0"/>
                </a:solidFill>
              </a:rPr>
              <a:t>Transformada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32837B7-9F1F-4CB5-B35A-B025CDCF07C0}"/>
                  </a:ext>
                </a:extLst>
              </p:cNvPr>
              <p:cNvSpPr txBox="1"/>
              <p:nvPr/>
            </p:nvSpPr>
            <p:spPr>
              <a:xfrm>
                <a:off x="1242682" y="1306301"/>
                <a:ext cx="8667822" cy="183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32837B7-9F1F-4CB5-B35A-B025CDCF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82" y="1306301"/>
                <a:ext cx="8667822" cy="1831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475A6C-BB0E-4551-83DF-09200B63781B}"/>
                  </a:ext>
                </a:extLst>
              </p:cNvPr>
              <p:cNvSpPr txBox="1"/>
              <p:nvPr/>
            </p:nvSpPr>
            <p:spPr>
              <a:xfrm>
                <a:off x="559931" y="4117157"/>
                <a:ext cx="11072134" cy="183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475A6C-BB0E-4551-83DF-09200B637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31" y="4117157"/>
                <a:ext cx="11072134" cy="183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0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19D858-F4A3-4A51-9C1E-C2C60B5F217D}"/>
              </a:ext>
            </a:extLst>
          </p:cNvPr>
          <p:cNvSpPr txBox="1"/>
          <p:nvPr/>
        </p:nvSpPr>
        <p:spPr>
          <a:xfrm>
            <a:off x="354195" y="1905506"/>
            <a:ext cx="11483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É a partir das operações realizadas no domínio de Fourier que podemos fazer modelagens e transformações nos dados potenciais!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5DF963-1873-4243-AAF5-F725E39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5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42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7724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7724" y="2354149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53275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53275" y="220428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 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8AF3CA-ED1D-44C9-A8BE-C7485172CFFF}"/>
              </a:ext>
            </a:extLst>
          </p:cNvPr>
          <p:cNvSpPr/>
          <p:nvPr/>
        </p:nvSpPr>
        <p:spPr>
          <a:xfrm>
            <a:off x="5103017" y="2232627"/>
            <a:ext cx="1985965" cy="878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48402-9685-483C-BD79-311A9CCB17C0}"/>
              </a:ext>
            </a:extLst>
          </p:cNvPr>
          <p:cNvSpPr txBox="1"/>
          <p:nvPr/>
        </p:nvSpPr>
        <p:spPr>
          <a:xfrm>
            <a:off x="2455954" y="0"/>
            <a:ext cx="728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Como acontece na prática?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390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43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7724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7724" y="2354149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53275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53275" y="220428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 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947986" y="1055649"/>
            <a:ext cx="6055307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Realiza uma transformação nos dados observados e aplica um filtro no domínio de </a:t>
            </a:r>
            <a:r>
              <a:rPr lang="pt-BR" sz="1800" dirty="0" err="1"/>
              <a:t>fourier</a:t>
            </a:r>
            <a:r>
              <a:rPr lang="pt-BR" sz="1800" dirty="0"/>
              <a:t> 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8AF3CA-ED1D-44C9-A8BE-C7485172CFFF}"/>
              </a:ext>
            </a:extLst>
          </p:cNvPr>
          <p:cNvSpPr/>
          <p:nvPr/>
        </p:nvSpPr>
        <p:spPr>
          <a:xfrm>
            <a:off x="5103017" y="2232627"/>
            <a:ext cx="1985965" cy="878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/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48402-9685-483C-BD79-311A9CCB17C0}"/>
              </a:ext>
            </a:extLst>
          </p:cNvPr>
          <p:cNvSpPr txBox="1"/>
          <p:nvPr/>
        </p:nvSpPr>
        <p:spPr>
          <a:xfrm>
            <a:off x="2455954" y="0"/>
            <a:ext cx="728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Como acontece na prática?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813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44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7724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7724" y="2354149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53275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53275" y="220428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 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947986" y="1055649"/>
            <a:ext cx="6055307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Realiza uma transformação nos dados observados e aplica um filtro no domínio de </a:t>
            </a:r>
            <a:r>
              <a:rPr lang="pt-BR" sz="1800" dirty="0" err="1"/>
              <a:t>fourier</a:t>
            </a:r>
            <a:r>
              <a:rPr lang="pt-BR" sz="1800" dirty="0"/>
              <a:t> 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8AF3CA-ED1D-44C9-A8BE-C7485172CFFF}"/>
              </a:ext>
            </a:extLst>
          </p:cNvPr>
          <p:cNvSpPr/>
          <p:nvPr/>
        </p:nvSpPr>
        <p:spPr>
          <a:xfrm>
            <a:off x="5103017" y="2232627"/>
            <a:ext cx="1985965" cy="878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/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48402-9685-483C-BD79-311A9CCB17C0}"/>
              </a:ext>
            </a:extLst>
          </p:cNvPr>
          <p:cNvSpPr txBox="1"/>
          <p:nvPr/>
        </p:nvSpPr>
        <p:spPr>
          <a:xfrm>
            <a:off x="2455954" y="0"/>
            <a:ext cx="728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Como acontece na prática?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3D28DD-8A98-4B63-9B25-4C3281AAD2A5}"/>
              </a:ext>
            </a:extLst>
          </p:cNvPr>
          <p:cNvSpPr txBox="1"/>
          <p:nvPr/>
        </p:nvSpPr>
        <p:spPr>
          <a:xfrm>
            <a:off x="2455952" y="4687794"/>
            <a:ext cx="728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Um processo de convolução!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517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45</a:t>
            </a:fld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07CBA6-1F15-4AB7-8AC4-B1E57860CB7D}"/>
              </a:ext>
            </a:extLst>
          </p:cNvPr>
          <p:cNvSpPr/>
          <p:nvPr/>
        </p:nvSpPr>
        <p:spPr>
          <a:xfrm>
            <a:off x="847724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8735138-4ACA-4B5B-A5A8-96C87781AC76}"/>
              </a:ext>
            </a:extLst>
          </p:cNvPr>
          <p:cNvSpPr txBox="1">
            <a:spLocks/>
          </p:cNvSpPr>
          <p:nvPr/>
        </p:nvSpPr>
        <p:spPr>
          <a:xfrm>
            <a:off x="847724" y="2354149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Dados observados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CA6EB6-6747-4FB9-BCCE-B6138C9C6ED9}"/>
              </a:ext>
            </a:extLst>
          </p:cNvPr>
          <p:cNvSpPr/>
          <p:nvPr/>
        </p:nvSpPr>
        <p:spPr>
          <a:xfrm>
            <a:off x="7153275" y="1805433"/>
            <a:ext cx="4200525" cy="17573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A924ADD-7A6A-4E5B-B4AC-A510640B653E}"/>
              </a:ext>
            </a:extLst>
          </p:cNvPr>
          <p:cNvSpPr txBox="1">
            <a:spLocks/>
          </p:cNvSpPr>
          <p:nvPr/>
        </p:nvSpPr>
        <p:spPr>
          <a:xfrm>
            <a:off x="7153275" y="2204286"/>
            <a:ext cx="4200525" cy="63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Transformação dos dados 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2F0716C-E99B-49A0-903A-88CEF37511EF}"/>
              </a:ext>
            </a:extLst>
          </p:cNvPr>
          <p:cNvSpPr txBox="1">
            <a:spLocks/>
          </p:cNvSpPr>
          <p:nvPr/>
        </p:nvSpPr>
        <p:spPr>
          <a:xfrm>
            <a:off x="2947986" y="1055649"/>
            <a:ext cx="6055307" cy="64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Realiza uma transformação nos dados observados e aplica um filtro no domínio de </a:t>
            </a:r>
            <a:r>
              <a:rPr lang="pt-BR" sz="1800" dirty="0" err="1"/>
              <a:t>fourier</a:t>
            </a:r>
            <a:r>
              <a:rPr lang="pt-BR" sz="1800" dirty="0"/>
              <a:t> 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8AF3CA-ED1D-44C9-A8BE-C7485172CFFF}"/>
              </a:ext>
            </a:extLst>
          </p:cNvPr>
          <p:cNvSpPr/>
          <p:nvPr/>
        </p:nvSpPr>
        <p:spPr>
          <a:xfrm>
            <a:off x="5103017" y="2232627"/>
            <a:ext cx="1985965" cy="878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/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CD960B-EC4B-4C4B-8A38-2DA43DCE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60" y="3828865"/>
                <a:ext cx="511447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48402-9685-483C-BD79-311A9CCB17C0}"/>
              </a:ext>
            </a:extLst>
          </p:cNvPr>
          <p:cNvSpPr txBox="1"/>
          <p:nvPr/>
        </p:nvSpPr>
        <p:spPr>
          <a:xfrm>
            <a:off x="2455954" y="0"/>
            <a:ext cx="728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Como acontece na prática?</a:t>
            </a:r>
            <a:endParaRPr lang="pt-BR" sz="4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3D28DD-8A98-4B63-9B25-4C3281AAD2A5}"/>
              </a:ext>
            </a:extLst>
          </p:cNvPr>
          <p:cNvSpPr txBox="1"/>
          <p:nvPr/>
        </p:nvSpPr>
        <p:spPr>
          <a:xfrm>
            <a:off x="2455952" y="4687794"/>
            <a:ext cx="728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Um processo de convolução!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23494CF-2F44-4A60-97B2-CFA0FBE5C9A2}"/>
                  </a:ext>
                </a:extLst>
              </p:cNvPr>
              <p:cNvSpPr txBox="1"/>
              <p:nvPr/>
            </p:nvSpPr>
            <p:spPr>
              <a:xfrm>
                <a:off x="3970511" y="5797588"/>
                <a:ext cx="4250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["/>
                        <m:endChr m:val="]"/>
                        <m:ctrlPr>
                          <a:rPr lang="pt-B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𝐝</m:t>
                            </m:r>
                          </m:e>
                          <m:sup>
                            <m:r>
                              <a:rPr lang="pt-B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</m:t>
                            </m:r>
                          </m:sup>
                        </m:sSup>
                      </m:e>
                    </m:d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pt-B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  <m:sup>
                        <m:r>
                          <a:rPr lang="pt-B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4000" dirty="0"/>
                  <a:t> 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23494CF-2F44-4A60-97B2-CFA0FBE5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11" y="5797588"/>
                <a:ext cx="425097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31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005251"/>
            <a:ext cx="11811000" cy="84749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Redução ao polo</a:t>
            </a:r>
          </a:p>
        </p:txBody>
      </p:sp>
    </p:spTree>
    <p:extLst>
      <p:ext uri="{BB962C8B-B14F-4D97-AF65-F5344CB8AC3E}">
        <p14:creationId xmlns:p14="http://schemas.microsoft.com/office/powerpoint/2010/main" val="314170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47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56034" y="376137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5029172" y="288402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72" y="288402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56033" y="358173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44606" y="303791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37413" y="400332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73106" y="283539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88623" y="411531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811255" y="281529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</p:spTree>
    <p:extLst>
      <p:ext uri="{BB962C8B-B14F-4D97-AF65-F5344CB8AC3E}">
        <p14:creationId xmlns:p14="http://schemas.microsoft.com/office/powerpoint/2010/main" val="3406274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48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56034" y="376137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5029172" y="288402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72" y="288402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56033" y="358173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44606" y="303791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37413" y="400332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73106" y="283539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88623" y="411531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811255" y="281529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4E935-9938-408B-8187-FF27C20D2596}"/>
              </a:ext>
            </a:extLst>
          </p:cNvPr>
          <p:cNvSpPr/>
          <p:nvPr/>
        </p:nvSpPr>
        <p:spPr>
          <a:xfrm>
            <a:off x="6531108" y="3747308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/>
              <p:nvPr/>
            </p:nvSpPr>
            <p:spPr>
              <a:xfrm>
                <a:off x="10899385" y="2869956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385" y="2869956"/>
                <a:ext cx="1099980" cy="307777"/>
              </a:xfrm>
              <a:prstGeom prst="rect">
                <a:avLst/>
              </a:prstGeom>
              <a:blipFill>
                <a:blip r:embed="rId4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0626D7-6DDC-47D3-B57A-5F3B1C8474E6}"/>
              </a:ext>
            </a:extLst>
          </p:cNvPr>
          <p:cNvCxnSpPr>
            <a:cxnSpLocks/>
          </p:cNvCxnSpPr>
          <p:nvPr/>
        </p:nvCxnSpPr>
        <p:spPr>
          <a:xfrm flipH="1">
            <a:off x="6531107" y="3567668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08243BA-4BBE-4C9B-9789-AD2B71D37866}"/>
              </a:ext>
            </a:extLst>
          </p:cNvPr>
          <p:cNvSpPr txBox="1"/>
          <p:nvPr/>
        </p:nvSpPr>
        <p:spPr>
          <a:xfrm>
            <a:off x="6519680" y="3023846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FEDDB38-1AFF-47AD-9DD6-6FEA399CB3A7}"/>
              </a:ext>
            </a:extLst>
          </p:cNvPr>
          <p:cNvSpPr/>
          <p:nvPr/>
        </p:nvSpPr>
        <p:spPr>
          <a:xfrm>
            <a:off x="8012487" y="3989258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B3D769E-680E-494D-B2B1-4CF63711510D}"/>
              </a:ext>
            </a:extLst>
          </p:cNvPr>
          <p:cNvSpPr/>
          <p:nvPr/>
        </p:nvSpPr>
        <p:spPr>
          <a:xfrm>
            <a:off x="7888743" y="2899875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D8FB58-86C6-4F33-B037-D8A7AF9AF4E9}"/>
              </a:ext>
            </a:extLst>
          </p:cNvPr>
          <p:cNvSpPr/>
          <p:nvPr/>
        </p:nvSpPr>
        <p:spPr>
          <a:xfrm>
            <a:off x="8845027" y="2914107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C6AD46-FF65-4A72-8092-2557217C91D3}"/>
              </a:ext>
            </a:extLst>
          </p:cNvPr>
          <p:cNvCxnSpPr>
            <a:cxnSpLocks/>
          </p:cNvCxnSpPr>
          <p:nvPr/>
        </p:nvCxnSpPr>
        <p:spPr>
          <a:xfrm>
            <a:off x="8845284" y="4067801"/>
            <a:ext cx="17080" cy="7255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38F376E-ADEE-49C4-A33E-C7EAB87F2E53}"/>
              </a:ext>
            </a:extLst>
          </p:cNvPr>
          <p:cNvCxnSpPr>
            <a:cxnSpLocks/>
          </p:cNvCxnSpPr>
          <p:nvPr/>
        </p:nvCxnSpPr>
        <p:spPr>
          <a:xfrm>
            <a:off x="10806594" y="2869956"/>
            <a:ext cx="0" cy="38713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EA43ACA-7B0B-49B7-8A79-3E34E2678FDC}"/>
              </a:ext>
            </a:extLst>
          </p:cNvPr>
          <p:cNvCxnSpPr>
            <a:cxnSpLocks/>
          </p:cNvCxnSpPr>
          <p:nvPr/>
        </p:nvCxnSpPr>
        <p:spPr>
          <a:xfrm>
            <a:off x="7123700" y="1998083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5DB0E31-47E0-454D-8D09-3984C8E4737F}"/>
              </a:ext>
            </a:extLst>
          </p:cNvPr>
          <p:cNvSpPr txBox="1"/>
          <p:nvPr/>
        </p:nvSpPr>
        <p:spPr>
          <a:xfrm>
            <a:off x="7598318" y="3792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Polo Norte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33F0C71-2715-4D87-81A4-C20912FEB046}"/>
              </a:ext>
            </a:extLst>
          </p:cNvPr>
          <p:cNvSpPr/>
          <p:nvPr/>
        </p:nvSpPr>
        <p:spPr>
          <a:xfrm>
            <a:off x="7315200" y="712632"/>
            <a:ext cx="3214688" cy="1534373"/>
          </a:xfrm>
          <a:custGeom>
            <a:avLst/>
            <a:gdLst>
              <a:gd name="connsiteX0" fmla="*/ 0 w 3214688"/>
              <a:gd name="connsiteY0" fmla="*/ 1287618 h 1534373"/>
              <a:gd name="connsiteX1" fmla="*/ 114300 w 3214688"/>
              <a:gd name="connsiteY1" fmla="*/ 1373343 h 1534373"/>
              <a:gd name="connsiteX2" fmla="*/ 214313 w 3214688"/>
              <a:gd name="connsiteY2" fmla="*/ 1401918 h 1534373"/>
              <a:gd name="connsiteX3" fmla="*/ 257175 w 3214688"/>
              <a:gd name="connsiteY3" fmla="*/ 1416206 h 1534373"/>
              <a:gd name="connsiteX4" fmla="*/ 442913 w 3214688"/>
              <a:gd name="connsiteY4" fmla="*/ 1401918 h 1534373"/>
              <a:gd name="connsiteX5" fmla="*/ 457200 w 3214688"/>
              <a:gd name="connsiteY5" fmla="*/ 1316193 h 1534373"/>
              <a:gd name="connsiteX6" fmla="*/ 514350 w 3214688"/>
              <a:gd name="connsiteY6" fmla="*/ 1273331 h 1534373"/>
              <a:gd name="connsiteX7" fmla="*/ 542925 w 3214688"/>
              <a:gd name="connsiteY7" fmla="*/ 1216181 h 1534373"/>
              <a:gd name="connsiteX8" fmla="*/ 642938 w 3214688"/>
              <a:gd name="connsiteY8" fmla="*/ 1059018 h 1534373"/>
              <a:gd name="connsiteX9" fmla="*/ 714375 w 3214688"/>
              <a:gd name="connsiteY9" fmla="*/ 959006 h 1534373"/>
              <a:gd name="connsiteX10" fmla="*/ 728663 w 3214688"/>
              <a:gd name="connsiteY10" fmla="*/ 873281 h 1534373"/>
              <a:gd name="connsiteX11" fmla="*/ 742950 w 3214688"/>
              <a:gd name="connsiteY11" fmla="*/ 773268 h 1534373"/>
              <a:gd name="connsiteX12" fmla="*/ 771525 w 3214688"/>
              <a:gd name="connsiteY12" fmla="*/ 687543 h 1534373"/>
              <a:gd name="connsiteX13" fmla="*/ 785813 w 3214688"/>
              <a:gd name="connsiteY13" fmla="*/ 573243 h 1534373"/>
              <a:gd name="connsiteX14" fmla="*/ 842963 w 3214688"/>
              <a:gd name="connsiteY14" fmla="*/ 501806 h 1534373"/>
              <a:gd name="connsiteX15" fmla="*/ 900113 w 3214688"/>
              <a:gd name="connsiteY15" fmla="*/ 358931 h 1534373"/>
              <a:gd name="connsiteX16" fmla="*/ 928688 w 3214688"/>
              <a:gd name="connsiteY16" fmla="*/ 301781 h 1534373"/>
              <a:gd name="connsiteX17" fmla="*/ 971550 w 3214688"/>
              <a:gd name="connsiteY17" fmla="*/ 187481 h 1534373"/>
              <a:gd name="connsiteX18" fmla="*/ 1000125 w 3214688"/>
              <a:gd name="connsiteY18" fmla="*/ 144618 h 1534373"/>
              <a:gd name="connsiteX19" fmla="*/ 1143000 w 3214688"/>
              <a:gd name="connsiteY19" fmla="*/ 116043 h 1534373"/>
              <a:gd name="connsiteX20" fmla="*/ 1185863 w 3214688"/>
              <a:gd name="connsiteY20" fmla="*/ 73181 h 1534373"/>
              <a:gd name="connsiteX21" fmla="*/ 1528763 w 3214688"/>
              <a:gd name="connsiteY21" fmla="*/ 1743 h 1534373"/>
              <a:gd name="connsiteX22" fmla="*/ 1771650 w 3214688"/>
              <a:gd name="connsiteY22" fmla="*/ 16031 h 1534373"/>
              <a:gd name="connsiteX23" fmla="*/ 1814513 w 3214688"/>
              <a:gd name="connsiteY23" fmla="*/ 58893 h 1534373"/>
              <a:gd name="connsiteX24" fmla="*/ 1857375 w 3214688"/>
              <a:gd name="connsiteY24" fmla="*/ 130331 h 1534373"/>
              <a:gd name="connsiteX25" fmla="*/ 1885950 w 3214688"/>
              <a:gd name="connsiteY25" fmla="*/ 173193 h 1534373"/>
              <a:gd name="connsiteX26" fmla="*/ 1914525 w 3214688"/>
              <a:gd name="connsiteY26" fmla="*/ 316068 h 1534373"/>
              <a:gd name="connsiteX27" fmla="*/ 2014538 w 3214688"/>
              <a:gd name="connsiteY27" fmla="*/ 444656 h 1534373"/>
              <a:gd name="connsiteX28" fmla="*/ 2043113 w 3214688"/>
              <a:gd name="connsiteY28" fmla="*/ 487518 h 1534373"/>
              <a:gd name="connsiteX29" fmla="*/ 2128838 w 3214688"/>
              <a:gd name="connsiteY29" fmla="*/ 573243 h 1534373"/>
              <a:gd name="connsiteX30" fmla="*/ 2171700 w 3214688"/>
              <a:gd name="connsiteY30" fmla="*/ 616106 h 1534373"/>
              <a:gd name="connsiteX31" fmla="*/ 2200275 w 3214688"/>
              <a:gd name="connsiteY31" fmla="*/ 701831 h 1534373"/>
              <a:gd name="connsiteX32" fmla="*/ 2257425 w 3214688"/>
              <a:gd name="connsiteY32" fmla="*/ 801843 h 1534373"/>
              <a:gd name="connsiteX33" fmla="*/ 2271713 w 3214688"/>
              <a:gd name="connsiteY33" fmla="*/ 930431 h 1534373"/>
              <a:gd name="connsiteX34" fmla="*/ 2328863 w 3214688"/>
              <a:gd name="connsiteY34" fmla="*/ 1044731 h 1534373"/>
              <a:gd name="connsiteX35" fmla="*/ 2386013 w 3214688"/>
              <a:gd name="connsiteY35" fmla="*/ 1130456 h 1534373"/>
              <a:gd name="connsiteX36" fmla="*/ 2443163 w 3214688"/>
              <a:gd name="connsiteY36" fmla="*/ 1259043 h 1534373"/>
              <a:gd name="connsiteX37" fmla="*/ 2486025 w 3214688"/>
              <a:gd name="connsiteY37" fmla="*/ 1273331 h 1534373"/>
              <a:gd name="connsiteX38" fmla="*/ 2571750 w 3214688"/>
              <a:gd name="connsiteY38" fmla="*/ 1344768 h 1534373"/>
              <a:gd name="connsiteX39" fmla="*/ 2628900 w 3214688"/>
              <a:gd name="connsiteY39" fmla="*/ 1359056 h 1534373"/>
              <a:gd name="connsiteX40" fmla="*/ 2671763 w 3214688"/>
              <a:gd name="connsiteY40" fmla="*/ 1373343 h 1534373"/>
              <a:gd name="connsiteX41" fmla="*/ 2800350 w 3214688"/>
              <a:gd name="connsiteY41" fmla="*/ 1430493 h 1534373"/>
              <a:gd name="connsiteX42" fmla="*/ 2843213 w 3214688"/>
              <a:gd name="connsiteY42" fmla="*/ 1444781 h 1534373"/>
              <a:gd name="connsiteX43" fmla="*/ 2886075 w 3214688"/>
              <a:gd name="connsiteY43" fmla="*/ 1459068 h 1534373"/>
              <a:gd name="connsiteX44" fmla="*/ 2957513 w 3214688"/>
              <a:gd name="connsiteY44" fmla="*/ 1516218 h 1534373"/>
              <a:gd name="connsiteX45" fmla="*/ 3000375 w 3214688"/>
              <a:gd name="connsiteY45" fmla="*/ 1530506 h 1534373"/>
              <a:gd name="connsiteX46" fmla="*/ 3014663 w 3214688"/>
              <a:gd name="connsiteY46" fmla="*/ 1444781 h 1534373"/>
              <a:gd name="connsiteX47" fmla="*/ 3114675 w 3214688"/>
              <a:gd name="connsiteY47" fmla="*/ 1373343 h 1534373"/>
              <a:gd name="connsiteX48" fmla="*/ 3200400 w 3214688"/>
              <a:gd name="connsiteY48" fmla="*/ 1316193 h 1534373"/>
              <a:gd name="connsiteX49" fmla="*/ 3214688 w 3214688"/>
              <a:gd name="connsiteY49" fmla="*/ 1316193 h 15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14688" h="1534373">
                <a:moveTo>
                  <a:pt x="0" y="1287618"/>
                </a:moveTo>
                <a:cubicBezTo>
                  <a:pt x="17520" y="1301634"/>
                  <a:pt x="83975" y="1358180"/>
                  <a:pt x="114300" y="1373343"/>
                </a:cubicBezTo>
                <a:cubicBezTo>
                  <a:pt x="137142" y="1384764"/>
                  <a:pt x="192944" y="1395813"/>
                  <a:pt x="214313" y="1401918"/>
                </a:cubicBezTo>
                <a:cubicBezTo>
                  <a:pt x="228794" y="1406055"/>
                  <a:pt x="242888" y="1411443"/>
                  <a:pt x="257175" y="1416206"/>
                </a:cubicBezTo>
                <a:cubicBezTo>
                  <a:pt x="319088" y="1411443"/>
                  <a:pt x="387373" y="1429688"/>
                  <a:pt x="442913" y="1401918"/>
                </a:cubicBezTo>
                <a:cubicBezTo>
                  <a:pt x="468824" y="1388963"/>
                  <a:pt x="443131" y="1341517"/>
                  <a:pt x="457200" y="1316193"/>
                </a:cubicBezTo>
                <a:cubicBezTo>
                  <a:pt x="468764" y="1295377"/>
                  <a:pt x="495300" y="1287618"/>
                  <a:pt x="514350" y="1273331"/>
                </a:cubicBezTo>
                <a:cubicBezTo>
                  <a:pt x="523875" y="1254281"/>
                  <a:pt x="532581" y="1234799"/>
                  <a:pt x="542925" y="1216181"/>
                </a:cubicBezTo>
                <a:cubicBezTo>
                  <a:pt x="576553" y="1155652"/>
                  <a:pt x="603657" y="1117940"/>
                  <a:pt x="642938" y="1059018"/>
                </a:cubicBezTo>
                <a:cubicBezTo>
                  <a:pt x="684719" y="996347"/>
                  <a:pt x="661214" y="1029888"/>
                  <a:pt x="714375" y="959006"/>
                </a:cubicBezTo>
                <a:cubicBezTo>
                  <a:pt x="719138" y="930431"/>
                  <a:pt x="724258" y="901913"/>
                  <a:pt x="728663" y="873281"/>
                </a:cubicBezTo>
                <a:cubicBezTo>
                  <a:pt x="733784" y="839996"/>
                  <a:pt x="735378" y="806082"/>
                  <a:pt x="742950" y="773268"/>
                </a:cubicBezTo>
                <a:cubicBezTo>
                  <a:pt x="749723" y="743919"/>
                  <a:pt x="771525" y="687543"/>
                  <a:pt x="771525" y="687543"/>
                </a:cubicBezTo>
                <a:cubicBezTo>
                  <a:pt x="776288" y="649443"/>
                  <a:pt x="772029" y="609080"/>
                  <a:pt x="785813" y="573243"/>
                </a:cubicBezTo>
                <a:cubicBezTo>
                  <a:pt x="796760" y="544781"/>
                  <a:pt x="826591" y="527533"/>
                  <a:pt x="842963" y="501806"/>
                </a:cubicBezTo>
                <a:cubicBezTo>
                  <a:pt x="918042" y="383825"/>
                  <a:pt x="863672" y="456105"/>
                  <a:pt x="900113" y="358931"/>
                </a:cubicBezTo>
                <a:cubicBezTo>
                  <a:pt x="907591" y="338989"/>
                  <a:pt x="920298" y="321358"/>
                  <a:pt x="928688" y="301781"/>
                </a:cubicBezTo>
                <a:cubicBezTo>
                  <a:pt x="965788" y="215213"/>
                  <a:pt x="912344" y="305893"/>
                  <a:pt x="971550" y="187481"/>
                </a:cubicBezTo>
                <a:cubicBezTo>
                  <a:pt x="979229" y="172122"/>
                  <a:pt x="984274" y="151222"/>
                  <a:pt x="1000125" y="144618"/>
                </a:cubicBezTo>
                <a:cubicBezTo>
                  <a:pt x="1044957" y="125938"/>
                  <a:pt x="1095375" y="125568"/>
                  <a:pt x="1143000" y="116043"/>
                </a:cubicBezTo>
                <a:cubicBezTo>
                  <a:pt x="1157288" y="101756"/>
                  <a:pt x="1170657" y="86486"/>
                  <a:pt x="1185863" y="73181"/>
                </a:cubicBezTo>
                <a:cubicBezTo>
                  <a:pt x="1315090" y="-39892"/>
                  <a:pt x="1265376" y="15606"/>
                  <a:pt x="1528763" y="1743"/>
                </a:cubicBezTo>
                <a:cubicBezTo>
                  <a:pt x="1609725" y="6506"/>
                  <a:pt x="1692123" y="126"/>
                  <a:pt x="1771650" y="16031"/>
                </a:cubicBezTo>
                <a:cubicBezTo>
                  <a:pt x="1791463" y="19994"/>
                  <a:pt x="1802390" y="42729"/>
                  <a:pt x="1814513" y="58893"/>
                </a:cubicBezTo>
                <a:cubicBezTo>
                  <a:pt x="1831175" y="81109"/>
                  <a:pt x="1842657" y="106782"/>
                  <a:pt x="1857375" y="130331"/>
                </a:cubicBezTo>
                <a:cubicBezTo>
                  <a:pt x="1866476" y="144892"/>
                  <a:pt x="1876425" y="158906"/>
                  <a:pt x="1885950" y="173193"/>
                </a:cubicBezTo>
                <a:cubicBezTo>
                  <a:pt x="1887159" y="181658"/>
                  <a:pt x="1896390" y="288866"/>
                  <a:pt x="1914525" y="316068"/>
                </a:cubicBezTo>
                <a:cubicBezTo>
                  <a:pt x="1944646" y="361249"/>
                  <a:pt x="1984417" y="399475"/>
                  <a:pt x="2014538" y="444656"/>
                </a:cubicBezTo>
                <a:cubicBezTo>
                  <a:pt x="2024063" y="458943"/>
                  <a:pt x="2031705" y="474684"/>
                  <a:pt x="2043113" y="487518"/>
                </a:cubicBezTo>
                <a:cubicBezTo>
                  <a:pt x="2069961" y="517722"/>
                  <a:pt x="2100263" y="544668"/>
                  <a:pt x="2128838" y="573243"/>
                </a:cubicBezTo>
                <a:lnTo>
                  <a:pt x="2171700" y="616106"/>
                </a:lnTo>
                <a:cubicBezTo>
                  <a:pt x="2181225" y="644681"/>
                  <a:pt x="2186805" y="674890"/>
                  <a:pt x="2200275" y="701831"/>
                </a:cubicBezTo>
                <a:cubicBezTo>
                  <a:pt x="2236529" y="774339"/>
                  <a:pt x="2217036" y="741260"/>
                  <a:pt x="2257425" y="801843"/>
                </a:cubicBezTo>
                <a:cubicBezTo>
                  <a:pt x="2262188" y="844706"/>
                  <a:pt x="2264623" y="887891"/>
                  <a:pt x="2271713" y="930431"/>
                </a:cubicBezTo>
                <a:cubicBezTo>
                  <a:pt x="2279768" y="978760"/>
                  <a:pt x="2305936" y="998877"/>
                  <a:pt x="2328863" y="1044731"/>
                </a:cubicBezTo>
                <a:cubicBezTo>
                  <a:pt x="2370217" y="1127440"/>
                  <a:pt x="2304758" y="1049201"/>
                  <a:pt x="2386013" y="1130456"/>
                </a:cubicBezTo>
                <a:cubicBezTo>
                  <a:pt x="2394745" y="1156652"/>
                  <a:pt x="2412288" y="1234343"/>
                  <a:pt x="2443163" y="1259043"/>
                </a:cubicBezTo>
                <a:cubicBezTo>
                  <a:pt x="2454923" y="1268451"/>
                  <a:pt x="2471738" y="1268568"/>
                  <a:pt x="2486025" y="1273331"/>
                </a:cubicBezTo>
                <a:cubicBezTo>
                  <a:pt x="2511771" y="1299076"/>
                  <a:pt x="2536942" y="1329850"/>
                  <a:pt x="2571750" y="1344768"/>
                </a:cubicBezTo>
                <a:cubicBezTo>
                  <a:pt x="2589799" y="1352503"/>
                  <a:pt x="2610019" y="1353662"/>
                  <a:pt x="2628900" y="1359056"/>
                </a:cubicBezTo>
                <a:cubicBezTo>
                  <a:pt x="2643381" y="1363193"/>
                  <a:pt x="2657475" y="1368581"/>
                  <a:pt x="2671763" y="1373343"/>
                </a:cubicBezTo>
                <a:cubicBezTo>
                  <a:pt x="2739687" y="1418626"/>
                  <a:pt x="2698334" y="1396487"/>
                  <a:pt x="2800350" y="1430493"/>
                </a:cubicBezTo>
                <a:lnTo>
                  <a:pt x="2843213" y="1444781"/>
                </a:lnTo>
                <a:lnTo>
                  <a:pt x="2886075" y="1459068"/>
                </a:lnTo>
                <a:cubicBezTo>
                  <a:pt x="2909888" y="1478118"/>
                  <a:pt x="2931653" y="1500056"/>
                  <a:pt x="2957513" y="1516218"/>
                </a:cubicBezTo>
                <a:cubicBezTo>
                  <a:pt x="2970284" y="1524200"/>
                  <a:pt x="2990967" y="1542266"/>
                  <a:pt x="3000375" y="1530506"/>
                </a:cubicBezTo>
                <a:cubicBezTo>
                  <a:pt x="3018472" y="1507885"/>
                  <a:pt x="3005502" y="1472264"/>
                  <a:pt x="3014663" y="1444781"/>
                </a:cubicBezTo>
                <a:cubicBezTo>
                  <a:pt x="3032772" y="1390456"/>
                  <a:pt x="3064174" y="1393543"/>
                  <a:pt x="3114675" y="1373343"/>
                </a:cubicBezTo>
                <a:cubicBezTo>
                  <a:pt x="3158939" y="1329080"/>
                  <a:pt x="3145263" y="1329978"/>
                  <a:pt x="3200400" y="1316193"/>
                </a:cubicBezTo>
                <a:cubicBezTo>
                  <a:pt x="3205020" y="1315038"/>
                  <a:pt x="3209925" y="1316193"/>
                  <a:pt x="3214688" y="1316193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593CC4-9856-450C-BB83-AF0BF8CDF709}"/>
              </a:ext>
            </a:extLst>
          </p:cNvPr>
          <p:cNvSpPr txBox="1"/>
          <p:nvPr/>
        </p:nvSpPr>
        <p:spPr>
          <a:xfrm>
            <a:off x="8567796" y="1029558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23B4D1-E419-42A1-9215-81E9DCB3A7D7}"/>
              </a:ext>
            </a:extLst>
          </p:cNvPr>
          <p:cNvSpPr txBox="1"/>
          <p:nvPr/>
        </p:nvSpPr>
        <p:spPr>
          <a:xfrm>
            <a:off x="2578426" y="5634232"/>
            <a:ext cx="728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Magnetizado na vertical!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736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49</a:t>
            </a:fld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4E935-9938-408B-8187-FF27C20D2596}"/>
              </a:ext>
            </a:extLst>
          </p:cNvPr>
          <p:cNvSpPr/>
          <p:nvPr/>
        </p:nvSpPr>
        <p:spPr>
          <a:xfrm>
            <a:off x="373195" y="374321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/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0626D7-6DDC-47D3-B57A-5F3B1C8474E6}"/>
              </a:ext>
            </a:extLst>
          </p:cNvPr>
          <p:cNvCxnSpPr>
            <a:cxnSpLocks/>
          </p:cNvCxnSpPr>
          <p:nvPr/>
        </p:nvCxnSpPr>
        <p:spPr>
          <a:xfrm flipH="1">
            <a:off x="373194" y="356357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08243BA-4BBE-4C9B-9789-AD2B71D37866}"/>
              </a:ext>
            </a:extLst>
          </p:cNvPr>
          <p:cNvSpPr txBox="1"/>
          <p:nvPr/>
        </p:nvSpPr>
        <p:spPr>
          <a:xfrm>
            <a:off x="361767" y="301975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FEDDB38-1AFF-47AD-9DD6-6FEA399CB3A7}"/>
              </a:ext>
            </a:extLst>
          </p:cNvPr>
          <p:cNvSpPr/>
          <p:nvPr/>
        </p:nvSpPr>
        <p:spPr>
          <a:xfrm>
            <a:off x="1854574" y="398516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B3D769E-680E-494D-B2B1-4CF63711510D}"/>
              </a:ext>
            </a:extLst>
          </p:cNvPr>
          <p:cNvSpPr/>
          <p:nvPr/>
        </p:nvSpPr>
        <p:spPr>
          <a:xfrm>
            <a:off x="1730830" y="289578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D8FB58-86C6-4F33-B037-D8A7AF9AF4E9}"/>
              </a:ext>
            </a:extLst>
          </p:cNvPr>
          <p:cNvSpPr/>
          <p:nvPr/>
        </p:nvSpPr>
        <p:spPr>
          <a:xfrm>
            <a:off x="2687114" y="2910015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C6AD46-FF65-4A72-8092-2557217C91D3}"/>
              </a:ext>
            </a:extLst>
          </p:cNvPr>
          <p:cNvCxnSpPr>
            <a:cxnSpLocks/>
          </p:cNvCxnSpPr>
          <p:nvPr/>
        </p:nvCxnSpPr>
        <p:spPr>
          <a:xfrm>
            <a:off x="2687371" y="4063709"/>
            <a:ext cx="17080" cy="7255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38F376E-ADEE-49C4-A33E-C7EAB87F2E53}"/>
              </a:ext>
            </a:extLst>
          </p:cNvPr>
          <p:cNvCxnSpPr>
            <a:cxnSpLocks/>
          </p:cNvCxnSpPr>
          <p:nvPr/>
        </p:nvCxnSpPr>
        <p:spPr>
          <a:xfrm>
            <a:off x="4648681" y="2865864"/>
            <a:ext cx="0" cy="38713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EA43ACA-7B0B-49B7-8A79-3E34E2678FDC}"/>
              </a:ext>
            </a:extLst>
          </p:cNvPr>
          <p:cNvCxnSpPr>
            <a:cxnSpLocks/>
          </p:cNvCxnSpPr>
          <p:nvPr/>
        </p:nvCxnSpPr>
        <p:spPr>
          <a:xfrm>
            <a:off x="965787" y="199399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5DB0E31-47E0-454D-8D09-3984C8E4737F}"/>
              </a:ext>
            </a:extLst>
          </p:cNvPr>
          <p:cNvSpPr txBox="1"/>
          <p:nvPr/>
        </p:nvSpPr>
        <p:spPr>
          <a:xfrm>
            <a:off x="1440405" y="33831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Polo Norte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33F0C71-2715-4D87-81A4-C20912FEB046}"/>
              </a:ext>
            </a:extLst>
          </p:cNvPr>
          <p:cNvSpPr/>
          <p:nvPr/>
        </p:nvSpPr>
        <p:spPr>
          <a:xfrm>
            <a:off x="1157287" y="708540"/>
            <a:ext cx="3214688" cy="1534373"/>
          </a:xfrm>
          <a:custGeom>
            <a:avLst/>
            <a:gdLst>
              <a:gd name="connsiteX0" fmla="*/ 0 w 3214688"/>
              <a:gd name="connsiteY0" fmla="*/ 1287618 h 1534373"/>
              <a:gd name="connsiteX1" fmla="*/ 114300 w 3214688"/>
              <a:gd name="connsiteY1" fmla="*/ 1373343 h 1534373"/>
              <a:gd name="connsiteX2" fmla="*/ 214313 w 3214688"/>
              <a:gd name="connsiteY2" fmla="*/ 1401918 h 1534373"/>
              <a:gd name="connsiteX3" fmla="*/ 257175 w 3214688"/>
              <a:gd name="connsiteY3" fmla="*/ 1416206 h 1534373"/>
              <a:gd name="connsiteX4" fmla="*/ 442913 w 3214688"/>
              <a:gd name="connsiteY4" fmla="*/ 1401918 h 1534373"/>
              <a:gd name="connsiteX5" fmla="*/ 457200 w 3214688"/>
              <a:gd name="connsiteY5" fmla="*/ 1316193 h 1534373"/>
              <a:gd name="connsiteX6" fmla="*/ 514350 w 3214688"/>
              <a:gd name="connsiteY6" fmla="*/ 1273331 h 1534373"/>
              <a:gd name="connsiteX7" fmla="*/ 542925 w 3214688"/>
              <a:gd name="connsiteY7" fmla="*/ 1216181 h 1534373"/>
              <a:gd name="connsiteX8" fmla="*/ 642938 w 3214688"/>
              <a:gd name="connsiteY8" fmla="*/ 1059018 h 1534373"/>
              <a:gd name="connsiteX9" fmla="*/ 714375 w 3214688"/>
              <a:gd name="connsiteY9" fmla="*/ 959006 h 1534373"/>
              <a:gd name="connsiteX10" fmla="*/ 728663 w 3214688"/>
              <a:gd name="connsiteY10" fmla="*/ 873281 h 1534373"/>
              <a:gd name="connsiteX11" fmla="*/ 742950 w 3214688"/>
              <a:gd name="connsiteY11" fmla="*/ 773268 h 1534373"/>
              <a:gd name="connsiteX12" fmla="*/ 771525 w 3214688"/>
              <a:gd name="connsiteY12" fmla="*/ 687543 h 1534373"/>
              <a:gd name="connsiteX13" fmla="*/ 785813 w 3214688"/>
              <a:gd name="connsiteY13" fmla="*/ 573243 h 1534373"/>
              <a:gd name="connsiteX14" fmla="*/ 842963 w 3214688"/>
              <a:gd name="connsiteY14" fmla="*/ 501806 h 1534373"/>
              <a:gd name="connsiteX15" fmla="*/ 900113 w 3214688"/>
              <a:gd name="connsiteY15" fmla="*/ 358931 h 1534373"/>
              <a:gd name="connsiteX16" fmla="*/ 928688 w 3214688"/>
              <a:gd name="connsiteY16" fmla="*/ 301781 h 1534373"/>
              <a:gd name="connsiteX17" fmla="*/ 971550 w 3214688"/>
              <a:gd name="connsiteY17" fmla="*/ 187481 h 1534373"/>
              <a:gd name="connsiteX18" fmla="*/ 1000125 w 3214688"/>
              <a:gd name="connsiteY18" fmla="*/ 144618 h 1534373"/>
              <a:gd name="connsiteX19" fmla="*/ 1143000 w 3214688"/>
              <a:gd name="connsiteY19" fmla="*/ 116043 h 1534373"/>
              <a:gd name="connsiteX20" fmla="*/ 1185863 w 3214688"/>
              <a:gd name="connsiteY20" fmla="*/ 73181 h 1534373"/>
              <a:gd name="connsiteX21" fmla="*/ 1528763 w 3214688"/>
              <a:gd name="connsiteY21" fmla="*/ 1743 h 1534373"/>
              <a:gd name="connsiteX22" fmla="*/ 1771650 w 3214688"/>
              <a:gd name="connsiteY22" fmla="*/ 16031 h 1534373"/>
              <a:gd name="connsiteX23" fmla="*/ 1814513 w 3214688"/>
              <a:gd name="connsiteY23" fmla="*/ 58893 h 1534373"/>
              <a:gd name="connsiteX24" fmla="*/ 1857375 w 3214688"/>
              <a:gd name="connsiteY24" fmla="*/ 130331 h 1534373"/>
              <a:gd name="connsiteX25" fmla="*/ 1885950 w 3214688"/>
              <a:gd name="connsiteY25" fmla="*/ 173193 h 1534373"/>
              <a:gd name="connsiteX26" fmla="*/ 1914525 w 3214688"/>
              <a:gd name="connsiteY26" fmla="*/ 316068 h 1534373"/>
              <a:gd name="connsiteX27" fmla="*/ 2014538 w 3214688"/>
              <a:gd name="connsiteY27" fmla="*/ 444656 h 1534373"/>
              <a:gd name="connsiteX28" fmla="*/ 2043113 w 3214688"/>
              <a:gd name="connsiteY28" fmla="*/ 487518 h 1534373"/>
              <a:gd name="connsiteX29" fmla="*/ 2128838 w 3214688"/>
              <a:gd name="connsiteY29" fmla="*/ 573243 h 1534373"/>
              <a:gd name="connsiteX30" fmla="*/ 2171700 w 3214688"/>
              <a:gd name="connsiteY30" fmla="*/ 616106 h 1534373"/>
              <a:gd name="connsiteX31" fmla="*/ 2200275 w 3214688"/>
              <a:gd name="connsiteY31" fmla="*/ 701831 h 1534373"/>
              <a:gd name="connsiteX32" fmla="*/ 2257425 w 3214688"/>
              <a:gd name="connsiteY32" fmla="*/ 801843 h 1534373"/>
              <a:gd name="connsiteX33" fmla="*/ 2271713 w 3214688"/>
              <a:gd name="connsiteY33" fmla="*/ 930431 h 1534373"/>
              <a:gd name="connsiteX34" fmla="*/ 2328863 w 3214688"/>
              <a:gd name="connsiteY34" fmla="*/ 1044731 h 1534373"/>
              <a:gd name="connsiteX35" fmla="*/ 2386013 w 3214688"/>
              <a:gd name="connsiteY35" fmla="*/ 1130456 h 1534373"/>
              <a:gd name="connsiteX36" fmla="*/ 2443163 w 3214688"/>
              <a:gd name="connsiteY36" fmla="*/ 1259043 h 1534373"/>
              <a:gd name="connsiteX37" fmla="*/ 2486025 w 3214688"/>
              <a:gd name="connsiteY37" fmla="*/ 1273331 h 1534373"/>
              <a:gd name="connsiteX38" fmla="*/ 2571750 w 3214688"/>
              <a:gd name="connsiteY38" fmla="*/ 1344768 h 1534373"/>
              <a:gd name="connsiteX39" fmla="*/ 2628900 w 3214688"/>
              <a:gd name="connsiteY39" fmla="*/ 1359056 h 1534373"/>
              <a:gd name="connsiteX40" fmla="*/ 2671763 w 3214688"/>
              <a:gd name="connsiteY40" fmla="*/ 1373343 h 1534373"/>
              <a:gd name="connsiteX41" fmla="*/ 2800350 w 3214688"/>
              <a:gd name="connsiteY41" fmla="*/ 1430493 h 1534373"/>
              <a:gd name="connsiteX42" fmla="*/ 2843213 w 3214688"/>
              <a:gd name="connsiteY42" fmla="*/ 1444781 h 1534373"/>
              <a:gd name="connsiteX43" fmla="*/ 2886075 w 3214688"/>
              <a:gd name="connsiteY43" fmla="*/ 1459068 h 1534373"/>
              <a:gd name="connsiteX44" fmla="*/ 2957513 w 3214688"/>
              <a:gd name="connsiteY44" fmla="*/ 1516218 h 1534373"/>
              <a:gd name="connsiteX45" fmla="*/ 3000375 w 3214688"/>
              <a:gd name="connsiteY45" fmla="*/ 1530506 h 1534373"/>
              <a:gd name="connsiteX46" fmla="*/ 3014663 w 3214688"/>
              <a:gd name="connsiteY46" fmla="*/ 1444781 h 1534373"/>
              <a:gd name="connsiteX47" fmla="*/ 3114675 w 3214688"/>
              <a:gd name="connsiteY47" fmla="*/ 1373343 h 1534373"/>
              <a:gd name="connsiteX48" fmla="*/ 3200400 w 3214688"/>
              <a:gd name="connsiteY48" fmla="*/ 1316193 h 1534373"/>
              <a:gd name="connsiteX49" fmla="*/ 3214688 w 3214688"/>
              <a:gd name="connsiteY49" fmla="*/ 1316193 h 15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14688" h="1534373">
                <a:moveTo>
                  <a:pt x="0" y="1287618"/>
                </a:moveTo>
                <a:cubicBezTo>
                  <a:pt x="17520" y="1301634"/>
                  <a:pt x="83975" y="1358180"/>
                  <a:pt x="114300" y="1373343"/>
                </a:cubicBezTo>
                <a:cubicBezTo>
                  <a:pt x="137142" y="1384764"/>
                  <a:pt x="192944" y="1395813"/>
                  <a:pt x="214313" y="1401918"/>
                </a:cubicBezTo>
                <a:cubicBezTo>
                  <a:pt x="228794" y="1406055"/>
                  <a:pt x="242888" y="1411443"/>
                  <a:pt x="257175" y="1416206"/>
                </a:cubicBezTo>
                <a:cubicBezTo>
                  <a:pt x="319088" y="1411443"/>
                  <a:pt x="387373" y="1429688"/>
                  <a:pt x="442913" y="1401918"/>
                </a:cubicBezTo>
                <a:cubicBezTo>
                  <a:pt x="468824" y="1388963"/>
                  <a:pt x="443131" y="1341517"/>
                  <a:pt x="457200" y="1316193"/>
                </a:cubicBezTo>
                <a:cubicBezTo>
                  <a:pt x="468764" y="1295377"/>
                  <a:pt x="495300" y="1287618"/>
                  <a:pt x="514350" y="1273331"/>
                </a:cubicBezTo>
                <a:cubicBezTo>
                  <a:pt x="523875" y="1254281"/>
                  <a:pt x="532581" y="1234799"/>
                  <a:pt x="542925" y="1216181"/>
                </a:cubicBezTo>
                <a:cubicBezTo>
                  <a:pt x="576553" y="1155652"/>
                  <a:pt x="603657" y="1117940"/>
                  <a:pt x="642938" y="1059018"/>
                </a:cubicBezTo>
                <a:cubicBezTo>
                  <a:pt x="684719" y="996347"/>
                  <a:pt x="661214" y="1029888"/>
                  <a:pt x="714375" y="959006"/>
                </a:cubicBezTo>
                <a:cubicBezTo>
                  <a:pt x="719138" y="930431"/>
                  <a:pt x="724258" y="901913"/>
                  <a:pt x="728663" y="873281"/>
                </a:cubicBezTo>
                <a:cubicBezTo>
                  <a:pt x="733784" y="839996"/>
                  <a:pt x="735378" y="806082"/>
                  <a:pt x="742950" y="773268"/>
                </a:cubicBezTo>
                <a:cubicBezTo>
                  <a:pt x="749723" y="743919"/>
                  <a:pt x="771525" y="687543"/>
                  <a:pt x="771525" y="687543"/>
                </a:cubicBezTo>
                <a:cubicBezTo>
                  <a:pt x="776288" y="649443"/>
                  <a:pt x="772029" y="609080"/>
                  <a:pt x="785813" y="573243"/>
                </a:cubicBezTo>
                <a:cubicBezTo>
                  <a:pt x="796760" y="544781"/>
                  <a:pt x="826591" y="527533"/>
                  <a:pt x="842963" y="501806"/>
                </a:cubicBezTo>
                <a:cubicBezTo>
                  <a:pt x="918042" y="383825"/>
                  <a:pt x="863672" y="456105"/>
                  <a:pt x="900113" y="358931"/>
                </a:cubicBezTo>
                <a:cubicBezTo>
                  <a:pt x="907591" y="338989"/>
                  <a:pt x="920298" y="321358"/>
                  <a:pt x="928688" y="301781"/>
                </a:cubicBezTo>
                <a:cubicBezTo>
                  <a:pt x="965788" y="215213"/>
                  <a:pt x="912344" y="305893"/>
                  <a:pt x="971550" y="187481"/>
                </a:cubicBezTo>
                <a:cubicBezTo>
                  <a:pt x="979229" y="172122"/>
                  <a:pt x="984274" y="151222"/>
                  <a:pt x="1000125" y="144618"/>
                </a:cubicBezTo>
                <a:cubicBezTo>
                  <a:pt x="1044957" y="125938"/>
                  <a:pt x="1095375" y="125568"/>
                  <a:pt x="1143000" y="116043"/>
                </a:cubicBezTo>
                <a:cubicBezTo>
                  <a:pt x="1157288" y="101756"/>
                  <a:pt x="1170657" y="86486"/>
                  <a:pt x="1185863" y="73181"/>
                </a:cubicBezTo>
                <a:cubicBezTo>
                  <a:pt x="1315090" y="-39892"/>
                  <a:pt x="1265376" y="15606"/>
                  <a:pt x="1528763" y="1743"/>
                </a:cubicBezTo>
                <a:cubicBezTo>
                  <a:pt x="1609725" y="6506"/>
                  <a:pt x="1692123" y="126"/>
                  <a:pt x="1771650" y="16031"/>
                </a:cubicBezTo>
                <a:cubicBezTo>
                  <a:pt x="1791463" y="19994"/>
                  <a:pt x="1802390" y="42729"/>
                  <a:pt x="1814513" y="58893"/>
                </a:cubicBezTo>
                <a:cubicBezTo>
                  <a:pt x="1831175" y="81109"/>
                  <a:pt x="1842657" y="106782"/>
                  <a:pt x="1857375" y="130331"/>
                </a:cubicBezTo>
                <a:cubicBezTo>
                  <a:pt x="1866476" y="144892"/>
                  <a:pt x="1876425" y="158906"/>
                  <a:pt x="1885950" y="173193"/>
                </a:cubicBezTo>
                <a:cubicBezTo>
                  <a:pt x="1887159" y="181658"/>
                  <a:pt x="1896390" y="288866"/>
                  <a:pt x="1914525" y="316068"/>
                </a:cubicBezTo>
                <a:cubicBezTo>
                  <a:pt x="1944646" y="361249"/>
                  <a:pt x="1984417" y="399475"/>
                  <a:pt x="2014538" y="444656"/>
                </a:cubicBezTo>
                <a:cubicBezTo>
                  <a:pt x="2024063" y="458943"/>
                  <a:pt x="2031705" y="474684"/>
                  <a:pt x="2043113" y="487518"/>
                </a:cubicBezTo>
                <a:cubicBezTo>
                  <a:pt x="2069961" y="517722"/>
                  <a:pt x="2100263" y="544668"/>
                  <a:pt x="2128838" y="573243"/>
                </a:cubicBezTo>
                <a:lnTo>
                  <a:pt x="2171700" y="616106"/>
                </a:lnTo>
                <a:cubicBezTo>
                  <a:pt x="2181225" y="644681"/>
                  <a:pt x="2186805" y="674890"/>
                  <a:pt x="2200275" y="701831"/>
                </a:cubicBezTo>
                <a:cubicBezTo>
                  <a:pt x="2236529" y="774339"/>
                  <a:pt x="2217036" y="741260"/>
                  <a:pt x="2257425" y="801843"/>
                </a:cubicBezTo>
                <a:cubicBezTo>
                  <a:pt x="2262188" y="844706"/>
                  <a:pt x="2264623" y="887891"/>
                  <a:pt x="2271713" y="930431"/>
                </a:cubicBezTo>
                <a:cubicBezTo>
                  <a:pt x="2279768" y="978760"/>
                  <a:pt x="2305936" y="998877"/>
                  <a:pt x="2328863" y="1044731"/>
                </a:cubicBezTo>
                <a:cubicBezTo>
                  <a:pt x="2370217" y="1127440"/>
                  <a:pt x="2304758" y="1049201"/>
                  <a:pt x="2386013" y="1130456"/>
                </a:cubicBezTo>
                <a:cubicBezTo>
                  <a:pt x="2394745" y="1156652"/>
                  <a:pt x="2412288" y="1234343"/>
                  <a:pt x="2443163" y="1259043"/>
                </a:cubicBezTo>
                <a:cubicBezTo>
                  <a:pt x="2454923" y="1268451"/>
                  <a:pt x="2471738" y="1268568"/>
                  <a:pt x="2486025" y="1273331"/>
                </a:cubicBezTo>
                <a:cubicBezTo>
                  <a:pt x="2511771" y="1299076"/>
                  <a:pt x="2536942" y="1329850"/>
                  <a:pt x="2571750" y="1344768"/>
                </a:cubicBezTo>
                <a:cubicBezTo>
                  <a:pt x="2589799" y="1352503"/>
                  <a:pt x="2610019" y="1353662"/>
                  <a:pt x="2628900" y="1359056"/>
                </a:cubicBezTo>
                <a:cubicBezTo>
                  <a:pt x="2643381" y="1363193"/>
                  <a:pt x="2657475" y="1368581"/>
                  <a:pt x="2671763" y="1373343"/>
                </a:cubicBezTo>
                <a:cubicBezTo>
                  <a:pt x="2739687" y="1418626"/>
                  <a:pt x="2698334" y="1396487"/>
                  <a:pt x="2800350" y="1430493"/>
                </a:cubicBezTo>
                <a:lnTo>
                  <a:pt x="2843213" y="1444781"/>
                </a:lnTo>
                <a:lnTo>
                  <a:pt x="2886075" y="1459068"/>
                </a:lnTo>
                <a:cubicBezTo>
                  <a:pt x="2909888" y="1478118"/>
                  <a:pt x="2931653" y="1500056"/>
                  <a:pt x="2957513" y="1516218"/>
                </a:cubicBezTo>
                <a:cubicBezTo>
                  <a:pt x="2970284" y="1524200"/>
                  <a:pt x="2990967" y="1542266"/>
                  <a:pt x="3000375" y="1530506"/>
                </a:cubicBezTo>
                <a:cubicBezTo>
                  <a:pt x="3018472" y="1507885"/>
                  <a:pt x="3005502" y="1472264"/>
                  <a:pt x="3014663" y="1444781"/>
                </a:cubicBezTo>
                <a:cubicBezTo>
                  <a:pt x="3032772" y="1390456"/>
                  <a:pt x="3064174" y="1393543"/>
                  <a:pt x="3114675" y="1373343"/>
                </a:cubicBezTo>
                <a:cubicBezTo>
                  <a:pt x="3158939" y="1329080"/>
                  <a:pt x="3145263" y="1329978"/>
                  <a:pt x="3200400" y="1316193"/>
                </a:cubicBezTo>
                <a:cubicBezTo>
                  <a:pt x="3205020" y="1315038"/>
                  <a:pt x="3209925" y="1316193"/>
                  <a:pt x="3214688" y="1316193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593CC4-9856-450C-BB83-AF0BF8CDF709}"/>
              </a:ext>
            </a:extLst>
          </p:cNvPr>
          <p:cNvSpPr txBox="1"/>
          <p:nvPr/>
        </p:nvSpPr>
        <p:spPr>
          <a:xfrm>
            <a:off x="2409883" y="102546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F372710-0306-4712-BA01-C4173AC716B9}"/>
              </a:ext>
            </a:extLst>
          </p:cNvPr>
          <p:cNvSpPr txBox="1"/>
          <p:nvPr/>
        </p:nvSpPr>
        <p:spPr>
          <a:xfrm>
            <a:off x="6642597" y="4881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Redução ao polo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3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elogramo 24">
            <a:extLst>
              <a:ext uri="{FF2B5EF4-FFF2-40B4-BE49-F238E27FC236}">
                <a16:creationId xmlns:a16="http://schemas.microsoft.com/office/drawing/2014/main" id="{9F030CEC-BFEC-44F4-AE8D-9E2C8B5BA728}"/>
              </a:ext>
            </a:extLst>
          </p:cNvPr>
          <p:cNvSpPr/>
          <p:nvPr/>
        </p:nvSpPr>
        <p:spPr>
          <a:xfrm>
            <a:off x="717012" y="3548458"/>
            <a:ext cx="10721984" cy="1535881"/>
          </a:xfrm>
          <a:prstGeom prst="parallelogram">
            <a:avLst>
              <a:gd name="adj" fmla="val 84985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accent1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F82F5A-B928-46DF-B7E1-CF0A1C56F640}"/>
              </a:ext>
            </a:extLst>
          </p:cNvPr>
          <p:cNvCxnSpPr>
            <a:cxnSpLocks/>
          </p:cNvCxnSpPr>
          <p:nvPr/>
        </p:nvCxnSpPr>
        <p:spPr>
          <a:xfrm>
            <a:off x="3886932" y="2717753"/>
            <a:ext cx="15598" cy="3331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E04AFD-656F-4494-A99D-DC2F9679FE18}"/>
              </a:ext>
            </a:extLst>
          </p:cNvPr>
          <p:cNvCxnSpPr>
            <a:cxnSpLocks/>
          </p:cNvCxnSpPr>
          <p:nvPr/>
        </p:nvCxnSpPr>
        <p:spPr>
          <a:xfrm>
            <a:off x="3886932" y="2727531"/>
            <a:ext cx="51931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2679AA-88AB-4A62-BF33-BA350D98337B}"/>
              </a:ext>
            </a:extLst>
          </p:cNvPr>
          <p:cNvCxnSpPr>
            <a:cxnSpLocks/>
          </p:cNvCxnSpPr>
          <p:nvPr/>
        </p:nvCxnSpPr>
        <p:spPr>
          <a:xfrm flipV="1">
            <a:off x="3886932" y="323034"/>
            <a:ext cx="2051074" cy="24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9679AF-1352-4A3B-8CF8-692EFFB50131}"/>
              </a:ext>
            </a:extLst>
          </p:cNvPr>
          <p:cNvSpPr txBox="1"/>
          <p:nvPr/>
        </p:nvSpPr>
        <p:spPr>
          <a:xfrm>
            <a:off x="5466477" y="-1804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F7EDC2-FFC1-4A6C-8B90-BA77C9BE56D9}"/>
              </a:ext>
            </a:extLst>
          </p:cNvPr>
          <p:cNvSpPr txBox="1"/>
          <p:nvPr/>
        </p:nvSpPr>
        <p:spPr>
          <a:xfrm flipH="1">
            <a:off x="8808589" y="2712605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61BCB8-7C05-46CF-B5BE-CA87C78EDF63}"/>
              </a:ext>
            </a:extLst>
          </p:cNvPr>
          <p:cNvSpPr txBox="1"/>
          <p:nvPr/>
        </p:nvSpPr>
        <p:spPr>
          <a:xfrm>
            <a:off x="3567848" y="560156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962EF16-4B5C-437B-B610-89F2F33AFEFF}"/>
              </a:ext>
            </a:extLst>
          </p:cNvPr>
          <p:cNvSpPr/>
          <p:nvPr/>
        </p:nvSpPr>
        <p:spPr>
          <a:xfrm>
            <a:off x="7458531" y="1667865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/>
              <p:nvPr/>
            </p:nvSpPr>
            <p:spPr>
              <a:xfrm>
                <a:off x="7657186" y="1446435"/>
                <a:ext cx="1402050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86" y="1446435"/>
                <a:ext cx="1402050" cy="44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F7EAE22E-7729-4BB4-8B26-47AF2BE2711F}"/>
              </a:ext>
            </a:extLst>
          </p:cNvPr>
          <p:cNvSpPr/>
          <p:nvPr/>
        </p:nvSpPr>
        <p:spPr>
          <a:xfrm>
            <a:off x="3821712" y="4316399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EECA5B36-B819-487F-826C-63A065C96F24}"/>
              </a:ext>
            </a:extLst>
          </p:cNvPr>
          <p:cNvSpPr/>
          <p:nvPr/>
        </p:nvSpPr>
        <p:spPr>
          <a:xfrm rot="1491993">
            <a:off x="5818252" y="3574859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Cima 28">
            <a:extLst>
              <a:ext uri="{FF2B5EF4-FFF2-40B4-BE49-F238E27FC236}">
                <a16:creationId xmlns:a16="http://schemas.microsoft.com/office/drawing/2014/main" id="{9D9A70A9-6C80-40E4-B133-B817413E3D66}"/>
              </a:ext>
            </a:extLst>
          </p:cNvPr>
          <p:cNvSpPr/>
          <p:nvPr/>
        </p:nvSpPr>
        <p:spPr>
          <a:xfrm rot="12081576">
            <a:off x="5337370" y="4740010"/>
            <a:ext cx="179265" cy="36987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Cima 29">
            <a:extLst>
              <a:ext uri="{FF2B5EF4-FFF2-40B4-BE49-F238E27FC236}">
                <a16:creationId xmlns:a16="http://schemas.microsoft.com/office/drawing/2014/main" id="{AB8E799C-E25C-4AD0-B8E6-C0A4A494374F}"/>
              </a:ext>
            </a:extLst>
          </p:cNvPr>
          <p:cNvSpPr/>
          <p:nvPr/>
        </p:nvSpPr>
        <p:spPr>
          <a:xfrm rot="5400000">
            <a:off x="10405491" y="4158688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Cima 30">
            <a:extLst>
              <a:ext uri="{FF2B5EF4-FFF2-40B4-BE49-F238E27FC236}">
                <a16:creationId xmlns:a16="http://schemas.microsoft.com/office/drawing/2014/main" id="{3AA61C28-AB5E-41DF-A1CE-F318DBBD329B}"/>
              </a:ext>
            </a:extLst>
          </p:cNvPr>
          <p:cNvSpPr/>
          <p:nvPr/>
        </p:nvSpPr>
        <p:spPr>
          <a:xfrm rot="16200000">
            <a:off x="1580592" y="4158687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/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/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/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/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845FE4F6-C748-4382-9672-55E28079DE48}"/>
              </a:ext>
            </a:extLst>
          </p:cNvPr>
          <p:cNvSpPr/>
          <p:nvPr/>
        </p:nvSpPr>
        <p:spPr>
          <a:xfrm>
            <a:off x="4868427" y="4099243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D99C17E-077C-4EFA-A947-4897BEDC38E3}"/>
              </a:ext>
            </a:extLst>
          </p:cNvPr>
          <p:cNvCxnSpPr>
            <a:cxnSpLocks/>
            <a:stCxn id="36" idx="7"/>
            <a:endCxn id="12" idx="3"/>
          </p:cNvCxnSpPr>
          <p:nvPr/>
        </p:nvCxnSpPr>
        <p:spPr>
          <a:xfrm flipV="1">
            <a:off x="5019258" y="1853216"/>
            <a:ext cx="2465151" cy="2277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/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/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/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47D16C94-2150-4BDE-9F74-596924D7D7E3}"/>
              </a:ext>
            </a:extLst>
          </p:cNvPr>
          <p:cNvSpPr txBox="1"/>
          <p:nvPr/>
        </p:nvSpPr>
        <p:spPr>
          <a:xfrm>
            <a:off x="571482" y="1176276"/>
            <a:ext cx="397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gerado por esta camada contínua e infinita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DC961AC-3EEF-47E2-A08B-B97A9575BCF3}"/>
              </a:ext>
            </a:extLst>
          </p:cNvPr>
          <p:cNvSpPr txBox="1"/>
          <p:nvPr/>
        </p:nvSpPr>
        <p:spPr>
          <a:xfrm>
            <a:off x="6937014" y="3625128"/>
            <a:ext cx="31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Distribuição de dipolos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B7C6178-237E-4EFF-B6DD-59B382C2FDDB}"/>
              </a:ext>
            </a:extLst>
          </p:cNvPr>
          <p:cNvSpPr txBox="1"/>
          <p:nvPr/>
        </p:nvSpPr>
        <p:spPr>
          <a:xfrm>
            <a:off x="221013" y="5220483"/>
            <a:ext cx="364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componentes são dadas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0AF5C8E-FDAE-4B42-94DC-6A7A8833A608}"/>
                  </a:ext>
                </a:extLst>
              </p:cNvPr>
              <p:cNvSpPr txBox="1"/>
              <p:nvPr/>
            </p:nvSpPr>
            <p:spPr>
              <a:xfrm>
                <a:off x="1940915" y="6091725"/>
                <a:ext cx="7731439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t-B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d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pt-BR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80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800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800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  <m:r>
                              <a:rPr lang="pt-BR" sz="2800" b="0" i="1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8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′′</m:t>
                        </m:r>
                      </m:e>
                    </m:nary>
                  </m:oMath>
                </a14:m>
                <a:endParaRPr lang="pt-BR" sz="28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0AF5C8E-FDAE-4B42-94DC-6A7A8833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15" y="6091725"/>
                <a:ext cx="7731439" cy="608372"/>
              </a:xfrm>
              <a:prstGeom prst="rect">
                <a:avLst/>
              </a:prstGeom>
              <a:blipFill>
                <a:blip r:embed="rId10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/>
              <p:nvPr/>
            </p:nvSpPr>
            <p:spPr>
              <a:xfrm>
                <a:off x="10660758" y="6134301"/>
                <a:ext cx="8150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t-BR" sz="2800" dirty="0"/>
                  <a:t>&gt;z</a:t>
                </a:r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758" y="6134301"/>
                <a:ext cx="815095" cy="523220"/>
              </a:xfrm>
              <a:prstGeom prst="rect">
                <a:avLst/>
              </a:prstGeom>
              <a:blipFill>
                <a:blip r:embed="rId11"/>
                <a:stretch>
                  <a:fillRect t="-10465" r="-13433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872DA66-D58F-463B-9DF7-4FD5BD709C1E}"/>
                  </a:ext>
                </a:extLst>
              </p:cNvPr>
              <p:cNvSpPr/>
              <p:nvPr/>
            </p:nvSpPr>
            <p:spPr>
              <a:xfrm>
                <a:off x="5586396" y="622553"/>
                <a:ext cx="6637971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872DA66-D58F-463B-9DF7-4FD5BD709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96" y="622553"/>
                <a:ext cx="6637971" cy="6141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>
            <a:extLst>
              <a:ext uri="{FF2B5EF4-FFF2-40B4-BE49-F238E27FC236}">
                <a16:creationId xmlns:a16="http://schemas.microsoft.com/office/drawing/2014/main" id="{07E26DBB-5805-46DC-8813-1A91EDA9D8C5}"/>
              </a:ext>
            </a:extLst>
          </p:cNvPr>
          <p:cNvSpPr/>
          <p:nvPr/>
        </p:nvSpPr>
        <p:spPr>
          <a:xfrm>
            <a:off x="6468744" y="5900959"/>
            <a:ext cx="1407114" cy="830705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7933ED4-998A-40C8-85C8-FB193C9DA263}"/>
              </a:ext>
            </a:extLst>
          </p:cNvPr>
          <p:cNvSpPr txBox="1"/>
          <p:nvPr/>
        </p:nvSpPr>
        <p:spPr>
          <a:xfrm>
            <a:off x="5627250" y="5405148"/>
            <a:ext cx="334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Direção de magnetização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66D076C-5E9F-4539-B6E1-AEF4C04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36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50</a:t>
            </a:fld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4E935-9938-408B-8187-FF27C20D2596}"/>
              </a:ext>
            </a:extLst>
          </p:cNvPr>
          <p:cNvSpPr/>
          <p:nvPr/>
        </p:nvSpPr>
        <p:spPr>
          <a:xfrm>
            <a:off x="373195" y="374321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/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0626D7-6DDC-47D3-B57A-5F3B1C8474E6}"/>
              </a:ext>
            </a:extLst>
          </p:cNvPr>
          <p:cNvCxnSpPr>
            <a:cxnSpLocks/>
          </p:cNvCxnSpPr>
          <p:nvPr/>
        </p:nvCxnSpPr>
        <p:spPr>
          <a:xfrm flipH="1">
            <a:off x="373194" y="356357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08243BA-4BBE-4C9B-9789-AD2B71D37866}"/>
              </a:ext>
            </a:extLst>
          </p:cNvPr>
          <p:cNvSpPr txBox="1"/>
          <p:nvPr/>
        </p:nvSpPr>
        <p:spPr>
          <a:xfrm>
            <a:off x="361767" y="301975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FEDDB38-1AFF-47AD-9DD6-6FEA399CB3A7}"/>
              </a:ext>
            </a:extLst>
          </p:cNvPr>
          <p:cNvSpPr/>
          <p:nvPr/>
        </p:nvSpPr>
        <p:spPr>
          <a:xfrm>
            <a:off x="1854574" y="398516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B3D769E-680E-494D-B2B1-4CF63711510D}"/>
              </a:ext>
            </a:extLst>
          </p:cNvPr>
          <p:cNvSpPr/>
          <p:nvPr/>
        </p:nvSpPr>
        <p:spPr>
          <a:xfrm>
            <a:off x="1730830" y="289578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D8FB58-86C6-4F33-B037-D8A7AF9AF4E9}"/>
              </a:ext>
            </a:extLst>
          </p:cNvPr>
          <p:cNvSpPr/>
          <p:nvPr/>
        </p:nvSpPr>
        <p:spPr>
          <a:xfrm>
            <a:off x="2687114" y="2910015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C6AD46-FF65-4A72-8092-2557217C91D3}"/>
              </a:ext>
            </a:extLst>
          </p:cNvPr>
          <p:cNvCxnSpPr>
            <a:cxnSpLocks/>
          </p:cNvCxnSpPr>
          <p:nvPr/>
        </p:nvCxnSpPr>
        <p:spPr>
          <a:xfrm>
            <a:off x="2687371" y="4063709"/>
            <a:ext cx="17080" cy="7255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38F376E-ADEE-49C4-A33E-C7EAB87F2E53}"/>
              </a:ext>
            </a:extLst>
          </p:cNvPr>
          <p:cNvCxnSpPr>
            <a:cxnSpLocks/>
          </p:cNvCxnSpPr>
          <p:nvPr/>
        </p:nvCxnSpPr>
        <p:spPr>
          <a:xfrm>
            <a:off x="4648681" y="2865864"/>
            <a:ext cx="0" cy="38713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EA43ACA-7B0B-49B7-8A79-3E34E2678FDC}"/>
              </a:ext>
            </a:extLst>
          </p:cNvPr>
          <p:cNvCxnSpPr>
            <a:cxnSpLocks/>
          </p:cNvCxnSpPr>
          <p:nvPr/>
        </p:nvCxnSpPr>
        <p:spPr>
          <a:xfrm>
            <a:off x="965787" y="199399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5DB0E31-47E0-454D-8D09-3984C8E4737F}"/>
              </a:ext>
            </a:extLst>
          </p:cNvPr>
          <p:cNvSpPr txBox="1"/>
          <p:nvPr/>
        </p:nvSpPr>
        <p:spPr>
          <a:xfrm>
            <a:off x="1440405" y="33831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Polo Norte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33F0C71-2715-4D87-81A4-C20912FEB046}"/>
              </a:ext>
            </a:extLst>
          </p:cNvPr>
          <p:cNvSpPr/>
          <p:nvPr/>
        </p:nvSpPr>
        <p:spPr>
          <a:xfrm>
            <a:off x="1157287" y="708540"/>
            <a:ext cx="3214688" cy="1534373"/>
          </a:xfrm>
          <a:custGeom>
            <a:avLst/>
            <a:gdLst>
              <a:gd name="connsiteX0" fmla="*/ 0 w 3214688"/>
              <a:gd name="connsiteY0" fmla="*/ 1287618 h 1534373"/>
              <a:gd name="connsiteX1" fmla="*/ 114300 w 3214688"/>
              <a:gd name="connsiteY1" fmla="*/ 1373343 h 1534373"/>
              <a:gd name="connsiteX2" fmla="*/ 214313 w 3214688"/>
              <a:gd name="connsiteY2" fmla="*/ 1401918 h 1534373"/>
              <a:gd name="connsiteX3" fmla="*/ 257175 w 3214688"/>
              <a:gd name="connsiteY3" fmla="*/ 1416206 h 1534373"/>
              <a:gd name="connsiteX4" fmla="*/ 442913 w 3214688"/>
              <a:gd name="connsiteY4" fmla="*/ 1401918 h 1534373"/>
              <a:gd name="connsiteX5" fmla="*/ 457200 w 3214688"/>
              <a:gd name="connsiteY5" fmla="*/ 1316193 h 1534373"/>
              <a:gd name="connsiteX6" fmla="*/ 514350 w 3214688"/>
              <a:gd name="connsiteY6" fmla="*/ 1273331 h 1534373"/>
              <a:gd name="connsiteX7" fmla="*/ 542925 w 3214688"/>
              <a:gd name="connsiteY7" fmla="*/ 1216181 h 1534373"/>
              <a:gd name="connsiteX8" fmla="*/ 642938 w 3214688"/>
              <a:gd name="connsiteY8" fmla="*/ 1059018 h 1534373"/>
              <a:gd name="connsiteX9" fmla="*/ 714375 w 3214688"/>
              <a:gd name="connsiteY9" fmla="*/ 959006 h 1534373"/>
              <a:gd name="connsiteX10" fmla="*/ 728663 w 3214688"/>
              <a:gd name="connsiteY10" fmla="*/ 873281 h 1534373"/>
              <a:gd name="connsiteX11" fmla="*/ 742950 w 3214688"/>
              <a:gd name="connsiteY11" fmla="*/ 773268 h 1534373"/>
              <a:gd name="connsiteX12" fmla="*/ 771525 w 3214688"/>
              <a:gd name="connsiteY12" fmla="*/ 687543 h 1534373"/>
              <a:gd name="connsiteX13" fmla="*/ 785813 w 3214688"/>
              <a:gd name="connsiteY13" fmla="*/ 573243 h 1534373"/>
              <a:gd name="connsiteX14" fmla="*/ 842963 w 3214688"/>
              <a:gd name="connsiteY14" fmla="*/ 501806 h 1534373"/>
              <a:gd name="connsiteX15" fmla="*/ 900113 w 3214688"/>
              <a:gd name="connsiteY15" fmla="*/ 358931 h 1534373"/>
              <a:gd name="connsiteX16" fmla="*/ 928688 w 3214688"/>
              <a:gd name="connsiteY16" fmla="*/ 301781 h 1534373"/>
              <a:gd name="connsiteX17" fmla="*/ 971550 w 3214688"/>
              <a:gd name="connsiteY17" fmla="*/ 187481 h 1534373"/>
              <a:gd name="connsiteX18" fmla="*/ 1000125 w 3214688"/>
              <a:gd name="connsiteY18" fmla="*/ 144618 h 1534373"/>
              <a:gd name="connsiteX19" fmla="*/ 1143000 w 3214688"/>
              <a:gd name="connsiteY19" fmla="*/ 116043 h 1534373"/>
              <a:gd name="connsiteX20" fmla="*/ 1185863 w 3214688"/>
              <a:gd name="connsiteY20" fmla="*/ 73181 h 1534373"/>
              <a:gd name="connsiteX21" fmla="*/ 1528763 w 3214688"/>
              <a:gd name="connsiteY21" fmla="*/ 1743 h 1534373"/>
              <a:gd name="connsiteX22" fmla="*/ 1771650 w 3214688"/>
              <a:gd name="connsiteY22" fmla="*/ 16031 h 1534373"/>
              <a:gd name="connsiteX23" fmla="*/ 1814513 w 3214688"/>
              <a:gd name="connsiteY23" fmla="*/ 58893 h 1534373"/>
              <a:gd name="connsiteX24" fmla="*/ 1857375 w 3214688"/>
              <a:gd name="connsiteY24" fmla="*/ 130331 h 1534373"/>
              <a:gd name="connsiteX25" fmla="*/ 1885950 w 3214688"/>
              <a:gd name="connsiteY25" fmla="*/ 173193 h 1534373"/>
              <a:gd name="connsiteX26" fmla="*/ 1914525 w 3214688"/>
              <a:gd name="connsiteY26" fmla="*/ 316068 h 1534373"/>
              <a:gd name="connsiteX27" fmla="*/ 2014538 w 3214688"/>
              <a:gd name="connsiteY27" fmla="*/ 444656 h 1534373"/>
              <a:gd name="connsiteX28" fmla="*/ 2043113 w 3214688"/>
              <a:gd name="connsiteY28" fmla="*/ 487518 h 1534373"/>
              <a:gd name="connsiteX29" fmla="*/ 2128838 w 3214688"/>
              <a:gd name="connsiteY29" fmla="*/ 573243 h 1534373"/>
              <a:gd name="connsiteX30" fmla="*/ 2171700 w 3214688"/>
              <a:gd name="connsiteY30" fmla="*/ 616106 h 1534373"/>
              <a:gd name="connsiteX31" fmla="*/ 2200275 w 3214688"/>
              <a:gd name="connsiteY31" fmla="*/ 701831 h 1534373"/>
              <a:gd name="connsiteX32" fmla="*/ 2257425 w 3214688"/>
              <a:gd name="connsiteY32" fmla="*/ 801843 h 1534373"/>
              <a:gd name="connsiteX33" fmla="*/ 2271713 w 3214688"/>
              <a:gd name="connsiteY33" fmla="*/ 930431 h 1534373"/>
              <a:gd name="connsiteX34" fmla="*/ 2328863 w 3214688"/>
              <a:gd name="connsiteY34" fmla="*/ 1044731 h 1534373"/>
              <a:gd name="connsiteX35" fmla="*/ 2386013 w 3214688"/>
              <a:gd name="connsiteY35" fmla="*/ 1130456 h 1534373"/>
              <a:gd name="connsiteX36" fmla="*/ 2443163 w 3214688"/>
              <a:gd name="connsiteY36" fmla="*/ 1259043 h 1534373"/>
              <a:gd name="connsiteX37" fmla="*/ 2486025 w 3214688"/>
              <a:gd name="connsiteY37" fmla="*/ 1273331 h 1534373"/>
              <a:gd name="connsiteX38" fmla="*/ 2571750 w 3214688"/>
              <a:gd name="connsiteY38" fmla="*/ 1344768 h 1534373"/>
              <a:gd name="connsiteX39" fmla="*/ 2628900 w 3214688"/>
              <a:gd name="connsiteY39" fmla="*/ 1359056 h 1534373"/>
              <a:gd name="connsiteX40" fmla="*/ 2671763 w 3214688"/>
              <a:gd name="connsiteY40" fmla="*/ 1373343 h 1534373"/>
              <a:gd name="connsiteX41" fmla="*/ 2800350 w 3214688"/>
              <a:gd name="connsiteY41" fmla="*/ 1430493 h 1534373"/>
              <a:gd name="connsiteX42" fmla="*/ 2843213 w 3214688"/>
              <a:gd name="connsiteY42" fmla="*/ 1444781 h 1534373"/>
              <a:gd name="connsiteX43" fmla="*/ 2886075 w 3214688"/>
              <a:gd name="connsiteY43" fmla="*/ 1459068 h 1534373"/>
              <a:gd name="connsiteX44" fmla="*/ 2957513 w 3214688"/>
              <a:gd name="connsiteY44" fmla="*/ 1516218 h 1534373"/>
              <a:gd name="connsiteX45" fmla="*/ 3000375 w 3214688"/>
              <a:gd name="connsiteY45" fmla="*/ 1530506 h 1534373"/>
              <a:gd name="connsiteX46" fmla="*/ 3014663 w 3214688"/>
              <a:gd name="connsiteY46" fmla="*/ 1444781 h 1534373"/>
              <a:gd name="connsiteX47" fmla="*/ 3114675 w 3214688"/>
              <a:gd name="connsiteY47" fmla="*/ 1373343 h 1534373"/>
              <a:gd name="connsiteX48" fmla="*/ 3200400 w 3214688"/>
              <a:gd name="connsiteY48" fmla="*/ 1316193 h 1534373"/>
              <a:gd name="connsiteX49" fmla="*/ 3214688 w 3214688"/>
              <a:gd name="connsiteY49" fmla="*/ 1316193 h 15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14688" h="1534373">
                <a:moveTo>
                  <a:pt x="0" y="1287618"/>
                </a:moveTo>
                <a:cubicBezTo>
                  <a:pt x="17520" y="1301634"/>
                  <a:pt x="83975" y="1358180"/>
                  <a:pt x="114300" y="1373343"/>
                </a:cubicBezTo>
                <a:cubicBezTo>
                  <a:pt x="137142" y="1384764"/>
                  <a:pt x="192944" y="1395813"/>
                  <a:pt x="214313" y="1401918"/>
                </a:cubicBezTo>
                <a:cubicBezTo>
                  <a:pt x="228794" y="1406055"/>
                  <a:pt x="242888" y="1411443"/>
                  <a:pt x="257175" y="1416206"/>
                </a:cubicBezTo>
                <a:cubicBezTo>
                  <a:pt x="319088" y="1411443"/>
                  <a:pt x="387373" y="1429688"/>
                  <a:pt x="442913" y="1401918"/>
                </a:cubicBezTo>
                <a:cubicBezTo>
                  <a:pt x="468824" y="1388963"/>
                  <a:pt x="443131" y="1341517"/>
                  <a:pt x="457200" y="1316193"/>
                </a:cubicBezTo>
                <a:cubicBezTo>
                  <a:pt x="468764" y="1295377"/>
                  <a:pt x="495300" y="1287618"/>
                  <a:pt x="514350" y="1273331"/>
                </a:cubicBezTo>
                <a:cubicBezTo>
                  <a:pt x="523875" y="1254281"/>
                  <a:pt x="532581" y="1234799"/>
                  <a:pt x="542925" y="1216181"/>
                </a:cubicBezTo>
                <a:cubicBezTo>
                  <a:pt x="576553" y="1155652"/>
                  <a:pt x="603657" y="1117940"/>
                  <a:pt x="642938" y="1059018"/>
                </a:cubicBezTo>
                <a:cubicBezTo>
                  <a:pt x="684719" y="996347"/>
                  <a:pt x="661214" y="1029888"/>
                  <a:pt x="714375" y="959006"/>
                </a:cubicBezTo>
                <a:cubicBezTo>
                  <a:pt x="719138" y="930431"/>
                  <a:pt x="724258" y="901913"/>
                  <a:pt x="728663" y="873281"/>
                </a:cubicBezTo>
                <a:cubicBezTo>
                  <a:pt x="733784" y="839996"/>
                  <a:pt x="735378" y="806082"/>
                  <a:pt x="742950" y="773268"/>
                </a:cubicBezTo>
                <a:cubicBezTo>
                  <a:pt x="749723" y="743919"/>
                  <a:pt x="771525" y="687543"/>
                  <a:pt x="771525" y="687543"/>
                </a:cubicBezTo>
                <a:cubicBezTo>
                  <a:pt x="776288" y="649443"/>
                  <a:pt x="772029" y="609080"/>
                  <a:pt x="785813" y="573243"/>
                </a:cubicBezTo>
                <a:cubicBezTo>
                  <a:pt x="796760" y="544781"/>
                  <a:pt x="826591" y="527533"/>
                  <a:pt x="842963" y="501806"/>
                </a:cubicBezTo>
                <a:cubicBezTo>
                  <a:pt x="918042" y="383825"/>
                  <a:pt x="863672" y="456105"/>
                  <a:pt x="900113" y="358931"/>
                </a:cubicBezTo>
                <a:cubicBezTo>
                  <a:pt x="907591" y="338989"/>
                  <a:pt x="920298" y="321358"/>
                  <a:pt x="928688" y="301781"/>
                </a:cubicBezTo>
                <a:cubicBezTo>
                  <a:pt x="965788" y="215213"/>
                  <a:pt x="912344" y="305893"/>
                  <a:pt x="971550" y="187481"/>
                </a:cubicBezTo>
                <a:cubicBezTo>
                  <a:pt x="979229" y="172122"/>
                  <a:pt x="984274" y="151222"/>
                  <a:pt x="1000125" y="144618"/>
                </a:cubicBezTo>
                <a:cubicBezTo>
                  <a:pt x="1044957" y="125938"/>
                  <a:pt x="1095375" y="125568"/>
                  <a:pt x="1143000" y="116043"/>
                </a:cubicBezTo>
                <a:cubicBezTo>
                  <a:pt x="1157288" y="101756"/>
                  <a:pt x="1170657" y="86486"/>
                  <a:pt x="1185863" y="73181"/>
                </a:cubicBezTo>
                <a:cubicBezTo>
                  <a:pt x="1315090" y="-39892"/>
                  <a:pt x="1265376" y="15606"/>
                  <a:pt x="1528763" y="1743"/>
                </a:cubicBezTo>
                <a:cubicBezTo>
                  <a:pt x="1609725" y="6506"/>
                  <a:pt x="1692123" y="126"/>
                  <a:pt x="1771650" y="16031"/>
                </a:cubicBezTo>
                <a:cubicBezTo>
                  <a:pt x="1791463" y="19994"/>
                  <a:pt x="1802390" y="42729"/>
                  <a:pt x="1814513" y="58893"/>
                </a:cubicBezTo>
                <a:cubicBezTo>
                  <a:pt x="1831175" y="81109"/>
                  <a:pt x="1842657" y="106782"/>
                  <a:pt x="1857375" y="130331"/>
                </a:cubicBezTo>
                <a:cubicBezTo>
                  <a:pt x="1866476" y="144892"/>
                  <a:pt x="1876425" y="158906"/>
                  <a:pt x="1885950" y="173193"/>
                </a:cubicBezTo>
                <a:cubicBezTo>
                  <a:pt x="1887159" y="181658"/>
                  <a:pt x="1896390" y="288866"/>
                  <a:pt x="1914525" y="316068"/>
                </a:cubicBezTo>
                <a:cubicBezTo>
                  <a:pt x="1944646" y="361249"/>
                  <a:pt x="1984417" y="399475"/>
                  <a:pt x="2014538" y="444656"/>
                </a:cubicBezTo>
                <a:cubicBezTo>
                  <a:pt x="2024063" y="458943"/>
                  <a:pt x="2031705" y="474684"/>
                  <a:pt x="2043113" y="487518"/>
                </a:cubicBezTo>
                <a:cubicBezTo>
                  <a:pt x="2069961" y="517722"/>
                  <a:pt x="2100263" y="544668"/>
                  <a:pt x="2128838" y="573243"/>
                </a:cubicBezTo>
                <a:lnTo>
                  <a:pt x="2171700" y="616106"/>
                </a:lnTo>
                <a:cubicBezTo>
                  <a:pt x="2181225" y="644681"/>
                  <a:pt x="2186805" y="674890"/>
                  <a:pt x="2200275" y="701831"/>
                </a:cubicBezTo>
                <a:cubicBezTo>
                  <a:pt x="2236529" y="774339"/>
                  <a:pt x="2217036" y="741260"/>
                  <a:pt x="2257425" y="801843"/>
                </a:cubicBezTo>
                <a:cubicBezTo>
                  <a:pt x="2262188" y="844706"/>
                  <a:pt x="2264623" y="887891"/>
                  <a:pt x="2271713" y="930431"/>
                </a:cubicBezTo>
                <a:cubicBezTo>
                  <a:pt x="2279768" y="978760"/>
                  <a:pt x="2305936" y="998877"/>
                  <a:pt x="2328863" y="1044731"/>
                </a:cubicBezTo>
                <a:cubicBezTo>
                  <a:pt x="2370217" y="1127440"/>
                  <a:pt x="2304758" y="1049201"/>
                  <a:pt x="2386013" y="1130456"/>
                </a:cubicBezTo>
                <a:cubicBezTo>
                  <a:pt x="2394745" y="1156652"/>
                  <a:pt x="2412288" y="1234343"/>
                  <a:pt x="2443163" y="1259043"/>
                </a:cubicBezTo>
                <a:cubicBezTo>
                  <a:pt x="2454923" y="1268451"/>
                  <a:pt x="2471738" y="1268568"/>
                  <a:pt x="2486025" y="1273331"/>
                </a:cubicBezTo>
                <a:cubicBezTo>
                  <a:pt x="2511771" y="1299076"/>
                  <a:pt x="2536942" y="1329850"/>
                  <a:pt x="2571750" y="1344768"/>
                </a:cubicBezTo>
                <a:cubicBezTo>
                  <a:pt x="2589799" y="1352503"/>
                  <a:pt x="2610019" y="1353662"/>
                  <a:pt x="2628900" y="1359056"/>
                </a:cubicBezTo>
                <a:cubicBezTo>
                  <a:pt x="2643381" y="1363193"/>
                  <a:pt x="2657475" y="1368581"/>
                  <a:pt x="2671763" y="1373343"/>
                </a:cubicBezTo>
                <a:cubicBezTo>
                  <a:pt x="2739687" y="1418626"/>
                  <a:pt x="2698334" y="1396487"/>
                  <a:pt x="2800350" y="1430493"/>
                </a:cubicBezTo>
                <a:lnTo>
                  <a:pt x="2843213" y="1444781"/>
                </a:lnTo>
                <a:lnTo>
                  <a:pt x="2886075" y="1459068"/>
                </a:lnTo>
                <a:cubicBezTo>
                  <a:pt x="2909888" y="1478118"/>
                  <a:pt x="2931653" y="1500056"/>
                  <a:pt x="2957513" y="1516218"/>
                </a:cubicBezTo>
                <a:cubicBezTo>
                  <a:pt x="2970284" y="1524200"/>
                  <a:pt x="2990967" y="1542266"/>
                  <a:pt x="3000375" y="1530506"/>
                </a:cubicBezTo>
                <a:cubicBezTo>
                  <a:pt x="3018472" y="1507885"/>
                  <a:pt x="3005502" y="1472264"/>
                  <a:pt x="3014663" y="1444781"/>
                </a:cubicBezTo>
                <a:cubicBezTo>
                  <a:pt x="3032772" y="1390456"/>
                  <a:pt x="3064174" y="1393543"/>
                  <a:pt x="3114675" y="1373343"/>
                </a:cubicBezTo>
                <a:cubicBezTo>
                  <a:pt x="3158939" y="1329080"/>
                  <a:pt x="3145263" y="1329978"/>
                  <a:pt x="3200400" y="1316193"/>
                </a:cubicBezTo>
                <a:cubicBezTo>
                  <a:pt x="3205020" y="1315038"/>
                  <a:pt x="3209925" y="1316193"/>
                  <a:pt x="3214688" y="1316193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593CC4-9856-450C-BB83-AF0BF8CDF709}"/>
              </a:ext>
            </a:extLst>
          </p:cNvPr>
          <p:cNvSpPr txBox="1"/>
          <p:nvPr/>
        </p:nvSpPr>
        <p:spPr>
          <a:xfrm>
            <a:off x="2409883" y="102546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/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𝑟𝑡𝑝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5B3A12FF-9F77-45B9-BCCF-4F011517C73C}"/>
              </a:ext>
            </a:extLst>
          </p:cNvPr>
          <p:cNvSpPr txBox="1"/>
          <p:nvPr/>
        </p:nvSpPr>
        <p:spPr>
          <a:xfrm>
            <a:off x="6642597" y="4881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Redução ao polo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146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51</a:t>
            </a:fld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4E935-9938-408B-8187-FF27C20D2596}"/>
              </a:ext>
            </a:extLst>
          </p:cNvPr>
          <p:cNvSpPr/>
          <p:nvPr/>
        </p:nvSpPr>
        <p:spPr>
          <a:xfrm>
            <a:off x="373195" y="374321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/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0626D7-6DDC-47D3-B57A-5F3B1C8474E6}"/>
              </a:ext>
            </a:extLst>
          </p:cNvPr>
          <p:cNvCxnSpPr>
            <a:cxnSpLocks/>
          </p:cNvCxnSpPr>
          <p:nvPr/>
        </p:nvCxnSpPr>
        <p:spPr>
          <a:xfrm flipH="1">
            <a:off x="373194" y="356357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08243BA-4BBE-4C9B-9789-AD2B71D37866}"/>
              </a:ext>
            </a:extLst>
          </p:cNvPr>
          <p:cNvSpPr txBox="1"/>
          <p:nvPr/>
        </p:nvSpPr>
        <p:spPr>
          <a:xfrm>
            <a:off x="361767" y="301975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FEDDB38-1AFF-47AD-9DD6-6FEA399CB3A7}"/>
              </a:ext>
            </a:extLst>
          </p:cNvPr>
          <p:cNvSpPr/>
          <p:nvPr/>
        </p:nvSpPr>
        <p:spPr>
          <a:xfrm>
            <a:off x="1854574" y="398516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B3D769E-680E-494D-B2B1-4CF63711510D}"/>
              </a:ext>
            </a:extLst>
          </p:cNvPr>
          <p:cNvSpPr/>
          <p:nvPr/>
        </p:nvSpPr>
        <p:spPr>
          <a:xfrm>
            <a:off x="1730830" y="289578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D8FB58-86C6-4F33-B037-D8A7AF9AF4E9}"/>
              </a:ext>
            </a:extLst>
          </p:cNvPr>
          <p:cNvSpPr/>
          <p:nvPr/>
        </p:nvSpPr>
        <p:spPr>
          <a:xfrm>
            <a:off x="2687114" y="2910015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C6AD46-FF65-4A72-8092-2557217C91D3}"/>
              </a:ext>
            </a:extLst>
          </p:cNvPr>
          <p:cNvCxnSpPr>
            <a:cxnSpLocks/>
          </p:cNvCxnSpPr>
          <p:nvPr/>
        </p:nvCxnSpPr>
        <p:spPr>
          <a:xfrm>
            <a:off x="2687371" y="4063709"/>
            <a:ext cx="17080" cy="7255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38F376E-ADEE-49C4-A33E-C7EAB87F2E53}"/>
              </a:ext>
            </a:extLst>
          </p:cNvPr>
          <p:cNvCxnSpPr>
            <a:cxnSpLocks/>
          </p:cNvCxnSpPr>
          <p:nvPr/>
        </p:nvCxnSpPr>
        <p:spPr>
          <a:xfrm>
            <a:off x="4648681" y="2865864"/>
            <a:ext cx="0" cy="38713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EA43ACA-7B0B-49B7-8A79-3E34E2678FDC}"/>
              </a:ext>
            </a:extLst>
          </p:cNvPr>
          <p:cNvCxnSpPr>
            <a:cxnSpLocks/>
          </p:cNvCxnSpPr>
          <p:nvPr/>
        </p:nvCxnSpPr>
        <p:spPr>
          <a:xfrm>
            <a:off x="965787" y="199399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5DB0E31-47E0-454D-8D09-3984C8E4737F}"/>
              </a:ext>
            </a:extLst>
          </p:cNvPr>
          <p:cNvSpPr txBox="1"/>
          <p:nvPr/>
        </p:nvSpPr>
        <p:spPr>
          <a:xfrm>
            <a:off x="1440405" y="33831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Polo Norte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33F0C71-2715-4D87-81A4-C20912FEB046}"/>
              </a:ext>
            </a:extLst>
          </p:cNvPr>
          <p:cNvSpPr/>
          <p:nvPr/>
        </p:nvSpPr>
        <p:spPr>
          <a:xfrm>
            <a:off x="1157287" y="708540"/>
            <a:ext cx="3214688" cy="1534373"/>
          </a:xfrm>
          <a:custGeom>
            <a:avLst/>
            <a:gdLst>
              <a:gd name="connsiteX0" fmla="*/ 0 w 3214688"/>
              <a:gd name="connsiteY0" fmla="*/ 1287618 h 1534373"/>
              <a:gd name="connsiteX1" fmla="*/ 114300 w 3214688"/>
              <a:gd name="connsiteY1" fmla="*/ 1373343 h 1534373"/>
              <a:gd name="connsiteX2" fmla="*/ 214313 w 3214688"/>
              <a:gd name="connsiteY2" fmla="*/ 1401918 h 1534373"/>
              <a:gd name="connsiteX3" fmla="*/ 257175 w 3214688"/>
              <a:gd name="connsiteY3" fmla="*/ 1416206 h 1534373"/>
              <a:gd name="connsiteX4" fmla="*/ 442913 w 3214688"/>
              <a:gd name="connsiteY4" fmla="*/ 1401918 h 1534373"/>
              <a:gd name="connsiteX5" fmla="*/ 457200 w 3214688"/>
              <a:gd name="connsiteY5" fmla="*/ 1316193 h 1534373"/>
              <a:gd name="connsiteX6" fmla="*/ 514350 w 3214688"/>
              <a:gd name="connsiteY6" fmla="*/ 1273331 h 1534373"/>
              <a:gd name="connsiteX7" fmla="*/ 542925 w 3214688"/>
              <a:gd name="connsiteY7" fmla="*/ 1216181 h 1534373"/>
              <a:gd name="connsiteX8" fmla="*/ 642938 w 3214688"/>
              <a:gd name="connsiteY8" fmla="*/ 1059018 h 1534373"/>
              <a:gd name="connsiteX9" fmla="*/ 714375 w 3214688"/>
              <a:gd name="connsiteY9" fmla="*/ 959006 h 1534373"/>
              <a:gd name="connsiteX10" fmla="*/ 728663 w 3214688"/>
              <a:gd name="connsiteY10" fmla="*/ 873281 h 1534373"/>
              <a:gd name="connsiteX11" fmla="*/ 742950 w 3214688"/>
              <a:gd name="connsiteY11" fmla="*/ 773268 h 1534373"/>
              <a:gd name="connsiteX12" fmla="*/ 771525 w 3214688"/>
              <a:gd name="connsiteY12" fmla="*/ 687543 h 1534373"/>
              <a:gd name="connsiteX13" fmla="*/ 785813 w 3214688"/>
              <a:gd name="connsiteY13" fmla="*/ 573243 h 1534373"/>
              <a:gd name="connsiteX14" fmla="*/ 842963 w 3214688"/>
              <a:gd name="connsiteY14" fmla="*/ 501806 h 1534373"/>
              <a:gd name="connsiteX15" fmla="*/ 900113 w 3214688"/>
              <a:gd name="connsiteY15" fmla="*/ 358931 h 1534373"/>
              <a:gd name="connsiteX16" fmla="*/ 928688 w 3214688"/>
              <a:gd name="connsiteY16" fmla="*/ 301781 h 1534373"/>
              <a:gd name="connsiteX17" fmla="*/ 971550 w 3214688"/>
              <a:gd name="connsiteY17" fmla="*/ 187481 h 1534373"/>
              <a:gd name="connsiteX18" fmla="*/ 1000125 w 3214688"/>
              <a:gd name="connsiteY18" fmla="*/ 144618 h 1534373"/>
              <a:gd name="connsiteX19" fmla="*/ 1143000 w 3214688"/>
              <a:gd name="connsiteY19" fmla="*/ 116043 h 1534373"/>
              <a:gd name="connsiteX20" fmla="*/ 1185863 w 3214688"/>
              <a:gd name="connsiteY20" fmla="*/ 73181 h 1534373"/>
              <a:gd name="connsiteX21" fmla="*/ 1528763 w 3214688"/>
              <a:gd name="connsiteY21" fmla="*/ 1743 h 1534373"/>
              <a:gd name="connsiteX22" fmla="*/ 1771650 w 3214688"/>
              <a:gd name="connsiteY22" fmla="*/ 16031 h 1534373"/>
              <a:gd name="connsiteX23" fmla="*/ 1814513 w 3214688"/>
              <a:gd name="connsiteY23" fmla="*/ 58893 h 1534373"/>
              <a:gd name="connsiteX24" fmla="*/ 1857375 w 3214688"/>
              <a:gd name="connsiteY24" fmla="*/ 130331 h 1534373"/>
              <a:gd name="connsiteX25" fmla="*/ 1885950 w 3214688"/>
              <a:gd name="connsiteY25" fmla="*/ 173193 h 1534373"/>
              <a:gd name="connsiteX26" fmla="*/ 1914525 w 3214688"/>
              <a:gd name="connsiteY26" fmla="*/ 316068 h 1534373"/>
              <a:gd name="connsiteX27" fmla="*/ 2014538 w 3214688"/>
              <a:gd name="connsiteY27" fmla="*/ 444656 h 1534373"/>
              <a:gd name="connsiteX28" fmla="*/ 2043113 w 3214688"/>
              <a:gd name="connsiteY28" fmla="*/ 487518 h 1534373"/>
              <a:gd name="connsiteX29" fmla="*/ 2128838 w 3214688"/>
              <a:gd name="connsiteY29" fmla="*/ 573243 h 1534373"/>
              <a:gd name="connsiteX30" fmla="*/ 2171700 w 3214688"/>
              <a:gd name="connsiteY30" fmla="*/ 616106 h 1534373"/>
              <a:gd name="connsiteX31" fmla="*/ 2200275 w 3214688"/>
              <a:gd name="connsiteY31" fmla="*/ 701831 h 1534373"/>
              <a:gd name="connsiteX32" fmla="*/ 2257425 w 3214688"/>
              <a:gd name="connsiteY32" fmla="*/ 801843 h 1534373"/>
              <a:gd name="connsiteX33" fmla="*/ 2271713 w 3214688"/>
              <a:gd name="connsiteY33" fmla="*/ 930431 h 1534373"/>
              <a:gd name="connsiteX34" fmla="*/ 2328863 w 3214688"/>
              <a:gd name="connsiteY34" fmla="*/ 1044731 h 1534373"/>
              <a:gd name="connsiteX35" fmla="*/ 2386013 w 3214688"/>
              <a:gd name="connsiteY35" fmla="*/ 1130456 h 1534373"/>
              <a:gd name="connsiteX36" fmla="*/ 2443163 w 3214688"/>
              <a:gd name="connsiteY36" fmla="*/ 1259043 h 1534373"/>
              <a:gd name="connsiteX37" fmla="*/ 2486025 w 3214688"/>
              <a:gd name="connsiteY37" fmla="*/ 1273331 h 1534373"/>
              <a:gd name="connsiteX38" fmla="*/ 2571750 w 3214688"/>
              <a:gd name="connsiteY38" fmla="*/ 1344768 h 1534373"/>
              <a:gd name="connsiteX39" fmla="*/ 2628900 w 3214688"/>
              <a:gd name="connsiteY39" fmla="*/ 1359056 h 1534373"/>
              <a:gd name="connsiteX40" fmla="*/ 2671763 w 3214688"/>
              <a:gd name="connsiteY40" fmla="*/ 1373343 h 1534373"/>
              <a:gd name="connsiteX41" fmla="*/ 2800350 w 3214688"/>
              <a:gd name="connsiteY41" fmla="*/ 1430493 h 1534373"/>
              <a:gd name="connsiteX42" fmla="*/ 2843213 w 3214688"/>
              <a:gd name="connsiteY42" fmla="*/ 1444781 h 1534373"/>
              <a:gd name="connsiteX43" fmla="*/ 2886075 w 3214688"/>
              <a:gd name="connsiteY43" fmla="*/ 1459068 h 1534373"/>
              <a:gd name="connsiteX44" fmla="*/ 2957513 w 3214688"/>
              <a:gd name="connsiteY44" fmla="*/ 1516218 h 1534373"/>
              <a:gd name="connsiteX45" fmla="*/ 3000375 w 3214688"/>
              <a:gd name="connsiteY45" fmla="*/ 1530506 h 1534373"/>
              <a:gd name="connsiteX46" fmla="*/ 3014663 w 3214688"/>
              <a:gd name="connsiteY46" fmla="*/ 1444781 h 1534373"/>
              <a:gd name="connsiteX47" fmla="*/ 3114675 w 3214688"/>
              <a:gd name="connsiteY47" fmla="*/ 1373343 h 1534373"/>
              <a:gd name="connsiteX48" fmla="*/ 3200400 w 3214688"/>
              <a:gd name="connsiteY48" fmla="*/ 1316193 h 1534373"/>
              <a:gd name="connsiteX49" fmla="*/ 3214688 w 3214688"/>
              <a:gd name="connsiteY49" fmla="*/ 1316193 h 15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14688" h="1534373">
                <a:moveTo>
                  <a:pt x="0" y="1287618"/>
                </a:moveTo>
                <a:cubicBezTo>
                  <a:pt x="17520" y="1301634"/>
                  <a:pt x="83975" y="1358180"/>
                  <a:pt x="114300" y="1373343"/>
                </a:cubicBezTo>
                <a:cubicBezTo>
                  <a:pt x="137142" y="1384764"/>
                  <a:pt x="192944" y="1395813"/>
                  <a:pt x="214313" y="1401918"/>
                </a:cubicBezTo>
                <a:cubicBezTo>
                  <a:pt x="228794" y="1406055"/>
                  <a:pt x="242888" y="1411443"/>
                  <a:pt x="257175" y="1416206"/>
                </a:cubicBezTo>
                <a:cubicBezTo>
                  <a:pt x="319088" y="1411443"/>
                  <a:pt x="387373" y="1429688"/>
                  <a:pt x="442913" y="1401918"/>
                </a:cubicBezTo>
                <a:cubicBezTo>
                  <a:pt x="468824" y="1388963"/>
                  <a:pt x="443131" y="1341517"/>
                  <a:pt x="457200" y="1316193"/>
                </a:cubicBezTo>
                <a:cubicBezTo>
                  <a:pt x="468764" y="1295377"/>
                  <a:pt x="495300" y="1287618"/>
                  <a:pt x="514350" y="1273331"/>
                </a:cubicBezTo>
                <a:cubicBezTo>
                  <a:pt x="523875" y="1254281"/>
                  <a:pt x="532581" y="1234799"/>
                  <a:pt x="542925" y="1216181"/>
                </a:cubicBezTo>
                <a:cubicBezTo>
                  <a:pt x="576553" y="1155652"/>
                  <a:pt x="603657" y="1117940"/>
                  <a:pt x="642938" y="1059018"/>
                </a:cubicBezTo>
                <a:cubicBezTo>
                  <a:pt x="684719" y="996347"/>
                  <a:pt x="661214" y="1029888"/>
                  <a:pt x="714375" y="959006"/>
                </a:cubicBezTo>
                <a:cubicBezTo>
                  <a:pt x="719138" y="930431"/>
                  <a:pt x="724258" y="901913"/>
                  <a:pt x="728663" y="873281"/>
                </a:cubicBezTo>
                <a:cubicBezTo>
                  <a:pt x="733784" y="839996"/>
                  <a:pt x="735378" y="806082"/>
                  <a:pt x="742950" y="773268"/>
                </a:cubicBezTo>
                <a:cubicBezTo>
                  <a:pt x="749723" y="743919"/>
                  <a:pt x="771525" y="687543"/>
                  <a:pt x="771525" y="687543"/>
                </a:cubicBezTo>
                <a:cubicBezTo>
                  <a:pt x="776288" y="649443"/>
                  <a:pt x="772029" y="609080"/>
                  <a:pt x="785813" y="573243"/>
                </a:cubicBezTo>
                <a:cubicBezTo>
                  <a:pt x="796760" y="544781"/>
                  <a:pt x="826591" y="527533"/>
                  <a:pt x="842963" y="501806"/>
                </a:cubicBezTo>
                <a:cubicBezTo>
                  <a:pt x="918042" y="383825"/>
                  <a:pt x="863672" y="456105"/>
                  <a:pt x="900113" y="358931"/>
                </a:cubicBezTo>
                <a:cubicBezTo>
                  <a:pt x="907591" y="338989"/>
                  <a:pt x="920298" y="321358"/>
                  <a:pt x="928688" y="301781"/>
                </a:cubicBezTo>
                <a:cubicBezTo>
                  <a:pt x="965788" y="215213"/>
                  <a:pt x="912344" y="305893"/>
                  <a:pt x="971550" y="187481"/>
                </a:cubicBezTo>
                <a:cubicBezTo>
                  <a:pt x="979229" y="172122"/>
                  <a:pt x="984274" y="151222"/>
                  <a:pt x="1000125" y="144618"/>
                </a:cubicBezTo>
                <a:cubicBezTo>
                  <a:pt x="1044957" y="125938"/>
                  <a:pt x="1095375" y="125568"/>
                  <a:pt x="1143000" y="116043"/>
                </a:cubicBezTo>
                <a:cubicBezTo>
                  <a:pt x="1157288" y="101756"/>
                  <a:pt x="1170657" y="86486"/>
                  <a:pt x="1185863" y="73181"/>
                </a:cubicBezTo>
                <a:cubicBezTo>
                  <a:pt x="1315090" y="-39892"/>
                  <a:pt x="1265376" y="15606"/>
                  <a:pt x="1528763" y="1743"/>
                </a:cubicBezTo>
                <a:cubicBezTo>
                  <a:pt x="1609725" y="6506"/>
                  <a:pt x="1692123" y="126"/>
                  <a:pt x="1771650" y="16031"/>
                </a:cubicBezTo>
                <a:cubicBezTo>
                  <a:pt x="1791463" y="19994"/>
                  <a:pt x="1802390" y="42729"/>
                  <a:pt x="1814513" y="58893"/>
                </a:cubicBezTo>
                <a:cubicBezTo>
                  <a:pt x="1831175" y="81109"/>
                  <a:pt x="1842657" y="106782"/>
                  <a:pt x="1857375" y="130331"/>
                </a:cubicBezTo>
                <a:cubicBezTo>
                  <a:pt x="1866476" y="144892"/>
                  <a:pt x="1876425" y="158906"/>
                  <a:pt x="1885950" y="173193"/>
                </a:cubicBezTo>
                <a:cubicBezTo>
                  <a:pt x="1887159" y="181658"/>
                  <a:pt x="1896390" y="288866"/>
                  <a:pt x="1914525" y="316068"/>
                </a:cubicBezTo>
                <a:cubicBezTo>
                  <a:pt x="1944646" y="361249"/>
                  <a:pt x="1984417" y="399475"/>
                  <a:pt x="2014538" y="444656"/>
                </a:cubicBezTo>
                <a:cubicBezTo>
                  <a:pt x="2024063" y="458943"/>
                  <a:pt x="2031705" y="474684"/>
                  <a:pt x="2043113" y="487518"/>
                </a:cubicBezTo>
                <a:cubicBezTo>
                  <a:pt x="2069961" y="517722"/>
                  <a:pt x="2100263" y="544668"/>
                  <a:pt x="2128838" y="573243"/>
                </a:cubicBezTo>
                <a:lnTo>
                  <a:pt x="2171700" y="616106"/>
                </a:lnTo>
                <a:cubicBezTo>
                  <a:pt x="2181225" y="644681"/>
                  <a:pt x="2186805" y="674890"/>
                  <a:pt x="2200275" y="701831"/>
                </a:cubicBezTo>
                <a:cubicBezTo>
                  <a:pt x="2236529" y="774339"/>
                  <a:pt x="2217036" y="741260"/>
                  <a:pt x="2257425" y="801843"/>
                </a:cubicBezTo>
                <a:cubicBezTo>
                  <a:pt x="2262188" y="844706"/>
                  <a:pt x="2264623" y="887891"/>
                  <a:pt x="2271713" y="930431"/>
                </a:cubicBezTo>
                <a:cubicBezTo>
                  <a:pt x="2279768" y="978760"/>
                  <a:pt x="2305936" y="998877"/>
                  <a:pt x="2328863" y="1044731"/>
                </a:cubicBezTo>
                <a:cubicBezTo>
                  <a:pt x="2370217" y="1127440"/>
                  <a:pt x="2304758" y="1049201"/>
                  <a:pt x="2386013" y="1130456"/>
                </a:cubicBezTo>
                <a:cubicBezTo>
                  <a:pt x="2394745" y="1156652"/>
                  <a:pt x="2412288" y="1234343"/>
                  <a:pt x="2443163" y="1259043"/>
                </a:cubicBezTo>
                <a:cubicBezTo>
                  <a:pt x="2454923" y="1268451"/>
                  <a:pt x="2471738" y="1268568"/>
                  <a:pt x="2486025" y="1273331"/>
                </a:cubicBezTo>
                <a:cubicBezTo>
                  <a:pt x="2511771" y="1299076"/>
                  <a:pt x="2536942" y="1329850"/>
                  <a:pt x="2571750" y="1344768"/>
                </a:cubicBezTo>
                <a:cubicBezTo>
                  <a:pt x="2589799" y="1352503"/>
                  <a:pt x="2610019" y="1353662"/>
                  <a:pt x="2628900" y="1359056"/>
                </a:cubicBezTo>
                <a:cubicBezTo>
                  <a:pt x="2643381" y="1363193"/>
                  <a:pt x="2657475" y="1368581"/>
                  <a:pt x="2671763" y="1373343"/>
                </a:cubicBezTo>
                <a:cubicBezTo>
                  <a:pt x="2739687" y="1418626"/>
                  <a:pt x="2698334" y="1396487"/>
                  <a:pt x="2800350" y="1430493"/>
                </a:cubicBezTo>
                <a:lnTo>
                  <a:pt x="2843213" y="1444781"/>
                </a:lnTo>
                <a:lnTo>
                  <a:pt x="2886075" y="1459068"/>
                </a:lnTo>
                <a:cubicBezTo>
                  <a:pt x="2909888" y="1478118"/>
                  <a:pt x="2931653" y="1500056"/>
                  <a:pt x="2957513" y="1516218"/>
                </a:cubicBezTo>
                <a:cubicBezTo>
                  <a:pt x="2970284" y="1524200"/>
                  <a:pt x="2990967" y="1542266"/>
                  <a:pt x="3000375" y="1530506"/>
                </a:cubicBezTo>
                <a:cubicBezTo>
                  <a:pt x="3018472" y="1507885"/>
                  <a:pt x="3005502" y="1472264"/>
                  <a:pt x="3014663" y="1444781"/>
                </a:cubicBezTo>
                <a:cubicBezTo>
                  <a:pt x="3032772" y="1390456"/>
                  <a:pt x="3064174" y="1393543"/>
                  <a:pt x="3114675" y="1373343"/>
                </a:cubicBezTo>
                <a:cubicBezTo>
                  <a:pt x="3158939" y="1329080"/>
                  <a:pt x="3145263" y="1329978"/>
                  <a:pt x="3200400" y="1316193"/>
                </a:cubicBezTo>
                <a:cubicBezTo>
                  <a:pt x="3205020" y="1315038"/>
                  <a:pt x="3209925" y="1316193"/>
                  <a:pt x="3214688" y="1316193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593CC4-9856-450C-BB83-AF0BF8CDF709}"/>
              </a:ext>
            </a:extLst>
          </p:cNvPr>
          <p:cNvSpPr txBox="1"/>
          <p:nvPr/>
        </p:nvSpPr>
        <p:spPr>
          <a:xfrm>
            <a:off x="2409883" y="102546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/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𝑟𝑡𝑝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7617E1B-95B0-469D-B070-CC6FE1949C98}"/>
                  </a:ext>
                </a:extLst>
              </p:cNvPr>
              <p:cNvSpPr txBox="1"/>
              <p:nvPr/>
            </p:nvSpPr>
            <p:spPr>
              <a:xfrm>
                <a:off x="5164400" y="1844894"/>
                <a:ext cx="6892400" cy="858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7617E1B-95B0-469D-B070-CC6FE194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00" y="1844894"/>
                <a:ext cx="6892400" cy="858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5B3A12FF-9F77-45B9-BCCF-4F011517C73C}"/>
              </a:ext>
            </a:extLst>
          </p:cNvPr>
          <p:cNvSpPr txBox="1"/>
          <p:nvPr/>
        </p:nvSpPr>
        <p:spPr>
          <a:xfrm>
            <a:off x="6642597" y="4881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Redução ao polo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694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52</a:t>
            </a:fld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4E935-9938-408B-8187-FF27C20D2596}"/>
              </a:ext>
            </a:extLst>
          </p:cNvPr>
          <p:cNvSpPr/>
          <p:nvPr/>
        </p:nvSpPr>
        <p:spPr>
          <a:xfrm>
            <a:off x="373195" y="374321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/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4FD93466-6BF0-40E4-B90A-04371593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72" y="286586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0626D7-6DDC-47D3-B57A-5F3B1C8474E6}"/>
              </a:ext>
            </a:extLst>
          </p:cNvPr>
          <p:cNvCxnSpPr>
            <a:cxnSpLocks/>
          </p:cNvCxnSpPr>
          <p:nvPr/>
        </p:nvCxnSpPr>
        <p:spPr>
          <a:xfrm flipH="1">
            <a:off x="373194" y="356357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08243BA-4BBE-4C9B-9789-AD2B71D37866}"/>
              </a:ext>
            </a:extLst>
          </p:cNvPr>
          <p:cNvSpPr txBox="1"/>
          <p:nvPr/>
        </p:nvSpPr>
        <p:spPr>
          <a:xfrm>
            <a:off x="361767" y="301975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FEDDB38-1AFF-47AD-9DD6-6FEA399CB3A7}"/>
              </a:ext>
            </a:extLst>
          </p:cNvPr>
          <p:cNvSpPr/>
          <p:nvPr/>
        </p:nvSpPr>
        <p:spPr>
          <a:xfrm>
            <a:off x="1854574" y="398516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B3D769E-680E-494D-B2B1-4CF63711510D}"/>
              </a:ext>
            </a:extLst>
          </p:cNvPr>
          <p:cNvSpPr/>
          <p:nvPr/>
        </p:nvSpPr>
        <p:spPr>
          <a:xfrm>
            <a:off x="1730830" y="289578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D8FB58-86C6-4F33-B037-D8A7AF9AF4E9}"/>
              </a:ext>
            </a:extLst>
          </p:cNvPr>
          <p:cNvSpPr/>
          <p:nvPr/>
        </p:nvSpPr>
        <p:spPr>
          <a:xfrm>
            <a:off x="2687114" y="2910015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0C6AD46-FF65-4A72-8092-2557217C91D3}"/>
              </a:ext>
            </a:extLst>
          </p:cNvPr>
          <p:cNvCxnSpPr>
            <a:cxnSpLocks/>
          </p:cNvCxnSpPr>
          <p:nvPr/>
        </p:nvCxnSpPr>
        <p:spPr>
          <a:xfrm>
            <a:off x="2687371" y="4063709"/>
            <a:ext cx="17080" cy="7255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38F376E-ADEE-49C4-A33E-C7EAB87F2E53}"/>
              </a:ext>
            </a:extLst>
          </p:cNvPr>
          <p:cNvCxnSpPr>
            <a:cxnSpLocks/>
          </p:cNvCxnSpPr>
          <p:nvPr/>
        </p:nvCxnSpPr>
        <p:spPr>
          <a:xfrm>
            <a:off x="4648681" y="2865864"/>
            <a:ext cx="0" cy="38713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EA43ACA-7B0B-49B7-8A79-3E34E2678FDC}"/>
              </a:ext>
            </a:extLst>
          </p:cNvPr>
          <p:cNvCxnSpPr>
            <a:cxnSpLocks/>
          </p:cNvCxnSpPr>
          <p:nvPr/>
        </p:nvCxnSpPr>
        <p:spPr>
          <a:xfrm>
            <a:off x="965787" y="199399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5DB0E31-47E0-454D-8D09-3984C8E4737F}"/>
              </a:ext>
            </a:extLst>
          </p:cNvPr>
          <p:cNvSpPr txBox="1"/>
          <p:nvPr/>
        </p:nvSpPr>
        <p:spPr>
          <a:xfrm>
            <a:off x="1440405" y="33831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Polo Norte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33F0C71-2715-4D87-81A4-C20912FEB046}"/>
              </a:ext>
            </a:extLst>
          </p:cNvPr>
          <p:cNvSpPr/>
          <p:nvPr/>
        </p:nvSpPr>
        <p:spPr>
          <a:xfrm>
            <a:off x="1157287" y="708540"/>
            <a:ext cx="3214688" cy="1534373"/>
          </a:xfrm>
          <a:custGeom>
            <a:avLst/>
            <a:gdLst>
              <a:gd name="connsiteX0" fmla="*/ 0 w 3214688"/>
              <a:gd name="connsiteY0" fmla="*/ 1287618 h 1534373"/>
              <a:gd name="connsiteX1" fmla="*/ 114300 w 3214688"/>
              <a:gd name="connsiteY1" fmla="*/ 1373343 h 1534373"/>
              <a:gd name="connsiteX2" fmla="*/ 214313 w 3214688"/>
              <a:gd name="connsiteY2" fmla="*/ 1401918 h 1534373"/>
              <a:gd name="connsiteX3" fmla="*/ 257175 w 3214688"/>
              <a:gd name="connsiteY3" fmla="*/ 1416206 h 1534373"/>
              <a:gd name="connsiteX4" fmla="*/ 442913 w 3214688"/>
              <a:gd name="connsiteY4" fmla="*/ 1401918 h 1534373"/>
              <a:gd name="connsiteX5" fmla="*/ 457200 w 3214688"/>
              <a:gd name="connsiteY5" fmla="*/ 1316193 h 1534373"/>
              <a:gd name="connsiteX6" fmla="*/ 514350 w 3214688"/>
              <a:gd name="connsiteY6" fmla="*/ 1273331 h 1534373"/>
              <a:gd name="connsiteX7" fmla="*/ 542925 w 3214688"/>
              <a:gd name="connsiteY7" fmla="*/ 1216181 h 1534373"/>
              <a:gd name="connsiteX8" fmla="*/ 642938 w 3214688"/>
              <a:gd name="connsiteY8" fmla="*/ 1059018 h 1534373"/>
              <a:gd name="connsiteX9" fmla="*/ 714375 w 3214688"/>
              <a:gd name="connsiteY9" fmla="*/ 959006 h 1534373"/>
              <a:gd name="connsiteX10" fmla="*/ 728663 w 3214688"/>
              <a:gd name="connsiteY10" fmla="*/ 873281 h 1534373"/>
              <a:gd name="connsiteX11" fmla="*/ 742950 w 3214688"/>
              <a:gd name="connsiteY11" fmla="*/ 773268 h 1534373"/>
              <a:gd name="connsiteX12" fmla="*/ 771525 w 3214688"/>
              <a:gd name="connsiteY12" fmla="*/ 687543 h 1534373"/>
              <a:gd name="connsiteX13" fmla="*/ 785813 w 3214688"/>
              <a:gd name="connsiteY13" fmla="*/ 573243 h 1534373"/>
              <a:gd name="connsiteX14" fmla="*/ 842963 w 3214688"/>
              <a:gd name="connsiteY14" fmla="*/ 501806 h 1534373"/>
              <a:gd name="connsiteX15" fmla="*/ 900113 w 3214688"/>
              <a:gd name="connsiteY15" fmla="*/ 358931 h 1534373"/>
              <a:gd name="connsiteX16" fmla="*/ 928688 w 3214688"/>
              <a:gd name="connsiteY16" fmla="*/ 301781 h 1534373"/>
              <a:gd name="connsiteX17" fmla="*/ 971550 w 3214688"/>
              <a:gd name="connsiteY17" fmla="*/ 187481 h 1534373"/>
              <a:gd name="connsiteX18" fmla="*/ 1000125 w 3214688"/>
              <a:gd name="connsiteY18" fmla="*/ 144618 h 1534373"/>
              <a:gd name="connsiteX19" fmla="*/ 1143000 w 3214688"/>
              <a:gd name="connsiteY19" fmla="*/ 116043 h 1534373"/>
              <a:gd name="connsiteX20" fmla="*/ 1185863 w 3214688"/>
              <a:gd name="connsiteY20" fmla="*/ 73181 h 1534373"/>
              <a:gd name="connsiteX21" fmla="*/ 1528763 w 3214688"/>
              <a:gd name="connsiteY21" fmla="*/ 1743 h 1534373"/>
              <a:gd name="connsiteX22" fmla="*/ 1771650 w 3214688"/>
              <a:gd name="connsiteY22" fmla="*/ 16031 h 1534373"/>
              <a:gd name="connsiteX23" fmla="*/ 1814513 w 3214688"/>
              <a:gd name="connsiteY23" fmla="*/ 58893 h 1534373"/>
              <a:gd name="connsiteX24" fmla="*/ 1857375 w 3214688"/>
              <a:gd name="connsiteY24" fmla="*/ 130331 h 1534373"/>
              <a:gd name="connsiteX25" fmla="*/ 1885950 w 3214688"/>
              <a:gd name="connsiteY25" fmla="*/ 173193 h 1534373"/>
              <a:gd name="connsiteX26" fmla="*/ 1914525 w 3214688"/>
              <a:gd name="connsiteY26" fmla="*/ 316068 h 1534373"/>
              <a:gd name="connsiteX27" fmla="*/ 2014538 w 3214688"/>
              <a:gd name="connsiteY27" fmla="*/ 444656 h 1534373"/>
              <a:gd name="connsiteX28" fmla="*/ 2043113 w 3214688"/>
              <a:gd name="connsiteY28" fmla="*/ 487518 h 1534373"/>
              <a:gd name="connsiteX29" fmla="*/ 2128838 w 3214688"/>
              <a:gd name="connsiteY29" fmla="*/ 573243 h 1534373"/>
              <a:gd name="connsiteX30" fmla="*/ 2171700 w 3214688"/>
              <a:gd name="connsiteY30" fmla="*/ 616106 h 1534373"/>
              <a:gd name="connsiteX31" fmla="*/ 2200275 w 3214688"/>
              <a:gd name="connsiteY31" fmla="*/ 701831 h 1534373"/>
              <a:gd name="connsiteX32" fmla="*/ 2257425 w 3214688"/>
              <a:gd name="connsiteY32" fmla="*/ 801843 h 1534373"/>
              <a:gd name="connsiteX33" fmla="*/ 2271713 w 3214688"/>
              <a:gd name="connsiteY33" fmla="*/ 930431 h 1534373"/>
              <a:gd name="connsiteX34" fmla="*/ 2328863 w 3214688"/>
              <a:gd name="connsiteY34" fmla="*/ 1044731 h 1534373"/>
              <a:gd name="connsiteX35" fmla="*/ 2386013 w 3214688"/>
              <a:gd name="connsiteY35" fmla="*/ 1130456 h 1534373"/>
              <a:gd name="connsiteX36" fmla="*/ 2443163 w 3214688"/>
              <a:gd name="connsiteY36" fmla="*/ 1259043 h 1534373"/>
              <a:gd name="connsiteX37" fmla="*/ 2486025 w 3214688"/>
              <a:gd name="connsiteY37" fmla="*/ 1273331 h 1534373"/>
              <a:gd name="connsiteX38" fmla="*/ 2571750 w 3214688"/>
              <a:gd name="connsiteY38" fmla="*/ 1344768 h 1534373"/>
              <a:gd name="connsiteX39" fmla="*/ 2628900 w 3214688"/>
              <a:gd name="connsiteY39" fmla="*/ 1359056 h 1534373"/>
              <a:gd name="connsiteX40" fmla="*/ 2671763 w 3214688"/>
              <a:gd name="connsiteY40" fmla="*/ 1373343 h 1534373"/>
              <a:gd name="connsiteX41" fmla="*/ 2800350 w 3214688"/>
              <a:gd name="connsiteY41" fmla="*/ 1430493 h 1534373"/>
              <a:gd name="connsiteX42" fmla="*/ 2843213 w 3214688"/>
              <a:gd name="connsiteY42" fmla="*/ 1444781 h 1534373"/>
              <a:gd name="connsiteX43" fmla="*/ 2886075 w 3214688"/>
              <a:gd name="connsiteY43" fmla="*/ 1459068 h 1534373"/>
              <a:gd name="connsiteX44" fmla="*/ 2957513 w 3214688"/>
              <a:gd name="connsiteY44" fmla="*/ 1516218 h 1534373"/>
              <a:gd name="connsiteX45" fmla="*/ 3000375 w 3214688"/>
              <a:gd name="connsiteY45" fmla="*/ 1530506 h 1534373"/>
              <a:gd name="connsiteX46" fmla="*/ 3014663 w 3214688"/>
              <a:gd name="connsiteY46" fmla="*/ 1444781 h 1534373"/>
              <a:gd name="connsiteX47" fmla="*/ 3114675 w 3214688"/>
              <a:gd name="connsiteY47" fmla="*/ 1373343 h 1534373"/>
              <a:gd name="connsiteX48" fmla="*/ 3200400 w 3214688"/>
              <a:gd name="connsiteY48" fmla="*/ 1316193 h 1534373"/>
              <a:gd name="connsiteX49" fmla="*/ 3214688 w 3214688"/>
              <a:gd name="connsiteY49" fmla="*/ 1316193 h 153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214688" h="1534373">
                <a:moveTo>
                  <a:pt x="0" y="1287618"/>
                </a:moveTo>
                <a:cubicBezTo>
                  <a:pt x="17520" y="1301634"/>
                  <a:pt x="83975" y="1358180"/>
                  <a:pt x="114300" y="1373343"/>
                </a:cubicBezTo>
                <a:cubicBezTo>
                  <a:pt x="137142" y="1384764"/>
                  <a:pt x="192944" y="1395813"/>
                  <a:pt x="214313" y="1401918"/>
                </a:cubicBezTo>
                <a:cubicBezTo>
                  <a:pt x="228794" y="1406055"/>
                  <a:pt x="242888" y="1411443"/>
                  <a:pt x="257175" y="1416206"/>
                </a:cubicBezTo>
                <a:cubicBezTo>
                  <a:pt x="319088" y="1411443"/>
                  <a:pt x="387373" y="1429688"/>
                  <a:pt x="442913" y="1401918"/>
                </a:cubicBezTo>
                <a:cubicBezTo>
                  <a:pt x="468824" y="1388963"/>
                  <a:pt x="443131" y="1341517"/>
                  <a:pt x="457200" y="1316193"/>
                </a:cubicBezTo>
                <a:cubicBezTo>
                  <a:pt x="468764" y="1295377"/>
                  <a:pt x="495300" y="1287618"/>
                  <a:pt x="514350" y="1273331"/>
                </a:cubicBezTo>
                <a:cubicBezTo>
                  <a:pt x="523875" y="1254281"/>
                  <a:pt x="532581" y="1234799"/>
                  <a:pt x="542925" y="1216181"/>
                </a:cubicBezTo>
                <a:cubicBezTo>
                  <a:pt x="576553" y="1155652"/>
                  <a:pt x="603657" y="1117940"/>
                  <a:pt x="642938" y="1059018"/>
                </a:cubicBezTo>
                <a:cubicBezTo>
                  <a:pt x="684719" y="996347"/>
                  <a:pt x="661214" y="1029888"/>
                  <a:pt x="714375" y="959006"/>
                </a:cubicBezTo>
                <a:cubicBezTo>
                  <a:pt x="719138" y="930431"/>
                  <a:pt x="724258" y="901913"/>
                  <a:pt x="728663" y="873281"/>
                </a:cubicBezTo>
                <a:cubicBezTo>
                  <a:pt x="733784" y="839996"/>
                  <a:pt x="735378" y="806082"/>
                  <a:pt x="742950" y="773268"/>
                </a:cubicBezTo>
                <a:cubicBezTo>
                  <a:pt x="749723" y="743919"/>
                  <a:pt x="771525" y="687543"/>
                  <a:pt x="771525" y="687543"/>
                </a:cubicBezTo>
                <a:cubicBezTo>
                  <a:pt x="776288" y="649443"/>
                  <a:pt x="772029" y="609080"/>
                  <a:pt x="785813" y="573243"/>
                </a:cubicBezTo>
                <a:cubicBezTo>
                  <a:pt x="796760" y="544781"/>
                  <a:pt x="826591" y="527533"/>
                  <a:pt x="842963" y="501806"/>
                </a:cubicBezTo>
                <a:cubicBezTo>
                  <a:pt x="918042" y="383825"/>
                  <a:pt x="863672" y="456105"/>
                  <a:pt x="900113" y="358931"/>
                </a:cubicBezTo>
                <a:cubicBezTo>
                  <a:pt x="907591" y="338989"/>
                  <a:pt x="920298" y="321358"/>
                  <a:pt x="928688" y="301781"/>
                </a:cubicBezTo>
                <a:cubicBezTo>
                  <a:pt x="965788" y="215213"/>
                  <a:pt x="912344" y="305893"/>
                  <a:pt x="971550" y="187481"/>
                </a:cubicBezTo>
                <a:cubicBezTo>
                  <a:pt x="979229" y="172122"/>
                  <a:pt x="984274" y="151222"/>
                  <a:pt x="1000125" y="144618"/>
                </a:cubicBezTo>
                <a:cubicBezTo>
                  <a:pt x="1044957" y="125938"/>
                  <a:pt x="1095375" y="125568"/>
                  <a:pt x="1143000" y="116043"/>
                </a:cubicBezTo>
                <a:cubicBezTo>
                  <a:pt x="1157288" y="101756"/>
                  <a:pt x="1170657" y="86486"/>
                  <a:pt x="1185863" y="73181"/>
                </a:cubicBezTo>
                <a:cubicBezTo>
                  <a:pt x="1315090" y="-39892"/>
                  <a:pt x="1265376" y="15606"/>
                  <a:pt x="1528763" y="1743"/>
                </a:cubicBezTo>
                <a:cubicBezTo>
                  <a:pt x="1609725" y="6506"/>
                  <a:pt x="1692123" y="126"/>
                  <a:pt x="1771650" y="16031"/>
                </a:cubicBezTo>
                <a:cubicBezTo>
                  <a:pt x="1791463" y="19994"/>
                  <a:pt x="1802390" y="42729"/>
                  <a:pt x="1814513" y="58893"/>
                </a:cubicBezTo>
                <a:cubicBezTo>
                  <a:pt x="1831175" y="81109"/>
                  <a:pt x="1842657" y="106782"/>
                  <a:pt x="1857375" y="130331"/>
                </a:cubicBezTo>
                <a:cubicBezTo>
                  <a:pt x="1866476" y="144892"/>
                  <a:pt x="1876425" y="158906"/>
                  <a:pt x="1885950" y="173193"/>
                </a:cubicBezTo>
                <a:cubicBezTo>
                  <a:pt x="1887159" y="181658"/>
                  <a:pt x="1896390" y="288866"/>
                  <a:pt x="1914525" y="316068"/>
                </a:cubicBezTo>
                <a:cubicBezTo>
                  <a:pt x="1944646" y="361249"/>
                  <a:pt x="1984417" y="399475"/>
                  <a:pt x="2014538" y="444656"/>
                </a:cubicBezTo>
                <a:cubicBezTo>
                  <a:pt x="2024063" y="458943"/>
                  <a:pt x="2031705" y="474684"/>
                  <a:pt x="2043113" y="487518"/>
                </a:cubicBezTo>
                <a:cubicBezTo>
                  <a:pt x="2069961" y="517722"/>
                  <a:pt x="2100263" y="544668"/>
                  <a:pt x="2128838" y="573243"/>
                </a:cubicBezTo>
                <a:lnTo>
                  <a:pt x="2171700" y="616106"/>
                </a:lnTo>
                <a:cubicBezTo>
                  <a:pt x="2181225" y="644681"/>
                  <a:pt x="2186805" y="674890"/>
                  <a:pt x="2200275" y="701831"/>
                </a:cubicBezTo>
                <a:cubicBezTo>
                  <a:pt x="2236529" y="774339"/>
                  <a:pt x="2217036" y="741260"/>
                  <a:pt x="2257425" y="801843"/>
                </a:cubicBezTo>
                <a:cubicBezTo>
                  <a:pt x="2262188" y="844706"/>
                  <a:pt x="2264623" y="887891"/>
                  <a:pt x="2271713" y="930431"/>
                </a:cubicBezTo>
                <a:cubicBezTo>
                  <a:pt x="2279768" y="978760"/>
                  <a:pt x="2305936" y="998877"/>
                  <a:pt x="2328863" y="1044731"/>
                </a:cubicBezTo>
                <a:cubicBezTo>
                  <a:pt x="2370217" y="1127440"/>
                  <a:pt x="2304758" y="1049201"/>
                  <a:pt x="2386013" y="1130456"/>
                </a:cubicBezTo>
                <a:cubicBezTo>
                  <a:pt x="2394745" y="1156652"/>
                  <a:pt x="2412288" y="1234343"/>
                  <a:pt x="2443163" y="1259043"/>
                </a:cubicBezTo>
                <a:cubicBezTo>
                  <a:pt x="2454923" y="1268451"/>
                  <a:pt x="2471738" y="1268568"/>
                  <a:pt x="2486025" y="1273331"/>
                </a:cubicBezTo>
                <a:cubicBezTo>
                  <a:pt x="2511771" y="1299076"/>
                  <a:pt x="2536942" y="1329850"/>
                  <a:pt x="2571750" y="1344768"/>
                </a:cubicBezTo>
                <a:cubicBezTo>
                  <a:pt x="2589799" y="1352503"/>
                  <a:pt x="2610019" y="1353662"/>
                  <a:pt x="2628900" y="1359056"/>
                </a:cubicBezTo>
                <a:cubicBezTo>
                  <a:pt x="2643381" y="1363193"/>
                  <a:pt x="2657475" y="1368581"/>
                  <a:pt x="2671763" y="1373343"/>
                </a:cubicBezTo>
                <a:cubicBezTo>
                  <a:pt x="2739687" y="1418626"/>
                  <a:pt x="2698334" y="1396487"/>
                  <a:pt x="2800350" y="1430493"/>
                </a:cubicBezTo>
                <a:lnTo>
                  <a:pt x="2843213" y="1444781"/>
                </a:lnTo>
                <a:lnTo>
                  <a:pt x="2886075" y="1459068"/>
                </a:lnTo>
                <a:cubicBezTo>
                  <a:pt x="2909888" y="1478118"/>
                  <a:pt x="2931653" y="1500056"/>
                  <a:pt x="2957513" y="1516218"/>
                </a:cubicBezTo>
                <a:cubicBezTo>
                  <a:pt x="2970284" y="1524200"/>
                  <a:pt x="2990967" y="1542266"/>
                  <a:pt x="3000375" y="1530506"/>
                </a:cubicBezTo>
                <a:cubicBezTo>
                  <a:pt x="3018472" y="1507885"/>
                  <a:pt x="3005502" y="1472264"/>
                  <a:pt x="3014663" y="1444781"/>
                </a:cubicBezTo>
                <a:cubicBezTo>
                  <a:pt x="3032772" y="1390456"/>
                  <a:pt x="3064174" y="1393543"/>
                  <a:pt x="3114675" y="1373343"/>
                </a:cubicBezTo>
                <a:cubicBezTo>
                  <a:pt x="3158939" y="1329080"/>
                  <a:pt x="3145263" y="1329978"/>
                  <a:pt x="3200400" y="1316193"/>
                </a:cubicBezTo>
                <a:cubicBezTo>
                  <a:pt x="3205020" y="1315038"/>
                  <a:pt x="3209925" y="1316193"/>
                  <a:pt x="3214688" y="1316193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593CC4-9856-450C-BB83-AF0BF8CDF709}"/>
              </a:ext>
            </a:extLst>
          </p:cNvPr>
          <p:cNvSpPr txBox="1"/>
          <p:nvPr/>
        </p:nvSpPr>
        <p:spPr>
          <a:xfrm>
            <a:off x="2409883" y="102546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/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𝑟𝑡𝑝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7586788-8BBD-4A06-8B80-CEE4FC440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452" y="923206"/>
                <a:ext cx="603697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7617E1B-95B0-469D-B070-CC6FE1949C98}"/>
                  </a:ext>
                </a:extLst>
              </p:cNvPr>
              <p:cNvSpPr txBox="1"/>
              <p:nvPr/>
            </p:nvSpPr>
            <p:spPr>
              <a:xfrm>
                <a:off x="5164400" y="1844894"/>
                <a:ext cx="6892400" cy="858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7617E1B-95B0-469D-B070-CC6FE194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00" y="1844894"/>
                <a:ext cx="6892400" cy="858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31D5D6D-BCA1-4C37-8226-9040CF50D520}"/>
                  </a:ext>
                </a:extLst>
              </p:cNvPr>
              <p:cNvSpPr txBox="1"/>
              <p:nvPr/>
            </p:nvSpPr>
            <p:spPr>
              <a:xfrm>
                <a:off x="7648412" y="3252995"/>
                <a:ext cx="2869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31D5D6D-BCA1-4C37-8226-9040CF50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2" y="3252995"/>
                <a:ext cx="28698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CCCED64-EFDA-487F-BEEB-A9E6B9F9E468}"/>
                  </a:ext>
                </a:extLst>
              </p:cNvPr>
              <p:cNvSpPr txBox="1"/>
              <p:nvPr/>
            </p:nvSpPr>
            <p:spPr>
              <a:xfrm>
                <a:off x="7648412" y="3809400"/>
                <a:ext cx="282731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CCCED64-EFDA-487F-BEEB-A9E6B9F9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2" y="3809400"/>
                <a:ext cx="2827312" cy="398507"/>
              </a:xfrm>
              <a:prstGeom prst="rect">
                <a:avLst/>
              </a:prstGeom>
              <a:blipFill>
                <a:blip r:embed="rId7"/>
                <a:stretch>
                  <a:fillRect l="-1080" r="-864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0A62FF-6954-4AB5-B28A-C39739AA70EA}"/>
                  </a:ext>
                </a:extLst>
              </p:cNvPr>
              <p:cNvSpPr txBox="1"/>
              <p:nvPr/>
            </p:nvSpPr>
            <p:spPr>
              <a:xfrm>
                <a:off x="7648412" y="4394980"/>
                <a:ext cx="315528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0A62FF-6954-4AB5-B28A-C39739AA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2" y="4394980"/>
                <a:ext cx="3155287" cy="39850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AA8C944-5EFD-4EC6-8BD8-BC00A514736A}"/>
                  </a:ext>
                </a:extLst>
              </p:cNvPr>
              <p:cNvSpPr txBox="1"/>
              <p:nvPr/>
            </p:nvSpPr>
            <p:spPr>
              <a:xfrm>
                <a:off x="7648412" y="4980560"/>
                <a:ext cx="2787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AA8C944-5EFD-4EC6-8BD8-BC00A514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2" y="4980560"/>
                <a:ext cx="2787558" cy="369332"/>
              </a:xfrm>
              <a:prstGeom prst="rect">
                <a:avLst/>
              </a:prstGeom>
              <a:blipFill>
                <a:blip r:embed="rId9"/>
                <a:stretch>
                  <a:fillRect l="-2188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5C5F87EA-424B-4413-B46D-E694AF37D50E}"/>
                  </a:ext>
                </a:extLst>
              </p:cNvPr>
              <p:cNvSpPr txBox="1"/>
              <p:nvPr/>
            </p:nvSpPr>
            <p:spPr>
              <a:xfrm>
                <a:off x="7648412" y="5536965"/>
                <a:ext cx="2812758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5C5F87EA-424B-4413-B46D-E694AF37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2" y="5536965"/>
                <a:ext cx="2812758" cy="398507"/>
              </a:xfrm>
              <a:prstGeom prst="rect">
                <a:avLst/>
              </a:prstGeom>
              <a:blipFill>
                <a:blip r:embed="rId10"/>
                <a:stretch>
                  <a:fillRect l="-2169" r="-651"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5B3A12FF-9F77-45B9-BCCF-4F011517C73C}"/>
              </a:ext>
            </a:extLst>
          </p:cNvPr>
          <p:cNvSpPr txBox="1"/>
          <p:nvPr/>
        </p:nvSpPr>
        <p:spPr>
          <a:xfrm>
            <a:off x="6642597" y="4881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Redução ao polo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210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53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2" y="99617"/>
            <a:ext cx="6400813" cy="6400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7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6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5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32" y="1407121"/>
            <a:ext cx="4043758" cy="4043758"/>
          </a:xfrm>
          <a:prstGeom prst="rect">
            <a:avLst/>
          </a:prstGeom>
        </p:spPr>
      </p:pic>
      <p:pic>
        <p:nvPicPr>
          <p:cNvPr id="6" name="Imagem 5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D04623C4-7F9F-44ED-965B-D86633431F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93" y="1435758"/>
            <a:ext cx="4027394" cy="39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8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005251"/>
            <a:ext cx="11811000" cy="84749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1066011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/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∞+∞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2613EA8-C70E-4E84-85C7-9E7BC119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98" y="5116917"/>
                <a:ext cx="7939514" cy="932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E5EAD50-A508-47A9-A2BB-5B666E63679A}"/>
              </a:ext>
            </a:extLst>
          </p:cNvPr>
          <p:cNvSpPr/>
          <p:nvPr/>
        </p:nvSpPr>
        <p:spPr>
          <a:xfrm>
            <a:off x="-9380" y="0"/>
            <a:ext cx="12201380" cy="4147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1BEB54-6561-4D96-B84D-A586FB39CAF1}"/>
              </a:ext>
            </a:extLst>
          </p:cNvPr>
          <p:cNvCxnSpPr/>
          <p:nvPr/>
        </p:nvCxnSpPr>
        <p:spPr>
          <a:xfrm>
            <a:off x="-9380" y="4147722"/>
            <a:ext cx="12201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D5CAC-0723-4CD5-879D-FEBF79AB1818}"/>
              </a:ext>
            </a:extLst>
          </p:cNvPr>
          <p:cNvCxnSpPr>
            <a:cxnSpLocks/>
          </p:cNvCxnSpPr>
          <p:nvPr/>
        </p:nvCxnSpPr>
        <p:spPr>
          <a:xfrm>
            <a:off x="6096000" y="2736163"/>
            <a:ext cx="2869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7BAD46-52E8-4598-9D12-C2BEAB5B0694}"/>
              </a:ext>
            </a:extLst>
          </p:cNvPr>
          <p:cNvCxnSpPr/>
          <p:nvPr/>
        </p:nvCxnSpPr>
        <p:spPr>
          <a:xfrm>
            <a:off x="6096000" y="2736163"/>
            <a:ext cx="0" cy="20996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B9DB639F-039C-420F-B07F-61BC54206809}"/>
              </a:ext>
            </a:extLst>
          </p:cNvPr>
          <p:cNvSpPr txBox="1">
            <a:spLocks/>
          </p:cNvSpPr>
          <p:nvPr/>
        </p:nvSpPr>
        <p:spPr>
          <a:xfrm>
            <a:off x="8709656" y="2583695"/>
            <a:ext cx="512306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A00EDC-79DD-4D72-A390-714AF37798C6}"/>
              </a:ext>
            </a:extLst>
          </p:cNvPr>
          <p:cNvSpPr txBox="1">
            <a:spLocks/>
          </p:cNvSpPr>
          <p:nvPr/>
        </p:nvSpPr>
        <p:spPr>
          <a:xfrm>
            <a:off x="5637445" y="4347486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/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414BD8-0634-4CE9-BCF4-5121329B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0" y="4017283"/>
                <a:ext cx="67949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D4E4AC-8079-40D8-9252-55C05E420F1C}"/>
              </a:ext>
            </a:extLst>
          </p:cNvPr>
          <p:cNvCxnSpPr/>
          <p:nvPr/>
        </p:nvCxnSpPr>
        <p:spPr>
          <a:xfrm flipH="1">
            <a:off x="112542" y="3981725"/>
            <a:ext cx="956603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/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821820-7FD7-4B32-8907-1FB973C7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" y="3557476"/>
                <a:ext cx="6556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E8ED8FB-F8FF-45D6-837F-D1241FED0FAB}"/>
              </a:ext>
            </a:extLst>
          </p:cNvPr>
          <p:cNvCxnSpPr>
            <a:cxnSpLocks/>
          </p:cNvCxnSpPr>
          <p:nvPr/>
        </p:nvCxnSpPr>
        <p:spPr>
          <a:xfrm>
            <a:off x="11050173" y="3981724"/>
            <a:ext cx="1029285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/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CB75020-F795-48A4-B7FC-E2ED7F2A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397" y="3517072"/>
                <a:ext cx="6556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35D774-DD8E-4AD1-9F9C-337CA730DD76}"/>
              </a:ext>
            </a:extLst>
          </p:cNvPr>
          <p:cNvCxnSpPr/>
          <p:nvPr/>
        </p:nvCxnSpPr>
        <p:spPr>
          <a:xfrm flipH="1" flipV="1">
            <a:off x="2799471" y="2583695"/>
            <a:ext cx="1012874" cy="156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532E655-4FA4-44C1-BEFB-23CCB46B61C6}"/>
              </a:ext>
            </a:extLst>
          </p:cNvPr>
          <p:cNvSpPr txBox="1">
            <a:spLocks/>
          </p:cNvSpPr>
          <p:nvPr/>
        </p:nvSpPr>
        <p:spPr>
          <a:xfrm>
            <a:off x="2849879" y="3037074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6B0C3C5-1755-4947-BCF6-B94B30F9C5D8}"/>
              </a:ext>
            </a:extLst>
          </p:cNvPr>
          <p:cNvSpPr/>
          <p:nvPr/>
        </p:nvSpPr>
        <p:spPr>
          <a:xfrm>
            <a:off x="2739067" y="2528065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9A5D06C-2101-4D6F-9561-C35DEA5A549E}"/>
              </a:ext>
            </a:extLst>
          </p:cNvPr>
          <p:cNvSpPr/>
          <p:nvPr/>
        </p:nvSpPr>
        <p:spPr>
          <a:xfrm>
            <a:off x="3735530" y="4045030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692B22-14AE-482E-9956-4E5B12DBF803}"/>
              </a:ext>
            </a:extLst>
          </p:cNvPr>
          <p:cNvSpPr txBox="1"/>
          <p:nvPr/>
        </p:nvSpPr>
        <p:spPr>
          <a:xfrm>
            <a:off x="2948160" y="2123396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B106DC-4490-403B-91A1-5AB438497833}"/>
              </a:ext>
            </a:extLst>
          </p:cNvPr>
          <p:cNvSpPr txBox="1"/>
          <p:nvPr/>
        </p:nvSpPr>
        <p:spPr>
          <a:xfrm>
            <a:off x="3862620" y="3542328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D6CC191-F99D-4DC5-9C20-AA2A713A4740}"/>
              </a:ext>
            </a:extLst>
          </p:cNvPr>
          <p:cNvSpPr txBox="1">
            <a:spLocks/>
          </p:cNvSpPr>
          <p:nvPr/>
        </p:nvSpPr>
        <p:spPr>
          <a:xfrm>
            <a:off x="2539979" y="-197999"/>
            <a:ext cx="7102662" cy="851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Equação de Continuação para cima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D8A5696B-A3A3-4F1E-8D2F-8F107EBAB7D5}"/>
              </a:ext>
            </a:extLst>
          </p:cNvPr>
          <p:cNvSpPr txBox="1">
            <a:spLocks/>
          </p:cNvSpPr>
          <p:nvPr/>
        </p:nvSpPr>
        <p:spPr>
          <a:xfrm>
            <a:off x="3306370" y="6103145"/>
            <a:ext cx="5659439" cy="5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Integral de continuação para cima</a:t>
            </a:r>
          </a:p>
        </p:txBody>
      </p:sp>
    </p:spTree>
    <p:extLst>
      <p:ext uri="{BB962C8B-B14F-4D97-AF65-F5344CB8AC3E}">
        <p14:creationId xmlns:p14="http://schemas.microsoft.com/office/powerpoint/2010/main" val="3768163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57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3913609" y="5063548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8486747" y="4186196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47" y="4186196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442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3913608" y="4883908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3902181" y="4340086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5394988" y="5305498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5227290" y="4431116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6130681" y="4137571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6146198" y="5417489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8268830" y="4117469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4585936" y="3272968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4618483" y="2090991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5709935" y="2378699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6674085" y="3261713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4870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58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3913609" y="5063548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8486747" y="4186196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47" y="4186196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442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3913608" y="4883908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3902181" y="4340086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5394988" y="5305498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5227290" y="4431116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6130681" y="4137571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6146198" y="5417489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8268830" y="4117469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4585936" y="3272968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4618483" y="2090991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5709935" y="2378699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6674085" y="3261713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BD5DBA5-6F36-4BAA-B96B-EF3CC6EDC76B}"/>
              </a:ext>
            </a:extLst>
          </p:cNvPr>
          <p:cNvCxnSpPr>
            <a:cxnSpLocks/>
          </p:cNvCxnSpPr>
          <p:nvPr/>
        </p:nvCxnSpPr>
        <p:spPr>
          <a:xfrm>
            <a:off x="4702080" y="1188474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A2E8210-8BA8-47D6-ADE1-05BA3E304031}"/>
              </a:ext>
            </a:extLst>
          </p:cNvPr>
          <p:cNvSpPr/>
          <p:nvPr/>
        </p:nvSpPr>
        <p:spPr>
          <a:xfrm>
            <a:off x="4354911" y="24148"/>
            <a:ext cx="374574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43C4A9-64EF-4EE2-A80C-1D03F2F5A6F0}"/>
              </a:ext>
            </a:extLst>
          </p:cNvPr>
          <p:cNvSpPr txBox="1"/>
          <p:nvPr/>
        </p:nvSpPr>
        <p:spPr>
          <a:xfrm>
            <a:off x="6028635" y="242015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0E8A12-CA50-473F-A58D-C3673969756A}"/>
              </a:ext>
            </a:extLst>
          </p:cNvPr>
          <p:cNvSpPr txBox="1"/>
          <p:nvPr/>
        </p:nvSpPr>
        <p:spPr>
          <a:xfrm>
            <a:off x="7275250" y="1076560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E6F687-A9BD-4645-9A3E-4E563A23D21A}"/>
              </a:ext>
            </a:extLst>
          </p:cNvPr>
          <p:cNvSpPr txBox="1"/>
          <p:nvPr/>
        </p:nvSpPr>
        <p:spPr>
          <a:xfrm>
            <a:off x="-123427" y="2370867"/>
            <a:ext cx="4447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Calcular o campo em uma altura diferente!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F11BCAC-3509-4514-A6B0-EA23EC38C3AD}"/>
              </a:ext>
            </a:extLst>
          </p:cNvPr>
          <p:cNvCxnSpPr/>
          <p:nvPr/>
        </p:nvCxnSpPr>
        <p:spPr>
          <a:xfrm>
            <a:off x="8610600" y="1188474"/>
            <a:ext cx="0" cy="2084494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892DC83-2846-43D3-91C7-C52A57D303CC}"/>
                  </a:ext>
                </a:extLst>
              </p:cNvPr>
              <p:cNvSpPr txBox="1"/>
              <p:nvPr/>
            </p:nvSpPr>
            <p:spPr>
              <a:xfrm>
                <a:off x="8630360" y="1964312"/>
                <a:ext cx="6440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𝑐𝑜𝑛𝑡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892DC83-2846-43D3-91C7-C52A57D3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360" y="1964312"/>
                <a:ext cx="644022" cy="307777"/>
              </a:xfrm>
              <a:prstGeom prst="rect">
                <a:avLst/>
              </a:prstGeom>
              <a:blipFill>
                <a:blip r:embed="rId4"/>
                <a:stretch>
                  <a:fillRect l="-10476" r="-3810"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931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59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166068" y="5093775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442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166067" y="491413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154640" y="437031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647447" y="533572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479749" y="446134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383140" y="4167798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398657" y="5447716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521289" y="4147696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838395" y="330319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870942" y="2121218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1962394" y="240892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2926544" y="3291940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BD5DBA5-6F36-4BAA-B96B-EF3CC6EDC76B}"/>
              </a:ext>
            </a:extLst>
          </p:cNvPr>
          <p:cNvCxnSpPr>
            <a:cxnSpLocks/>
          </p:cNvCxnSpPr>
          <p:nvPr/>
        </p:nvCxnSpPr>
        <p:spPr>
          <a:xfrm>
            <a:off x="954539" y="121870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A2E8210-8BA8-47D6-ADE1-05BA3E304031}"/>
              </a:ext>
            </a:extLst>
          </p:cNvPr>
          <p:cNvSpPr/>
          <p:nvPr/>
        </p:nvSpPr>
        <p:spPr>
          <a:xfrm>
            <a:off x="607370" y="54375"/>
            <a:ext cx="374574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43C4A9-64EF-4EE2-A80C-1D03F2F5A6F0}"/>
              </a:ext>
            </a:extLst>
          </p:cNvPr>
          <p:cNvSpPr txBox="1"/>
          <p:nvPr/>
        </p:nvSpPr>
        <p:spPr>
          <a:xfrm>
            <a:off x="2281094" y="272242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0E8A12-CA50-473F-A58D-C3673969756A}"/>
              </a:ext>
            </a:extLst>
          </p:cNvPr>
          <p:cNvSpPr txBox="1"/>
          <p:nvPr/>
        </p:nvSpPr>
        <p:spPr>
          <a:xfrm>
            <a:off x="3527709" y="110678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1F4293-9F9D-4E11-80AF-1196DF4CD5FC}"/>
              </a:ext>
            </a:extLst>
          </p:cNvPr>
          <p:cNvSpPr txBox="1"/>
          <p:nvPr/>
        </p:nvSpPr>
        <p:spPr>
          <a:xfrm>
            <a:off x="6486047" y="1407082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Continuação para cima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80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elogramo 24">
            <a:extLst>
              <a:ext uri="{FF2B5EF4-FFF2-40B4-BE49-F238E27FC236}">
                <a16:creationId xmlns:a16="http://schemas.microsoft.com/office/drawing/2014/main" id="{9F030CEC-BFEC-44F4-AE8D-9E2C8B5BA728}"/>
              </a:ext>
            </a:extLst>
          </p:cNvPr>
          <p:cNvSpPr/>
          <p:nvPr/>
        </p:nvSpPr>
        <p:spPr>
          <a:xfrm>
            <a:off x="717012" y="3548458"/>
            <a:ext cx="10721984" cy="1535881"/>
          </a:xfrm>
          <a:prstGeom prst="parallelogram">
            <a:avLst>
              <a:gd name="adj" fmla="val 84985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accent1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F82F5A-B928-46DF-B7E1-CF0A1C56F640}"/>
              </a:ext>
            </a:extLst>
          </p:cNvPr>
          <p:cNvCxnSpPr>
            <a:cxnSpLocks/>
          </p:cNvCxnSpPr>
          <p:nvPr/>
        </p:nvCxnSpPr>
        <p:spPr>
          <a:xfrm>
            <a:off x="3886932" y="2717753"/>
            <a:ext cx="15598" cy="3331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E04AFD-656F-4494-A99D-DC2F9679FE18}"/>
              </a:ext>
            </a:extLst>
          </p:cNvPr>
          <p:cNvCxnSpPr>
            <a:cxnSpLocks/>
          </p:cNvCxnSpPr>
          <p:nvPr/>
        </p:nvCxnSpPr>
        <p:spPr>
          <a:xfrm>
            <a:off x="3886932" y="2727531"/>
            <a:ext cx="51931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2679AA-88AB-4A62-BF33-BA350D98337B}"/>
              </a:ext>
            </a:extLst>
          </p:cNvPr>
          <p:cNvCxnSpPr>
            <a:cxnSpLocks/>
          </p:cNvCxnSpPr>
          <p:nvPr/>
        </p:nvCxnSpPr>
        <p:spPr>
          <a:xfrm flipV="1">
            <a:off x="3886932" y="323034"/>
            <a:ext cx="2051074" cy="2404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9679AF-1352-4A3B-8CF8-692EFFB50131}"/>
              </a:ext>
            </a:extLst>
          </p:cNvPr>
          <p:cNvSpPr txBox="1"/>
          <p:nvPr/>
        </p:nvSpPr>
        <p:spPr>
          <a:xfrm>
            <a:off x="5466477" y="-1804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F7EDC2-FFC1-4A6C-8B90-BA77C9BE56D9}"/>
              </a:ext>
            </a:extLst>
          </p:cNvPr>
          <p:cNvSpPr txBox="1"/>
          <p:nvPr/>
        </p:nvSpPr>
        <p:spPr>
          <a:xfrm flipH="1">
            <a:off x="8808589" y="2712605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61BCB8-7C05-46CF-B5BE-CA87C78EDF63}"/>
              </a:ext>
            </a:extLst>
          </p:cNvPr>
          <p:cNvSpPr txBox="1"/>
          <p:nvPr/>
        </p:nvSpPr>
        <p:spPr>
          <a:xfrm>
            <a:off x="3567848" y="560156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962EF16-4B5C-437B-B610-89F2F33AFEFF}"/>
              </a:ext>
            </a:extLst>
          </p:cNvPr>
          <p:cNvSpPr/>
          <p:nvPr/>
        </p:nvSpPr>
        <p:spPr>
          <a:xfrm>
            <a:off x="7458531" y="1667865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/>
              <p:nvPr/>
            </p:nvSpPr>
            <p:spPr>
              <a:xfrm>
                <a:off x="7657186" y="1446435"/>
                <a:ext cx="1589602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D22BEAC-FBBE-4477-B811-C28CF602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86" y="1446435"/>
                <a:ext cx="1589602" cy="44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F7EAE22E-7729-4BB4-8B26-47AF2BE2711F}"/>
              </a:ext>
            </a:extLst>
          </p:cNvPr>
          <p:cNvSpPr/>
          <p:nvPr/>
        </p:nvSpPr>
        <p:spPr>
          <a:xfrm>
            <a:off x="3821712" y="4316399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EECA5B36-B819-487F-826C-63A065C96F24}"/>
              </a:ext>
            </a:extLst>
          </p:cNvPr>
          <p:cNvSpPr/>
          <p:nvPr/>
        </p:nvSpPr>
        <p:spPr>
          <a:xfrm rot="1491993">
            <a:off x="5818252" y="3574859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Cima 28">
            <a:extLst>
              <a:ext uri="{FF2B5EF4-FFF2-40B4-BE49-F238E27FC236}">
                <a16:creationId xmlns:a16="http://schemas.microsoft.com/office/drawing/2014/main" id="{9D9A70A9-6C80-40E4-B133-B817413E3D66}"/>
              </a:ext>
            </a:extLst>
          </p:cNvPr>
          <p:cNvSpPr/>
          <p:nvPr/>
        </p:nvSpPr>
        <p:spPr>
          <a:xfrm rot="12081576">
            <a:off x="5337370" y="4740010"/>
            <a:ext cx="179265" cy="36987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Cima 29">
            <a:extLst>
              <a:ext uri="{FF2B5EF4-FFF2-40B4-BE49-F238E27FC236}">
                <a16:creationId xmlns:a16="http://schemas.microsoft.com/office/drawing/2014/main" id="{AB8E799C-E25C-4AD0-B8E6-C0A4A494374F}"/>
              </a:ext>
            </a:extLst>
          </p:cNvPr>
          <p:cNvSpPr/>
          <p:nvPr/>
        </p:nvSpPr>
        <p:spPr>
          <a:xfrm rot="5400000">
            <a:off x="10405491" y="4158688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Cima 30">
            <a:extLst>
              <a:ext uri="{FF2B5EF4-FFF2-40B4-BE49-F238E27FC236}">
                <a16:creationId xmlns:a16="http://schemas.microsoft.com/office/drawing/2014/main" id="{3AA61C28-AB5E-41DF-A1CE-F318DBBD329B}"/>
              </a:ext>
            </a:extLst>
          </p:cNvPr>
          <p:cNvSpPr/>
          <p:nvPr/>
        </p:nvSpPr>
        <p:spPr>
          <a:xfrm rot="16200000">
            <a:off x="1580592" y="4158687"/>
            <a:ext cx="195115" cy="31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/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B8372C-FF29-4FD6-9B5D-CE96C1DE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04" y="3488915"/>
                <a:ext cx="6540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/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B59D463-885F-4A37-9F8E-30A3AD72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14" y="4100952"/>
                <a:ext cx="6540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/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8D38DDD-745F-4E8E-8A4A-CF4C5903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69" y="4698439"/>
                <a:ext cx="6540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/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70203C6-89D9-4524-9542-EB2B5453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83" y="4100952"/>
                <a:ext cx="6540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845FE4F6-C748-4382-9672-55E28079DE48}"/>
              </a:ext>
            </a:extLst>
          </p:cNvPr>
          <p:cNvSpPr/>
          <p:nvPr/>
        </p:nvSpPr>
        <p:spPr>
          <a:xfrm>
            <a:off x="4868427" y="4099243"/>
            <a:ext cx="176709" cy="217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D99C17E-077C-4EFA-A947-4897BEDC38E3}"/>
              </a:ext>
            </a:extLst>
          </p:cNvPr>
          <p:cNvCxnSpPr>
            <a:cxnSpLocks/>
            <a:stCxn id="36" idx="7"/>
            <a:endCxn id="12" idx="3"/>
          </p:cNvCxnSpPr>
          <p:nvPr/>
        </p:nvCxnSpPr>
        <p:spPr>
          <a:xfrm flipV="1">
            <a:off x="5019258" y="1853216"/>
            <a:ext cx="2465151" cy="2277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/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′′,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pt-BR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34E26C1-8CE7-4D4A-B648-FEFA37A08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01" y="4050821"/>
                <a:ext cx="191174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/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3" y="4085562"/>
                <a:ext cx="5180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/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pt-BR" sz="28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00193D3-178E-4B7A-AA67-6E743F11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78" y="2879211"/>
                <a:ext cx="4151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47D16C94-2150-4BDE-9F74-596924D7D7E3}"/>
              </a:ext>
            </a:extLst>
          </p:cNvPr>
          <p:cNvSpPr txBox="1"/>
          <p:nvPr/>
        </p:nvSpPr>
        <p:spPr>
          <a:xfrm>
            <a:off x="380695" y="1116042"/>
            <a:ext cx="397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 a anomalia de campo total...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0AF5C8E-FDAE-4B42-94DC-6A7A8833A608}"/>
                  </a:ext>
                </a:extLst>
              </p:cNvPr>
              <p:cNvSpPr txBox="1"/>
              <p:nvPr/>
            </p:nvSpPr>
            <p:spPr>
              <a:xfrm>
                <a:off x="2977642" y="5647504"/>
                <a:ext cx="7731439" cy="458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̃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pt-BR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0AF5C8E-FDAE-4B42-94DC-6A7A8833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42" y="5647504"/>
                <a:ext cx="7731439" cy="458011"/>
              </a:xfrm>
              <a:prstGeom prst="rect">
                <a:avLst/>
              </a:prstGeom>
              <a:blipFill>
                <a:blip r:embed="rId10"/>
                <a:stretch>
                  <a:fillRect t="-19737" b="-43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/>
              <p:nvPr/>
            </p:nvSpPr>
            <p:spPr>
              <a:xfrm>
                <a:off x="9490915" y="5601560"/>
                <a:ext cx="8150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t-BR" sz="2800" dirty="0"/>
                  <a:t>&gt;z</a:t>
                </a:r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6D1895F7-2841-46C9-8BF0-48E3C0CF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915" y="5601560"/>
                <a:ext cx="815095" cy="523220"/>
              </a:xfrm>
              <a:prstGeom prst="rect">
                <a:avLst/>
              </a:prstGeom>
              <a:blipFill>
                <a:blip r:embed="rId11"/>
                <a:stretch>
                  <a:fillRect t="-11628" r="-13433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93DB1A7-EB0E-466A-A4B8-0FAA03FF2BD5}"/>
                  </a:ext>
                </a:extLst>
              </p:cNvPr>
              <p:cNvSpPr txBox="1"/>
              <p:nvPr/>
            </p:nvSpPr>
            <p:spPr>
              <a:xfrm>
                <a:off x="9443835" y="505179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93DB1A7-EB0E-466A-A4B8-0FAA03FF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835" y="505179"/>
                <a:ext cx="1005275" cy="307777"/>
              </a:xfrm>
              <a:prstGeom prst="rect">
                <a:avLst/>
              </a:prstGeom>
              <a:blipFill>
                <a:blip r:embed="rId12"/>
                <a:stretch>
                  <a:fillRect l="-3636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A898C21-A04A-4B52-BCE1-0B6907E3561B}"/>
              </a:ext>
            </a:extLst>
          </p:cNvPr>
          <p:cNvCxnSpPr>
            <a:cxnSpLocks/>
          </p:cNvCxnSpPr>
          <p:nvPr/>
        </p:nvCxnSpPr>
        <p:spPr>
          <a:xfrm flipH="1" flipV="1">
            <a:off x="9213465" y="441932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5D7D25-06FF-4B31-83C2-47F14BDB81D1}"/>
              </a:ext>
            </a:extLst>
          </p:cNvPr>
          <p:cNvSpPr txBox="1"/>
          <p:nvPr/>
        </p:nvSpPr>
        <p:spPr>
          <a:xfrm>
            <a:off x="6937014" y="3625128"/>
            <a:ext cx="31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Distribuição de dipolos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B9B5AF-11C9-4A24-8A8E-0329356C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12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60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166068" y="5093775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442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166067" y="491413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154640" y="437031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647447" y="533572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479749" y="446134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383140" y="4167798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398657" y="5447716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521289" y="4147696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838395" y="330319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870942" y="2121218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1962394" y="240892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2926544" y="3291940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BD5DBA5-6F36-4BAA-B96B-EF3CC6EDC76B}"/>
              </a:ext>
            </a:extLst>
          </p:cNvPr>
          <p:cNvCxnSpPr>
            <a:cxnSpLocks/>
          </p:cNvCxnSpPr>
          <p:nvPr/>
        </p:nvCxnSpPr>
        <p:spPr>
          <a:xfrm>
            <a:off x="954539" y="121870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A2E8210-8BA8-47D6-ADE1-05BA3E304031}"/>
              </a:ext>
            </a:extLst>
          </p:cNvPr>
          <p:cNvSpPr/>
          <p:nvPr/>
        </p:nvSpPr>
        <p:spPr>
          <a:xfrm>
            <a:off x="607370" y="54375"/>
            <a:ext cx="374574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43C4A9-64EF-4EE2-A80C-1D03F2F5A6F0}"/>
              </a:ext>
            </a:extLst>
          </p:cNvPr>
          <p:cNvSpPr txBox="1"/>
          <p:nvPr/>
        </p:nvSpPr>
        <p:spPr>
          <a:xfrm>
            <a:off x="2281094" y="272242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0E8A12-CA50-473F-A58D-C3673969756A}"/>
              </a:ext>
            </a:extLst>
          </p:cNvPr>
          <p:cNvSpPr txBox="1"/>
          <p:nvPr/>
        </p:nvSpPr>
        <p:spPr>
          <a:xfrm>
            <a:off x="3527709" y="110678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7654CEC-340A-470A-B243-C12421E84692}"/>
                  </a:ext>
                </a:extLst>
              </p:cNvPr>
              <p:cNvSpPr txBox="1"/>
              <p:nvPr/>
            </p:nvSpPr>
            <p:spPr>
              <a:xfrm>
                <a:off x="5839299" y="2630746"/>
                <a:ext cx="60369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𝑟𝑡𝑝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7654CEC-340A-470A-B243-C12421E84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99" y="2630746"/>
                <a:ext cx="603697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1F4293-9F9D-4E11-80AF-1196DF4CD5FC}"/>
              </a:ext>
            </a:extLst>
          </p:cNvPr>
          <p:cNvSpPr txBox="1"/>
          <p:nvPr/>
        </p:nvSpPr>
        <p:spPr>
          <a:xfrm>
            <a:off x="6486047" y="1407082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Continuação para cima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546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61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166068" y="5093775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06" y="4216423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442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166067" y="491413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154640" y="437031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647447" y="533572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479749" y="4461343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383140" y="4167798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398657" y="5447716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521289" y="4147696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838395" y="330319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870942" y="2121218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1962394" y="2408926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2926544" y="3291940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BD5DBA5-6F36-4BAA-B96B-EF3CC6EDC76B}"/>
              </a:ext>
            </a:extLst>
          </p:cNvPr>
          <p:cNvCxnSpPr>
            <a:cxnSpLocks/>
          </p:cNvCxnSpPr>
          <p:nvPr/>
        </p:nvCxnSpPr>
        <p:spPr>
          <a:xfrm>
            <a:off x="954539" y="1218701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A2E8210-8BA8-47D6-ADE1-05BA3E304031}"/>
              </a:ext>
            </a:extLst>
          </p:cNvPr>
          <p:cNvSpPr/>
          <p:nvPr/>
        </p:nvSpPr>
        <p:spPr>
          <a:xfrm>
            <a:off x="607370" y="54375"/>
            <a:ext cx="374574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43C4A9-64EF-4EE2-A80C-1D03F2F5A6F0}"/>
              </a:ext>
            </a:extLst>
          </p:cNvPr>
          <p:cNvSpPr txBox="1"/>
          <p:nvPr/>
        </p:nvSpPr>
        <p:spPr>
          <a:xfrm>
            <a:off x="2281094" y="272242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0E8A12-CA50-473F-A58D-C3673969756A}"/>
              </a:ext>
            </a:extLst>
          </p:cNvPr>
          <p:cNvSpPr txBox="1"/>
          <p:nvPr/>
        </p:nvSpPr>
        <p:spPr>
          <a:xfrm>
            <a:off x="3527709" y="110678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7654CEC-340A-470A-B243-C12421E84692}"/>
                  </a:ext>
                </a:extLst>
              </p:cNvPr>
              <p:cNvSpPr txBox="1"/>
              <p:nvPr/>
            </p:nvSpPr>
            <p:spPr>
              <a:xfrm>
                <a:off x="5839299" y="2630746"/>
                <a:ext cx="60369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𝑟𝑡𝑝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7654CEC-340A-470A-B243-C12421E84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99" y="2630746"/>
                <a:ext cx="603697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9E1FD95-37B0-415D-8126-C0D6D4B1EB6F}"/>
                  </a:ext>
                </a:extLst>
              </p:cNvPr>
              <p:cNvSpPr txBox="1"/>
              <p:nvPr/>
            </p:nvSpPr>
            <p:spPr>
              <a:xfrm>
                <a:off x="7117470" y="3762077"/>
                <a:ext cx="3480633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9E1FD95-37B0-415D-8126-C0D6D4B1E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70" y="3762077"/>
                <a:ext cx="3480633" cy="654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1F4293-9F9D-4E11-80AF-1196DF4CD5FC}"/>
              </a:ext>
            </a:extLst>
          </p:cNvPr>
          <p:cNvSpPr txBox="1"/>
          <p:nvPr/>
        </p:nvSpPr>
        <p:spPr>
          <a:xfrm>
            <a:off x="6486047" y="1407082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Continuação para cima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550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62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2" y="99617"/>
            <a:ext cx="6400813" cy="6400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7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419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5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32" y="1407121"/>
            <a:ext cx="4043758" cy="4043758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id="{738F1E65-A1FC-486A-BFC9-3E5AF7FDF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25" y="1422572"/>
            <a:ext cx="4043758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2608149"/>
            <a:ext cx="11811000" cy="164170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Calcular derivadas e a Amplitude do Gradiente Total (TAG)</a:t>
            </a:r>
          </a:p>
        </p:txBody>
      </p:sp>
    </p:spTree>
    <p:extLst>
      <p:ext uri="{BB962C8B-B14F-4D97-AF65-F5344CB8AC3E}">
        <p14:creationId xmlns:p14="http://schemas.microsoft.com/office/powerpoint/2010/main" val="1844417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65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22882" y="360636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22881" y="342672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11454" y="288290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04261" y="384831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39954" y="268038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55471" y="396030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778103" y="266028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921C16-C28F-4BC5-9841-AAA55FAF16C7}"/>
              </a:ext>
            </a:extLst>
          </p:cNvPr>
          <p:cNvSpPr txBox="1"/>
          <p:nvPr/>
        </p:nvSpPr>
        <p:spPr>
          <a:xfrm>
            <a:off x="3216510" y="-98453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Derivadas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9630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66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22882" y="360636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22881" y="342672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11454" y="288290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04261" y="384831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39954" y="268038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55471" y="396030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778103" y="266028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/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E8869E-9582-4580-BB0C-A8A0C4927C7C}"/>
              </a:ext>
            </a:extLst>
          </p:cNvPr>
          <p:cNvSpPr txBox="1"/>
          <p:nvPr/>
        </p:nvSpPr>
        <p:spPr>
          <a:xfrm>
            <a:off x="8001250" y="135108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x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921C16-C28F-4BC5-9841-AAA55FAF16C7}"/>
              </a:ext>
            </a:extLst>
          </p:cNvPr>
          <p:cNvSpPr txBox="1"/>
          <p:nvPr/>
        </p:nvSpPr>
        <p:spPr>
          <a:xfrm>
            <a:off x="3216510" y="-98453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Derivadas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162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67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22882" y="360636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22881" y="342672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11454" y="288290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04261" y="384831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39954" y="268038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55471" y="396030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778103" y="266028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/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E8869E-9582-4580-BB0C-A8A0C4927C7C}"/>
              </a:ext>
            </a:extLst>
          </p:cNvPr>
          <p:cNvSpPr txBox="1"/>
          <p:nvPr/>
        </p:nvSpPr>
        <p:spPr>
          <a:xfrm>
            <a:off x="8001250" y="135108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/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7B8EAD-1744-42D4-9CDA-121F5C0AAF63}"/>
              </a:ext>
            </a:extLst>
          </p:cNvPr>
          <p:cNvSpPr txBox="1"/>
          <p:nvPr/>
        </p:nvSpPr>
        <p:spPr>
          <a:xfrm>
            <a:off x="8001250" y="2498149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y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921C16-C28F-4BC5-9841-AAA55FAF16C7}"/>
              </a:ext>
            </a:extLst>
          </p:cNvPr>
          <p:cNvSpPr txBox="1"/>
          <p:nvPr/>
        </p:nvSpPr>
        <p:spPr>
          <a:xfrm>
            <a:off x="3216510" y="-98453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Derivadas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6223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68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22882" y="360636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22881" y="342672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11454" y="288290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04261" y="384831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39954" y="268038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55471" y="396030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778103" y="266028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/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E8869E-9582-4580-BB0C-A8A0C4927C7C}"/>
              </a:ext>
            </a:extLst>
          </p:cNvPr>
          <p:cNvSpPr txBox="1"/>
          <p:nvPr/>
        </p:nvSpPr>
        <p:spPr>
          <a:xfrm>
            <a:off x="8001250" y="135108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/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7B8EAD-1744-42D4-9CDA-121F5C0AAF63}"/>
              </a:ext>
            </a:extLst>
          </p:cNvPr>
          <p:cNvSpPr txBox="1"/>
          <p:nvPr/>
        </p:nvSpPr>
        <p:spPr>
          <a:xfrm>
            <a:off x="8001250" y="2498149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5F5C7D5-F9E4-4079-A20F-2A249E503C03}"/>
                  </a:ext>
                </a:extLst>
              </p:cNvPr>
              <p:cNvSpPr txBox="1"/>
              <p:nvPr/>
            </p:nvSpPr>
            <p:spPr>
              <a:xfrm>
                <a:off x="5942859" y="5344148"/>
                <a:ext cx="6059159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5F5C7D5-F9E4-4079-A20F-2A249E503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59" y="5344148"/>
                <a:ext cx="6059159" cy="1369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DA14864E-BD58-4FD2-8355-5DE0C53AEF27}"/>
              </a:ext>
            </a:extLst>
          </p:cNvPr>
          <p:cNvSpPr txBox="1"/>
          <p:nvPr/>
        </p:nvSpPr>
        <p:spPr>
          <a:xfrm>
            <a:off x="7941301" y="4650496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z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921C16-C28F-4BC5-9841-AAA55FAF16C7}"/>
              </a:ext>
            </a:extLst>
          </p:cNvPr>
          <p:cNvSpPr txBox="1"/>
          <p:nvPr/>
        </p:nvSpPr>
        <p:spPr>
          <a:xfrm>
            <a:off x="3216510" y="-98453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Derivadas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661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69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F595B7-73F1-4B63-B32D-B6116B0FE571}"/>
              </a:ext>
            </a:extLst>
          </p:cNvPr>
          <p:cNvSpPr/>
          <p:nvPr/>
        </p:nvSpPr>
        <p:spPr>
          <a:xfrm>
            <a:off x="422882" y="3606366"/>
            <a:ext cx="4996180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/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D3964DC-79D7-4C2A-B28B-F312F6A0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20" y="2729014"/>
                <a:ext cx="1099980" cy="307777"/>
              </a:xfrm>
              <a:prstGeom prst="rect">
                <a:avLst/>
              </a:prstGeom>
              <a:blipFill>
                <a:blip r:embed="rId3"/>
                <a:stretch>
                  <a:fillRect l="-5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A24919A-EF84-4FB6-89EF-8EE08FBCE3A8}"/>
              </a:ext>
            </a:extLst>
          </p:cNvPr>
          <p:cNvCxnSpPr>
            <a:cxnSpLocks/>
          </p:cNvCxnSpPr>
          <p:nvPr/>
        </p:nvCxnSpPr>
        <p:spPr>
          <a:xfrm flipH="1">
            <a:off x="422881" y="3426726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62708C-5CF3-4FC5-BB00-5704B80F7FF7}"/>
              </a:ext>
            </a:extLst>
          </p:cNvPr>
          <p:cNvSpPr txBox="1"/>
          <p:nvPr/>
        </p:nvSpPr>
        <p:spPr>
          <a:xfrm>
            <a:off x="411454" y="2882904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124318A8-8DE5-4402-A9EA-8C19F5CB5FA7}"/>
              </a:ext>
            </a:extLst>
          </p:cNvPr>
          <p:cNvSpPr/>
          <p:nvPr/>
        </p:nvSpPr>
        <p:spPr>
          <a:xfrm>
            <a:off x="1904261" y="3848316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59378A-1E08-4489-8A80-7263B16D8261}"/>
              </a:ext>
            </a:extLst>
          </p:cNvPr>
          <p:cNvSpPr/>
          <p:nvPr/>
        </p:nvSpPr>
        <p:spPr>
          <a:xfrm rot="9794746">
            <a:off x="1769715" y="3128944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A9D1531-DFD1-437D-9329-D4125349EF21}"/>
              </a:ext>
            </a:extLst>
          </p:cNvPr>
          <p:cNvSpPr/>
          <p:nvPr/>
        </p:nvSpPr>
        <p:spPr>
          <a:xfrm rot="10037279">
            <a:off x="2639954" y="2680389"/>
            <a:ext cx="975548" cy="23358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6F9A027-518E-41C6-8776-975BE8DAE122}"/>
              </a:ext>
            </a:extLst>
          </p:cNvPr>
          <p:cNvCxnSpPr>
            <a:cxnSpLocks/>
          </p:cNvCxnSpPr>
          <p:nvPr/>
        </p:nvCxnSpPr>
        <p:spPr>
          <a:xfrm flipH="1" flipV="1">
            <a:off x="2655471" y="3960307"/>
            <a:ext cx="163174" cy="6994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3B4A417-FBD9-407B-BE87-2DDE1984DC5D}"/>
              </a:ext>
            </a:extLst>
          </p:cNvPr>
          <p:cNvCxnSpPr>
            <a:cxnSpLocks/>
          </p:cNvCxnSpPr>
          <p:nvPr/>
        </p:nvCxnSpPr>
        <p:spPr>
          <a:xfrm flipH="1" flipV="1">
            <a:off x="4778103" y="2660287"/>
            <a:ext cx="211544" cy="49521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15AECC0-0A12-415D-973A-CCE779C7F20A}"/>
              </a:ext>
            </a:extLst>
          </p:cNvPr>
          <p:cNvCxnSpPr>
            <a:cxnSpLocks/>
          </p:cNvCxnSpPr>
          <p:nvPr/>
        </p:nvCxnSpPr>
        <p:spPr>
          <a:xfrm>
            <a:off x="1128361" y="1970796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E78EDBD-BD44-40E8-B0B1-A340F2A9AE48}"/>
              </a:ext>
            </a:extLst>
          </p:cNvPr>
          <p:cNvSpPr/>
          <p:nvPr/>
        </p:nvSpPr>
        <p:spPr>
          <a:xfrm>
            <a:off x="1160908" y="788819"/>
            <a:ext cx="2656767" cy="1940164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BE3E5A5-B12B-46C3-BFA1-5856A3607CC5}"/>
              </a:ext>
            </a:extLst>
          </p:cNvPr>
          <p:cNvSpPr txBox="1"/>
          <p:nvPr/>
        </p:nvSpPr>
        <p:spPr>
          <a:xfrm>
            <a:off x="2252360" y="1076527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ACB4B8D-4B51-404E-A6F7-C06382DA307D}"/>
              </a:ext>
            </a:extLst>
          </p:cNvPr>
          <p:cNvSpPr txBox="1"/>
          <p:nvPr/>
        </p:nvSpPr>
        <p:spPr>
          <a:xfrm>
            <a:off x="3216510" y="1959541"/>
            <a:ext cx="381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-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1805F7A-EDA3-47C1-A4C4-43EDE1E37FCC}"/>
              </a:ext>
            </a:extLst>
          </p:cNvPr>
          <p:cNvSpPr txBox="1"/>
          <p:nvPr/>
        </p:nvSpPr>
        <p:spPr>
          <a:xfrm>
            <a:off x="1369812" y="23873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Hemisfério Sul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/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2C4F91D-0CCD-4D44-9572-F83D754E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52" y="788819"/>
                <a:ext cx="5744586" cy="1369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E8869E-9582-4580-BB0C-A8A0C4927C7C}"/>
              </a:ext>
            </a:extLst>
          </p:cNvPr>
          <p:cNvSpPr txBox="1"/>
          <p:nvPr/>
        </p:nvSpPr>
        <p:spPr>
          <a:xfrm>
            <a:off x="8001250" y="135108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/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C99A58D-70A4-4F7D-BD86-40664BC46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8" y="3191801"/>
                <a:ext cx="5814156" cy="136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7B8EAD-1744-42D4-9CDA-121F5C0AAF63}"/>
              </a:ext>
            </a:extLst>
          </p:cNvPr>
          <p:cNvSpPr txBox="1"/>
          <p:nvPr/>
        </p:nvSpPr>
        <p:spPr>
          <a:xfrm>
            <a:off x="8001250" y="2498149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5F5C7D5-F9E4-4079-A20F-2A249E503C03}"/>
                  </a:ext>
                </a:extLst>
              </p:cNvPr>
              <p:cNvSpPr txBox="1"/>
              <p:nvPr/>
            </p:nvSpPr>
            <p:spPr>
              <a:xfrm>
                <a:off x="5942859" y="5344148"/>
                <a:ext cx="6059159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4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5F5C7D5-F9E4-4079-A20F-2A249E503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59" y="5344148"/>
                <a:ext cx="6059159" cy="1369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DA14864E-BD58-4FD2-8355-5DE0C53AEF27}"/>
              </a:ext>
            </a:extLst>
          </p:cNvPr>
          <p:cNvSpPr txBox="1"/>
          <p:nvPr/>
        </p:nvSpPr>
        <p:spPr>
          <a:xfrm>
            <a:off x="7941301" y="4650496"/>
            <a:ext cx="25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relação a z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7BA5D86-B5BB-45A8-8B2B-D551C6C18209}"/>
              </a:ext>
            </a:extLst>
          </p:cNvPr>
          <p:cNvSpPr txBox="1"/>
          <p:nvPr/>
        </p:nvSpPr>
        <p:spPr>
          <a:xfrm>
            <a:off x="1156264" y="6488668"/>
            <a:ext cx="346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Amplitude do gradiente total (TAG)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9D5767-DCC7-465C-A68E-E5B0DBC1E5DA}"/>
                  </a:ext>
                </a:extLst>
              </p:cNvPr>
              <p:cNvSpPr txBox="1"/>
              <p:nvPr/>
            </p:nvSpPr>
            <p:spPr>
              <a:xfrm>
                <a:off x="2209" y="5336900"/>
                <a:ext cx="5263297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pt-BR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9D5767-DCC7-465C-A68E-E5B0DBC1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" y="5336900"/>
                <a:ext cx="5263297" cy="118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921C16-C28F-4BC5-9841-AAA55FAF16C7}"/>
              </a:ext>
            </a:extLst>
          </p:cNvPr>
          <p:cNvSpPr txBox="1"/>
          <p:nvPr/>
        </p:nvSpPr>
        <p:spPr>
          <a:xfrm>
            <a:off x="3216510" y="-98453"/>
            <a:ext cx="516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Derivadas</a:t>
            </a:r>
            <a:endParaRPr lang="pt-BR" sz="4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07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F82F5A-B928-46DF-B7E1-CF0A1C56F640}"/>
              </a:ext>
            </a:extLst>
          </p:cNvPr>
          <p:cNvCxnSpPr>
            <a:cxnSpLocks/>
          </p:cNvCxnSpPr>
          <p:nvPr/>
        </p:nvCxnSpPr>
        <p:spPr>
          <a:xfrm>
            <a:off x="593359" y="1098228"/>
            <a:ext cx="0" cy="2143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E04AFD-656F-4494-A99D-DC2F9679FE18}"/>
              </a:ext>
            </a:extLst>
          </p:cNvPr>
          <p:cNvCxnSpPr>
            <a:cxnSpLocks/>
          </p:cNvCxnSpPr>
          <p:nvPr/>
        </p:nvCxnSpPr>
        <p:spPr>
          <a:xfrm>
            <a:off x="593359" y="1108006"/>
            <a:ext cx="23614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F7EDC2-FFC1-4A6C-8B90-BA77C9BE56D9}"/>
              </a:ext>
            </a:extLst>
          </p:cNvPr>
          <p:cNvSpPr txBox="1"/>
          <p:nvPr/>
        </p:nvSpPr>
        <p:spPr>
          <a:xfrm flipH="1">
            <a:off x="2790012" y="1081721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61BCB8-7C05-46CF-B5BE-CA87C78EDF63}"/>
              </a:ext>
            </a:extLst>
          </p:cNvPr>
          <p:cNvSpPr txBox="1"/>
          <p:nvPr/>
        </p:nvSpPr>
        <p:spPr>
          <a:xfrm>
            <a:off x="248347" y="280564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7EAE22E-7729-4BB4-8B26-47AF2BE2711F}"/>
              </a:ext>
            </a:extLst>
          </p:cNvPr>
          <p:cNvSpPr/>
          <p:nvPr/>
        </p:nvSpPr>
        <p:spPr>
          <a:xfrm>
            <a:off x="518607" y="2282388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/>
              <p:nvPr/>
            </p:nvSpPr>
            <p:spPr>
              <a:xfrm>
                <a:off x="42498" y="2051555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9FB2FEA-3646-4781-A519-21CAB376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" y="2051555"/>
                <a:ext cx="5180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B9B5AF-11C9-4A24-8A8E-0329356C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7</a:t>
            </a:fld>
            <a:endParaRPr lang="pt-BR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6BD9133-1123-42AD-8044-EAA38B89AE31}"/>
              </a:ext>
            </a:extLst>
          </p:cNvPr>
          <p:cNvCxnSpPr>
            <a:cxnSpLocks/>
          </p:cNvCxnSpPr>
          <p:nvPr/>
        </p:nvCxnSpPr>
        <p:spPr>
          <a:xfrm>
            <a:off x="4174759" y="1121397"/>
            <a:ext cx="0" cy="2143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430D85F-9734-460F-96CD-D73BDDA7ADBF}"/>
              </a:ext>
            </a:extLst>
          </p:cNvPr>
          <p:cNvCxnSpPr>
            <a:cxnSpLocks/>
          </p:cNvCxnSpPr>
          <p:nvPr/>
        </p:nvCxnSpPr>
        <p:spPr>
          <a:xfrm>
            <a:off x="4174759" y="1131175"/>
            <a:ext cx="23614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DF116CF-6B15-4D1E-A674-2A7BEB951361}"/>
              </a:ext>
            </a:extLst>
          </p:cNvPr>
          <p:cNvSpPr txBox="1"/>
          <p:nvPr/>
        </p:nvSpPr>
        <p:spPr>
          <a:xfrm flipH="1">
            <a:off x="6371412" y="1104890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770E141-C231-4749-841F-59F0F14368D6}"/>
              </a:ext>
            </a:extLst>
          </p:cNvPr>
          <p:cNvSpPr txBox="1"/>
          <p:nvPr/>
        </p:nvSpPr>
        <p:spPr>
          <a:xfrm>
            <a:off x="3829747" y="2828817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6ACCE70-A14D-461B-A6A0-7D9700884976}"/>
              </a:ext>
            </a:extLst>
          </p:cNvPr>
          <p:cNvSpPr/>
          <p:nvPr/>
        </p:nvSpPr>
        <p:spPr>
          <a:xfrm>
            <a:off x="4100007" y="2305557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D36C833-39E5-4F25-9FE8-6DB9CBFD07D5}"/>
                  </a:ext>
                </a:extLst>
              </p:cNvPr>
              <p:cNvSpPr/>
              <p:nvPr/>
            </p:nvSpPr>
            <p:spPr>
              <a:xfrm>
                <a:off x="3623898" y="2074724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D36C833-39E5-4F25-9FE8-6DB9CBFD0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8" y="2074724"/>
                <a:ext cx="5180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DDF7F6-7FF7-4059-84E4-44872762EE28}"/>
              </a:ext>
            </a:extLst>
          </p:cNvPr>
          <p:cNvCxnSpPr>
            <a:cxnSpLocks/>
          </p:cNvCxnSpPr>
          <p:nvPr/>
        </p:nvCxnSpPr>
        <p:spPr>
          <a:xfrm>
            <a:off x="579807" y="4353977"/>
            <a:ext cx="0" cy="2143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77B73FD0-DA64-4CE2-B4B8-B7354B583FB3}"/>
              </a:ext>
            </a:extLst>
          </p:cNvPr>
          <p:cNvCxnSpPr>
            <a:cxnSpLocks/>
          </p:cNvCxnSpPr>
          <p:nvPr/>
        </p:nvCxnSpPr>
        <p:spPr>
          <a:xfrm>
            <a:off x="579807" y="4363755"/>
            <a:ext cx="23614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57AA01C-D25D-4695-ADC3-398F773C5EC3}"/>
              </a:ext>
            </a:extLst>
          </p:cNvPr>
          <p:cNvSpPr txBox="1"/>
          <p:nvPr/>
        </p:nvSpPr>
        <p:spPr>
          <a:xfrm flipH="1">
            <a:off x="2776460" y="4337470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4596A9E-30BF-4541-8156-DC68FA03E0DD}"/>
              </a:ext>
            </a:extLst>
          </p:cNvPr>
          <p:cNvSpPr txBox="1"/>
          <p:nvPr/>
        </p:nvSpPr>
        <p:spPr>
          <a:xfrm>
            <a:off x="234795" y="6061397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02DED58-B2E1-412B-AEBC-C3A00D4B6F19}"/>
              </a:ext>
            </a:extLst>
          </p:cNvPr>
          <p:cNvSpPr/>
          <p:nvPr/>
        </p:nvSpPr>
        <p:spPr>
          <a:xfrm>
            <a:off x="505055" y="5538137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13849D86-C24F-46FD-8581-68CE18B091E9}"/>
                  </a:ext>
                </a:extLst>
              </p:cNvPr>
              <p:cNvSpPr/>
              <p:nvPr/>
            </p:nvSpPr>
            <p:spPr>
              <a:xfrm>
                <a:off x="28946" y="5307304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13849D86-C24F-46FD-8581-68CE18B09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" y="5307304"/>
                <a:ext cx="5180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2234657-DCE8-4A2B-8D67-7845D9472599}"/>
              </a:ext>
            </a:extLst>
          </p:cNvPr>
          <p:cNvCxnSpPr>
            <a:cxnSpLocks/>
          </p:cNvCxnSpPr>
          <p:nvPr/>
        </p:nvCxnSpPr>
        <p:spPr>
          <a:xfrm>
            <a:off x="4325537" y="4338119"/>
            <a:ext cx="0" cy="2143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5E357CE-14A7-4747-B8B2-02FE70982A77}"/>
              </a:ext>
            </a:extLst>
          </p:cNvPr>
          <p:cNvCxnSpPr>
            <a:cxnSpLocks/>
          </p:cNvCxnSpPr>
          <p:nvPr/>
        </p:nvCxnSpPr>
        <p:spPr>
          <a:xfrm>
            <a:off x="4325537" y="4347897"/>
            <a:ext cx="23614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557E680-F4A1-46FB-995B-5D065B433D63}"/>
              </a:ext>
            </a:extLst>
          </p:cNvPr>
          <p:cNvSpPr txBox="1"/>
          <p:nvPr/>
        </p:nvSpPr>
        <p:spPr>
          <a:xfrm flipH="1">
            <a:off x="6522190" y="4321612"/>
            <a:ext cx="32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F2EB090-FB09-44E8-AE43-ECA24494B2AD}"/>
              </a:ext>
            </a:extLst>
          </p:cNvPr>
          <p:cNvSpPr txBox="1"/>
          <p:nvPr/>
        </p:nvSpPr>
        <p:spPr>
          <a:xfrm>
            <a:off x="3980525" y="604553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z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D188EC7-8286-47AD-932B-B437A002DB31}"/>
              </a:ext>
            </a:extLst>
          </p:cNvPr>
          <p:cNvSpPr/>
          <p:nvPr/>
        </p:nvSpPr>
        <p:spPr>
          <a:xfrm>
            <a:off x="4250785" y="5522279"/>
            <a:ext cx="110940" cy="1184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5A51CEA7-19F7-46C3-A1D3-ECA35BDFAFE8}"/>
                  </a:ext>
                </a:extLst>
              </p:cNvPr>
              <p:cNvSpPr/>
              <p:nvPr/>
            </p:nvSpPr>
            <p:spPr>
              <a:xfrm>
                <a:off x="3774676" y="5291446"/>
                <a:ext cx="518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5A51CEA7-19F7-46C3-A1D3-ECA35BDFA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6" y="5291446"/>
                <a:ext cx="5180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1875005F-E229-4A21-B66E-5A6524A9FA1E}"/>
              </a:ext>
            </a:extLst>
          </p:cNvPr>
          <p:cNvSpPr/>
          <p:nvPr/>
        </p:nvSpPr>
        <p:spPr>
          <a:xfrm>
            <a:off x="505055" y="655320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792593C-E521-4B47-9DF4-925CA063B147}"/>
              </a:ext>
            </a:extLst>
          </p:cNvPr>
          <p:cNvSpPr/>
          <p:nvPr/>
        </p:nvSpPr>
        <p:spPr>
          <a:xfrm>
            <a:off x="726477" y="448122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8D8A508-7856-4FB5-91A4-E015C843D801}"/>
              </a:ext>
            </a:extLst>
          </p:cNvPr>
          <p:cNvSpPr/>
          <p:nvPr/>
        </p:nvSpPr>
        <p:spPr>
          <a:xfrm>
            <a:off x="1183677" y="655320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D7A9537-2FB7-4DFF-820F-F640F4B3485D}"/>
              </a:ext>
            </a:extLst>
          </p:cNvPr>
          <p:cNvSpPr/>
          <p:nvPr/>
        </p:nvSpPr>
        <p:spPr>
          <a:xfrm>
            <a:off x="1760541" y="498583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4239DE2-296D-4168-B808-1AE35942C6C2}"/>
              </a:ext>
            </a:extLst>
          </p:cNvPr>
          <p:cNvSpPr/>
          <p:nvPr/>
        </p:nvSpPr>
        <p:spPr>
          <a:xfrm>
            <a:off x="2232981" y="655320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5E5D73C-A1BB-469D-91E4-69507E63F23A}"/>
              </a:ext>
            </a:extLst>
          </p:cNvPr>
          <p:cNvSpPr/>
          <p:nvPr/>
        </p:nvSpPr>
        <p:spPr>
          <a:xfrm>
            <a:off x="2707438" y="534309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A250E4C-65B6-4C28-A851-AEEEA4A1648F}"/>
              </a:ext>
            </a:extLst>
          </p:cNvPr>
          <p:cNvSpPr txBox="1"/>
          <p:nvPr/>
        </p:nvSpPr>
        <p:spPr>
          <a:xfrm>
            <a:off x="7740919" y="346345"/>
            <a:ext cx="397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Comumente utilizada na literatura para processamento de dados potenciais no </a:t>
            </a:r>
            <a:r>
              <a:rPr lang="pt-BR" sz="2400" b="1" dirty="0"/>
              <a:t>domínio do espaço</a:t>
            </a:r>
            <a:r>
              <a:rPr lang="pt-BR" sz="2400" dirty="0"/>
              <a:t>!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EB2FD7A-BBED-4E4E-900E-0CACB4DD08E1}"/>
              </a:ext>
            </a:extLst>
          </p:cNvPr>
          <p:cNvSpPr/>
          <p:nvPr/>
        </p:nvSpPr>
        <p:spPr>
          <a:xfrm>
            <a:off x="4131302" y="689461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FB227291-CE28-400C-B509-975BE33AB426}"/>
              </a:ext>
            </a:extLst>
          </p:cNvPr>
          <p:cNvSpPr/>
          <p:nvPr/>
        </p:nvSpPr>
        <p:spPr>
          <a:xfrm>
            <a:off x="4740902" y="689461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4FC8358-78CC-40BE-AF1B-84E9588460F1}"/>
              </a:ext>
            </a:extLst>
          </p:cNvPr>
          <p:cNvSpPr/>
          <p:nvPr/>
        </p:nvSpPr>
        <p:spPr>
          <a:xfrm>
            <a:off x="5350502" y="689461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D0961EB-25B4-48E9-8D14-68C20B528FFD}"/>
              </a:ext>
            </a:extLst>
          </p:cNvPr>
          <p:cNvSpPr/>
          <p:nvPr/>
        </p:nvSpPr>
        <p:spPr>
          <a:xfrm>
            <a:off x="5902960" y="689460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26E889D-120B-49E0-B2BA-75CE3333E036}"/>
              </a:ext>
            </a:extLst>
          </p:cNvPr>
          <p:cNvSpPr/>
          <p:nvPr/>
        </p:nvSpPr>
        <p:spPr>
          <a:xfrm>
            <a:off x="6464582" y="689460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751F58A-E073-45FA-BB69-0520BF30D367}"/>
              </a:ext>
            </a:extLst>
          </p:cNvPr>
          <p:cNvSpPr/>
          <p:nvPr/>
        </p:nvSpPr>
        <p:spPr>
          <a:xfrm>
            <a:off x="488148" y="4116370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1D95D5D-3067-43AE-945A-C0CA447071F5}"/>
              </a:ext>
            </a:extLst>
          </p:cNvPr>
          <p:cNvSpPr/>
          <p:nvPr/>
        </p:nvSpPr>
        <p:spPr>
          <a:xfrm>
            <a:off x="760988" y="3625234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BB6617C-ED12-4D5F-80B2-2831CF1F1D77}"/>
              </a:ext>
            </a:extLst>
          </p:cNvPr>
          <p:cNvSpPr/>
          <p:nvPr/>
        </p:nvSpPr>
        <p:spPr>
          <a:xfrm>
            <a:off x="1149166" y="3363519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A5C819E-8398-406C-B490-D32E7D0F8ED0}"/>
              </a:ext>
            </a:extLst>
          </p:cNvPr>
          <p:cNvSpPr/>
          <p:nvPr/>
        </p:nvSpPr>
        <p:spPr>
          <a:xfrm>
            <a:off x="1829563" y="4172104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5E3C334-2098-4A48-BFC4-11AD73EFC38A}"/>
              </a:ext>
            </a:extLst>
          </p:cNvPr>
          <p:cNvSpPr/>
          <p:nvPr/>
        </p:nvSpPr>
        <p:spPr>
          <a:xfrm>
            <a:off x="1549316" y="3787091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8838C41-D162-44B6-9E66-D501752689EF}"/>
              </a:ext>
            </a:extLst>
          </p:cNvPr>
          <p:cNvSpPr/>
          <p:nvPr/>
        </p:nvSpPr>
        <p:spPr>
          <a:xfrm>
            <a:off x="2073709" y="4480639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B857C0C-4683-4525-B9CB-3F8307300EE4}"/>
              </a:ext>
            </a:extLst>
          </p:cNvPr>
          <p:cNvSpPr/>
          <p:nvPr/>
        </p:nvSpPr>
        <p:spPr>
          <a:xfrm>
            <a:off x="2390573" y="4406618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A7F87A20-04C5-41DF-8B72-5CDCE89EE9B2}"/>
              </a:ext>
            </a:extLst>
          </p:cNvPr>
          <p:cNvSpPr/>
          <p:nvPr/>
        </p:nvSpPr>
        <p:spPr>
          <a:xfrm>
            <a:off x="2638416" y="4016202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864EAC26-C359-49DA-A703-51175B433432}"/>
              </a:ext>
            </a:extLst>
          </p:cNvPr>
          <p:cNvSpPr/>
          <p:nvPr/>
        </p:nvSpPr>
        <p:spPr>
          <a:xfrm>
            <a:off x="2885804" y="3663585"/>
            <a:ext cx="69022" cy="1184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B4E31111-7F3C-4D88-A5C1-BED15CE3DA01}"/>
              </a:ext>
            </a:extLst>
          </p:cNvPr>
          <p:cNvSpPr/>
          <p:nvPr/>
        </p:nvSpPr>
        <p:spPr>
          <a:xfrm>
            <a:off x="4512302" y="4134643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284A1A5E-2F32-49A4-B3E8-3AB0AF4ABB26}"/>
              </a:ext>
            </a:extLst>
          </p:cNvPr>
          <p:cNvSpPr/>
          <p:nvPr/>
        </p:nvSpPr>
        <p:spPr>
          <a:xfrm>
            <a:off x="4813597" y="4193863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FE1E733-E275-4E83-9B56-99D865CC9517}"/>
              </a:ext>
            </a:extLst>
          </p:cNvPr>
          <p:cNvSpPr/>
          <p:nvPr/>
        </p:nvSpPr>
        <p:spPr>
          <a:xfrm>
            <a:off x="5085506" y="3946647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259CFDC8-9D36-4B5A-A367-1281E2031749}"/>
              </a:ext>
            </a:extLst>
          </p:cNvPr>
          <p:cNvSpPr/>
          <p:nvPr/>
        </p:nvSpPr>
        <p:spPr>
          <a:xfrm>
            <a:off x="5281480" y="3475381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181EFD94-D1CF-4B5C-81C9-180A1343C268}"/>
              </a:ext>
            </a:extLst>
          </p:cNvPr>
          <p:cNvSpPr/>
          <p:nvPr/>
        </p:nvSpPr>
        <p:spPr>
          <a:xfrm>
            <a:off x="5632000" y="3242035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D595689A-3DFB-4965-82AD-CF255982A403}"/>
              </a:ext>
            </a:extLst>
          </p:cNvPr>
          <p:cNvSpPr/>
          <p:nvPr/>
        </p:nvSpPr>
        <p:spPr>
          <a:xfrm>
            <a:off x="5833938" y="3633568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1B95BA85-25DE-43B6-B96E-53541D3CB791}"/>
              </a:ext>
            </a:extLst>
          </p:cNvPr>
          <p:cNvSpPr/>
          <p:nvPr/>
        </p:nvSpPr>
        <p:spPr>
          <a:xfrm>
            <a:off x="6026978" y="3956981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C32E8D4-388A-4973-8BE0-6995D66B5052}"/>
              </a:ext>
            </a:extLst>
          </p:cNvPr>
          <p:cNvSpPr/>
          <p:nvPr/>
        </p:nvSpPr>
        <p:spPr>
          <a:xfrm>
            <a:off x="6299408" y="4140137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0CEC04A-27AB-4050-BF31-FC4056EF5219}"/>
              </a:ext>
            </a:extLst>
          </p:cNvPr>
          <p:cNvSpPr/>
          <p:nvPr/>
        </p:nvSpPr>
        <p:spPr>
          <a:xfrm>
            <a:off x="6617982" y="3990733"/>
            <a:ext cx="69022" cy="118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64C6541-14F0-40F9-BD8C-A745D116DA28}"/>
              </a:ext>
            </a:extLst>
          </p:cNvPr>
          <p:cNvSpPr txBox="1"/>
          <p:nvPr/>
        </p:nvSpPr>
        <p:spPr>
          <a:xfrm>
            <a:off x="7693420" y="2305556"/>
            <a:ext cx="397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Tais como </a:t>
            </a:r>
            <a:r>
              <a:rPr lang="pt-BR" sz="2400" b="1" dirty="0"/>
              <a:t>interpolação</a:t>
            </a:r>
            <a:r>
              <a:rPr lang="pt-BR" sz="2400" dirty="0"/>
              <a:t>, </a:t>
            </a:r>
            <a:r>
              <a:rPr lang="pt-BR" sz="2400" b="1" dirty="0"/>
              <a:t>continuação para cima</a:t>
            </a:r>
            <a:r>
              <a:rPr lang="pt-BR" sz="2400" dirty="0"/>
              <a:t>, </a:t>
            </a:r>
            <a:r>
              <a:rPr lang="pt-BR" sz="2400" b="1" dirty="0"/>
              <a:t>redução ao polo </a:t>
            </a:r>
            <a:r>
              <a:rPr lang="pt-BR" sz="2400" dirty="0"/>
              <a:t>e algumas outras aplicações.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75A2592-20FF-47C5-9390-DB89B8CEE89C}"/>
              </a:ext>
            </a:extLst>
          </p:cNvPr>
          <p:cNvCxnSpPr>
            <a:stCxn id="26" idx="6"/>
          </p:cNvCxnSpPr>
          <p:nvPr/>
        </p:nvCxnSpPr>
        <p:spPr>
          <a:xfrm flipV="1">
            <a:off x="629547" y="2341608"/>
            <a:ext cx="2393505" cy="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66B0506-036B-4004-9E7E-200ED4DF5AD5}"/>
              </a:ext>
            </a:extLst>
          </p:cNvPr>
          <p:cNvCxnSpPr/>
          <p:nvPr/>
        </p:nvCxnSpPr>
        <p:spPr>
          <a:xfrm flipV="1">
            <a:off x="4224477" y="2373185"/>
            <a:ext cx="2393505" cy="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0F5B2AC4-7E14-47CB-90A6-FB01BD4C54C9}"/>
              </a:ext>
            </a:extLst>
          </p:cNvPr>
          <p:cNvCxnSpPr/>
          <p:nvPr/>
        </p:nvCxnSpPr>
        <p:spPr>
          <a:xfrm flipV="1">
            <a:off x="612642" y="5612520"/>
            <a:ext cx="2393505" cy="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D31F4C5C-CF3F-48F4-B62F-A9C637D9AA8E}"/>
              </a:ext>
            </a:extLst>
          </p:cNvPr>
          <p:cNvCxnSpPr/>
          <p:nvPr/>
        </p:nvCxnSpPr>
        <p:spPr>
          <a:xfrm flipV="1">
            <a:off x="4381007" y="5594470"/>
            <a:ext cx="2393505" cy="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1D841BD-C0E0-4D42-BEB6-3B2FD7A2ED6B}"/>
              </a:ext>
            </a:extLst>
          </p:cNvPr>
          <p:cNvSpPr txBox="1"/>
          <p:nvPr/>
        </p:nvSpPr>
        <p:spPr>
          <a:xfrm>
            <a:off x="7693420" y="4525059"/>
            <a:ext cx="397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Estima uma </a:t>
            </a:r>
            <a:r>
              <a:rPr lang="pt-BR" sz="2400" b="1" dirty="0"/>
              <a:t>distribuição de propriedade física</a:t>
            </a:r>
            <a:r>
              <a:rPr lang="pt-BR" sz="2400" dirty="0"/>
              <a:t> sobre a camada através de um </a:t>
            </a:r>
            <a:r>
              <a:rPr lang="pt-BR" sz="2400" b="1" dirty="0"/>
              <a:t>problema inverso linear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3864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70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2" y="99617"/>
            <a:ext cx="6400813" cy="6400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7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965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71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30" y="156086"/>
            <a:ext cx="3174989" cy="3174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4671EC3-7BB6-4580-9CFF-995C6E84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64D3D3-46CC-40F8-8CE4-7AFB1A4B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7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Tela de vídeo game&#10;&#10;Descrição gerada automaticamente">
            <a:extLst>
              <a:ext uri="{FF2B5EF4-FFF2-40B4-BE49-F238E27FC236}">
                <a16:creationId xmlns:a16="http://schemas.microsoft.com/office/drawing/2014/main" id="{9E2A48A4-E2B7-4697-908C-55DF4747C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79" y="3615608"/>
            <a:ext cx="8610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3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ABA66E-57DD-4FC5-95E2-A0AA3D221845}"/>
              </a:ext>
            </a:extLst>
          </p:cNvPr>
          <p:cNvSpPr txBox="1"/>
          <p:nvPr/>
        </p:nvSpPr>
        <p:spPr>
          <a:xfrm>
            <a:off x="290721" y="37526"/>
            <a:ext cx="33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Simulação numérica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E55467-083E-4893-A608-08C24414CC7D}"/>
              </a:ext>
            </a:extLst>
          </p:cNvPr>
          <p:cNvSpPr txBox="1"/>
          <p:nvPr/>
        </p:nvSpPr>
        <p:spPr>
          <a:xfrm>
            <a:off x="417788" y="1037852"/>
            <a:ext cx="357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Prisma alongado no eixo x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/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2FA2347-18E8-457A-83C7-4F20362F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9" y="1743581"/>
                <a:ext cx="22390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/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=(100, 50)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789840-4D9B-44CA-AE17-478392E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2238181"/>
                <a:ext cx="2969130" cy="461665"/>
              </a:xfrm>
              <a:prstGeom prst="rect">
                <a:avLst/>
              </a:prstGeom>
              <a:blipFill>
                <a:blip r:embed="rId3"/>
                <a:stretch>
                  <a:fillRect r="-1643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/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=(20, 40)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096BE6B-ABED-4A82-8CDD-FCA6EE7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2732781"/>
                <a:ext cx="317498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CBF7DD-4097-43C2-B3F1-8AC9E33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72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/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,−40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AD8AA1-9576-4EA8-A6D6-2D49CC14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4" y="3323421"/>
                <a:ext cx="3459125" cy="461665"/>
              </a:xfrm>
              <a:prstGeom prst="rect">
                <a:avLst/>
              </a:prstGeom>
              <a:blipFill>
                <a:blip r:embed="rId5"/>
                <a:stretch>
                  <a:fillRect l="-141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AA1DD7-0245-47D7-91D7-E1F5A14A5871}"/>
              </a:ext>
            </a:extLst>
          </p:cNvPr>
          <p:cNvSpPr txBox="1"/>
          <p:nvPr/>
        </p:nvSpPr>
        <p:spPr>
          <a:xfrm>
            <a:off x="687526" y="3813466"/>
            <a:ext cx="248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Direção do campo</a:t>
            </a:r>
          </a:p>
          <a:p>
            <a:r>
              <a:rPr lang="pt-BR" sz="2400" b="1" dirty="0"/>
              <a:t>geomagnético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/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,−30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3E007-E27C-4EB5-980A-3F888F4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" y="4935397"/>
                <a:ext cx="3459125" cy="461665"/>
              </a:xfrm>
              <a:prstGeom prst="rect">
                <a:avLst/>
              </a:prstGeom>
              <a:blipFill>
                <a:blip r:embed="rId6"/>
                <a:stretch>
                  <a:fillRect l="-1408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2180C2-2582-4562-A759-38C87534A51D}"/>
              </a:ext>
            </a:extLst>
          </p:cNvPr>
          <p:cNvSpPr txBox="1"/>
          <p:nvPr/>
        </p:nvSpPr>
        <p:spPr>
          <a:xfrm>
            <a:off x="201404" y="5397062"/>
            <a:ext cx="29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Direção de magnetização verdadeira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252FECD-6F76-4A52-BEF6-727C7B7C7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32" y="1407121"/>
            <a:ext cx="4043758" cy="4043758"/>
          </a:xfrm>
          <a:prstGeom prst="rect">
            <a:avLst/>
          </a:prstGeom>
        </p:spPr>
      </p:pic>
      <p:pic>
        <p:nvPicPr>
          <p:cNvPr id="6" name="Imagem 5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8261D228-8967-4303-9110-C18F63C5E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93" y="1407121"/>
            <a:ext cx="4043757" cy="40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4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73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3018252"/>
            <a:ext cx="11811000" cy="82149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84690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1493577-CE83-4830-8B63-9DF6A3D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9386A0-0A09-4ADB-8C70-EFC9F43B8876}"/>
              </a:ext>
            </a:extLst>
          </p:cNvPr>
          <p:cNvSpPr txBox="1">
            <a:spLocks/>
          </p:cNvSpPr>
          <p:nvPr/>
        </p:nvSpPr>
        <p:spPr>
          <a:xfrm>
            <a:off x="190500" y="2792619"/>
            <a:ext cx="11811000" cy="12727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chemeClr val="bg1"/>
                </a:solidFill>
              </a:rPr>
              <a:t>Problema direto e problema inverso da 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372773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EC384F-46E9-48E1-B1AC-D0D78ECA41EF}"/>
              </a:ext>
            </a:extLst>
          </p:cNvPr>
          <p:cNvCxnSpPr/>
          <p:nvPr/>
        </p:nvCxnSpPr>
        <p:spPr>
          <a:xfrm>
            <a:off x="597216" y="2498841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3ED7F71-94B5-4533-BD15-9C67856642BC}"/>
              </a:ext>
            </a:extLst>
          </p:cNvPr>
          <p:cNvCxnSpPr>
            <a:cxnSpLocks/>
          </p:cNvCxnSpPr>
          <p:nvPr/>
        </p:nvCxnSpPr>
        <p:spPr>
          <a:xfrm>
            <a:off x="597216" y="2498841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1F977A7-C688-435B-A496-F95D3FE58289}"/>
              </a:ext>
            </a:extLst>
          </p:cNvPr>
          <p:cNvCxnSpPr>
            <a:cxnSpLocks/>
          </p:cNvCxnSpPr>
          <p:nvPr/>
        </p:nvCxnSpPr>
        <p:spPr>
          <a:xfrm flipV="1">
            <a:off x="597214" y="907371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4BC7F9-77A3-426C-8ADC-FDBD23CD5D7B}"/>
              </a:ext>
            </a:extLst>
          </p:cNvPr>
          <p:cNvSpPr txBox="1"/>
          <p:nvPr/>
        </p:nvSpPr>
        <p:spPr>
          <a:xfrm>
            <a:off x="1962642" y="55126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E0184-E09A-4204-BA1F-5C30DCD0165F}"/>
              </a:ext>
            </a:extLst>
          </p:cNvPr>
          <p:cNvSpPr txBox="1"/>
          <p:nvPr/>
        </p:nvSpPr>
        <p:spPr>
          <a:xfrm>
            <a:off x="3716021" y="249842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D72FC4-4F4A-4A6F-82F2-139282C83079}"/>
              </a:ext>
            </a:extLst>
          </p:cNvPr>
          <p:cNvSpPr txBox="1"/>
          <p:nvPr/>
        </p:nvSpPr>
        <p:spPr>
          <a:xfrm>
            <a:off x="276641" y="4782095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72212-FFD9-4C35-832D-953B16441B78}"/>
              </a:ext>
            </a:extLst>
          </p:cNvPr>
          <p:cNvSpPr/>
          <p:nvPr/>
        </p:nvSpPr>
        <p:spPr>
          <a:xfrm>
            <a:off x="2255481" y="17579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/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5063617-BF69-4CBC-9D44-F31F8184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9" y="1072759"/>
                <a:ext cx="601639" cy="370614"/>
              </a:xfrm>
              <a:prstGeom prst="rect">
                <a:avLst/>
              </a:prstGeom>
              <a:blipFill>
                <a:blip r:embed="rId2"/>
                <a:stretch>
                  <a:fillRect l="-11111" r="-2020"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00EBCFF1-BB00-46FB-AF72-8F9AFC63A9E3}"/>
              </a:ext>
            </a:extLst>
          </p:cNvPr>
          <p:cNvSpPr/>
          <p:nvPr/>
        </p:nvSpPr>
        <p:spPr>
          <a:xfrm>
            <a:off x="1501677" y="20697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AC4863-1790-47FA-BB67-084BF14918EF}"/>
              </a:ext>
            </a:extLst>
          </p:cNvPr>
          <p:cNvSpPr/>
          <p:nvPr/>
        </p:nvSpPr>
        <p:spPr>
          <a:xfrm>
            <a:off x="1811982" y="170310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FF2294-B4D6-4DF0-94E2-06DF2701FBD8}"/>
              </a:ext>
            </a:extLst>
          </p:cNvPr>
          <p:cNvSpPr/>
          <p:nvPr/>
        </p:nvSpPr>
        <p:spPr>
          <a:xfrm>
            <a:off x="2081287" y="209759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4B313A5-CBB2-46C1-9C44-FC3FA3416C3A}"/>
              </a:ext>
            </a:extLst>
          </p:cNvPr>
          <p:cNvSpPr/>
          <p:nvPr/>
        </p:nvSpPr>
        <p:spPr>
          <a:xfrm>
            <a:off x="2103718" y="138230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257582E-B1A1-41CF-B99F-AFB73016208C}"/>
              </a:ext>
            </a:extLst>
          </p:cNvPr>
          <p:cNvSpPr/>
          <p:nvPr/>
        </p:nvSpPr>
        <p:spPr>
          <a:xfrm>
            <a:off x="2555337" y="1390943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C1DC67-CB6A-4260-A1D3-EF776E19E13C}"/>
              </a:ext>
            </a:extLst>
          </p:cNvPr>
          <p:cNvSpPr/>
          <p:nvPr/>
        </p:nvSpPr>
        <p:spPr>
          <a:xfrm>
            <a:off x="2662468" y="210606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40824F-85D1-4ED7-8712-7807C524BE28}"/>
              </a:ext>
            </a:extLst>
          </p:cNvPr>
          <p:cNvSpPr/>
          <p:nvPr/>
        </p:nvSpPr>
        <p:spPr>
          <a:xfrm>
            <a:off x="2855194" y="163310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F18CEF7-008C-43A1-808B-30BCB63C6881}"/>
              </a:ext>
            </a:extLst>
          </p:cNvPr>
          <p:cNvSpPr/>
          <p:nvPr/>
        </p:nvSpPr>
        <p:spPr>
          <a:xfrm>
            <a:off x="2629936" y="103982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A075497-46C1-441E-AE9D-282431024E0E}"/>
              </a:ext>
            </a:extLst>
          </p:cNvPr>
          <p:cNvSpPr/>
          <p:nvPr/>
        </p:nvSpPr>
        <p:spPr>
          <a:xfrm>
            <a:off x="3277002" y="204790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C9FADA-0B99-46D3-8050-5CAF62F59599}"/>
              </a:ext>
            </a:extLst>
          </p:cNvPr>
          <p:cNvSpPr/>
          <p:nvPr/>
        </p:nvSpPr>
        <p:spPr>
          <a:xfrm>
            <a:off x="3544478" y="1348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6E6DD7-9BC5-46F9-9CB7-94FC384BA6D6}"/>
              </a:ext>
            </a:extLst>
          </p:cNvPr>
          <p:cNvSpPr/>
          <p:nvPr/>
        </p:nvSpPr>
        <p:spPr>
          <a:xfrm>
            <a:off x="3391279" y="1728254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87556-0B97-4991-8DAB-AADA685D0ECE}"/>
              </a:ext>
            </a:extLst>
          </p:cNvPr>
          <p:cNvSpPr txBox="1"/>
          <p:nvPr/>
        </p:nvSpPr>
        <p:spPr>
          <a:xfrm>
            <a:off x="290721" y="37526"/>
            <a:ext cx="233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geológica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C62B418-D991-460A-8375-0EEA13119B15}"/>
              </a:ext>
            </a:extLst>
          </p:cNvPr>
          <p:cNvSpPr txBox="1"/>
          <p:nvPr/>
        </p:nvSpPr>
        <p:spPr>
          <a:xfrm>
            <a:off x="9703457" y="4991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x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2AA44C5-F197-444C-A87E-CB0B64D3053B}"/>
              </a:ext>
            </a:extLst>
          </p:cNvPr>
          <p:cNvSpPr txBox="1"/>
          <p:nvPr/>
        </p:nvSpPr>
        <p:spPr>
          <a:xfrm>
            <a:off x="9059987" y="6545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Camada equivalente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/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5DBD72FE-C052-47AE-A3B1-EA2BC0EF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4" y="5604222"/>
                <a:ext cx="616451" cy="369332"/>
              </a:xfrm>
              <a:prstGeom prst="rect">
                <a:avLst/>
              </a:prstGeom>
              <a:blipFill>
                <a:blip r:embed="rId3"/>
                <a:stretch>
                  <a:fillRect l="-11881" r="-99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3DD99DE-78E1-4346-8156-D68D6465C73D}"/>
              </a:ext>
            </a:extLst>
          </p:cNvPr>
          <p:cNvSpPr txBox="1"/>
          <p:nvPr/>
        </p:nvSpPr>
        <p:spPr>
          <a:xfrm>
            <a:off x="290721" y="5891232"/>
            <a:ext cx="292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observados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8714207-0423-474B-B056-8CB9267A46AC}"/>
              </a:ext>
            </a:extLst>
          </p:cNvPr>
          <p:cNvSpPr/>
          <p:nvPr/>
        </p:nvSpPr>
        <p:spPr>
          <a:xfrm>
            <a:off x="869247" y="3010931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546718B-06D6-44E4-B617-7C940EE08C3B}"/>
              </a:ext>
            </a:extLst>
          </p:cNvPr>
          <p:cNvCxnSpPr>
            <a:cxnSpLocks/>
          </p:cNvCxnSpPr>
          <p:nvPr/>
        </p:nvCxnSpPr>
        <p:spPr>
          <a:xfrm flipV="1">
            <a:off x="1669789" y="3268647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/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AA8A99C5-9225-43DE-9497-F3977160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2" y="3750302"/>
                <a:ext cx="290144" cy="307777"/>
              </a:xfrm>
              <a:prstGeom prst="rect">
                <a:avLst/>
              </a:prstGeom>
              <a:blipFill>
                <a:blip r:embed="rId4"/>
                <a:stretch>
                  <a:fillRect l="-14894" r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900E3E2-2D80-438C-AFC8-178DB90DF910}"/>
              </a:ext>
            </a:extLst>
          </p:cNvPr>
          <p:cNvCxnSpPr/>
          <p:nvPr/>
        </p:nvCxnSpPr>
        <p:spPr>
          <a:xfrm>
            <a:off x="8338031" y="2446763"/>
            <a:ext cx="0" cy="2514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FD07F7-67DD-479B-875A-05D2C6622997}"/>
              </a:ext>
            </a:extLst>
          </p:cNvPr>
          <p:cNvCxnSpPr>
            <a:cxnSpLocks/>
          </p:cNvCxnSpPr>
          <p:nvPr/>
        </p:nvCxnSpPr>
        <p:spPr>
          <a:xfrm>
            <a:off x="8338031" y="2446763"/>
            <a:ext cx="331432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294118E-0D50-4CD2-A387-9842BA0BAE90}"/>
              </a:ext>
            </a:extLst>
          </p:cNvPr>
          <p:cNvCxnSpPr>
            <a:cxnSpLocks/>
          </p:cNvCxnSpPr>
          <p:nvPr/>
        </p:nvCxnSpPr>
        <p:spPr>
          <a:xfrm flipV="1">
            <a:off x="8338029" y="855293"/>
            <a:ext cx="1808927" cy="1591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7235CEF-7A85-4E2E-8503-56434F68A958}"/>
              </a:ext>
            </a:extLst>
          </p:cNvPr>
          <p:cNvSpPr txBox="1"/>
          <p:nvPr/>
        </p:nvSpPr>
        <p:spPr>
          <a:xfrm>
            <a:off x="11456836" y="24463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y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8943E30-27A8-40CB-BC94-0ABA88BD611D}"/>
              </a:ext>
            </a:extLst>
          </p:cNvPr>
          <p:cNvSpPr/>
          <p:nvPr/>
        </p:nvSpPr>
        <p:spPr>
          <a:xfrm>
            <a:off x="9996296" y="17058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/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p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F97D8DCD-9219-4484-AB13-A338C8A8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56" y="1043346"/>
                <a:ext cx="387591" cy="369332"/>
              </a:xfrm>
              <a:prstGeom prst="rect">
                <a:avLst/>
              </a:prstGeom>
              <a:blipFill>
                <a:blip r:embed="rId5"/>
                <a:stretch>
                  <a:fillRect l="-26563" r="-5625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4AF75B72-5A3A-4B7A-962A-C57D5E701D60}"/>
              </a:ext>
            </a:extLst>
          </p:cNvPr>
          <p:cNvSpPr/>
          <p:nvPr/>
        </p:nvSpPr>
        <p:spPr>
          <a:xfrm>
            <a:off x="9242492" y="201764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659AE43-5AB4-4EE7-BDC5-89CAE1307A05}"/>
              </a:ext>
            </a:extLst>
          </p:cNvPr>
          <p:cNvSpPr/>
          <p:nvPr/>
        </p:nvSpPr>
        <p:spPr>
          <a:xfrm>
            <a:off x="9552797" y="1651028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BD5E691-1247-4693-88FA-EFA7CB34E464}"/>
              </a:ext>
            </a:extLst>
          </p:cNvPr>
          <p:cNvSpPr/>
          <p:nvPr/>
        </p:nvSpPr>
        <p:spPr>
          <a:xfrm>
            <a:off x="9822102" y="204551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BAAC51-1BAF-4AC4-A566-19EF2BC47350}"/>
              </a:ext>
            </a:extLst>
          </p:cNvPr>
          <p:cNvSpPr/>
          <p:nvPr/>
        </p:nvSpPr>
        <p:spPr>
          <a:xfrm>
            <a:off x="9844533" y="133022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EE24EB-E6AD-41DB-916D-F54ED05B6921}"/>
              </a:ext>
            </a:extLst>
          </p:cNvPr>
          <p:cNvSpPr/>
          <p:nvPr/>
        </p:nvSpPr>
        <p:spPr>
          <a:xfrm>
            <a:off x="10296152" y="1338865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1032A4E-D065-401A-9668-5E4DAC3824D2}"/>
              </a:ext>
            </a:extLst>
          </p:cNvPr>
          <p:cNvSpPr/>
          <p:nvPr/>
        </p:nvSpPr>
        <p:spPr>
          <a:xfrm>
            <a:off x="10403283" y="205398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B5DE7CC-BD3E-49D8-8889-40CAE6F288B2}"/>
              </a:ext>
            </a:extLst>
          </p:cNvPr>
          <p:cNvSpPr/>
          <p:nvPr/>
        </p:nvSpPr>
        <p:spPr>
          <a:xfrm>
            <a:off x="10596009" y="1581027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0CDBBCA-3FD6-4055-BA21-0895B811471E}"/>
              </a:ext>
            </a:extLst>
          </p:cNvPr>
          <p:cNvSpPr/>
          <p:nvPr/>
        </p:nvSpPr>
        <p:spPr>
          <a:xfrm>
            <a:off x="10370751" y="987751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443A849-2BFE-451A-9FBD-E7EC501A00AD}"/>
              </a:ext>
            </a:extLst>
          </p:cNvPr>
          <p:cNvSpPr/>
          <p:nvPr/>
        </p:nvSpPr>
        <p:spPr>
          <a:xfrm>
            <a:off x="11017817" y="1995830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7D32CA5-8DFF-4C1A-A8AB-B92F6345A02F}"/>
              </a:ext>
            </a:extLst>
          </p:cNvPr>
          <p:cNvSpPr/>
          <p:nvPr/>
        </p:nvSpPr>
        <p:spPr>
          <a:xfrm>
            <a:off x="11285293" y="1295949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867D4E-FFAA-41A4-8A28-E237AF2977EC}"/>
              </a:ext>
            </a:extLst>
          </p:cNvPr>
          <p:cNvSpPr/>
          <p:nvPr/>
        </p:nvSpPr>
        <p:spPr>
          <a:xfrm>
            <a:off x="11132094" y="1676176"/>
            <a:ext cx="150660" cy="114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5BD71865-D68E-4559-902F-AFFC344880AA}"/>
              </a:ext>
            </a:extLst>
          </p:cNvPr>
          <p:cNvSpPr/>
          <p:nvPr/>
        </p:nvSpPr>
        <p:spPr>
          <a:xfrm>
            <a:off x="8352114" y="3021215"/>
            <a:ext cx="3630722" cy="1235814"/>
          </a:xfrm>
          <a:prstGeom prst="parallelogram">
            <a:avLst>
              <a:gd name="adj" fmla="val 108464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solidFill>
              <a:schemeClr val="tx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/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D0C61A52-1CC0-4A74-8F30-1045C9E1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15" y="3982852"/>
                <a:ext cx="365661" cy="461665"/>
              </a:xfrm>
              <a:prstGeom prst="rect">
                <a:avLst/>
              </a:prstGeom>
              <a:blipFill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E1EE6A3-B894-40DD-ACE7-3823E9583A64}"/>
              </a:ext>
            </a:extLst>
          </p:cNvPr>
          <p:cNvCxnSpPr>
            <a:cxnSpLocks/>
          </p:cNvCxnSpPr>
          <p:nvPr/>
        </p:nvCxnSpPr>
        <p:spPr>
          <a:xfrm flipV="1">
            <a:off x="8228686" y="4251805"/>
            <a:ext cx="241909" cy="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9B36AF97-9CC5-4753-B376-0610D997F9F5}"/>
              </a:ext>
            </a:extLst>
          </p:cNvPr>
          <p:cNvSpPr/>
          <p:nvPr/>
        </p:nvSpPr>
        <p:spPr>
          <a:xfrm>
            <a:off x="9433803" y="328501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CC75C5-4987-41FB-A466-E7C80741F996}"/>
              </a:ext>
            </a:extLst>
          </p:cNvPr>
          <p:cNvSpPr/>
          <p:nvPr/>
        </p:nvSpPr>
        <p:spPr>
          <a:xfrm>
            <a:off x="9208148" y="35064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212715E1-83FD-4764-B844-631770414331}"/>
              </a:ext>
            </a:extLst>
          </p:cNvPr>
          <p:cNvSpPr/>
          <p:nvPr/>
        </p:nvSpPr>
        <p:spPr>
          <a:xfrm>
            <a:off x="8982493" y="373490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47F698D9-FB3C-4B0B-94AA-630ADFD07FAA}"/>
              </a:ext>
            </a:extLst>
          </p:cNvPr>
          <p:cNvSpPr/>
          <p:nvPr/>
        </p:nvSpPr>
        <p:spPr>
          <a:xfrm>
            <a:off x="8748211" y="396337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5B9551D8-0DC7-48C7-99E1-5134249876A8}"/>
              </a:ext>
            </a:extLst>
          </p:cNvPr>
          <p:cNvSpPr/>
          <p:nvPr/>
        </p:nvSpPr>
        <p:spPr>
          <a:xfrm>
            <a:off x="9664742" y="3056545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2CA6FEF-CE78-4965-917B-C2F932D141FF}"/>
              </a:ext>
            </a:extLst>
          </p:cNvPr>
          <p:cNvSpPr/>
          <p:nvPr/>
        </p:nvSpPr>
        <p:spPr>
          <a:xfrm>
            <a:off x="994193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26CC709-7E43-44B4-BC9D-BED8A44A1025}"/>
              </a:ext>
            </a:extLst>
          </p:cNvPr>
          <p:cNvSpPr/>
          <p:nvPr/>
        </p:nvSpPr>
        <p:spPr>
          <a:xfrm>
            <a:off x="971628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CD60012-D903-4208-800F-FD9E99B3C866}"/>
              </a:ext>
            </a:extLst>
          </p:cNvPr>
          <p:cNvSpPr/>
          <p:nvPr/>
        </p:nvSpPr>
        <p:spPr>
          <a:xfrm>
            <a:off x="949062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FF41D3-998C-465E-AA99-2A1AB3B66DC3}"/>
              </a:ext>
            </a:extLst>
          </p:cNvPr>
          <p:cNvSpPr/>
          <p:nvPr/>
        </p:nvSpPr>
        <p:spPr>
          <a:xfrm>
            <a:off x="925634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7CF06D9-E8C3-4713-AD5F-1812BB8E654E}"/>
              </a:ext>
            </a:extLst>
          </p:cNvPr>
          <p:cNvSpPr/>
          <p:nvPr/>
        </p:nvSpPr>
        <p:spPr>
          <a:xfrm>
            <a:off x="1017287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432BB17-F135-4A76-A48F-49B61E27D643}"/>
              </a:ext>
            </a:extLst>
          </p:cNvPr>
          <p:cNvSpPr/>
          <p:nvPr/>
        </p:nvSpPr>
        <p:spPr>
          <a:xfrm>
            <a:off x="10476100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61986BA2-D2F6-4A17-A1B8-EDEAB66B27B5}"/>
              </a:ext>
            </a:extLst>
          </p:cNvPr>
          <p:cNvSpPr/>
          <p:nvPr/>
        </p:nvSpPr>
        <p:spPr>
          <a:xfrm>
            <a:off x="10250445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F5EB8777-D96A-46B5-B52F-32428DE0D175}"/>
              </a:ext>
            </a:extLst>
          </p:cNvPr>
          <p:cNvSpPr/>
          <p:nvPr/>
        </p:nvSpPr>
        <p:spPr>
          <a:xfrm>
            <a:off x="10024790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E02AFB-A8C1-48A7-AF63-E4C563B3767A}"/>
              </a:ext>
            </a:extLst>
          </p:cNvPr>
          <p:cNvSpPr/>
          <p:nvPr/>
        </p:nvSpPr>
        <p:spPr>
          <a:xfrm>
            <a:off x="9790508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8C63314-9E21-45CB-A023-AB7CC912A3D8}"/>
              </a:ext>
            </a:extLst>
          </p:cNvPr>
          <p:cNvSpPr/>
          <p:nvPr/>
        </p:nvSpPr>
        <p:spPr>
          <a:xfrm>
            <a:off x="10707039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E2845091-2E8E-497D-957C-77F43545546F}"/>
              </a:ext>
            </a:extLst>
          </p:cNvPr>
          <p:cNvSpPr/>
          <p:nvPr/>
        </p:nvSpPr>
        <p:spPr>
          <a:xfrm>
            <a:off x="11010265" y="329533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641D35B-B054-4994-82D3-48CBEAE97296}"/>
              </a:ext>
            </a:extLst>
          </p:cNvPr>
          <p:cNvSpPr/>
          <p:nvPr/>
        </p:nvSpPr>
        <p:spPr>
          <a:xfrm>
            <a:off x="10784610" y="351676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F0785F-5291-4363-97AB-A32FB6D47656}"/>
              </a:ext>
            </a:extLst>
          </p:cNvPr>
          <p:cNvSpPr/>
          <p:nvPr/>
        </p:nvSpPr>
        <p:spPr>
          <a:xfrm>
            <a:off x="10558955" y="374523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139187AF-AB14-493C-A55C-E4EFBAC8F8EF}"/>
              </a:ext>
            </a:extLst>
          </p:cNvPr>
          <p:cNvSpPr/>
          <p:nvPr/>
        </p:nvSpPr>
        <p:spPr>
          <a:xfrm>
            <a:off x="10324673" y="3973701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3288FA0-7825-45CB-AE04-6C59031C4763}"/>
              </a:ext>
            </a:extLst>
          </p:cNvPr>
          <p:cNvSpPr/>
          <p:nvPr/>
        </p:nvSpPr>
        <p:spPr>
          <a:xfrm>
            <a:off x="11241204" y="3066868"/>
            <a:ext cx="216406" cy="228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1140F2F-9199-4E88-BA7F-2E26863672D0}"/>
              </a:ext>
            </a:extLst>
          </p:cNvPr>
          <p:cNvSpPr txBox="1"/>
          <p:nvPr/>
        </p:nvSpPr>
        <p:spPr>
          <a:xfrm>
            <a:off x="9416208" y="5891232"/>
            <a:ext cx="231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Vetor de dados preditos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0EC2245-5ADB-4559-A5AF-70D1B1DEF451}"/>
                  </a:ext>
                </a:extLst>
              </p:cNvPr>
              <p:cNvSpPr txBox="1"/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𝐓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pt-BR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0EC2245-5ADB-4559-A5AF-70D1B1DEF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077" y="5521900"/>
                <a:ext cx="727763" cy="369332"/>
              </a:xfrm>
              <a:prstGeom prst="rect">
                <a:avLst/>
              </a:prstGeom>
              <a:blipFill>
                <a:blip r:embed="rId7"/>
                <a:stretch>
                  <a:fillRect l="-15126" t="-26667" r="-260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0CAE62-58B5-4171-AE2E-85C89BE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</a:t>
            </a:fld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897DB58-EAB7-4826-875D-B0519CAAC63F}"/>
              </a:ext>
            </a:extLst>
          </p:cNvPr>
          <p:cNvCxnSpPr>
            <a:cxnSpLocks/>
          </p:cNvCxnSpPr>
          <p:nvPr/>
        </p:nvCxnSpPr>
        <p:spPr>
          <a:xfrm flipH="1" flipV="1">
            <a:off x="3853528" y="49035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AB0F6FA-EC92-4E5A-9B39-D9E44D430EF4}"/>
              </a:ext>
            </a:extLst>
          </p:cNvPr>
          <p:cNvCxnSpPr>
            <a:cxnSpLocks/>
          </p:cNvCxnSpPr>
          <p:nvPr/>
        </p:nvCxnSpPr>
        <p:spPr>
          <a:xfrm flipH="1" flipV="1">
            <a:off x="11012878" y="5710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/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B107D5DA-42F9-4570-B39D-6A6EC140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13" y="465896"/>
                <a:ext cx="623797" cy="376770"/>
              </a:xfrm>
              <a:prstGeom prst="rect">
                <a:avLst/>
              </a:prstGeom>
              <a:blipFill>
                <a:blip r:embed="rId10"/>
                <a:stretch>
                  <a:fillRect t="-1613" r="-1274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/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D11703C9-2250-4316-A657-0CCFCF5C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72" y="573351"/>
                <a:ext cx="623797" cy="376770"/>
              </a:xfrm>
              <a:prstGeom prst="rect">
                <a:avLst/>
              </a:prstGeom>
              <a:blipFill>
                <a:blip r:embed="rId11"/>
                <a:stretch>
                  <a:fillRect t="-1613" r="-11765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84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23176</TotalTime>
  <Words>2411</Words>
  <Application>Microsoft Office PowerPoint</Application>
  <PresentationFormat>Widescreen</PresentationFormat>
  <Paragraphs>609</Paragraphs>
  <Slides>73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Tema do Office</vt:lpstr>
      <vt:lpstr>Processamentos de dados potenciais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Inversão magnética em diferentes escalas</dc:title>
  <dc:creator>André Luis Reis</dc:creator>
  <cp:lastModifiedBy>André Luis Reis</cp:lastModifiedBy>
  <cp:revision>540</cp:revision>
  <dcterms:created xsi:type="dcterms:W3CDTF">2019-10-27T01:39:23Z</dcterms:created>
  <dcterms:modified xsi:type="dcterms:W3CDTF">2021-10-28T00:07:07Z</dcterms:modified>
</cp:coreProperties>
</file>