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3" r:id="rId4"/>
    <p:sldId id="262" r:id="rId5"/>
    <p:sldId id="264" r:id="rId6"/>
    <p:sldId id="265" r:id="rId7"/>
    <p:sldId id="266" r:id="rId8"/>
    <p:sldId id="267" r:id="rId9"/>
    <p:sldId id="271" r:id="rId10"/>
    <p:sldId id="270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50" d="100"/>
          <a:sy n="50" d="100"/>
        </p:scale>
        <p:origin x="15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13/12/2014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13/12/2014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0C103141-2F93-4681-87A7-632E53A52797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5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486568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486568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13/12/2014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13/12/2014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13/12/2014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13/12/2014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13/12/2014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13/12/2014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13/12/2014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13/12/2014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13/12/2014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13/12/2014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13/12/2014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13/12/2014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857750"/>
          </a:xfrm>
        </p:spPr>
        <p:txBody>
          <a:bodyPr>
            <a:normAutofit fontScale="90000"/>
          </a:bodyPr>
          <a:lstStyle/>
          <a:p>
            <a:r>
              <a:rPr lang="pt-BR" sz="6600" dirty="0" smtClean="0">
                <a:solidFill>
                  <a:srgbClr val="FFFFFF"/>
                </a:solidFill>
              </a:rPr>
              <a:t>Padrões de Projetos </a:t>
            </a:r>
            <a:br>
              <a:rPr lang="pt-BR" sz="6600" dirty="0" smtClean="0">
                <a:solidFill>
                  <a:srgbClr val="FFFFFF"/>
                </a:solidFill>
              </a:rPr>
            </a:br>
            <a:r>
              <a:rPr lang="pt-BR" sz="6600" dirty="0" smtClean="0">
                <a:solidFill>
                  <a:srgbClr val="FFFFFF"/>
                </a:solidFill>
              </a:rPr>
              <a:t>Memento</a:t>
            </a:r>
            <a:br>
              <a:rPr lang="pt-BR" sz="6600" dirty="0" smtClean="0">
                <a:solidFill>
                  <a:srgbClr val="FFFFFF"/>
                </a:solidFill>
              </a:rPr>
            </a:br>
            <a:r>
              <a:rPr lang="pt-BR" sz="6600" dirty="0">
                <a:solidFill>
                  <a:srgbClr val="FFFFFF"/>
                </a:solidFill>
              </a:rPr>
              <a:t/>
            </a:r>
            <a:br>
              <a:rPr lang="pt-BR" sz="6600" dirty="0">
                <a:solidFill>
                  <a:srgbClr val="FFFFFF"/>
                </a:solidFill>
              </a:rPr>
            </a:br>
            <a:r>
              <a:rPr lang="pt-BR" sz="4400" b="1" dirty="0" smtClean="0"/>
              <a:t>https</a:t>
            </a:r>
            <a:r>
              <a:rPr lang="pt-BR" sz="4400" b="1" dirty="0"/>
              <a:t>://</a:t>
            </a:r>
            <a:r>
              <a:rPr lang="pt-BR" sz="4400" b="1" dirty="0" smtClean="0"/>
              <a:t>github.com/andreluizbg25/Projeto_Memento</a:t>
            </a:r>
            <a:r>
              <a:rPr lang="pt-BR" sz="4400" dirty="0">
                <a:solidFill>
                  <a:srgbClr val="FFFFFF"/>
                </a:solidFill>
              </a:rPr>
              <a:t/>
            </a:r>
            <a:br>
              <a:rPr lang="pt-BR" sz="4400" dirty="0">
                <a:solidFill>
                  <a:srgbClr val="FFFFFF"/>
                </a:solidFill>
              </a:rPr>
            </a:br>
            <a:r>
              <a:rPr lang="pt-BR" sz="4400" dirty="0" smtClean="0">
                <a:solidFill>
                  <a:srgbClr val="FFFFFF"/>
                </a:solidFill>
              </a:rPr>
              <a:t>Diagrama de Classe Exercicio.png</a:t>
            </a:r>
            <a:br>
              <a:rPr lang="pt-BR" sz="4400" dirty="0" smtClean="0">
                <a:solidFill>
                  <a:srgbClr val="FFFFFF"/>
                </a:solidFill>
              </a:rPr>
            </a:br>
            <a:r>
              <a:rPr lang="pt-BR" sz="4400" dirty="0" smtClean="0">
                <a:solidFill>
                  <a:srgbClr val="FFFFFF"/>
                </a:solidFill>
              </a:rPr>
              <a:t>TestMemento.java</a:t>
            </a:r>
            <a:endParaRPr lang="pt-BR" sz="4400" dirty="0" smtClean="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5110163"/>
            <a:ext cx="8180784" cy="124479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buFont typeface="Segoe UI" pitchFamily="34" charset="0"/>
              <a:buNone/>
            </a:pPr>
            <a:r>
              <a:rPr lang="pt-BR" sz="4000" dirty="0" smtClean="0"/>
              <a:t>André Godoy</a:t>
            </a:r>
          </a:p>
          <a:p>
            <a:pPr>
              <a:lnSpc>
                <a:spcPct val="130000"/>
              </a:lnSpc>
              <a:buFont typeface="Segoe UI" pitchFamily="34" charset="0"/>
              <a:buNone/>
            </a:pPr>
            <a:r>
              <a:rPr lang="pt-BR" sz="4000" dirty="0"/>
              <a:t>Í</a:t>
            </a:r>
            <a:r>
              <a:rPr lang="pt-BR" sz="4000" dirty="0" smtClean="0"/>
              <a:t>caro Florentino</a:t>
            </a:r>
            <a:endParaRPr lang="pt-BR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Memento</a:t>
            </a:r>
            <a:endParaRPr lang="pt-BR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04434" y="1490773"/>
            <a:ext cx="10868695" cy="4845631"/>
          </a:xfrm>
        </p:spPr>
        <p:txBody>
          <a:bodyPr>
            <a:noAutofit/>
          </a:bodyPr>
          <a:lstStyle/>
          <a:p>
            <a:pPr marL="457200" lvl="1" indent="0" eaLnBrk="1" hangingPunct="1">
              <a:buNone/>
            </a:pPr>
            <a:r>
              <a:rPr lang="pt-BR" sz="2000" b="1" dirty="0" smtClean="0"/>
              <a:t>Vantagens</a:t>
            </a:r>
            <a:r>
              <a:rPr lang="pt-BR" sz="1600" dirty="0" smtClean="0"/>
              <a:t>:</a:t>
            </a:r>
          </a:p>
          <a:p>
            <a:pPr lvl="2" eaLnBrk="1" hangingPunct="1"/>
            <a:r>
              <a:rPr lang="pt-BR" sz="1400" dirty="0" smtClean="0"/>
              <a:t>O estado do </a:t>
            </a:r>
            <a:r>
              <a:rPr lang="en-US" sz="1400" i="1" dirty="0" smtClean="0"/>
              <a:t>Originator</a:t>
            </a:r>
            <a:r>
              <a:rPr lang="pt-BR" sz="1400" dirty="0" smtClean="0"/>
              <a:t> é guardado fora dele sem a perda do encapsulamento.</a:t>
            </a:r>
          </a:p>
          <a:p>
            <a:pPr lvl="2" eaLnBrk="1" hangingPunct="1"/>
            <a:r>
              <a:rPr lang="pt-BR" sz="1400" dirty="0" smtClean="0"/>
              <a:t>O </a:t>
            </a:r>
            <a:r>
              <a:rPr lang="en-US" sz="1400" i="1" dirty="0" smtClean="0"/>
              <a:t>Originator</a:t>
            </a:r>
            <a:r>
              <a:rPr lang="pt-BR" sz="1400" dirty="0" smtClean="0"/>
              <a:t> é simplificado por não ter a responsabilidade de gerenciamento de estados anteriores.</a:t>
            </a:r>
          </a:p>
          <a:p>
            <a:pPr marL="457200" lvl="1" indent="0" eaLnBrk="1" hangingPunct="1">
              <a:buNone/>
            </a:pPr>
            <a:r>
              <a:rPr lang="pt-BR" sz="2000" b="1" dirty="0" smtClean="0"/>
              <a:t>Desvantagens</a:t>
            </a:r>
            <a:r>
              <a:rPr lang="pt-BR" sz="1600" dirty="0" smtClean="0"/>
              <a:t>:</a:t>
            </a:r>
          </a:p>
          <a:p>
            <a:pPr lvl="2" eaLnBrk="1" hangingPunct="1"/>
            <a:r>
              <a:rPr lang="en-US" sz="1400" dirty="0" smtClean="0"/>
              <a:t>O </a:t>
            </a:r>
            <a:r>
              <a:rPr lang="pt-BR" sz="1400" dirty="0" smtClean="0"/>
              <a:t>uso</a:t>
            </a:r>
            <a:r>
              <a:rPr lang="en-US" sz="1400" dirty="0" smtClean="0"/>
              <a:t> de memento </a:t>
            </a:r>
            <a:r>
              <a:rPr lang="pt-BR" sz="1400" dirty="0" smtClean="0"/>
              <a:t>pode</a:t>
            </a:r>
            <a:r>
              <a:rPr lang="en-US" sz="1400" dirty="0" smtClean="0"/>
              <a:t> ser </a:t>
            </a:r>
            <a:r>
              <a:rPr lang="pt-BR" sz="1400" dirty="0" smtClean="0"/>
              <a:t>uma solução cara, dependendo do tamanho e do número de estados a serem salvos.</a:t>
            </a:r>
          </a:p>
          <a:p>
            <a:pPr lvl="2" eaLnBrk="1" hangingPunct="1"/>
            <a:r>
              <a:rPr lang="pt-BR" sz="1400" dirty="0" smtClean="0"/>
              <a:t>O </a:t>
            </a:r>
            <a:r>
              <a:rPr lang="en-US" sz="1400" i="1" dirty="0" smtClean="0"/>
              <a:t>Caretaker</a:t>
            </a:r>
            <a:r>
              <a:rPr lang="pt-BR" sz="1400" dirty="0" smtClean="0"/>
              <a:t> ganha a responsabilidade de deleção dos mementos armazenados.</a:t>
            </a:r>
          </a:p>
          <a:p>
            <a:pPr lvl="2" eaLnBrk="1" hangingPunct="1"/>
            <a:r>
              <a:rPr lang="pt-BR" sz="1400" dirty="0" smtClean="0"/>
              <a:t>Em determinadas linguagens pode ser difícil garantir que apenas o </a:t>
            </a:r>
            <a:r>
              <a:rPr lang="en-US" sz="1400" i="1" dirty="0" smtClean="0"/>
              <a:t>Originator</a:t>
            </a:r>
            <a:r>
              <a:rPr lang="pt-BR" sz="1400" dirty="0" smtClean="0"/>
              <a:t> será capaz de acessar o memento.</a:t>
            </a:r>
          </a:p>
          <a:p>
            <a:pPr lvl="3" eaLnBrk="1" hangingPunct="1"/>
            <a:r>
              <a:rPr lang="pt-BR" sz="1200" dirty="0" smtClean="0"/>
              <a:t>Em C++ pode-se fazer um </a:t>
            </a:r>
            <a:r>
              <a:rPr lang="en-US" sz="1200" i="1" dirty="0" smtClean="0"/>
              <a:t>cast</a:t>
            </a:r>
            <a:r>
              <a:rPr lang="pt-BR" sz="1200" dirty="0" smtClean="0"/>
              <a:t> para </a:t>
            </a:r>
            <a:r>
              <a:rPr lang="en-US" sz="1200" i="1" dirty="0" smtClean="0"/>
              <a:t>void</a:t>
            </a:r>
            <a:r>
              <a:rPr lang="pt-BR" sz="1200" i="1" dirty="0" smtClean="0"/>
              <a:t> *.</a:t>
            </a:r>
          </a:p>
          <a:p>
            <a:pPr lvl="3" eaLnBrk="1" hangingPunct="1"/>
            <a:r>
              <a:rPr lang="pt-BR" sz="1200" dirty="0" smtClean="0"/>
              <a:t>Em Java pode-se fazer um </a:t>
            </a:r>
            <a:r>
              <a:rPr lang="en-US" sz="1200" i="1" dirty="0" smtClean="0"/>
              <a:t>cast </a:t>
            </a:r>
            <a:r>
              <a:rPr lang="pt-BR" sz="1200" dirty="0" smtClean="0"/>
              <a:t>para </a:t>
            </a:r>
            <a:r>
              <a:rPr lang="en-US" sz="1200" i="1" dirty="0" smtClean="0"/>
              <a:t>Object</a:t>
            </a:r>
            <a:r>
              <a:rPr lang="pt-BR" sz="1200" dirty="0" smtClean="0"/>
              <a:t>.</a:t>
            </a:r>
          </a:p>
          <a:p>
            <a:pPr lvl="2"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6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101036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b="1" dirty="0"/>
              <a:t>Design </a:t>
            </a:r>
            <a:r>
              <a:rPr lang="pt-BR" b="1" dirty="0" err="1"/>
              <a:t>Patterns</a:t>
            </a:r>
            <a:r>
              <a:rPr lang="pt-BR" b="1" dirty="0"/>
              <a:t> com Java: Projeto orientado a objetos guiado por </a:t>
            </a:r>
            <a:r>
              <a:rPr lang="pt-BR" b="1" dirty="0" smtClean="0"/>
              <a:t>padrões.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Casa do Código - </a:t>
            </a:r>
            <a:r>
              <a:rPr lang="pt-BR" dirty="0"/>
              <a:t>Eduardo </a:t>
            </a:r>
            <a:r>
              <a:rPr lang="pt-BR" dirty="0" smtClean="0"/>
              <a:t>Guerra.</a:t>
            </a:r>
          </a:p>
          <a:p>
            <a:pPr>
              <a:lnSpc>
                <a:spcPct val="100000"/>
              </a:lnSpc>
            </a:pPr>
            <a:r>
              <a:rPr lang="pt-BR" b="1" dirty="0"/>
              <a:t>Padrões de Projeto - Soluções </a:t>
            </a:r>
            <a:r>
              <a:rPr lang="pt-BR" b="1" dirty="0" smtClean="0"/>
              <a:t>Reutilizáveis </a:t>
            </a:r>
            <a:r>
              <a:rPr lang="pt-BR" b="1" dirty="0"/>
              <a:t>de Software Orientado a </a:t>
            </a:r>
            <a:r>
              <a:rPr lang="pt-BR" b="1" dirty="0" smtClean="0"/>
              <a:t>Objetos.</a:t>
            </a:r>
          </a:p>
          <a:p>
            <a:pPr>
              <a:lnSpc>
                <a:spcPct val="100000"/>
              </a:lnSpc>
            </a:pPr>
            <a:r>
              <a:rPr lang="pt-BR" dirty="0"/>
              <a:t>Ralph Johnson, John </a:t>
            </a:r>
            <a:r>
              <a:rPr lang="pt-BR" dirty="0" err="1"/>
              <a:t>Vlissides</a:t>
            </a:r>
            <a:r>
              <a:rPr lang="pt-BR" dirty="0"/>
              <a:t>, Richard </a:t>
            </a:r>
            <a:r>
              <a:rPr lang="pt-BR" dirty="0" err="1"/>
              <a:t>Helm</a:t>
            </a:r>
            <a:r>
              <a:rPr lang="pt-BR" dirty="0"/>
              <a:t>, e Erich </a:t>
            </a:r>
            <a:r>
              <a:rPr lang="pt-BR" dirty="0" err="1" smtClean="0"/>
              <a:t>Gamma</a:t>
            </a:r>
            <a:r>
              <a:rPr lang="pt-BR" dirty="0" smtClean="0"/>
              <a:t>.</a:t>
            </a:r>
            <a:endParaRPr lang="pt-BR" dirty="0"/>
          </a:p>
          <a:p>
            <a:pPr>
              <a:lnSpc>
                <a:spcPct val="10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9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Memento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4838" y="1502693"/>
            <a:ext cx="11109834" cy="4448175"/>
          </a:xfrm>
        </p:spPr>
        <p:txBody>
          <a:bodyPr>
            <a:normAutofit/>
          </a:bodyPr>
          <a:lstStyle/>
          <a:p>
            <a:r>
              <a:rPr lang="pt-BR" sz="2000" b="1" dirty="0" smtClean="0"/>
              <a:t>Objetivo</a:t>
            </a:r>
            <a:endParaRPr lang="pt-BR" sz="2000" b="1" dirty="0"/>
          </a:p>
          <a:p>
            <a:pPr lvl="1"/>
            <a:r>
              <a:rPr lang="pt-BR" sz="2000" dirty="0"/>
              <a:t>Capturar e armazenar externamente o estado de um objeto, de modo que o estado anterior deste objeto possa </a:t>
            </a:r>
            <a:r>
              <a:rPr lang="pt-BR" sz="2000" dirty="0" smtClean="0"/>
              <a:t>ser, posteriormente, restaurado.</a:t>
            </a:r>
            <a:endParaRPr lang="pt-BR" sz="2000" dirty="0"/>
          </a:p>
          <a:p>
            <a:pPr lvl="1"/>
            <a:r>
              <a:rPr lang="pt-BR" sz="2000" dirty="0"/>
              <a:t>Sem violar </a:t>
            </a:r>
            <a:r>
              <a:rPr lang="pt-BR" sz="2000" dirty="0" smtClean="0"/>
              <a:t>encapsulamento.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04466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604838" y="0"/>
            <a:ext cx="10748962" cy="1208088"/>
          </a:xfrm>
        </p:spPr>
        <p:txBody>
          <a:bodyPr/>
          <a:lstStyle/>
          <a:p>
            <a:pPr>
              <a:buSzPct val="100000"/>
            </a:pPr>
            <a:r>
              <a:rPr lang="pt-BR" dirty="0" smtClean="0">
                <a:solidFill>
                  <a:srgbClr val="FFFFFF"/>
                </a:solidFill>
              </a:rPr>
              <a:t>Memento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4838" y="1466047"/>
            <a:ext cx="11024785" cy="49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Motivação</a:t>
            </a:r>
          </a:p>
          <a:p>
            <a:pPr lvl="1"/>
            <a:r>
              <a:rPr lang="pt-BR" sz="2000" dirty="0" smtClean="0"/>
              <a:t>Armazenar o histórico do estado de um objeto.</a:t>
            </a:r>
          </a:p>
          <a:p>
            <a:pPr lvl="1"/>
            <a:r>
              <a:rPr lang="pt-BR" sz="2000" dirty="0" smtClean="0"/>
              <a:t>Fornecer funcionalidade de restauração.</a:t>
            </a:r>
          </a:p>
          <a:p>
            <a:pPr marL="457200" lvl="1" indent="0">
              <a:buNone/>
            </a:pPr>
            <a:r>
              <a:rPr lang="pt-BR" sz="2000" dirty="0" smtClean="0"/>
              <a:t>Exemplos:</a:t>
            </a:r>
          </a:p>
          <a:p>
            <a:pPr lvl="2"/>
            <a:r>
              <a:rPr lang="pt-BR" sz="2000" dirty="0" smtClean="0"/>
              <a:t>Armazenamento de estados a serem restaurados, por exemplo, em um banco de dados.</a:t>
            </a:r>
          </a:p>
          <a:p>
            <a:pPr lvl="2"/>
            <a:r>
              <a:rPr lang="pt-BR" sz="2000" dirty="0" smtClean="0"/>
              <a:t>“</a:t>
            </a:r>
            <a:r>
              <a:rPr lang="pt-BR" sz="2000" dirty="0" err="1" smtClean="0"/>
              <a:t>Undo</a:t>
            </a:r>
            <a:r>
              <a:rPr lang="pt-BR" sz="2000" dirty="0" smtClean="0"/>
              <a:t>” caso você queria manter uma forma de desfazer ações realizadas no objeto, é possível salvando tais estados a cada modificação.</a:t>
            </a:r>
          </a:p>
          <a:p>
            <a:pPr>
              <a:buFontTx/>
              <a:buNone/>
            </a:pPr>
            <a:endParaRPr lang="pt-BR" sz="2400" dirty="0" smtClean="0"/>
          </a:p>
          <a:p>
            <a:endParaRPr lang="pt-BR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Memento</a:t>
            </a:r>
            <a:endParaRPr lang="pt-BR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39653" y="1490775"/>
            <a:ext cx="10714148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pt-BR" sz="2000" b="1" dirty="0" smtClean="0"/>
              <a:t>Aplicabilidade</a:t>
            </a:r>
          </a:p>
          <a:p>
            <a:pPr lvl="1" eaLnBrk="1" hangingPunct="1"/>
            <a:r>
              <a:rPr lang="pt-BR" sz="2000" dirty="0" smtClean="0"/>
              <a:t>De forma geral, onde existe a necessidade de salvar o estado de um objeto, ou parte dele, para possivelmente restaurá-lo em outro momento.</a:t>
            </a:r>
          </a:p>
          <a:p>
            <a:pPr lvl="1" eaLnBrk="1" hangingPunct="1"/>
            <a:r>
              <a:rPr lang="pt-BR" sz="2000" dirty="0" smtClean="0"/>
              <a:t>Onde uma interface de obtenção do estado do objeto comprometeria seu encapsulamento.</a:t>
            </a:r>
          </a:p>
          <a:p>
            <a:pPr eaLnBrk="1" hangingPunct="1">
              <a:buFontTx/>
              <a:buNone/>
            </a:pP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22668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Memento</a:t>
            </a:r>
            <a:endParaRPr lang="pt-BR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665410" y="1426380"/>
            <a:ext cx="10688391" cy="4351338"/>
          </a:xfrm>
        </p:spPr>
        <p:txBody>
          <a:bodyPr/>
          <a:lstStyle/>
          <a:p>
            <a:pPr eaLnBrk="1" hangingPunct="1"/>
            <a:r>
              <a:rPr lang="en-US" sz="2000" b="1" dirty="0" smtClean="0"/>
              <a:t>Estrutura</a:t>
            </a:r>
            <a:endParaRPr lang="pt-BR" sz="2000" b="1" dirty="0" smtClean="0"/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</p:txBody>
      </p:sp>
      <p:pic>
        <p:nvPicPr>
          <p:cNvPr id="9" name="Picture 7" descr="G:\Downloads\(default package)Class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999" y="1656977"/>
            <a:ext cx="9299619" cy="478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86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Memento</a:t>
            </a:r>
            <a:endParaRPr lang="pt-BR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04434" y="1571224"/>
            <a:ext cx="10749367" cy="5009880"/>
          </a:xfrm>
        </p:spPr>
        <p:txBody>
          <a:bodyPr>
            <a:noAutofit/>
          </a:bodyPr>
          <a:lstStyle/>
          <a:p>
            <a:pPr marL="457200" lvl="1" indent="0" eaLnBrk="1" hangingPunct="1">
              <a:buNone/>
            </a:pPr>
            <a:r>
              <a:rPr lang="pt-BR" sz="1800" b="1" dirty="0" smtClean="0"/>
              <a:t>Memento</a:t>
            </a:r>
            <a:endParaRPr lang="pt-BR" sz="1200" b="1" dirty="0"/>
          </a:p>
          <a:p>
            <a:pPr lvl="1"/>
            <a:r>
              <a:rPr lang="pt-BR" dirty="0" smtClean="0"/>
              <a:t>	Guarda um estado do objeto.</a:t>
            </a:r>
          </a:p>
          <a:p>
            <a:pPr lvl="1"/>
            <a:r>
              <a:rPr lang="pt-BR" dirty="0" smtClean="0"/>
              <a:t>	Protege o encapsulamento do estado, não permitindo que outros objetos além do </a:t>
            </a:r>
            <a:r>
              <a:rPr lang="pt-BR" i="1" dirty="0" smtClean="0"/>
              <a:t>Originator</a:t>
            </a:r>
            <a:r>
              <a:rPr lang="pt-BR" dirty="0" smtClean="0"/>
              <a:t> tenham acesso.</a:t>
            </a:r>
          </a:p>
          <a:p>
            <a:pPr marL="457200" lvl="1" indent="0" eaLnBrk="1" hangingPunct="1">
              <a:buNone/>
            </a:pPr>
            <a:r>
              <a:rPr lang="en-US" sz="1800" b="1" dirty="0" smtClean="0"/>
              <a:t>Originator</a:t>
            </a:r>
            <a:endParaRPr lang="en-US" sz="1200" b="1" dirty="0" smtClean="0"/>
          </a:p>
          <a:p>
            <a:pPr lvl="1"/>
            <a:r>
              <a:rPr lang="pt-BR" dirty="0" smtClean="0"/>
              <a:t>	Cria um </a:t>
            </a:r>
            <a:r>
              <a:rPr lang="pt-BR" i="1" dirty="0" smtClean="0"/>
              <a:t>Memento </a:t>
            </a:r>
            <a:r>
              <a:rPr lang="pt-BR" dirty="0" smtClean="0"/>
              <a:t>contendo a representação do seu estado atual.</a:t>
            </a:r>
            <a:endParaRPr lang="pt-BR" i="1" dirty="0"/>
          </a:p>
          <a:p>
            <a:pPr lvl="1"/>
            <a:r>
              <a:rPr lang="pt-BR" dirty="0" smtClean="0"/>
              <a:t>	Usa o </a:t>
            </a:r>
            <a:r>
              <a:rPr lang="pt-BR" i="1" dirty="0" smtClean="0"/>
              <a:t>Memento </a:t>
            </a:r>
            <a:r>
              <a:rPr lang="pt-BR" dirty="0" smtClean="0"/>
              <a:t>para restaurar seu estado.</a:t>
            </a:r>
            <a:endParaRPr lang="pt-BR" i="1" dirty="0" smtClean="0"/>
          </a:p>
          <a:p>
            <a:pPr marL="457200" lvl="1" indent="0" eaLnBrk="1" hangingPunct="1">
              <a:buNone/>
            </a:pPr>
            <a:r>
              <a:rPr lang="en-US" sz="1800" b="1" dirty="0" smtClean="0"/>
              <a:t>Caretaker</a:t>
            </a:r>
            <a:endParaRPr lang="en-US" sz="1200" b="1" dirty="0" smtClean="0"/>
          </a:p>
          <a:p>
            <a:pPr lvl="1"/>
            <a:r>
              <a:rPr lang="pt-BR" dirty="0" smtClean="0"/>
              <a:t>	É responsável por armazenar os </a:t>
            </a:r>
            <a:r>
              <a:rPr lang="pt-BR" i="1" dirty="0" smtClean="0"/>
              <a:t>Mementos</a:t>
            </a:r>
            <a:r>
              <a:rPr lang="pt-BR" dirty="0" smtClean="0"/>
              <a:t> gerados por um </a:t>
            </a:r>
            <a:r>
              <a:rPr lang="en-US" i="1" dirty="0" smtClean="0"/>
              <a:t>Originator.</a:t>
            </a:r>
            <a:endParaRPr lang="pt-BR" dirty="0"/>
          </a:p>
          <a:p>
            <a:pPr lvl="1"/>
            <a:r>
              <a:rPr lang="pt-BR" dirty="0" smtClean="0"/>
              <a:t>	Não é capaz de interpretar o estado armazenado no </a:t>
            </a:r>
            <a:r>
              <a:rPr lang="pt-BR" i="1" dirty="0" smtClean="0"/>
              <a:t>Memento.</a:t>
            </a:r>
          </a:p>
        </p:txBody>
      </p:sp>
    </p:spTree>
    <p:extLst>
      <p:ext uri="{BB962C8B-B14F-4D97-AF65-F5344CB8AC3E}">
        <p14:creationId xmlns:p14="http://schemas.microsoft.com/office/powerpoint/2010/main" val="18167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Memento</a:t>
            </a:r>
            <a:endParaRPr lang="pt-B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04434" y="1503653"/>
            <a:ext cx="105156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pt-BR" sz="2000" b="1" dirty="0" smtClean="0"/>
              <a:t>Colaborações</a:t>
            </a:r>
            <a:endParaRPr lang="pt-BR" b="1" dirty="0" smtClean="0"/>
          </a:p>
          <a:p>
            <a:pPr lvl="1" eaLnBrk="1" hangingPunct="1">
              <a:lnSpc>
                <a:spcPct val="100000"/>
              </a:lnSpc>
            </a:pPr>
            <a:r>
              <a:rPr lang="pt-BR" sz="1600" dirty="0" smtClean="0"/>
              <a:t>O </a:t>
            </a:r>
            <a:r>
              <a:rPr lang="en-US" sz="1600" i="1" dirty="0" smtClean="0"/>
              <a:t>Caretaker</a:t>
            </a:r>
            <a:r>
              <a:rPr lang="pt-BR" sz="1600" dirty="0" smtClean="0"/>
              <a:t> pede ao </a:t>
            </a:r>
            <a:r>
              <a:rPr lang="en-US" sz="1600" i="1" dirty="0" smtClean="0"/>
              <a:t>Originator</a:t>
            </a:r>
            <a:r>
              <a:rPr lang="pt-BR" sz="1600" dirty="0" smtClean="0"/>
              <a:t> o memento do seu estado atual.</a:t>
            </a:r>
          </a:p>
          <a:p>
            <a:pPr lvl="1" eaLnBrk="1" hangingPunct="1">
              <a:lnSpc>
                <a:spcPct val="100000"/>
              </a:lnSpc>
            </a:pPr>
            <a:r>
              <a:rPr lang="pt-BR" sz="1600" dirty="0" smtClean="0"/>
              <a:t>Caso seja necessário restaurar o estado, o </a:t>
            </a:r>
            <a:r>
              <a:rPr lang="en-US" sz="1600" i="1" dirty="0" smtClean="0"/>
              <a:t>Caretaker</a:t>
            </a:r>
            <a:r>
              <a:rPr lang="pt-BR" sz="1600" dirty="0" smtClean="0"/>
              <a:t> pede ao </a:t>
            </a:r>
            <a:r>
              <a:rPr lang="en-US" sz="1600" i="1" dirty="0" smtClean="0"/>
              <a:t>Originator</a:t>
            </a:r>
            <a:r>
              <a:rPr lang="pt-BR" sz="1600" dirty="0" smtClean="0"/>
              <a:t> que carregue o estado passado como parâmetro.</a:t>
            </a:r>
          </a:p>
          <a:p>
            <a:pPr lvl="1" eaLnBrk="1" hangingPunct="1"/>
            <a:endParaRPr lang="pt-BR" sz="1600" dirty="0" smtClean="0"/>
          </a:p>
        </p:txBody>
      </p:sp>
      <p:pic>
        <p:nvPicPr>
          <p:cNvPr id="6" name="Picture 6" descr="G:\Downloads\DesignPatterns\hires\Pictures\memen02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573" y="3401799"/>
            <a:ext cx="6152245" cy="345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9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777" y="1620644"/>
            <a:ext cx="8032024" cy="5237356"/>
          </a:xfrm>
        </p:spPr>
      </p:pic>
      <p:sp>
        <p:nvSpPr>
          <p:cNvPr id="3" name="CaixaDeTexto 2"/>
          <p:cNvSpPr txBox="1"/>
          <p:nvPr/>
        </p:nvSpPr>
        <p:spPr>
          <a:xfrm>
            <a:off x="334851" y="1657187"/>
            <a:ext cx="2642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Diagrama de Classes</a:t>
            </a:r>
            <a:endParaRPr lang="pt-BR" sz="2000" b="1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86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Memento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745623"/>
            <a:ext cx="3903172" cy="490684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558" y="1745623"/>
            <a:ext cx="6582576" cy="281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2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Bem-vindo ao PowerPoint</Template>
  <TotalTime>0</TotalTime>
  <Words>333</Words>
  <Application>Microsoft Office PowerPoint</Application>
  <PresentationFormat>Widescreen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Welcome to PowerPoint_TP102923943</vt:lpstr>
      <vt:lpstr>Padrões de Projetos  Memento  https://github.com/andreluizbg25/Projeto_Memento Diagrama de Classe Exercicio.png TestMemento.java</vt:lpstr>
      <vt:lpstr>Memento</vt:lpstr>
      <vt:lpstr>Memento</vt:lpstr>
      <vt:lpstr>Memento</vt:lpstr>
      <vt:lpstr>Memento</vt:lpstr>
      <vt:lpstr>Memento</vt:lpstr>
      <vt:lpstr>Memento</vt:lpstr>
      <vt:lpstr>Memento</vt:lpstr>
      <vt:lpstr>Memento</vt:lpstr>
      <vt:lpstr>Memento</vt:lpstr>
      <vt:lpstr>Bibliografia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2014-12-05T19:12:36Z</dcterms:created>
  <dcterms:modified xsi:type="dcterms:W3CDTF">2014-12-13T13:27:20Z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