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0" r:id="rId9"/>
    <p:sldId id="275" r:id="rId10"/>
    <p:sldId id="263" r:id="rId11"/>
    <p:sldId id="265" r:id="rId12"/>
    <p:sldId id="266" r:id="rId13"/>
    <p:sldId id="277" r:id="rId14"/>
    <p:sldId id="267" r:id="rId15"/>
    <p:sldId id="268" r:id="rId16"/>
    <p:sldId id="269" r:id="rId17"/>
    <p:sldId id="270" r:id="rId18"/>
    <p:sldId id="272" r:id="rId19"/>
    <p:sldId id="273" r:id="rId20"/>
    <p:sldId id="271" r:id="rId21"/>
    <p:sldId id="274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DE872-59D9-4028-8A2F-2C054DFE74D0}" type="datetimeFigureOut">
              <a:rPr lang="pt-BR" smtClean="0"/>
              <a:pPr/>
              <a:t>05/10/2016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B0038-82B3-48B9-ADFE-5FF14D83B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B0038-82B3-48B9-ADFE-5FF14D83B919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algn="l" eaLnBrk="1" latinLnBrk="0" hangingPunct="1"/>
            <a:r>
              <a:rPr lang="en-US" smtClean="0"/>
              <a:t>05/10/2016</a:t>
            </a:r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algn="l" eaLnBrk="1" latinLnBrk="0" hangingPunct="1"/>
            <a:r>
              <a:rPr lang="en-US" smtClean="0"/>
              <a:t>05/10/2016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‹nº›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r>
              <a:rPr lang="en-US" smtClean="0"/>
              <a:t>05/10/2016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‹nº›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r>
              <a:rPr lang="en-US" smtClean="0"/>
              <a:t>05/10/2016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‹nº›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r>
              <a:rPr lang="en-US" smtClean="0"/>
              <a:t>05/10/2016</a:t>
            </a:r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en-US" sz="1300" smtClean="0">
                <a:solidFill>
                  <a:schemeClr val="bg2">
                    <a:tint val="60000"/>
                    <a:satMod val="155000"/>
                  </a:schemeClr>
                </a:solidFill>
              </a:rPr>
              <a:t>UNIVALI</a:t>
            </a:r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‹nº›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6408" y="836712"/>
            <a:ext cx="6858000" cy="2736304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Um Sistema de Gestão de Identidades Federadas e Centrado no Usuário alinhado ao Programa de Governo Eletrônico Brasileiro</a:t>
            </a:r>
            <a:br>
              <a:rPr lang="pt-BR" dirty="0" smtClean="0">
                <a:solidFill>
                  <a:schemeClr val="tx2"/>
                </a:solidFill>
              </a:rPr>
            </a:br>
            <a:r>
              <a:rPr lang="pt-BR" dirty="0" smtClean="0">
                <a:solidFill>
                  <a:schemeClr val="tx2"/>
                </a:solidFill>
              </a:rPr>
              <a:t/>
            </a:r>
            <a:br>
              <a:rPr lang="pt-BR" dirty="0" smtClean="0">
                <a:solidFill>
                  <a:schemeClr val="tx2"/>
                </a:solidFill>
              </a:rPr>
            </a:br>
            <a:r>
              <a:rPr lang="pt-BR" dirty="0" smtClean="0">
                <a:solidFill>
                  <a:schemeClr val="tx2"/>
                </a:solidFill>
              </a:rPr>
              <a:t>PIBIC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9200" y="5157192"/>
            <a:ext cx="6858000" cy="428650"/>
          </a:xfrm>
        </p:spPr>
        <p:txBody>
          <a:bodyPr/>
          <a:lstStyle/>
          <a:p>
            <a:r>
              <a:rPr lang="pt-BR" dirty="0" smtClean="0"/>
              <a:t>XV Seminário de Iniciação Científica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31640" y="3861048"/>
            <a:ext cx="6858000" cy="1080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algn="r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pt-BR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Bolsista: </a:t>
            </a:r>
            <a:r>
              <a:rPr lang="pt-BR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André Luiz de Oliveira</a:t>
            </a:r>
          </a:p>
          <a:p>
            <a:pPr lvl="0" algn="r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pt-BR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Orientadora: </a:t>
            </a:r>
            <a:r>
              <a:rPr lang="pt-BR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Michelle Silva </a:t>
            </a:r>
            <a:r>
              <a:rPr lang="pt-BR" sz="20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Wangham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r>
              <a:rPr lang="en-US" smtClean="0"/>
              <a:t>05/10/2016</a:t>
            </a: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1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Protótipo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2532" name="Picture 4" descr="Resultado de imagem para idp centrado no usuár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196752"/>
            <a:ext cx="8892480" cy="5115511"/>
          </a:xfrm>
          <a:prstGeom prst="rect">
            <a:avLst/>
          </a:prstGeom>
          <a:noFill/>
        </p:spPr>
      </p:pic>
      <p:pic>
        <p:nvPicPr>
          <p:cNvPr id="22530" name="Picture 2" descr="Resultado de imagem para image spring.i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852936"/>
            <a:ext cx="648072" cy="648072"/>
          </a:xfrm>
          <a:prstGeom prst="rect">
            <a:avLst/>
          </a:prstGeom>
          <a:noFill/>
        </p:spPr>
      </p:pic>
      <p:pic>
        <p:nvPicPr>
          <p:cNvPr id="22536" name="Picture 8" descr="@mitreid-connec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5301208"/>
            <a:ext cx="864096" cy="864096"/>
          </a:xfrm>
          <a:prstGeom prst="rect">
            <a:avLst/>
          </a:prstGeom>
          <a:noFill/>
        </p:spPr>
      </p:pic>
      <p:pic>
        <p:nvPicPr>
          <p:cNvPr id="22538" name="Picture 10" descr="Resultado de imagem para cordov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204864"/>
            <a:ext cx="807752" cy="908721"/>
          </a:xfrm>
          <a:prstGeom prst="rect">
            <a:avLst/>
          </a:prstGeom>
          <a:noFill/>
        </p:spPr>
      </p:pic>
      <p:pic>
        <p:nvPicPr>
          <p:cNvPr id="22540" name="Picture 12" descr="Resultado de imagem para ioni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140968"/>
            <a:ext cx="648072" cy="648072"/>
          </a:xfrm>
          <a:prstGeom prst="rect">
            <a:avLst/>
          </a:prstGeom>
          <a:noFill/>
        </p:spPr>
      </p:pic>
      <p:pic>
        <p:nvPicPr>
          <p:cNvPr id="22542" name="Picture 14" descr="Resultado de imagem para tomca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2132856"/>
            <a:ext cx="1025353" cy="1025353"/>
          </a:xfrm>
          <a:prstGeom prst="rect">
            <a:avLst/>
          </a:prstGeom>
          <a:noFill/>
        </p:spPr>
      </p:pic>
      <p:pic>
        <p:nvPicPr>
          <p:cNvPr id="22546" name="Picture 18" descr="Resultado de imagem para mysq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16016" y="1628800"/>
            <a:ext cx="809329" cy="809329"/>
          </a:xfrm>
          <a:prstGeom prst="rect">
            <a:avLst/>
          </a:prstGeom>
          <a:noFill/>
        </p:spPr>
      </p:pic>
      <p:pic>
        <p:nvPicPr>
          <p:cNvPr id="11266" name="Picture 2" descr="Resultado de imagem para angularjs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3568" y="2708920"/>
            <a:ext cx="720080" cy="720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Experimentos </a:t>
            </a:r>
            <a:r>
              <a:rPr lang="pt-BR" dirty="0" err="1" smtClean="0"/>
              <a:t>Firebase</a:t>
            </a:r>
            <a:r>
              <a:rPr lang="pt-BR" dirty="0" smtClean="0"/>
              <a:t> </a:t>
            </a:r>
            <a:r>
              <a:rPr lang="pt-BR" dirty="0" err="1" smtClean="0"/>
              <a:t>Auth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2532" name="Picture 4" descr="Resultado de imagem para idp centrado no usuár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196752"/>
            <a:ext cx="8892480" cy="5115511"/>
          </a:xfrm>
          <a:prstGeom prst="rect">
            <a:avLst/>
          </a:prstGeom>
          <a:noFill/>
        </p:spPr>
      </p:pic>
      <p:pic>
        <p:nvPicPr>
          <p:cNvPr id="24578" name="Picture 2" descr="Resultado de imagem para Firebase Au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1052736"/>
            <a:ext cx="1440160" cy="1440160"/>
          </a:xfrm>
          <a:prstGeom prst="rect">
            <a:avLst/>
          </a:prstGeom>
          <a:noFill/>
        </p:spPr>
      </p:pic>
      <p:pic>
        <p:nvPicPr>
          <p:cNvPr id="24580" name="Picture 4" descr="Resultado de imagem para facebo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933056"/>
            <a:ext cx="576064" cy="432048"/>
          </a:xfrm>
          <a:prstGeom prst="rect">
            <a:avLst/>
          </a:prstGeom>
          <a:noFill/>
        </p:spPr>
      </p:pic>
      <p:pic>
        <p:nvPicPr>
          <p:cNvPr id="17" name="Picture 8" descr="@mitreid-conne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4077072"/>
            <a:ext cx="576064" cy="576064"/>
          </a:xfrm>
          <a:prstGeom prst="rect">
            <a:avLst/>
          </a:prstGeom>
          <a:noFill/>
        </p:spPr>
      </p:pic>
      <p:pic>
        <p:nvPicPr>
          <p:cNvPr id="24584" name="Picture 8" descr="Resultado de imagem para google firebase auth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2444101" cy="1374807"/>
          </a:xfrm>
          <a:prstGeom prst="rect">
            <a:avLst/>
          </a:prstGeom>
          <a:noFill/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8264" y="3140968"/>
            <a:ext cx="1080120" cy="180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6" descr="Resultado de imagem para googl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32240" y="3204040"/>
            <a:ext cx="576063" cy="58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90600"/>
          </a:xfrm>
        </p:spPr>
        <p:txBody>
          <a:bodyPr/>
          <a:lstStyle/>
          <a:p>
            <a:r>
              <a:rPr lang="pt-BR" dirty="0" smtClean="0"/>
              <a:t>Protótipo: Telas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25602" name="Imagem 1" descr="Screenshots_2016-08-22-00-44-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0261" y="1988840"/>
            <a:ext cx="2028825" cy="3600450"/>
          </a:xfrm>
          <a:prstGeom prst="rect">
            <a:avLst/>
          </a:prstGeom>
          <a:noFill/>
        </p:spPr>
      </p:pic>
      <p:pic>
        <p:nvPicPr>
          <p:cNvPr id="25601" name="Imagem 2" descr="Screenshots_2016-08-22-00-22-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8493" y="1988840"/>
            <a:ext cx="2028825" cy="3600450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4057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765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Imagem 11" descr="C:\Users\André Luiz\Dropbox\ProjetoPIBITAndre\201608\imagens\Screenshots_2016-08-22-00-50-37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6725" y="1989240"/>
            <a:ext cx="2023627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Protótipo: Serviço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24444"/>
            <a:ext cx="6160541" cy="4738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Protótipo: Postman </a:t>
            </a:r>
            <a:r>
              <a:rPr lang="pt-BR" dirty="0" err="1" smtClean="0"/>
              <a:t>Rest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770485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Experimentos: </a:t>
            </a:r>
            <a:r>
              <a:rPr lang="pt-BR" dirty="0" err="1" smtClean="0"/>
              <a:t>Firebase</a:t>
            </a:r>
            <a:r>
              <a:rPr lang="pt-BR" dirty="0" smtClean="0"/>
              <a:t> </a:t>
            </a:r>
            <a:r>
              <a:rPr lang="pt-BR" dirty="0" err="1" smtClean="0"/>
              <a:t>Auth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7" name="Espaço Reservado para Conteúdo 6" descr="C:\Users\André Luiz\Dropbox\ProjetoPIBITAndre\201608\imagens\Firebase.PN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18470"/>
            <a:ext cx="8229600" cy="413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Experimentos: Autenticação Google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16</a:t>
            </a:fld>
            <a:endParaRPr kumimoji="0" lang="en-US" dirty="0"/>
          </a:p>
        </p:txBody>
      </p:sp>
      <p:pic>
        <p:nvPicPr>
          <p:cNvPr id="7" name="Imagem 6" descr="C:\Users\André Luiz\Dropbox\ProjetoPIBITAndre\201608\imagens\Firebase cliente 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276872"/>
            <a:ext cx="435597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C:\Users\André Luiz\Dropbox\ProjetoPIBITAndre\201608\imagens\Firebase cliente 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11560" y="1772816"/>
            <a:ext cx="352839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Protótipo: Provedor de Identidade </a:t>
            </a:r>
            <a:r>
              <a:rPr lang="pt-BR" dirty="0" err="1" smtClean="0"/>
              <a:t>MITREid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17</a:t>
            </a:fld>
            <a:endParaRPr kumimoji="0" lang="en-US" dirty="0"/>
          </a:p>
        </p:txBody>
      </p:sp>
      <p:pic>
        <p:nvPicPr>
          <p:cNvPr id="7" name="Espaço Reservado para Conteúdo 6" descr="C:\Users\André Luiz\Dropbox\ProjetoPIBITAndre\201608\imagens\Capturar.PN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97868"/>
            <a:ext cx="8229600" cy="4179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Protótipo: Provedor de Identidade </a:t>
            </a:r>
            <a:r>
              <a:rPr lang="pt-BR" dirty="0" err="1" smtClean="0"/>
              <a:t>MITREid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C:\Users\André Luiz\Dropbox\ProjetoPIBITAndre\201608\imagens\Mitreid client 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Protótipo: Provedor de Identidade </a:t>
            </a:r>
            <a:r>
              <a:rPr lang="pt-BR" dirty="0" err="1" smtClean="0"/>
              <a:t>MITREid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C:\Users\André Luiz\Dropbox\ProjetoPIBITAndre\201608\imagens\MItreid 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8092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Aplicações E-GOV</a:t>
            </a:r>
          </a:p>
          <a:p>
            <a:r>
              <a:rPr lang="pt-BR" dirty="0" smtClean="0"/>
              <a:t>Material e Métodos</a:t>
            </a:r>
          </a:p>
          <a:p>
            <a:r>
              <a:rPr lang="pt-BR" dirty="0" smtClean="0"/>
              <a:t>Protótipo</a:t>
            </a:r>
          </a:p>
          <a:p>
            <a:r>
              <a:rPr lang="pt-BR" dirty="0" smtClean="0"/>
              <a:t>Experimentos</a:t>
            </a:r>
          </a:p>
          <a:p>
            <a:r>
              <a:rPr lang="pt-BR" dirty="0" smtClean="0"/>
              <a:t>Resultados</a:t>
            </a:r>
          </a:p>
          <a:p>
            <a:r>
              <a:rPr lang="pt-BR" dirty="0" smtClean="0"/>
              <a:t>Considerações finais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Protótipo: Provedor de Identidade </a:t>
            </a:r>
            <a:r>
              <a:rPr lang="pt-BR" dirty="0" err="1" smtClean="0"/>
              <a:t>MITREid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C:\Users\André Luiz\Dropbox\ProjetoPIBITAndre\201608\imagens\Mitreid client 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813690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Experimentos de integração do aplicativo </a:t>
            </a:r>
            <a:r>
              <a:rPr lang="pt-BR" dirty="0" err="1" smtClean="0"/>
              <a:t>mobile</a:t>
            </a:r>
            <a:r>
              <a:rPr lang="pt-BR" dirty="0" smtClean="0"/>
              <a:t> com servidor de autenticação não foi concluída;</a:t>
            </a:r>
          </a:p>
          <a:p>
            <a:r>
              <a:rPr lang="pt-BR" dirty="0" smtClean="0"/>
              <a:t>Aplicação </a:t>
            </a:r>
            <a:r>
              <a:rPr lang="pt-BR" dirty="0" err="1" smtClean="0"/>
              <a:t>mobile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integrar com a câmera</a:t>
            </a:r>
          </a:p>
          <a:p>
            <a:pPr lvl="1"/>
            <a:r>
              <a:rPr lang="pt-BR" dirty="0" smtClean="0"/>
              <a:t>localização do dispositivo</a:t>
            </a:r>
          </a:p>
          <a:p>
            <a:r>
              <a:rPr lang="pt-BR" dirty="0" smtClean="0"/>
              <a:t>Pesquisar sobre integração do </a:t>
            </a:r>
            <a:r>
              <a:rPr lang="pt-BR" dirty="0" err="1" smtClean="0"/>
              <a:t>MITREid</a:t>
            </a:r>
            <a:r>
              <a:rPr lang="pt-BR" dirty="0" smtClean="0"/>
              <a:t> à plataforma </a:t>
            </a:r>
            <a:r>
              <a:rPr lang="pt-BR" dirty="0" err="1" smtClean="0"/>
              <a:t>Firebase</a:t>
            </a:r>
            <a:r>
              <a:rPr lang="pt-BR" dirty="0" smtClean="0"/>
              <a:t> que respeite a política E-GOV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Modelo centrado no usuário</a:t>
            </a:r>
          </a:p>
          <a:p>
            <a:pPr lvl="1"/>
            <a:r>
              <a:rPr lang="pt-BR" dirty="0" smtClean="0"/>
              <a:t>Governo participativo;</a:t>
            </a:r>
          </a:p>
          <a:p>
            <a:pPr lvl="1"/>
            <a:r>
              <a:rPr lang="pt-BR" dirty="0" smtClean="0"/>
              <a:t>Selecionar quais informações deseja liberar aos provedores de serviços;</a:t>
            </a:r>
          </a:p>
          <a:p>
            <a:r>
              <a:rPr lang="pt-BR" dirty="0" err="1" smtClean="0"/>
              <a:t>Mobile</a:t>
            </a:r>
            <a:r>
              <a:rPr lang="pt-BR" dirty="0" smtClean="0"/>
              <a:t> </a:t>
            </a:r>
            <a:r>
              <a:rPr lang="pt-BR" dirty="0" err="1" smtClean="0"/>
              <a:t>First</a:t>
            </a:r>
            <a:endParaRPr lang="pt-BR" dirty="0" smtClean="0"/>
          </a:p>
          <a:p>
            <a:r>
              <a:rPr lang="pt-BR" dirty="0" smtClean="0"/>
              <a:t>Experimentos</a:t>
            </a:r>
          </a:p>
          <a:p>
            <a:pPr lvl="1"/>
            <a:r>
              <a:rPr lang="pt-BR" dirty="0" smtClean="0"/>
              <a:t>Plataforma </a:t>
            </a:r>
            <a:r>
              <a:rPr lang="pt-BR" dirty="0" err="1" smtClean="0"/>
              <a:t>MITREid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Plataforma </a:t>
            </a:r>
            <a:r>
              <a:rPr lang="pt-BR" dirty="0" err="1" smtClean="0"/>
              <a:t>Firebase</a:t>
            </a:r>
            <a:r>
              <a:rPr lang="pt-BR" dirty="0" smtClean="0"/>
              <a:t> </a:t>
            </a:r>
            <a:r>
              <a:rPr lang="pt-BR" dirty="0" err="1" smtClean="0"/>
              <a:t>Auth</a:t>
            </a:r>
            <a:endParaRPr lang="pt-BR" dirty="0" smtClean="0"/>
          </a:p>
          <a:p>
            <a:r>
              <a:rPr lang="pt-BR" dirty="0" smtClean="0"/>
              <a:t>Experimentos de integração do aplicativo </a:t>
            </a:r>
            <a:r>
              <a:rPr lang="pt-BR" dirty="0" err="1" smtClean="0"/>
              <a:t>mobile</a:t>
            </a:r>
            <a:r>
              <a:rPr lang="pt-BR" dirty="0" smtClean="0"/>
              <a:t> com servidor de autenticação não foi concluída</a:t>
            </a:r>
          </a:p>
          <a:p>
            <a:r>
              <a:rPr lang="pt-BR" dirty="0" smtClean="0"/>
              <a:t>Aplicação </a:t>
            </a:r>
            <a:r>
              <a:rPr lang="pt-BR" dirty="0" err="1" smtClean="0"/>
              <a:t>mobile</a:t>
            </a:r>
            <a:r>
              <a:rPr lang="pt-BR" dirty="0" smtClean="0"/>
              <a:t> dar continuidade e implementação de melhorias:</a:t>
            </a:r>
          </a:p>
          <a:p>
            <a:pPr lvl="1"/>
            <a:r>
              <a:rPr lang="pt-BR" dirty="0" smtClean="0"/>
              <a:t>integrar com a câmera</a:t>
            </a:r>
          </a:p>
          <a:p>
            <a:pPr lvl="1"/>
            <a:r>
              <a:rPr lang="pt-BR" dirty="0" smtClean="0"/>
              <a:t>localização do dispositivo</a:t>
            </a:r>
          </a:p>
          <a:p>
            <a:r>
              <a:rPr lang="pt-BR" dirty="0" smtClean="0"/>
              <a:t>Pesquisar sobre integração do </a:t>
            </a:r>
            <a:r>
              <a:rPr lang="pt-BR" dirty="0" err="1" smtClean="0"/>
              <a:t>MITREid</a:t>
            </a:r>
            <a:r>
              <a:rPr lang="pt-BR" dirty="0" smtClean="0"/>
              <a:t> à plataforma </a:t>
            </a:r>
            <a:r>
              <a:rPr lang="pt-BR" dirty="0" err="1" smtClean="0"/>
              <a:t>Firebase</a:t>
            </a:r>
            <a:r>
              <a:rPr lang="pt-BR" dirty="0" smtClean="0"/>
              <a:t> que respeite a política E-GOV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Times New Roman"/>
                <a:ea typeface="Calibri"/>
              </a:rPr>
              <a:t>Abertura e transparência dos governos</a:t>
            </a:r>
          </a:p>
          <a:p>
            <a:r>
              <a:rPr lang="pt-BR" sz="2800" i="1" dirty="0" smtClean="0">
                <a:latin typeface="Times New Roman"/>
                <a:ea typeface="Calibri"/>
              </a:rPr>
              <a:t>Open </a:t>
            </a:r>
            <a:r>
              <a:rPr lang="pt-BR" sz="2800" i="1" dirty="0" err="1" smtClean="0">
                <a:latin typeface="Times New Roman"/>
                <a:ea typeface="Calibri"/>
              </a:rPr>
              <a:t>Government</a:t>
            </a:r>
            <a:r>
              <a:rPr lang="pt-BR" sz="2800" i="1" dirty="0" smtClean="0">
                <a:latin typeface="Times New Roman"/>
                <a:ea typeface="Calibri"/>
              </a:rPr>
              <a:t>:</a:t>
            </a:r>
            <a:r>
              <a:rPr lang="pt-BR" sz="2800" dirty="0" smtClean="0">
                <a:latin typeface="Times New Roman"/>
                <a:ea typeface="Calibri"/>
              </a:rPr>
              <a:t> visa o aumento da participação do cidadão e o envolvimento destes no governo (THIBEAU e REED, 2009)</a:t>
            </a:r>
          </a:p>
          <a:p>
            <a:r>
              <a:rPr lang="pt-BR" sz="2800" dirty="0" smtClean="0">
                <a:latin typeface="Times New Roman"/>
                <a:ea typeface="Calibri"/>
              </a:rPr>
              <a:t>Programas </a:t>
            </a:r>
            <a:r>
              <a:rPr lang="pt-BR" sz="2800" dirty="0" err="1" smtClean="0">
                <a:latin typeface="Times New Roman"/>
                <a:ea typeface="Calibri"/>
              </a:rPr>
              <a:t>e-Gov</a:t>
            </a:r>
            <a:r>
              <a:rPr lang="pt-BR" sz="2800" dirty="0" smtClean="0">
                <a:latin typeface="Times New Roman"/>
                <a:ea typeface="Calibri"/>
              </a:rPr>
              <a:t>:                                     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Heterogeneidade dos procedimentos e dos dados existentes entre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admin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. central e locais;</a:t>
            </a:r>
          </a:p>
          <a:p>
            <a:pPr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                57º posição do ranking mundial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e-Gov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                24º posição do ranking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e-Participação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Resultado de imagem para Estados Unid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1694" y="3282702"/>
            <a:ext cx="476250" cy="247650"/>
          </a:xfrm>
          <a:prstGeom prst="rect">
            <a:avLst/>
          </a:prstGeom>
          <a:noFill/>
        </p:spPr>
      </p:pic>
      <p:pic>
        <p:nvPicPr>
          <p:cNvPr id="3076" name="Picture 4" descr="Resultado de imagem para NOva zelan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284984"/>
            <a:ext cx="476250" cy="285750"/>
          </a:xfrm>
          <a:prstGeom prst="rect">
            <a:avLst/>
          </a:prstGeom>
          <a:noFill/>
        </p:spPr>
      </p:pic>
      <p:sp>
        <p:nvSpPr>
          <p:cNvPr id="3078" name="AutoShape 6" descr="Resultado de imagem para dinamar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80" name="AutoShape 8" descr="Resultado de imagem para dinamar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82" name="Picture 10" descr="Resultado de imagem para dinamarc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282702"/>
            <a:ext cx="476250" cy="285750"/>
          </a:xfrm>
          <a:prstGeom prst="rect">
            <a:avLst/>
          </a:prstGeom>
          <a:noFill/>
        </p:spPr>
      </p:pic>
      <p:sp>
        <p:nvSpPr>
          <p:cNvPr id="3084" name="AutoShape 12" descr="Resultado de imagem para ital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86" name="AutoShape 14" descr="Resultado de imagem para ital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88" name="AutoShape 16" descr="Resultado de imagem para ital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90" name="Picture 18" descr="Resultado de imagem para itali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3282702"/>
            <a:ext cx="476250" cy="285750"/>
          </a:xfrm>
          <a:prstGeom prst="rect">
            <a:avLst/>
          </a:prstGeom>
          <a:noFill/>
        </p:spPr>
      </p:pic>
      <p:pic>
        <p:nvPicPr>
          <p:cNvPr id="3092" name="Picture 20" descr="Resultado de imagem para reino unid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3282702"/>
            <a:ext cx="476250" cy="285750"/>
          </a:xfrm>
          <a:prstGeom prst="rect">
            <a:avLst/>
          </a:prstGeom>
          <a:noFill/>
        </p:spPr>
      </p:pic>
      <p:sp>
        <p:nvSpPr>
          <p:cNvPr id="3094" name="AutoShape 22" descr="Resultado de imagem para Bras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96" name="Picture 24" descr="Resultado de imagem para Brasi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4641016"/>
            <a:ext cx="980306" cy="588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 smtClean="0">
                <a:latin typeface="Times New Roman"/>
                <a:ea typeface="Calibri"/>
              </a:rPr>
              <a:t>Programa de Governo Eletrônico:</a:t>
            </a:r>
          </a:p>
          <a:p>
            <a:pPr lvl="1"/>
            <a:r>
              <a:rPr lang="pt-BR" sz="2400" dirty="0" smtClean="0">
                <a:latin typeface="Times New Roman"/>
                <a:ea typeface="Calibri"/>
              </a:rPr>
              <a:t>Democratizar o acesso à informação;</a:t>
            </a:r>
          </a:p>
          <a:p>
            <a:pPr lvl="1"/>
            <a:r>
              <a:rPr lang="pt-BR" sz="2400" dirty="0" smtClean="0">
                <a:latin typeface="Times New Roman"/>
                <a:ea typeface="Calibri"/>
              </a:rPr>
              <a:t>Ampliar discussões;</a:t>
            </a:r>
          </a:p>
          <a:p>
            <a:pPr lvl="1"/>
            <a:r>
              <a:rPr lang="pt-BR" sz="2400" dirty="0" smtClean="0">
                <a:latin typeface="Times New Roman"/>
                <a:ea typeface="Calibri"/>
              </a:rPr>
              <a:t>Dinamizar a prestação de serviços públicos.</a:t>
            </a:r>
          </a:p>
          <a:p>
            <a:r>
              <a:rPr lang="pt-BR" sz="2800" dirty="0" smtClean="0">
                <a:latin typeface="Times New Roman"/>
                <a:ea typeface="Calibri"/>
              </a:rPr>
              <a:t>Criação de um sistema de </a:t>
            </a:r>
            <a:r>
              <a:rPr lang="pt-BR" sz="2800" b="1" dirty="0" smtClean="0">
                <a:latin typeface="Times New Roman"/>
                <a:ea typeface="Calibri"/>
              </a:rPr>
              <a:t>identificação</a:t>
            </a:r>
            <a:r>
              <a:rPr lang="pt-BR" sz="2800" dirty="0" smtClean="0">
                <a:latin typeface="Times New Roman"/>
                <a:ea typeface="Calibri"/>
              </a:rPr>
              <a:t>, de </a:t>
            </a:r>
            <a:r>
              <a:rPr lang="pt-BR" sz="2800" b="1" dirty="0" smtClean="0">
                <a:latin typeface="Times New Roman"/>
                <a:ea typeface="Calibri"/>
              </a:rPr>
              <a:t>autenticação</a:t>
            </a:r>
            <a:r>
              <a:rPr lang="pt-BR" sz="2800" dirty="0" smtClean="0">
                <a:latin typeface="Times New Roman"/>
                <a:ea typeface="Calibri"/>
              </a:rPr>
              <a:t> e de </a:t>
            </a:r>
            <a:r>
              <a:rPr lang="pt-BR" sz="2800" b="1" dirty="0" smtClean="0">
                <a:latin typeface="Times New Roman"/>
                <a:ea typeface="Calibri"/>
              </a:rPr>
              <a:t>autorização</a:t>
            </a:r>
            <a:r>
              <a:rPr lang="pt-BR" sz="2800" dirty="0" smtClean="0">
                <a:latin typeface="Times New Roman"/>
                <a:ea typeface="Calibri"/>
              </a:rPr>
              <a:t> de usuários;</a:t>
            </a:r>
          </a:p>
          <a:p>
            <a:r>
              <a:rPr lang="pt-BR" sz="2800" dirty="0" smtClean="0">
                <a:latin typeface="Times New Roman"/>
                <a:ea typeface="Calibri"/>
              </a:rPr>
              <a:t>Sistemas de Gestão de Identidades:</a:t>
            </a:r>
          </a:p>
          <a:p>
            <a:pPr lvl="1"/>
            <a:r>
              <a:rPr lang="pt-BR" sz="2500" dirty="0" smtClean="0">
                <a:latin typeface="Times New Roman"/>
                <a:ea typeface="Calibri"/>
              </a:rPr>
              <a:t>Ferramentas para o gerenciamento de identidades no mundo digital.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Gestão</a:t>
            </a:r>
            <a:r>
              <a:rPr lang="en-US" dirty="0" smtClean="0"/>
              <a:t> de </a:t>
            </a:r>
            <a:r>
              <a:rPr lang="en-US" dirty="0" err="1" smtClean="0"/>
              <a:t>Identiades</a:t>
            </a:r>
            <a:r>
              <a:rPr lang="en-US" dirty="0" smtClean="0"/>
              <a:t> (</a:t>
            </a:r>
            <a:r>
              <a:rPr lang="en-US" dirty="0" err="1" smtClean="0"/>
              <a:t>GId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pt-BR" sz="2800" b="1" dirty="0" smtClean="0">
                <a:latin typeface="Times New Roman"/>
                <a:ea typeface="Calibri"/>
              </a:rPr>
              <a:t>Usuário</a:t>
            </a:r>
            <a:r>
              <a:rPr lang="pt-BR" sz="2800" dirty="0" smtClean="0">
                <a:latin typeface="Times New Roman"/>
                <a:ea typeface="Calibri"/>
              </a:rPr>
              <a:t>: aquele que deseja acessar algum serviço;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pt-BR" sz="2800" b="1" dirty="0" smtClean="0">
                <a:latin typeface="Times New Roman"/>
                <a:ea typeface="Calibri"/>
              </a:rPr>
              <a:t>Identidade</a:t>
            </a:r>
            <a:r>
              <a:rPr lang="pt-BR" sz="2800" dirty="0" smtClean="0">
                <a:latin typeface="Times New Roman"/>
                <a:ea typeface="Calibri"/>
              </a:rPr>
              <a:t>: conjunto de atributos de um usuário, que pode ser seu nome, endereço, filiação, data de nascimento, </a:t>
            </a:r>
            <a:r>
              <a:rPr lang="pt-BR" sz="2800" dirty="0" err="1" smtClean="0">
                <a:latin typeface="Times New Roman"/>
                <a:ea typeface="Calibri"/>
              </a:rPr>
              <a:t>etc</a:t>
            </a:r>
            <a:r>
              <a:rPr lang="pt-BR" sz="2800" dirty="0" smtClean="0">
                <a:latin typeface="Times New Roman"/>
                <a:ea typeface="Calibri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pt-BR" sz="2800" b="1" dirty="0" smtClean="0">
                <a:latin typeface="Times New Roman"/>
                <a:ea typeface="Calibri"/>
              </a:rPr>
              <a:t>Provedor de Identidades (</a:t>
            </a:r>
            <a:r>
              <a:rPr lang="pt-BR" sz="2800" b="1" i="1" dirty="0" err="1" smtClean="0">
                <a:latin typeface="Times New Roman"/>
                <a:ea typeface="Calibri"/>
              </a:rPr>
              <a:t>Identity</a:t>
            </a:r>
            <a:r>
              <a:rPr lang="pt-BR" sz="2800" b="1" i="1" dirty="0" smtClean="0">
                <a:latin typeface="Times New Roman"/>
                <a:ea typeface="Calibri"/>
              </a:rPr>
              <a:t> </a:t>
            </a:r>
            <a:r>
              <a:rPr lang="pt-BR" sz="2800" b="1" i="1" dirty="0" err="1" smtClean="0">
                <a:latin typeface="Times New Roman"/>
                <a:ea typeface="Calibri"/>
              </a:rPr>
              <a:t>Provider</a:t>
            </a:r>
            <a:r>
              <a:rPr lang="pt-BR" sz="2800" b="1" dirty="0" smtClean="0">
                <a:latin typeface="Times New Roman"/>
                <a:ea typeface="Calibri"/>
              </a:rPr>
              <a:t> – </a:t>
            </a:r>
            <a:r>
              <a:rPr lang="pt-BR" sz="2800" b="1" dirty="0" err="1" smtClean="0">
                <a:latin typeface="Times New Roman"/>
                <a:ea typeface="Calibri"/>
              </a:rPr>
              <a:t>IdP</a:t>
            </a:r>
            <a:r>
              <a:rPr lang="pt-BR" sz="2800" b="1" dirty="0" smtClean="0">
                <a:latin typeface="Times New Roman"/>
                <a:ea typeface="Calibri"/>
              </a:rPr>
              <a:t>)</a:t>
            </a:r>
            <a:r>
              <a:rPr lang="pt-BR" sz="2800" dirty="0" smtClean="0">
                <a:latin typeface="Times New Roman"/>
                <a:ea typeface="Calibri"/>
              </a:rPr>
              <a:t>: responsável por fazer a gestão da identidade de um usuário. Após o usuário passar por um processo de autenticação, este recebe uma credencial, dita identidade, que é reconhecida como válida pelos provedores de serviço;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pt-BR" sz="2800" b="1" dirty="0" smtClean="0">
                <a:latin typeface="Times New Roman"/>
                <a:ea typeface="Calibri"/>
              </a:rPr>
              <a:t>Provedor de Serviços (</a:t>
            </a:r>
            <a:r>
              <a:rPr lang="pt-BR" sz="2800" b="1" i="1" dirty="0" err="1" smtClean="0">
                <a:latin typeface="Times New Roman"/>
                <a:ea typeface="Calibri"/>
              </a:rPr>
              <a:t>Service</a:t>
            </a:r>
            <a:r>
              <a:rPr lang="pt-BR" sz="2800" b="1" i="1" dirty="0" smtClean="0">
                <a:latin typeface="Times New Roman"/>
                <a:ea typeface="Calibri"/>
              </a:rPr>
              <a:t> </a:t>
            </a:r>
            <a:r>
              <a:rPr lang="pt-BR" sz="2800" b="1" i="1" dirty="0" err="1" smtClean="0">
                <a:latin typeface="Times New Roman"/>
                <a:ea typeface="Calibri"/>
              </a:rPr>
              <a:t>Provider</a:t>
            </a:r>
            <a:r>
              <a:rPr lang="pt-BR" sz="2800" b="1" dirty="0" smtClean="0">
                <a:latin typeface="Times New Roman"/>
                <a:ea typeface="Calibri"/>
              </a:rPr>
              <a:t> – SP)</a:t>
            </a:r>
            <a:r>
              <a:rPr lang="pt-BR" sz="2800" dirty="0" smtClean="0">
                <a:latin typeface="Times New Roman"/>
                <a:ea typeface="Calibri"/>
              </a:rPr>
              <a:t> oferece recursos a usuários autorizados, após verificar a autenticidade de sua identidade e após comprovar que a mesma carrega todos os atributos necessários para o acesso.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</a:t>
            </a:r>
            <a:r>
              <a:rPr lang="pt-BR" dirty="0" err="1" smtClean="0"/>
              <a:t>GId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23554" name="Picture 2" descr="Resultado de imagem para idp centrado no usuário federad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360930"/>
            <a:ext cx="5256584" cy="48360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E-GOV 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20484" name="image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35298"/>
            <a:ext cx="1900432" cy="3049886"/>
          </a:xfrm>
          <a:prstGeom prst="rect">
            <a:avLst/>
          </a:prstGeom>
          <a:noFill/>
        </p:spPr>
      </p:pic>
      <p:pic>
        <p:nvPicPr>
          <p:cNvPr id="20483" name="image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107306"/>
            <a:ext cx="1900432" cy="3049886"/>
          </a:xfrm>
          <a:prstGeom prst="rect">
            <a:avLst/>
          </a:prstGeom>
          <a:noFill/>
        </p:spPr>
      </p:pic>
      <p:pic>
        <p:nvPicPr>
          <p:cNvPr id="20482" name="image0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1492" y="2109589"/>
            <a:ext cx="1854139" cy="2975595"/>
          </a:xfrm>
          <a:prstGeom prst="rect">
            <a:avLst/>
          </a:prstGeom>
          <a:noFill/>
        </p:spPr>
      </p:pic>
      <p:pic>
        <p:nvPicPr>
          <p:cNvPr id="20481" name="image0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28016" y="2060848"/>
            <a:ext cx="1800200" cy="3211167"/>
          </a:xfrm>
          <a:prstGeom prst="rect">
            <a:avLst/>
          </a:prstGeom>
          <a:noFill/>
        </p:spPr>
      </p:pic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2352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4248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6143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sz="2800" dirty="0" smtClean="0"/>
          </a:p>
          <a:p>
            <a:r>
              <a:rPr lang="pt-BR" sz="2800" dirty="0" smtClean="0"/>
              <a:t>Prover a </a:t>
            </a:r>
            <a:r>
              <a:rPr lang="pt-BR" sz="2800" b="1" dirty="0" smtClean="0"/>
              <a:t>gestão de identidades </a:t>
            </a:r>
            <a:r>
              <a:rPr lang="pt-BR" sz="2800" dirty="0" smtClean="0"/>
              <a:t>adequada ao programa GOV.BR, por meio do desenvolvimento de um </a:t>
            </a:r>
            <a:r>
              <a:rPr lang="pt-BR" sz="2800" b="1" dirty="0" smtClean="0"/>
              <a:t>protótipo de um sistema </a:t>
            </a:r>
            <a:r>
              <a:rPr lang="pt-BR" sz="2800" dirty="0" smtClean="0"/>
              <a:t>de gestão identidades </a:t>
            </a:r>
            <a:r>
              <a:rPr lang="pt-BR" sz="2800" b="1" dirty="0" smtClean="0"/>
              <a:t>federadas</a:t>
            </a:r>
            <a:r>
              <a:rPr lang="pt-BR" sz="2800" dirty="0" smtClean="0"/>
              <a:t> e </a:t>
            </a:r>
            <a:r>
              <a:rPr lang="pt-BR" sz="2800" b="1" dirty="0" smtClean="0"/>
              <a:t>centrado</a:t>
            </a:r>
            <a:r>
              <a:rPr lang="pt-BR" sz="2800" dirty="0" smtClean="0"/>
              <a:t> no usuário, baseado no padrão </a:t>
            </a:r>
            <a:r>
              <a:rPr lang="pt-BR" sz="2800" b="1" dirty="0" err="1" smtClean="0"/>
              <a:t>OpenId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Connect</a:t>
            </a:r>
            <a:r>
              <a:rPr lang="pt-BR" sz="2800" b="1" dirty="0" smtClean="0"/>
              <a:t>;</a:t>
            </a:r>
            <a:endParaRPr lang="pt-BR" sz="2800" b="1" dirty="0" smtClean="0">
              <a:latin typeface="Times New Roman"/>
              <a:ea typeface="Calibri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Materiais</a:t>
            </a:r>
            <a:r>
              <a:rPr lang="en-US" dirty="0" smtClean="0"/>
              <a:t> e </a:t>
            </a:r>
            <a:r>
              <a:rPr lang="en-US" dirty="0" err="1" smtClean="0"/>
              <a:t>Métodos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05/10/2016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UNIVALI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Estudo bibliográfico: </a:t>
            </a:r>
          </a:p>
          <a:p>
            <a:pPr lvl="1"/>
            <a:r>
              <a:rPr lang="pt-BR" dirty="0" smtClean="0"/>
              <a:t>análise das estratégias nacionais de </a:t>
            </a:r>
            <a:r>
              <a:rPr lang="pt-BR" dirty="0" err="1" smtClean="0"/>
              <a:t>GId</a:t>
            </a:r>
            <a:r>
              <a:rPr lang="pt-BR" dirty="0" smtClean="0"/>
              <a:t> adotadas em outros países </a:t>
            </a:r>
          </a:p>
          <a:p>
            <a:pPr lvl="1"/>
            <a:r>
              <a:rPr lang="pt-BR" dirty="0" smtClean="0"/>
              <a:t>identificar as soluções tecnológicas amplamente aceitas nestes países</a:t>
            </a:r>
          </a:p>
          <a:p>
            <a:r>
              <a:rPr lang="pt-BR" dirty="0" smtClean="0"/>
              <a:t>Modelagem do sistema de gestão de identidade centrado no usuário, com a elaboração de diagramas e especificações com a linguagem UML </a:t>
            </a:r>
          </a:p>
          <a:p>
            <a:r>
              <a:rPr lang="pt-BR" dirty="0" smtClean="0"/>
              <a:t>Implementação de um protótipo com prova de conceitos. </a:t>
            </a:r>
          </a:p>
          <a:p>
            <a:r>
              <a:rPr lang="pt-BR" dirty="0" smtClean="0"/>
              <a:t>Avaliação do protótipo da solução (integrado a uma aplicação de </a:t>
            </a:r>
            <a:r>
              <a:rPr lang="pt-BR" dirty="0" err="1" smtClean="0"/>
              <a:t>eGov</a:t>
            </a:r>
            <a:r>
              <a:rPr lang="pt-BR" dirty="0" smtClean="0"/>
              <a:t>).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419</TotalTime>
  <Words>624</Words>
  <Application>Microsoft Office PowerPoint</Application>
  <PresentationFormat>Apresentação na tela (4:3)</PresentationFormat>
  <Paragraphs>146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Origem</vt:lpstr>
      <vt:lpstr>Um Sistema de Gestão de Identidades Federadas e Centrado no Usuário alinhado ao Programa de Governo Eletrônico Brasileiro  PIBIC</vt:lpstr>
      <vt:lpstr>Roteiro</vt:lpstr>
      <vt:lpstr>Introdução</vt:lpstr>
      <vt:lpstr>Introdução</vt:lpstr>
      <vt:lpstr>Sistemas de Gestão de Identiades (GId)</vt:lpstr>
      <vt:lpstr>Modelos de GId</vt:lpstr>
      <vt:lpstr>Aplicações E-GOV </vt:lpstr>
      <vt:lpstr>Objetivo Geral</vt:lpstr>
      <vt:lpstr>Materiais e Métodos</vt:lpstr>
      <vt:lpstr>Arquitetura do Protótipo</vt:lpstr>
      <vt:lpstr>                 Experimentos Firebase Auth</vt:lpstr>
      <vt:lpstr>Protótipo: Telas</vt:lpstr>
      <vt:lpstr>Protótipo: Serviço</vt:lpstr>
      <vt:lpstr>Protótipo: Postman Rest</vt:lpstr>
      <vt:lpstr>Experimentos: Firebase Auth</vt:lpstr>
      <vt:lpstr>Experimentos: Autenticação Google</vt:lpstr>
      <vt:lpstr>Protótipo: Provedor de Identidade MITREid</vt:lpstr>
      <vt:lpstr>Protótipo: Provedor de Identidade MITREid</vt:lpstr>
      <vt:lpstr>Protótipo: Provedor de Identidade MITREid</vt:lpstr>
      <vt:lpstr>Protótipo: Provedor de Identidade MITREid</vt:lpstr>
      <vt:lpstr>Considerações finais</vt:lpstr>
      <vt:lpstr>Considerações finais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Sistema de Gestão de Identidades Federadas e Centrado no Usuário alinhado ao Programa de Governo Eletrônico Brasileiro</dc:title>
  <dc:creator>André Luiz</dc:creator>
  <cp:lastModifiedBy>André Luiz</cp:lastModifiedBy>
  <cp:revision>31</cp:revision>
  <dcterms:created xsi:type="dcterms:W3CDTF">2016-10-04T10:51:11Z</dcterms:created>
  <dcterms:modified xsi:type="dcterms:W3CDTF">2016-10-05T17:38:27Z</dcterms:modified>
</cp:coreProperties>
</file>