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15103C-6F46-463C-AE18-7D8FB8636763}" type="datetimeFigureOut">
              <a:rPr lang="en-CA" smtClean="0"/>
              <a:t>2020-12-04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CDA7E9-350C-49F6-8213-3842930A3D01}"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5103C-6F46-463C-AE18-7D8FB8636763}" type="datetimeFigureOut">
              <a:rPr lang="en-CA" smtClean="0"/>
              <a:t>2020-12-04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CDA7E9-350C-49F6-8213-3842930A3D01}"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815103C-6F46-463C-AE18-7D8FB8636763}" type="datetimeFigureOut">
              <a:rPr lang="en-CA" smtClean="0"/>
              <a:t>2020-12-04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CDA7E9-350C-49F6-8213-3842930A3D01}" type="slidenum">
              <a:rPr lang="en-CA" smtClean="0"/>
              <a:t>‹#›</a:t>
            </a:fld>
            <a:endParaRPr lang="en-CA"/>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5103C-6F46-463C-AE18-7D8FB8636763}" type="datetimeFigureOut">
              <a:rPr lang="en-CA" smtClean="0"/>
              <a:t>2020-12-04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CDA7E9-350C-49F6-8213-3842930A3D01}" type="slidenum">
              <a:rPr lang="en-CA" smtClean="0"/>
              <a:t>‹#›</a:t>
            </a:fld>
            <a:endParaRPr lang="en-CA"/>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5103C-6F46-463C-AE18-7D8FB8636763}" type="datetimeFigureOut">
              <a:rPr lang="en-CA" smtClean="0"/>
              <a:t>2020-12-04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CDA7E9-350C-49F6-8213-3842930A3D01}"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815103C-6F46-463C-AE18-7D8FB8636763}" type="datetimeFigureOut">
              <a:rPr lang="en-CA" smtClean="0"/>
              <a:t>2020-12-04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CDA7E9-350C-49F6-8213-3842930A3D01}" type="slidenum">
              <a:rPr lang="en-CA" smtClean="0"/>
              <a:t>‹#›</a:t>
            </a:fld>
            <a:endParaRPr lang="en-CA"/>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15103C-6F46-463C-AE18-7D8FB8636763}" type="datetimeFigureOut">
              <a:rPr lang="en-CA" smtClean="0"/>
              <a:t>2020-12-04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3CDA7E9-350C-49F6-8213-3842930A3D01}"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5103C-6F46-463C-AE18-7D8FB8636763}" type="datetimeFigureOut">
              <a:rPr lang="en-CA" smtClean="0"/>
              <a:t>2020-12-04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3CDA7E9-350C-49F6-8213-3842930A3D01}"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815103C-6F46-463C-AE18-7D8FB8636763}" type="datetimeFigureOut">
              <a:rPr lang="en-CA" smtClean="0"/>
              <a:t>2020-12-04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3CDA7E9-350C-49F6-8213-3842930A3D01}"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815103C-6F46-463C-AE18-7D8FB8636763}" type="datetimeFigureOut">
              <a:rPr lang="en-CA" smtClean="0"/>
              <a:t>2020-12-04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CDA7E9-350C-49F6-8213-3842930A3D01}" type="slidenum">
              <a:rPr lang="en-CA" smtClean="0"/>
              <a:t>‹#›</a:t>
            </a:fld>
            <a:endParaRPr lang="en-CA"/>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5103C-6F46-463C-AE18-7D8FB8636763}" type="datetimeFigureOut">
              <a:rPr lang="en-CA" smtClean="0"/>
              <a:t>2020-12-04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CDA7E9-350C-49F6-8213-3842930A3D01}" type="slidenum">
              <a:rPr lang="en-CA" smtClean="0"/>
              <a:t>‹#›</a:t>
            </a:fld>
            <a:endParaRPr lang="en-CA"/>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815103C-6F46-463C-AE18-7D8FB8636763}" type="datetimeFigureOut">
              <a:rPr lang="en-CA" smtClean="0"/>
              <a:t>2020-12-04</a:t>
            </a:fld>
            <a:endParaRPr lang="en-CA"/>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CA"/>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3CDA7E9-350C-49F6-8213-3842930A3D01}" type="slidenum">
              <a:rPr lang="en-CA" smtClean="0"/>
              <a:t>‹#›</a:t>
            </a:fld>
            <a:endParaRPr lang="en-CA"/>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Comp 472 Assignment 3</a:t>
            </a:r>
            <a:endParaRPr lang="en-CA" dirty="0"/>
          </a:p>
        </p:txBody>
      </p:sp>
      <p:sp>
        <p:nvSpPr>
          <p:cNvPr id="3" name="Subtitle 2"/>
          <p:cNvSpPr>
            <a:spLocks noGrp="1"/>
          </p:cNvSpPr>
          <p:nvPr>
            <p:ph type="subTitle" idx="1"/>
          </p:nvPr>
        </p:nvSpPr>
        <p:spPr/>
        <p:txBody>
          <a:bodyPr/>
          <a:lstStyle/>
          <a:p>
            <a:r>
              <a:rPr lang="en-CA" dirty="0" smtClean="0"/>
              <a:t>By Andre Marques </a:t>
            </a:r>
            <a:r>
              <a:rPr lang="en-CA" dirty="0" err="1" smtClean="0"/>
              <a:t>Manata</a:t>
            </a:r>
            <a:endParaRPr lang="en-CA" dirty="0"/>
          </a:p>
        </p:txBody>
      </p:sp>
    </p:spTree>
    <p:extLst>
      <p:ext uri="{BB962C8B-B14F-4D97-AF65-F5344CB8AC3E}">
        <p14:creationId xmlns:p14="http://schemas.microsoft.com/office/powerpoint/2010/main" val="206024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54168472"/>
              </p:ext>
            </p:extLst>
          </p:nvPr>
        </p:nvGraphicFramePr>
        <p:xfrm>
          <a:off x="251520" y="1628800"/>
          <a:ext cx="8640960" cy="890672"/>
        </p:xfrm>
        <a:graphic>
          <a:graphicData uri="http://schemas.openxmlformats.org/drawingml/2006/table">
            <a:tbl>
              <a:tblPr firstRow="1" bandRow="1">
                <a:tableStyleId>{5C22544A-7EE6-4342-B048-85BDC9FD1C3A}</a:tableStyleId>
              </a:tblPr>
              <a:tblGrid>
                <a:gridCol w="2160240"/>
                <a:gridCol w="1080120"/>
                <a:gridCol w="1080120"/>
                <a:gridCol w="1080120"/>
                <a:gridCol w="1080120"/>
                <a:gridCol w="1080120"/>
                <a:gridCol w="1080120"/>
              </a:tblGrid>
              <a:tr h="519832">
                <a:tc>
                  <a:txBody>
                    <a:bodyPr/>
                    <a:lstStyle/>
                    <a:p>
                      <a:endParaRPr lang="en-CA" dirty="0"/>
                    </a:p>
                  </a:txBody>
                  <a:tcPr/>
                </a:tc>
                <a:tc gridSpan="2">
                  <a:txBody>
                    <a:bodyPr/>
                    <a:lstStyle/>
                    <a:p>
                      <a:r>
                        <a:rPr lang="en-CA" dirty="0" smtClean="0"/>
                        <a:t>NB_BOW_OV</a:t>
                      </a:r>
                      <a:endParaRPr lang="en-CA" dirty="0"/>
                    </a:p>
                  </a:txBody>
                  <a:tcPr/>
                </a:tc>
                <a:tc hMerge="1">
                  <a:txBody>
                    <a:bodyPr/>
                    <a:lstStyle/>
                    <a:p>
                      <a:endParaRPr lang="en-CA"/>
                    </a:p>
                  </a:txBody>
                  <a:tcPr/>
                </a:tc>
                <a:tc gridSpan="2">
                  <a:txBody>
                    <a:bodyPr/>
                    <a:lstStyle/>
                    <a:p>
                      <a:r>
                        <a:rPr lang="en-CA" dirty="0" smtClean="0"/>
                        <a:t> NB_BOW_FV</a:t>
                      </a:r>
                      <a:endParaRPr lang="en-CA" dirty="0"/>
                    </a:p>
                  </a:txBody>
                  <a:tcPr/>
                </a:tc>
                <a:tc hMerge="1">
                  <a:txBody>
                    <a:bodyPr/>
                    <a:lstStyle/>
                    <a:p>
                      <a:endParaRPr lang="en-CA"/>
                    </a:p>
                  </a:txBody>
                  <a:tcPr/>
                </a:tc>
                <a:tc gridSpan="2">
                  <a:txBody>
                    <a:bodyPr/>
                    <a:lstStyle/>
                    <a:p>
                      <a:r>
                        <a:rPr lang="en-CA" dirty="0" smtClean="0"/>
                        <a:t>LSTM</a:t>
                      </a:r>
                      <a:endParaRPr lang="en-CA" dirty="0"/>
                    </a:p>
                  </a:txBody>
                  <a:tcPr/>
                </a:tc>
                <a:tc hMerge="1">
                  <a:txBody>
                    <a:bodyPr/>
                    <a:lstStyle/>
                    <a:p>
                      <a:endParaRPr lang="en-CA"/>
                    </a:p>
                  </a:txBody>
                  <a:tcPr/>
                </a:tc>
              </a:tr>
              <a:tr h="370840">
                <a:tc>
                  <a:txBody>
                    <a:bodyPr/>
                    <a:lstStyle/>
                    <a:p>
                      <a:r>
                        <a:rPr lang="en-CA" dirty="0" smtClean="0"/>
                        <a:t>F1</a:t>
                      </a:r>
                      <a:r>
                        <a:rPr lang="en-CA" baseline="0" dirty="0" smtClean="0"/>
                        <a:t> </a:t>
                      </a:r>
                      <a:r>
                        <a:rPr lang="en-CA" dirty="0" smtClean="0"/>
                        <a:t>yes/no</a:t>
                      </a:r>
                      <a:endParaRPr lang="en-CA" dirty="0"/>
                    </a:p>
                  </a:txBody>
                  <a:tcPr>
                    <a:lnR w="12700" cmpd="sng">
                      <a:noFill/>
                    </a:lnR>
                  </a:tcPr>
                </a:tc>
                <a:tc>
                  <a:txBody>
                    <a:bodyPr/>
                    <a:lstStyle/>
                    <a:p>
                      <a:pPr algn="ctr"/>
                      <a:r>
                        <a:rPr lang="en-CA" dirty="0" smtClean="0"/>
                        <a:t>0.74</a:t>
                      </a:r>
                      <a:endParaRPr lang="en-CA" dirty="0"/>
                    </a:p>
                  </a:txBody>
                  <a:tcPr>
                    <a:lnL w="12700" cmpd="sng">
                      <a:noFill/>
                    </a:lnL>
                    <a:lnR w="12700" cmpd="sng">
                      <a:noFill/>
                    </a:lnR>
                    <a:lnB w="12700" cmpd="sng">
                      <a:noFill/>
                    </a:lnB>
                    <a:lnTlToBr w="12700" cmpd="sng">
                      <a:noFill/>
                      <a:prstDash val="solid"/>
                    </a:lnTlToBr>
                    <a:lnBlToTr w="12700" cmpd="sng">
                      <a:noFill/>
                      <a:prstDash val="solid"/>
                    </a:lnBlToTr>
                  </a:tcPr>
                </a:tc>
                <a:tc>
                  <a:txBody>
                    <a:bodyPr/>
                    <a:lstStyle/>
                    <a:p>
                      <a:pPr algn="ctr"/>
                      <a:r>
                        <a:rPr lang="en-CA" dirty="0" smtClean="0"/>
                        <a:t>0.08</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0.74</a:t>
                      </a:r>
                      <a:endParaRPr lang="en-CA" dirty="0"/>
                    </a:p>
                  </a:txBody>
                  <a:tcPr>
                    <a:lnL w="12700" cmpd="sng">
                      <a:noFill/>
                    </a:lnL>
                  </a:tcPr>
                </a:tc>
                <a:tc>
                  <a:txBody>
                    <a:bodyPr/>
                    <a:lstStyle/>
                    <a:p>
                      <a:pPr algn="ctr"/>
                      <a:r>
                        <a:rPr lang="en-CA" dirty="0" smtClean="0"/>
                        <a:t>0</a:t>
                      </a:r>
                      <a:endParaRPr lang="en-CA" dirty="0"/>
                    </a:p>
                  </a:txBody>
                  <a:tcPr/>
                </a:tc>
                <a:tc>
                  <a:txBody>
                    <a:bodyPr/>
                    <a:lstStyle/>
                    <a:p>
                      <a:pPr algn="ctr"/>
                      <a:r>
                        <a:rPr lang="en-CA" dirty="0" smtClean="0"/>
                        <a:t>0.81</a:t>
                      </a:r>
                      <a:endParaRPr lang="en-CA" dirty="0"/>
                    </a:p>
                  </a:txBody>
                  <a:tcPr/>
                </a:tc>
                <a:tc>
                  <a:txBody>
                    <a:bodyPr/>
                    <a:lstStyle/>
                    <a:p>
                      <a:pPr algn="ctr"/>
                      <a:r>
                        <a:rPr lang="en-CA" dirty="0" smtClean="0"/>
                        <a:t>0.33</a:t>
                      </a:r>
                      <a:endParaRPr lang="en-CA" dirty="0"/>
                    </a:p>
                  </a:txBody>
                  <a:tcPr/>
                </a:tc>
              </a:tr>
            </a:tbl>
          </a:graphicData>
        </a:graphic>
      </p:graphicFrame>
      <p:sp>
        <p:nvSpPr>
          <p:cNvPr id="3" name="Title 2"/>
          <p:cNvSpPr>
            <a:spLocks noGrp="1"/>
          </p:cNvSpPr>
          <p:nvPr>
            <p:ph type="title"/>
          </p:nvPr>
        </p:nvSpPr>
        <p:spPr/>
        <p:txBody>
          <a:bodyPr/>
          <a:lstStyle/>
          <a:p>
            <a:r>
              <a:rPr lang="en-CA" dirty="0" smtClean="0"/>
              <a:t>F1-measure</a:t>
            </a:r>
            <a:endParaRPr lang="en-CA" dirty="0"/>
          </a:p>
        </p:txBody>
      </p:sp>
      <p:sp>
        <p:nvSpPr>
          <p:cNvPr id="5" name="Content Placeholder 1"/>
          <p:cNvSpPr txBox="1">
            <a:spLocks/>
          </p:cNvSpPr>
          <p:nvPr/>
        </p:nvSpPr>
        <p:spPr>
          <a:xfrm>
            <a:off x="872067" y="2675467"/>
            <a:ext cx="74083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CA" dirty="0" smtClean="0"/>
              <a:t>F1-measure: Harmonic mean of </a:t>
            </a:r>
            <a:r>
              <a:rPr lang="en-CA" dirty="0"/>
              <a:t>p</a:t>
            </a:r>
            <a:r>
              <a:rPr lang="en-CA" dirty="0" smtClean="0"/>
              <a:t>recision and recall.</a:t>
            </a:r>
          </a:p>
          <a:p>
            <a:r>
              <a:rPr lang="en-CA" dirty="0" smtClean="0"/>
              <a:t>LSTM achieves the highest score in both Yes and No values. </a:t>
            </a:r>
          </a:p>
          <a:p>
            <a:r>
              <a:rPr lang="en-CA" dirty="0" smtClean="0"/>
              <a:t>The NB_BOW_OV and NB_BOW_FV score are the same for the Yes, however, </a:t>
            </a:r>
            <a:r>
              <a:rPr lang="en-CA" dirty="0"/>
              <a:t>NB_BOW_OV </a:t>
            </a:r>
            <a:r>
              <a:rPr lang="en-CA" dirty="0" smtClean="0"/>
              <a:t> haze a slight advantage in regards to the No. </a:t>
            </a:r>
            <a:endParaRPr lang="en-CA" dirty="0"/>
          </a:p>
          <a:p>
            <a:endParaRPr lang="en-CA" dirty="0" smtClean="0"/>
          </a:p>
        </p:txBody>
      </p:sp>
    </p:spTree>
    <p:extLst>
      <p:ext uri="{BB962C8B-B14F-4D97-AF65-F5344CB8AC3E}">
        <p14:creationId xmlns:p14="http://schemas.microsoft.com/office/powerpoint/2010/main" val="207202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CA" dirty="0" smtClean="0"/>
          </a:p>
          <a:p>
            <a:pPr marL="0" indent="0" algn="ctr">
              <a:buNone/>
            </a:pPr>
            <a:endParaRPr lang="en-CA" dirty="0"/>
          </a:p>
          <a:p>
            <a:pPr marL="0" indent="0" algn="ctr">
              <a:buNone/>
            </a:pPr>
            <a:endParaRPr lang="en-CA" dirty="0" smtClean="0"/>
          </a:p>
          <a:p>
            <a:pPr marL="0" indent="0" algn="ctr">
              <a:buNone/>
            </a:pPr>
            <a:r>
              <a:rPr lang="en-CA" dirty="0" smtClean="0"/>
              <a:t>Thank you for your time!</a:t>
            </a:r>
            <a:endParaRPr lang="en-CA" dirty="0"/>
          </a:p>
        </p:txBody>
      </p:sp>
      <p:sp>
        <p:nvSpPr>
          <p:cNvPr id="3" name="Title 2"/>
          <p:cNvSpPr>
            <a:spLocks noGrp="1"/>
          </p:cNvSpPr>
          <p:nvPr>
            <p:ph type="title"/>
          </p:nvPr>
        </p:nvSpPr>
        <p:spPr/>
        <p:txBody>
          <a:bodyPr/>
          <a:lstStyle/>
          <a:p>
            <a:r>
              <a:rPr lang="en-CA" dirty="0" smtClean="0"/>
              <a:t>Q/A</a:t>
            </a:r>
            <a:endParaRPr lang="en-CA" dirty="0"/>
          </a:p>
        </p:txBody>
      </p:sp>
    </p:spTree>
    <p:extLst>
      <p:ext uri="{BB962C8B-B14F-4D97-AF65-F5344CB8AC3E}">
        <p14:creationId xmlns:p14="http://schemas.microsoft.com/office/powerpoint/2010/main" val="81900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CA" dirty="0" smtClean="0"/>
              <a:t>Use </a:t>
            </a:r>
            <a:r>
              <a:rPr lang="en-CA" dirty="0" err="1"/>
              <a:t>J</a:t>
            </a:r>
            <a:r>
              <a:rPr lang="en-CA" dirty="0" err="1" smtClean="0"/>
              <a:t>upyter</a:t>
            </a:r>
            <a:r>
              <a:rPr lang="en-CA" dirty="0" smtClean="0"/>
              <a:t> lab to create a naive </a:t>
            </a:r>
            <a:r>
              <a:rPr lang="en-CA" dirty="0"/>
              <a:t>Bayes </a:t>
            </a:r>
            <a:r>
              <a:rPr lang="en-CA" dirty="0" smtClean="0"/>
              <a:t>bag-of-word.</a:t>
            </a:r>
          </a:p>
          <a:p>
            <a:pPr marL="0" indent="0">
              <a:buNone/>
            </a:pPr>
            <a:r>
              <a:rPr lang="en-CA" dirty="0" smtClean="0"/>
              <a:t>Using Smoothing of 0.01 and log of 10.</a:t>
            </a:r>
          </a:p>
        </p:txBody>
      </p:sp>
      <p:sp>
        <p:nvSpPr>
          <p:cNvPr id="2" name="Title 1"/>
          <p:cNvSpPr>
            <a:spLocks noGrp="1"/>
          </p:cNvSpPr>
          <p:nvPr>
            <p:ph type="title"/>
          </p:nvPr>
        </p:nvSpPr>
        <p:spPr/>
        <p:txBody>
          <a:bodyPr/>
          <a:lstStyle/>
          <a:p>
            <a:r>
              <a:rPr lang="en-CA" dirty="0" smtClean="0"/>
              <a:t>A </a:t>
            </a:r>
            <a:r>
              <a:rPr lang="en-CA" dirty="0"/>
              <a:t>Naive Bayes bag-of-Word</a:t>
            </a:r>
          </a:p>
        </p:txBody>
      </p:sp>
    </p:spTree>
    <p:extLst>
      <p:ext uri="{BB962C8B-B14F-4D97-AF65-F5344CB8AC3E}">
        <p14:creationId xmlns:p14="http://schemas.microsoft.com/office/powerpoint/2010/main" val="29193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3267885" cy="2481725"/>
          </a:xfrm>
        </p:spPr>
        <p:txBody>
          <a:bodyPr>
            <a:normAutofit/>
          </a:bodyPr>
          <a:lstStyle/>
          <a:p>
            <a:pPr marL="0" indent="0">
              <a:buNone/>
            </a:pPr>
            <a:r>
              <a:rPr lang="en-CA" dirty="0" smtClean="0"/>
              <a:t>The train data: 	</a:t>
            </a:r>
          </a:p>
          <a:p>
            <a:r>
              <a:rPr lang="en-CA" dirty="0" smtClean="0"/>
              <a:t>Size: 399 documents</a:t>
            </a:r>
          </a:p>
          <a:p>
            <a:r>
              <a:rPr lang="en-CA" dirty="0" smtClean="0"/>
              <a:t>Yes count: 247	</a:t>
            </a:r>
          </a:p>
          <a:p>
            <a:r>
              <a:rPr lang="en-CA" dirty="0" smtClean="0"/>
              <a:t>No count: 157	</a:t>
            </a:r>
          </a:p>
          <a:p>
            <a:r>
              <a:rPr lang="en-CA" dirty="0" smtClean="0"/>
              <a:t>Ratio Yes/No:  1.57</a:t>
            </a:r>
            <a:endParaRPr lang="en-CA" dirty="0"/>
          </a:p>
        </p:txBody>
      </p:sp>
      <p:sp>
        <p:nvSpPr>
          <p:cNvPr id="3" name="Title 2"/>
          <p:cNvSpPr>
            <a:spLocks noGrp="1"/>
          </p:cNvSpPr>
          <p:nvPr>
            <p:ph type="title"/>
          </p:nvPr>
        </p:nvSpPr>
        <p:spPr/>
        <p:txBody>
          <a:bodyPr/>
          <a:lstStyle/>
          <a:p>
            <a:r>
              <a:rPr lang="en-CA" dirty="0" smtClean="0"/>
              <a:t>The Data Given to Us</a:t>
            </a:r>
            <a:endParaRPr lang="en-CA" dirty="0"/>
          </a:p>
        </p:txBody>
      </p:sp>
      <p:sp>
        <p:nvSpPr>
          <p:cNvPr id="5" name="Content Placeholder 1"/>
          <p:cNvSpPr txBox="1">
            <a:spLocks/>
          </p:cNvSpPr>
          <p:nvPr/>
        </p:nvSpPr>
        <p:spPr>
          <a:xfrm>
            <a:off x="5129587" y="2657570"/>
            <a:ext cx="3474861" cy="249962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CA" dirty="0" smtClean="0"/>
              <a:t>The test data: 	</a:t>
            </a:r>
          </a:p>
          <a:p>
            <a:r>
              <a:rPr lang="en-CA" dirty="0" smtClean="0"/>
              <a:t>Size: 55 documents</a:t>
            </a:r>
          </a:p>
          <a:p>
            <a:r>
              <a:rPr lang="en-CA" dirty="0" smtClean="0"/>
              <a:t>Yes count: 33 	</a:t>
            </a:r>
          </a:p>
          <a:p>
            <a:r>
              <a:rPr lang="en-CA" dirty="0" smtClean="0"/>
              <a:t>No count: 22	</a:t>
            </a:r>
          </a:p>
          <a:p>
            <a:r>
              <a:rPr lang="en-CA" dirty="0" smtClean="0"/>
              <a:t>Ratio Yes/No:  1.5</a:t>
            </a:r>
            <a:endParaRPr lang="en-CA" dirty="0"/>
          </a:p>
        </p:txBody>
      </p:sp>
      <p:sp>
        <p:nvSpPr>
          <p:cNvPr id="7" name="Content Placeholder 1"/>
          <p:cNvSpPr txBox="1">
            <a:spLocks/>
          </p:cNvSpPr>
          <p:nvPr/>
        </p:nvSpPr>
        <p:spPr>
          <a:xfrm>
            <a:off x="1024467" y="5157193"/>
            <a:ext cx="7291949" cy="136815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CA" dirty="0" smtClean="0"/>
              <a:t>There is a greater number of Yes documents,  but the ration is roughly the same for both. </a:t>
            </a:r>
            <a:endParaRPr lang="en-CA" dirty="0"/>
          </a:p>
        </p:txBody>
      </p:sp>
    </p:spTree>
    <p:extLst>
      <p:ext uri="{BB962C8B-B14F-4D97-AF65-F5344CB8AC3E}">
        <p14:creationId xmlns:p14="http://schemas.microsoft.com/office/powerpoint/2010/main" val="33302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Number of words in total: 12991</a:t>
            </a:r>
          </a:p>
          <a:p>
            <a:r>
              <a:rPr lang="en-CA" dirty="0" smtClean="0"/>
              <a:t>Number of words in Yes documents: 9116</a:t>
            </a:r>
          </a:p>
          <a:p>
            <a:r>
              <a:rPr lang="en-CA" dirty="0" smtClean="0"/>
              <a:t>Number of words in No documents: 3875</a:t>
            </a:r>
          </a:p>
          <a:p>
            <a:r>
              <a:rPr lang="en-CA" dirty="0" smtClean="0"/>
              <a:t>Ratio Yes/No:  2.35</a:t>
            </a:r>
          </a:p>
          <a:p>
            <a:pPr marL="0" indent="0">
              <a:buNone/>
            </a:pPr>
            <a:endParaRPr lang="en-CA" dirty="0"/>
          </a:p>
          <a:p>
            <a:pPr marL="0" indent="0">
              <a:buNone/>
            </a:pPr>
            <a:r>
              <a:rPr lang="en-CA" dirty="0" smtClean="0"/>
              <a:t>The amount of words in Yes is much higher than in No.  This give the Yes an advantage.</a:t>
            </a:r>
            <a:endParaRPr lang="en-CA" dirty="0"/>
          </a:p>
        </p:txBody>
      </p:sp>
      <p:sp>
        <p:nvSpPr>
          <p:cNvPr id="3" name="Title 2"/>
          <p:cNvSpPr>
            <a:spLocks noGrp="1"/>
          </p:cNvSpPr>
          <p:nvPr>
            <p:ph type="title"/>
          </p:nvPr>
        </p:nvSpPr>
        <p:spPr/>
        <p:txBody>
          <a:bodyPr/>
          <a:lstStyle/>
          <a:p>
            <a:r>
              <a:rPr lang="en-CA" dirty="0" smtClean="0"/>
              <a:t>Train document</a:t>
            </a:r>
            <a:endParaRPr lang="en-CA" dirty="0"/>
          </a:p>
        </p:txBody>
      </p:sp>
    </p:spTree>
    <p:extLst>
      <p:ext uri="{BB962C8B-B14F-4D97-AF65-F5344CB8AC3E}">
        <p14:creationId xmlns:p14="http://schemas.microsoft.com/office/powerpoint/2010/main" val="29017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48880"/>
            <a:ext cx="7408333" cy="4392488"/>
          </a:xfrm>
        </p:spPr>
        <p:txBody>
          <a:bodyPr>
            <a:normAutofit/>
          </a:bodyPr>
          <a:lstStyle/>
          <a:p>
            <a:r>
              <a:rPr lang="en-CA" sz="2000" dirty="0" smtClean="0"/>
              <a:t>Number of words in NB_BOW_OV: 12991</a:t>
            </a:r>
          </a:p>
          <a:p>
            <a:pPr lvl="1"/>
            <a:r>
              <a:rPr lang="en-CA" sz="2000" dirty="0" smtClean="0"/>
              <a:t>Number of Yes: 9116</a:t>
            </a:r>
          </a:p>
          <a:p>
            <a:pPr lvl="1"/>
            <a:r>
              <a:rPr lang="en-CA" sz="2000" dirty="0" smtClean="0"/>
              <a:t>Number of No: 3875</a:t>
            </a:r>
          </a:p>
          <a:p>
            <a:pPr lvl="1"/>
            <a:r>
              <a:rPr lang="en-CA" sz="2000" dirty="0" smtClean="0"/>
              <a:t>Ration Yes/No: 2.35</a:t>
            </a:r>
          </a:p>
          <a:p>
            <a:r>
              <a:rPr lang="en-CA" sz="2000" dirty="0"/>
              <a:t>Number of words in </a:t>
            </a:r>
            <a:r>
              <a:rPr lang="en-CA" sz="2000" dirty="0" smtClean="0"/>
              <a:t>NB_BOW_FV: 9339</a:t>
            </a:r>
          </a:p>
          <a:p>
            <a:pPr lvl="1"/>
            <a:r>
              <a:rPr lang="en-CA" sz="2000" dirty="0"/>
              <a:t>Number of Yes: </a:t>
            </a:r>
            <a:r>
              <a:rPr lang="en-CA" sz="2000" dirty="0" smtClean="0"/>
              <a:t>6698</a:t>
            </a:r>
            <a:endParaRPr lang="en-CA" sz="2000" dirty="0"/>
          </a:p>
          <a:p>
            <a:pPr lvl="1"/>
            <a:r>
              <a:rPr lang="en-CA" sz="2000" dirty="0"/>
              <a:t>Number of No: </a:t>
            </a:r>
            <a:r>
              <a:rPr lang="en-CA" sz="2000" dirty="0" smtClean="0"/>
              <a:t>2641</a:t>
            </a:r>
            <a:endParaRPr lang="en-CA" sz="2000" dirty="0"/>
          </a:p>
          <a:p>
            <a:pPr lvl="1"/>
            <a:r>
              <a:rPr lang="en-CA" sz="2000" dirty="0"/>
              <a:t>Ration Yes/No: </a:t>
            </a:r>
            <a:r>
              <a:rPr lang="en-CA" sz="2000" dirty="0" smtClean="0"/>
              <a:t>2.5</a:t>
            </a:r>
          </a:p>
          <a:p>
            <a:r>
              <a:rPr lang="en-CA" sz="2000" dirty="0" smtClean="0"/>
              <a:t>Ration OV/FV: 1.3</a:t>
            </a:r>
          </a:p>
          <a:p>
            <a:pPr marL="0" indent="0">
              <a:buNone/>
            </a:pPr>
            <a:r>
              <a:rPr lang="en-CA" sz="2000" dirty="0" smtClean="0"/>
              <a:t>There is a increase in Ratio of Yes when words with only 1 count are filter out. This Gives an advantage to the Yes. </a:t>
            </a:r>
            <a:endParaRPr lang="en-CA" sz="2000" dirty="0"/>
          </a:p>
        </p:txBody>
      </p:sp>
      <p:sp>
        <p:nvSpPr>
          <p:cNvPr id="3" name="Title 2"/>
          <p:cNvSpPr>
            <a:spLocks noGrp="1"/>
          </p:cNvSpPr>
          <p:nvPr>
            <p:ph type="title"/>
          </p:nvPr>
        </p:nvSpPr>
        <p:spPr/>
        <p:txBody>
          <a:bodyPr/>
          <a:lstStyle/>
          <a:p>
            <a:r>
              <a:rPr lang="en-CA" dirty="0" smtClean="0"/>
              <a:t>The V data</a:t>
            </a:r>
            <a:endParaRPr lang="en-CA" dirty="0"/>
          </a:p>
        </p:txBody>
      </p:sp>
    </p:spTree>
    <p:extLst>
      <p:ext uri="{BB962C8B-B14F-4D97-AF65-F5344CB8AC3E}">
        <p14:creationId xmlns:p14="http://schemas.microsoft.com/office/powerpoint/2010/main" val="189334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5157192"/>
            <a:ext cx="7408333" cy="1329597"/>
          </a:xfrm>
        </p:spPr>
        <p:txBody>
          <a:bodyPr>
            <a:normAutofit/>
          </a:bodyPr>
          <a:lstStyle/>
          <a:p>
            <a:pPr marL="0" indent="0">
              <a:buNone/>
            </a:pPr>
            <a:r>
              <a:rPr lang="en-CA" dirty="0" smtClean="0"/>
              <a:t>The reason </a:t>
            </a:r>
            <a:r>
              <a:rPr lang="en-CA" dirty="0"/>
              <a:t>why </a:t>
            </a:r>
            <a:r>
              <a:rPr lang="en-CA" dirty="0" smtClean="0"/>
              <a:t>NB_BOW_FV has zero’s is because all the queries were guessed to be Yes. No surprise seeing the advantage the Yes had.</a:t>
            </a:r>
            <a:endParaRPr lang="en-CA" dirty="0"/>
          </a:p>
        </p:txBody>
      </p:sp>
      <p:sp>
        <p:nvSpPr>
          <p:cNvPr id="3" name="Title 2"/>
          <p:cNvSpPr>
            <a:spLocks noGrp="1"/>
          </p:cNvSpPr>
          <p:nvPr>
            <p:ph type="title"/>
          </p:nvPr>
        </p:nvSpPr>
        <p:spPr/>
        <p:txBody>
          <a:bodyPr/>
          <a:lstStyle/>
          <a:p>
            <a:r>
              <a:rPr lang="en-CA" dirty="0" smtClean="0"/>
              <a:t>Results</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266629782"/>
              </p:ext>
            </p:extLst>
          </p:nvPr>
        </p:nvGraphicFramePr>
        <p:xfrm>
          <a:off x="251520" y="2852936"/>
          <a:ext cx="8640960" cy="2003192"/>
        </p:xfrm>
        <a:graphic>
          <a:graphicData uri="http://schemas.openxmlformats.org/drawingml/2006/table">
            <a:tbl>
              <a:tblPr firstRow="1" bandRow="1">
                <a:tableStyleId>{5C22544A-7EE6-4342-B048-85BDC9FD1C3A}</a:tableStyleId>
              </a:tblPr>
              <a:tblGrid>
                <a:gridCol w="2160240"/>
                <a:gridCol w="1080120"/>
                <a:gridCol w="1080120"/>
                <a:gridCol w="1080120"/>
                <a:gridCol w="1080120"/>
                <a:gridCol w="1080120"/>
                <a:gridCol w="1080120"/>
              </a:tblGrid>
              <a:tr h="519832">
                <a:tc>
                  <a:txBody>
                    <a:bodyPr/>
                    <a:lstStyle/>
                    <a:p>
                      <a:endParaRPr lang="en-CA" dirty="0"/>
                    </a:p>
                  </a:txBody>
                  <a:tcPr/>
                </a:tc>
                <a:tc gridSpan="2">
                  <a:txBody>
                    <a:bodyPr/>
                    <a:lstStyle/>
                    <a:p>
                      <a:r>
                        <a:rPr lang="en-CA" dirty="0" smtClean="0"/>
                        <a:t>NB_BOW_OV</a:t>
                      </a:r>
                      <a:endParaRPr lang="en-CA" dirty="0"/>
                    </a:p>
                  </a:txBody>
                  <a:tcPr/>
                </a:tc>
                <a:tc hMerge="1">
                  <a:txBody>
                    <a:bodyPr/>
                    <a:lstStyle/>
                    <a:p>
                      <a:endParaRPr lang="en-CA"/>
                    </a:p>
                  </a:txBody>
                  <a:tcPr/>
                </a:tc>
                <a:tc gridSpan="2">
                  <a:txBody>
                    <a:bodyPr/>
                    <a:lstStyle/>
                    <a:p>
                      <a:r>
                        <a:rPr lang="en-CA" dirty="0" smtClean="0"/>
                        <a:t> NB_BOW_FV</a:t>
                      </a:r>
                      <a:endParaRPr lang="en-CA" dirty="0"/>
                    </a:p>
                  </a:txBody>
                  <a:tcPr/>
                </a:tc>
                <a:tc hMerge="1">
                  <a:txBody>
                    <a:bodyPr/>
                    <a:lstStyle/>
                    <a:p>
                      <a:endParaRPr lang="en-CA"/>
                    </a:p>
                  </a:txBody>
                  <a:tcPr/>
                </a:tc>
                <a:tc gridSpan="2">
                  <a:txBody>
                    <a:bodyPr/>
                    <a:lstStyle/>
                    <a:p>
                      <a:r>
                        <a:rPr lang="en-CA" dirty="0" smtClean="0"/>
                        <a:t>LSTM</a:t>
                      </a:r>
                      <a:endParaRPr lang="en-CA" dirty="0"/>
                    </a:p>
                  </a:txBody>
                  <a:tcPr/>
                </a:tc>
                <a:tc hMerge="1">
                  <a:txBody>
                    <a:bodyPr/>
                    <a:lstStyle/>
                    <a:p>
                      <a:endParaRPr lang="en-CA"/>
                    </a:p>
                  </a:txBody>
                  <a:tcPr/>
                </a:tc>
              </a:tr>
              <a:tr h="370840">
                <a:tc>
                  <a:txBody>
                    <a:bodyPr/>
                    <a:lstStyle/>
                    <a:p>
                      <a:r>
                        <a:rPr lang="en-CA" dirty="0" smtClean="0"/>
                        <a:t>accuracy</a:t>
                      </a:r>
                      <a:endParaRPr lang="en-CA" dirty="0"/>
                    </a:p>
                  </a:txBody>
                  <a:tcPr/>
                </a:tc>
                <a:tc gridSpan="2">
                  <a:txBody>
                    <a:bodyPr/>
                    <a:lstStyle/>
                    <a:p>
                      <a:pPr algn="ctr"/>
                      <a:r>
                        <a:rPr lang="en-CA" dirty="0" smtClean="0"/>
                        <a:t>0.6</a:t>
                      </a:r>
                    </a:p>
                  </a:txBody>
                  <a:tcPr>
                    <a:lnB w="12700" cmpd="sng">
                      <a:noFill/>
                    </a:lnB>
                  </a:tcPr>
                </a:tc>
                <a:tc hMerge="1">
                  <a:txBody>
                    <a:bodyPr/>
                    <a:lstStyle/>
                    <a:p>
                      <a:endParaRPr lang="en-CA"/>
                    </a:p>
                  </a:txBody>
                  <a:tcPr/>
                </a:tc>
                <a:tc gridSpan="2">
                  <a:txBody>
                    <a:bodyPr/>
                    <a:lstStyle/>
                    <a:p>
                      <a:pPr algn="ctr"/>
                      <a:r>
                        <a:rPr lang="en-CA" dirty="0" smtClean="0"/>
                        <a:t>0.6</a:t>
                      </a:r>
                    </a:p>
                  </a:txBody>
                  <a:tcPr/>
                </a:tc>
                <a:tc hMerge="1">
                  <a:txBody>
                    <a:bodyPr/>
                    <a:lstStyle/>
                    <a:p>
                      <a:endParaRPr lang="en-CA"/>
                    </a:p>
                  </a:txBody>
                  <a:tcPr/>
                </a:tc>
                <a:tc gridSpan="2">
                  <a:txBody>
                    <a:bodyPr/>
                    <a:lstStyle/>
                    <a:p>
                      <a:pPr algn="ctr"/>
                      <a:r>
                        <a:rPr lang="en-CA" dirty="0" smtClean="0"/>
                        <a:t>0.74</a:t>
                      </a:r>
                      <a:endParaRPr lang="en-CA" dirty="0"/>
                    </a:p>
                  </a:txBody>
                  <a:tcPr/>
                </a:tc>
                <a:tc hMerge="1">
                  <a:txBody>
                    <a:bodyPr/>
                    <a:lstStyle/>
                    <a:p>
                      <a:endParaRPr lang="en-CA"/>
                    </a:p>
                  </a:txBody>
                  <a:tcPr/>
                </a:tc>
              </a:tr>
              <a:tr h="370840">
                <a:tc>
                  <a:txBody>
                    <a:bodyPr/>
                    <a:lstStyle/>
                    <a:p>
                      <a:r>
                        <a:rPr lang="en-CA" dirty="0" smtClean="0"/>
                        <a:t>Precision</a:t>
                      </a:r>
                      <a:r>
                        <a:rPr lang="en-CA" baseline="0" dirty="0" smtClean="0"/>
                        <a:t> </a:t>
                      </a:r>
                      <a:r>
                        <a:rPr lang="en-CA" dirty="0" smtClean="0"/>
                        <a:t>yes/no</a:t>
                      </a:r>
                      <a:endParaRPr lang="en-CA" dirty="0"/>
                    </a:p>
                  </a:txBody>
                  <a:tcPr>
                    <a:lnR w="12700" cmpd="sng">
                      <a:noFill/>
                    </a:lnR>
                  </a:tcPr>
                </a:tc>
                <a:tc>
                  <a:txBody>
                    <a:bodyPr/>
                    <a:lstStyle/>
                    <a:p>
                      <a:pPr algn="ctr"/>
                      <a:r>
                        <a:rPr lang="en-CA" dirty="0" smtClean="0"/>
                        <a:t>0.60</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0.6</a:t>
                      </a:r>
                      <a:endParaRPr lang="en-CA" dirty="0"/>
                    </a:p>
                  </a:txBody>
                  <a:tcPr>
                    <a:lnL w="12700" cmpd="sng">
                      <a:noFill/>
                    </a:lnL>
                  </a:tcPr>
                </a:tc>
                <a:tc>
                  <a:txBody>
                    <a:bodyPr/>
                    <a:lstStyle/>
                    <a:p>
                      <a:pPr algn="ctr"/>
                      <a:r>
                        <a:rPr lang="en-CA" dirty="0" smtClean="0"/>
                        <a:t>0</a:t>
                      </a:r>
                      <a:endParaRPr lang="en-CA" dirty="0"/>
                    </a:p>
                  </a:txBody>
                  <a:tcPr/>
                </a:tc>
                <a:tc>
                  <a:txBody>
                    <a:bodyPr/>
                    <a:lstStyle/>
                    <a:p>
                      <a:pPr algn="ctr"/>
                      <a:r>
                        <a:rPr lang="en-CA" dirty="0" smtClean="0"/>
                        <a:t>0.74</a:t>
                      </a:r>
                      <a:endParaRPr lang="en-CA" dirty="0"/>
                    </a:p>
                  </a:txBody>
                  <a:tcPr/>
                </a:tc>
                <a:tc>
                  <a:txBody>
                    <a:bodyPr/>
                    <a:lstStyle/>
                    <a:p>
                      <a:pPr algn="ctr"/>
                      <a:r>
                        <a:rPr lang="en-CA" dirty="0" smtClean="0"/>
                        <a:t>0.25</a:t>
                      </a:r>
                      <a:endParaRPr lang="en-CA" dirty="0"/>
                    </a:p>
                  </a:txBody>
                  <a:tcPr/>
                </a:tc>
              </a:tr>
              <a:tr h="370840">
                <a:tc>
                  <a:txBody>
                    <a:bodyPr/>
                    <a:lstStyle/>
                    <a:p>
                      <a:r>
                        <a:rPr lang="en-CA" dirty="0" smtClean="0"/>
                        <a:t>Recall</a:t>
                      </a:r>
                      <a:r>
                        <a:rPr lang="en-CA" baseline="0" dirty="0" smtClean="0"/>
                        <a:t> </a:t>
                      </a:r>
                      <a:r>
                        <a:rPr lang="en-CA" dirty="0" smtClean="0"/>
                        <a:t>yes/no</a:t>
                      </a:r>
                      <a:endParaRPr lang="en-CA" dirty="0"/>
                    </a:p>
                  </a:txBody>
                  <a:tcPr>
                    <a:lnR w="12700" cmpd="sng">
                      <a:noFill/>
                    </a:lnR>
                  </a:tcPr>
                </a:tc>
                <a:tc>
                  <a:txBody>
                    <a:bodyPr/>
                    <a:lstStyle/>
                    <a:p>
                      <a:pPr algn="ctr"/>
                      <a:r>
                        <a:rPr lang="en-CA" dirty="0" smtClean="0"/>
                        <a:t>0.97</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0.05</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1</a:t>
                      </a:r>
                      <a:endParaRPr lang="en-CA" dirty="0"/>
                    </a:p>
                  </a:txBody>
                  <a:tcPr>
                    <a:lnL w="12700" cmpd="sng">
                      <a:noFill/>
                    </a:lnL>
                  </a:tcPr>
                </a:tc>
                <a:tc>
                  <a:txBody>
                    <a:bodyPr/>
                    <a:lstStyle/>
                    <a:p>
                      <a:pPr algn="ctr"/>
                      <a:r>
                        <a:rPr lang="en-CA" dirty="0" smtClean="0"/>
                        <a:t>0</a:t>
                      </a:r>
                      <a:endParaRPr lang="en-CA" dirty="0"/>
                    </a:p>
                  </a:txBody>
                  <a:tcPr/>
                </a:tc>
                <a:tc>
                  <a:txBody>
                    <a:bodyPr/>
                    <a:lstStyle/>
                    <a:p>
                      <a:pPr algn="ctr"/>
                      <a:r>
                        <a:rPr lang="en-CA" dirty="0" smtClean="0"/>
                        <a:t>0.88</a:t>
                      </a:r>
                      <a:endParaRPr lang="en-CA" dirty="0"/>
                    </a:p>
                  </a:txBody>
                  <a:tcPr/>
                </a:tc>
                <a:tc>
                  <a:txBody>
                    <a:bodyPr/>
                    <a:lstStyle/>
                    <a:p>
                      <a:pPr algn="ctr"/>
                      <a:r>
                        <a:rPr lang="en-CA" dirty="0" smtClean="0"/>
                        <a:t>0.48</a:t>
                      </a:r>
                      <a:endParaRPr lang="en-CA" dirty="0"/>
                    </a:p>
                  </a:txBody>
                  <a:tcPr/>
                </a:tc>
              </a:tr>
              <a:tr h="370840">
                <a:tc>
                  <a:txBody>
                    <a:bodyPr/>
                    <a:lstStyle/>
                    <a:p>
                      <a:r>
                        <a:rPr lang="en-CA" dirty="0" smtClean="0"/>
                        <a:t>F1</a:t>
                      </a:r>
                      <a:r>
                        <a:rPr lang="en-CA" baseline="0" dirty="0" smtClean="0"/>
                        <a:t> </a:t>
                      </a:r>
                      <a:r>
                        <a:rPr lang="en-CA" dirty="0" smtClean="0"/>
                        <a:t>yes/no</a:t>
                      </a:r>
                      <a:endParaRPr lang="en-CA" dirty="0"/>
                    </a:p>
                  </a:txBody>
                  <a:tcPr>
                    <a:lnR w="12700" cmpd="sng">
                      <a:noFill/>
                    </a:lnR>
                  </a:tcPr>
                </a:tc>
                <a:tc>
                  <a:txBody>
                    <a:bodyPr/>
                    <a:lstStyle/>
                    <a:p>
                      <a:pPr algn="ctr"/>
                      <a:r>
                        <a:rPr lang="en-CA" dirty="0" smtClean="0"/>
                        <a:t>0.74</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0.08</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0.74</a:t>
                      </a:r>
                      <a:endParaRPr lang="en-CA" dirty="0"/>
                    </a:p>
                  </a:txBody>
                  <a:tcPr>
                    <a:lnL w="12700" cmpd="sng">
                      <a:noFill/>
                    </a:lnL>
                  </a:tcPr>
                </a:tc>
                <a:tc>
                  <a:txBody>
                    <a:bodyPr/>
                    <a:lstStyle/>
                    <a:p>
                      <a:pPr algn="ctr"/>
                      <a:r>
                        <a:rPr lang="en-CA" dirty="0" smtClean="0"/>
                        <a:t>0</a:t>
                      </a:r>
                      <a:endParaRPr lang="en-CA" dirty="0"/>
                    </a:p>
                  </a:txBody>
                  <a:tcPr/>
                </a:tc>
                <a:tc>
                  <a:txBody>
                    <a:bodyPr/>
                    <a:lstStyle/>
                    <a:p>
                      <a:pPr algn="ctr"/>
                      <a:r>
                        <a:rPr lang="en-CA" dirty="0" smtClean="0"/>
                        <a:t>0.81</a:t>
                      </a:r>
                      <a:endParaRPr lang="en-CA" dirty="0"/>
                    </a:p>
                  </a:txBody>
                  <a:tcPr/>
                </a:tc>
                <a:tc>
                  <a:txBody>
                    <a:bodyPr/>
                    <a:lstStyle/>
                    <a:p>
                      <a:pPr algn="ctr"/>
                      <a:r>
                        <a:rPr lang="en-CA" dirty="0" smtClean="0"/>
                        <a:t>0.33</a:t>
                      </a:r>
                      <a:endParaRPr lang="en-CA" dirty="0"/>
                    </a:p>
                  </a:txBody>
                  <a:tcPr/>
                </a:tc>
              </a:tr>
            </a:tbl>
          </a:graphicData>
        </a:graphic>
      </p:graphicFrame>
    </p:spTree>
    <p:extLst>
      <p:ext uri="{BB962C8B-B14F-4D97-AF65-F5344CB8AC3E}">
        <p14:creationId xmlns:p14="http://schemas.microsoft.com/office/powerpoint/2010/main" val="367068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CA" dirty="0" smtClean="0"/>
              <a:t>Accuracy: Number of correct answers.</a:t>
            </a:r>
          </a:p>
          <a:p>
            <a:r>
              <a:rPr lang="en-CA" dirty="0" smtClean="0"/>
              <a:t>Both NB_BOW_OV and NB_BOW_FV performed equally with a 60% correct outputs. Considering that the average amount of Yes in the test sample is 66% this is not great.</a:t>
            </a:r>
          </a:p>
          <a:p>
            <a:r>
              <a:rPr lang="en-CA" dirty="0" smtClean="0"/>
              <a:t>The LSTM had a much higher rate of correctness at 74%, but I would like to point out that it toke much longer to run.</a:t>
            </a:r>
            <a:endParaRPr lang="en-CA" dirty="0"/>
          </a:p>
          <a:p>
            <a:endParaRPr lang="en-CA" dirty="0"/>
          </a:p>
          <a:p>
            <a:endParaRPr lang="en-CA" dirty="0"/>
          </a:p>
          <a:p>
            <a:endParaRPr lang="en-CA" dirty="0"/>
          </a:p>
        </p:txBody>
      </p:sp>
      <p:sp>
        <p:nvSpPr>
          <p:cNvPr id="3" name="Title 2"/>
          <p:cNvSpPr>
            <a:spLocks noGrp="1"/>
          </p:cNvSpPr>
          <p:nvPr>
            <p:ph type="title"/>
          </p:nvPr>
        </p:nvSpPr>
        <p:spPr/>
        <p:txBody>
          <a:bodyPr/>
          <a:lstStyle/>
          <a:p>
            <a:r>
              <a:rPr lang="en-CA" dirty="0" smtClean="0"/>
              <a:t>Accuracy</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330903440"/>
              </p:ext>
            </p:extLst>
          </p:nvPr>
        </p:nvGraphicFramePr>
        <p:xfrm>
          <a:off x="251520" y="1628800"/>
          <a:ext cx="8640960" cy="890672"/>
        </p:xfrm>
        <a:graphic>
          <a:graphicData uri="http://schemas.openxmlformats.org/drawingml/2006/table">
            <a:tbl>
              <a:tblPr firstRow="1" bandRow="1">
                <a:tableStyleId>{5C22544A-7EE6-4342-B048-85BDC9FD1C3A}</a:tableStyleId>
              </a:tblPr>
              <a:tblGrid>
                <a:gridCol w="2160240"/>
                <a:gridCol w="1080120"/>
                <a:gridCol w="1080120"/>
                <a:gridCol w="1080120"/>
                <a:gridCol w="1080120"/>
                <a:gridCol w="1080120"/>
                <a:gridCol w="1080120"/>
              </a:tblGrid>
              <a:tr h="519832">
                <a:tc>
                  <a:txBody>
                    <a:bodyPr/>
                    <a:lstStyle/>
                    <a:p>
                      <a:endParaRPr lang="en-CA" dirty="0"/>
                    </a:p>
                  </a:txBody>
                  <a:tcPr/>
                </a:tc>
                <a:tc gridSpan="2">
                  <a:txBody>
                    <a:bodyPr/>
                    <a:lstStyle/>
                    <a:p>
                      <a:r>
                        <a:rPr lang="en-CA" dirty="0" smtClean="0"/>
                        <a:t>NB_BOW_OV</a:t>
                      </a:r>
                      <a:endParaRPr lang="en-CA" dirty="0"/>
                    </a:p>
                  </a:txBody>
                  <a:tcPr/>
                </a:tc>
                <a:tc hMerge="1">
                  <a:txBody>
                    <a:bodyPr/>
                    <a:lstStyle/>
                    <a:p>
                      <a:endParaRPr lang="en-CA"/>
                    </a:p>
                  </a:txBody>
                  <a:tcPr/>
                </a:tc>
                <a:tc gridSpan="2">
                  <a:txBody>
                    <a:bodyPr/>
                    <a:lstStyle/>
                    <a:p>
                      <a:r>
                        <a:rPr lang="en-CA" dirty="0" smtClean="0"/>
                        <a:t> NB_BOW_FV</a:t>
                      </a:r>
                      <a:endParaRPr lang="en-CA" dirty="0"/>
                    </a:p>
                  </a:txBody>
                  <a:tcPr/>
                </a:tc>
                <a:tc hMerge="1">
                  <a:txBody>
                    <a:bodyPr/>
                    <a:lstStyle/>
                    <a:p>
                      <a:endParaRPr lang="en-CA"/>
                    </a:p>
                  </a:txBody>
                  <a:tcPr/>
                </a:tc>
                <a:tc gridSpan="2">
                  <a:txBody>
                    <a:bodyPr/>
                    <a:lstStyle/>
                    <a:p>
                      <a:r>
                        <a:rPr lang="en-CA" dirty="0" smtClean="0"/>
                        <a:t>LSTM</a:t>
                      </a:r>
                      <a:endParaRPr lang="en-CA" dirty="0"/>
                    </a:p>
                  </a:txBody>
                  <a:tcPr/>
                </a:tc>
                <a:tc hMerge="1">
                  <a:txBody>
                    <a:bodyPr/>
                    <a:lstStyle/>
                    <a:p>
                      <a:endParaRPr lang="en-CA"/>
                    </a:p>
                  </a:txBody>
                  <a:tcPr/>
                </a:tc>
              </a:tr>
              <a:tr h="370840">
                <a:tc>
                  <a:txBody>
                    <a:bodyPr/>
                    <a:lstStyle/>
                    <a:p>
                      <a:r>
                        <a:rPr lang="en-CA" dirty="0" smtClean="0"/>
                        <a:t>accuracy</a:t>
                      </a:r>
                      <a:endParaRPr lang="en-CA" dirty="0"/>
                    </a:p>
                  </a:txBody>
                  <a:tcPr/>
                </a:tc>
                <a:tc gridSpan="2">
                  <a:txBody>
                    <a:bodyPr/>
                    <a:lstStyle/>
                    <a:p>
                      <a:pPr algn="ctr"/>
                      <a:r>
                        <a:rPr lang="en-CA" dirty="0" smtClean="0"/>
                        <a:t>0.6</a:t>
                      </a:r>
                    </a:p>
                  </a:txBody>
                  <a:tcPr>
                    <a:lnB w="12700" cmpd="sng">
                      <a:noFill/>
                    </a:lnB>
                  </a:tcPr>
                </a:tc>
                <a:tc hMerge="1">
                  <a:txBody>
                    <a:bodyPr/>
                    <a:lstStyle/>
                    <a:p>
                      <a:endParaRPr lang="en-CA"/>
                    </a:p>
                  </a:txBody>
                  <a:tcPr/>
                </a:tc>
                <a:tc gridSpan="2">
                  <a:txBody>
                    <a:bodyPr/>
                    <a:lstStyle/>
                    <a:p>
                      <a:pPr algn="ctr"/>
                      <a:r>
                        <a:rPr lang="en-CA" dirty="0" smtClean="0"/>
                        <a:t>0.6</a:t>
                      </a:r>
                    </a:p>
                  </a:txBody>
                  <a:tcPr/>
                </a:tc>
                <a:tc hMerge="1">
                  <a:txBody>
                    <a:bodyPr/>
                    <a:lstStyle/>
                    <a:p>
                      <a:endParaRPr lang="en-CA"/>
                    </a:p>
                  </a:txBody>
                  <a:tcPr/>
                </a:tc>
                <a:tc gridSpan="2">
                  <a:txBody>
                    <a:bodyPr/>
                    <a:lstStyle/>
                    <a:p>
                      <a:pPr algn="ctr"/>
                      <a:r>
                        <a:rPr lang="en-CA" dirty="0" smtClean="0"/>
                        <a:t>0.74</a:t>
                      </a:r>
                      <a:endParaRPr lang="en-CA" dirty="0"/>
                    </a:p>
                  </a:txBody>
                  <a:tcPr/>
                </a:tc>
                <a:tc hMerge="1">
                  <a:txBody>
                    <a:bodyPr/>
                    <a:lstStyle/>
                    <a:p>
                      <a:endParaRPr lang="en-CA"/>
                    </a:p>
                  </a:txBody>
                  <a:tcPr/>
                </a:tc>
              </a:tr>
            </a:tbl>
          </a:graphicData>
        </a:graphic>
      </p:graphicFrame>
    </p:spTree>
    <p:extLst>
      <p:ext uri="{BB962C8B-B14F-4D97-AF65-F5344CB8AC3E}">
        <p14:creationId xmlns:p14="http://schemas.microsoft.com/office/powerpoint/2010/main" val="377350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CA" dirty="0" smtClean="0"/>
              <a:t>Precision: number of true positives divided by number of guessed positives.</a:t>
            </a:r>
          </a:p>
          <a:p>
            <a:r>
              <a:rPr lang="en-CA" dirty="0" smtClean="0"/>
              <a:t>Considering that the accuracy of LSTM was higher, it is no surprise that the accuracy for the Yes is high. However, that is surprisingly not true for the No.</a:t>
            </a:r>
          </a:p>
          <a:p>
            <a:r>
              <a:rPr lang="en-CA" dirty="0" smtClean="0"/>
              <a:t>NB_BOW_OV has the highest accuracy for the No.</a:t>
            </a:r>
          </a:p>
          <a:p>
            <a:r>
              <a:rPr lang="en-CA" dirty="0" smtClean="0"/>
              <a:t>While NB_BOW_FV did not even try.</a:t>
            </a:r>
          </a:p>
          <a:p>
            <a:pPr marL="0" indent="0">
              <a:buNone/>
            </a:pPr>
            <a:r>
              <a:rPr lang="en-CA" dirty="0" smtClean="0"/>
              <a:t>This makes sense since the ratio of No is low. Guessing less times for No means you can get less errors.</a:t>
            </a:r>
            <a:endParaRPr lang="en-CA" dirty="0"/>
          </a:p>
        </p:txBody>
      </p:sp>
      <p:sp>
        <p:nvSpPr>
          <p:cNvPr id="3" name="Title 2"/>
          <p:cNvSpPr>
            <a:spLocks noGrp="1"/>
          </p:cNvSpPr>
          <p:nvPr>
            <p:ph type="title"/>
          </p:nvPr>
        </p:nvSpPr>
        <p:spPr/>
        <p:txBody>
          <a:bodyPr/>
          <a:lstStyle/>
          <a:p>
            <a:r>
              <a:rPr lang="en-CA" dirty="0" smtClean="0"/>
              <a:t>Precision</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25317595"/>
              </p:ext>
            </p:extLst>
          </p:nvPr>
        </p:nvGraphicFramePr>
        <p:xfrm>
          <a:off x="251520" y="1412776"/>
          <a:ext cx="8640960" cy="890672"/>
        </p:xfrm>
        <a:graphic>
          <a:graphicData uri="http://schemas.openxmlformats.org/drawingml/2006/table">
            <a:tbl>
              <a:tblPr firstRow="1" bandRow="1">
                <a:tableStyleId>{5C22544A-7EE6-4342-B048-85BDC9FD1C3A}</a:tableStyleId>
              </a:tblPr>
              <a:tblGrid>
                <a:gridCol w="2160240"/>
                <a:gridCol w="1080120"/>
                <a:gridCol w="1080120"/>
                <a:gridCol w="1080120"/>
                <a:gridCol w="1080120"/>
                <a:gridCol w="1080120"/>
                <a:gridCol w="1080120"/>
              </a:tblGrid>
              <a:tr h="519832">
                <a:tc>
                  <a:txBody>
                    <a:bodyPr/>
                    <a:lstStyle/>
                    <a:p>
                      <a:endParaRPr lang="en-CA" dirty="0"/>
                    </a:p>
                  </a:txBody>
                  <a:tcPr/>
                </a:tc>
                <a:tc gridSpan="2">
                  <a:txBody>
                    <a:bodyPr/>
                    <a:lstStyle/>
                    <a:p>
                      <a:r>
                        <a:rPr lang="en-CA" dirty="0" smtClean="0"/>
                        <a:t>NB_BOW_OV</a:t>
                      </a:r>
                      <a:endParaRPr lang="en-CA" dirty="0"/>
                    </a:p>
                  </a:txBody>
                  <a:tcPr/>
                </a:tc>
                <a:tc hMerge="1">
                  <a:txBody>
                    <a:bodyPr/>
                    <a:lstStyle/>
                    <a:p>
                      <a:endParaRPr lang="en-CA"/>
                    </a:p>
                  </a:txBody>
                  <a:tcPr/>
                </a:tc>
                <a:tc gridSpan="2">
                  <a:txBody>
                    <a:bodyPr/>
                    <a:lstStyle/>
                    <a:p>
                      <a:r>
                        <a:rPr lang="en-CA" dirty="0" smtClean="0"/>
                        <a:t> NB_BOW_FV</a:t>
                      </a:r>
                      <a:endParaRPr lang="en-CA" dirty="0"/>
                    </a:p>
                  </a:txBody>
                  <a:tcPr/>
                </a:tc>
                <a:tc hMerge="1">
                  <a:txBody>
                    <a:bodyPr/>
                    <a:lstStyle/>
                    <a:p>
                      <a:endParaRPr lang="en-CA"/>
                    </a:p>
                  </a:txBody>
                  <a:tcPr/>
                </a:tc>
                <a:tc gridSpan="2">
                  <a:txBody>
                    <a:bodyPr/>
                    <a:lstStyle/>
                    <a:p>
                      <a:r>
                        <a:rPr lang="en-CA" dirty="0" smtClean="0"/>
                        <a:t>LSTM</a:t>
                      </a:r>
                      <a:endParaRPr lang="en-CA" dirty="0"/>
                    </a:p>
                  </a:txBody>
                  <a:tcPr/>
                </a:tc>
                <a:tc hMerge="1">
                  <a:txBody>
                    <a:bodyPr/>
                    <a:lstStyle/>
                    <a:p>
                      <a:endParaRPr lang="en-CA"/>
                    </a:p>
                  </a:txBody>
                  <a:tcPr/>
                </a:tc>
              </a:tr>
              <a:tr h="370840">
                <a:tc>
                  <a:txBody>
                    <a:bodyPr/>
                    <a:lstStyle/>
                    <a:p>
                      <a:r>
                        <a:rPr lang="en-CA" dirty="0" smtClean="0"/>
                        <a:t>Precision</a:t>
                      </a:r>
                      <a:r>
                        <a:rPr lang="en-CA" baseline="0" dirty="0" smtClean="0"/>
                        <a:t> </a:t>
                      </a:r>
                      <a:r>
                        <a:rPr lang="en-CA" dirty="0" smtClean="0"/>
                        <a:t>yes/no</a:t>
                      </a:r>
                      <a:endParaRPr lang="en-CA" dirty="0"/>
                    </a:p>
                  </a:txBody>
                  <a:tcPr>
                    <a:lnR w="12700" cmpd="sng">
                      <a:noFill/>
                    </a:lnR>
                  </a:tcPr>
                </a:tc>
                <a:tc>
                  <a:txBody>
                    <a:bodyPr/>
                    <a:lstStyle/>
                    <a:p>
                      <a:pPr algn="ctr"/>
                      <a:r>
                        <a:rPr lang="en-CA" dirty="0" smtClean="0"/>
                        <a:t>0.60</a:t>
                      </a:r>
                      <a:endParaRPr lang="en-CA" dirty="0"/>
                    </a:p>
                  </a:txBody>
                  <a:tcPr>
                    <a:lnL w="12700" cmpd="sng">
                      <a:noFill/>
                    </a:lnL>
                    <a:lnR w="12700" cmpd="sng">
                      <a:noFill/>
                    </a:lnR>
                    <a:lnB w="12700" cmpd="sng">
                      <a:noFill/>
                    </a:lnB>
                    <a:lnTlToBr w="12700" cmpd="sng">
                      <a:noFill/>
                      <a:prstDash val="solid"/>
                    </a:lnTlToBr>
                    <a:lnBlToTr w="12700" cmpd="sng">
                      <a:noFill/>
                      <a:prstDash val="solid"/>
                    </a:lnBlToTr>
                  </a:tcPr>
                </a:tc>
                <a:tc>
                  <a:txBody>
                    <a:bodyPr/>
                    <a:lstStyle/>
                    <a:p>
                      <a:pPr algn="ctr"/>
                      <a:r>
                        <a:rPr lang="en-CA" dirty="0" smtClean="0"/>
                        <a:t>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0.6</a:t>
                      </a:r>
                      <a:endParaRPr lang="en-CA" dirty="0"/>
                    </a:p>
                  </a:txBody>
                  <a:tcPr>
                    <a:lnL w="12700" cmpd="sng">
                      <a:noFill/>
                    </a:lnL>
                  </a:tcPr>
                </a:tc>
                <a:tc>
                  <a:txBody>
                    <a:bodyPr/>
                    <a:lstStyle/>
                    <a:p>
                      <a:pPr algn="ctr"/>
                      <a:r>
                        <a:rPr lang="en-CA" dirty="0" smtClean="0"/>
                        <a:t>0</a:t>
                      </a:r>
                      <a:endParaRPr lang="en-CA" dirty="0"/>
                    </a:p>
                  </a:txBody>
                  <a:tcPr/>
                </a:tc>
                <a:tc>
                  <a:txBody>
                    <a:bodyPr/>
                    <a:lstStyle/>
                    <a:p>
                      <a:pPr algn="ctr"/>
                      <a:r>
                        <a:rPr lang="en-CA" dirty="0" smtClean="0"/>
                        <a:t>0.74</a:t>
                      </a:r>
                      <a:endParaRPr lang="en-CA" dirty="0"/>
                    </a:p>
                  </a:txBody>
                  <a:tcPr/>
                </a:tc>
                <a:tc>
                  <a:txBody>
                    <a:bodyPr/>
                    <a:lstStyle/>
                    <a:p>
                      <a:pPr algn="ctr"/>
                      <a:r>
                        <a:rPr lang="en-CA" dirty="0" smtClean="0"/>
                        <a:t>0.25</a:t>
                      </a:r>
                      <a:endParaRPr lang="en-CA" dirty="0"/>
                    </a:p>
                  </a:txBody>
                  <a:tcPr/>
                </a:tc>
              </a:tr>
            </a:tbl>
          </a:graphicData>
        </a:graphic>
      </p:graphicFrame>
    </p:spTree>
    <p:extLst>
      <p:ext uri="{BB962C8B-B14F-4D97-AF65-F5344CB8AC3E}">
        <p14:creationId xmlns:p14="http://schemas.microsoft.com/office/powerpoint/2010/main" val="313719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CA" dirty="0" smtClean="0"/>
              <a:t>Recall: Number of true positives divided by number expected positives.</a:t>
            </a:r>
          </a:p>
          <a:p>
            <a:r>
              <a:rPr lang="en-CA" dirty="0" smtClean="0"/>
              <a:t>Of course NB_BOW_FV is at the top for Yes, but it is also the lowest for No. </a:t>
            </a:r>
            <a:endParaRPr lang="en-CA" dirty="0"/>
          </a:p>
          <a:p>
            <a:r>
              <a:rPr lang="en-CA" dirty="0" smtClean="0"/>
              <a:t>Aldo LSTM did a good job with its recall values, and is top for the No. If we are more interested in reducing the recalls of the Yes, than it would have rated the lowest.</a:t>
            </a:r>
          </a:p>
        </p:txBody>
      </p:sp>
      <p:sp>
        <p:nvSpPr>
          <p:cNvPr id="3" name="Title 2"/>
          <p:cNvSpPr>
            <a:spLocks noGrp="1"/>
          </p:cNvSpPr>
          <p:nvPr>
            <p:ph type="title"/>
          </p:nvPr>
        </p:nvSpPr>
        <p:spPr/>
        <p:txBody>
          <a:bodyPr/>
          <a:lstStyle/>
          <a:p>
            <a:r>
              <a:rPr lang="en-CA" dirty="0" smtClean="0"/>
              <a:t>Recall</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425666156"/>
              </p:ext>
            </p:extLst>
          </p:nvPr>
        </p:nvGraphicFramePr>
        <p:xfrm>
          <a:off x="251520" y="1412776"/>
          <a:ext cx="8640960" cy="890672"/>
        </p:xfrm>
        <a:graphic>
          <a:graphicData uri="http://schemas.openxmlformats.org/drawingml/2006/table">
            <a:tbl>
              <a:tblPr firstRow="1" bandRow="1">
                <a:tableStyleId>{5C22544A-7EE6-4342-B048-85BDC9FD1C3A}</a:tableStyleId>
              </a:tblPr>
              <a:tblGrid>
                <a:gridCol w="2160240"/>
                <a:gridCol w="1080120"/>
                <a:gridCol w="1080120"/>
                <a:gridCol w="1080120"/>
                <a:gridCol w="1080120"/>
                <a:gridCol w="1080120"/>
                <a:gridCol w="1080120"/>
              </a:tblGrid>
              <a:tr h="519832">
                <a:tc>
                  <a:txBody>
                    <a:bodyPr/>
                    <a:lstStyle/>
                    <a:p>
                      <a:endParaRPr lang="en-CA" dirty="0"/>
                    </a:p>
                  </a:txBody>
                  <a:tcPr/>
                </a:tc>
                <a:tc gridSpan="2">
                  <a:txBody>
                    <a:bodyPr/>
                    <a:lstStyle/>
                    <a:p>
                      <a:r>
                        <a:rPr lang="en-CA" dirty="0" smtClean="0"/>
                        <a:t>NB_BOW_OV</a:t>
                      </a:r>
                      <a:endParaRPr lang="en-CA" dirty="0"/>
                    </a:p>
                  </a:txBody>
                  <a:tcPr/>
                </a:tc>
                <a:tc hMerge="1">
                  <a:txBody>
                    <a:bodyPr/>
                    <a:lstStyle/>
                    <a:p>
                      <a:endParaRPr lang="en-CA"/>
                    </a:p>
                  </a:txBody>
                  <a:tcPr/>
                </a:tc>
                <a:tc gridSpan="2">
                  <a:txBody>
                    <a:bodyPr/>
                    <a:lstStyle/>
                    <a:p>
                      <a:r>
                        <a:rPr lang="en-CA" dirty="0" smtClean="0"/>
                        <a:t> NB_BOW_FV</a:t>
                      </a:r>
                      <a:endParaRPr lang="en-CA" dirty="0"/>
                    </a:p>
                  </a:txBody>
                  <a:tcPr/>
                </a:tc>
                <a:tc hMerge="1">
                  <a:txBody>
                    <a:bodyPr/>
                    <a:lstStyle/>
                    <a:p>
                      <a:endParaRPr lang="en-CA"/>
                    </a:p>
                  </a:txBody>
                  <a:tcPr/>
                </a:tc>
                <a:tc gridSpan="2">
                  <a:txBody>
                    <a:bodyPr/>
                    <a:lstStyle/>
                    <a:p>
                      <a:r>
                        <a:rPr lang="en-CA" dirty="0" smtClean="0"/>
                        <a:t>LSTM</a:t>
                      </a:r>
                      <a:endParaRPr lang="en-CA" dirty="0"/>
                    </a:p>
                  </a:txBody>
                  <a:tcPr/>
                </a:tc>
                <a:tc hMerge="1">
                  <a:txBody>
                    <a:bodyPr/>
                    <a:lstStyle/>
                    <a:p>
                      <a:endParaRPr lang="en-CA"/>
                    </a:p>
                  </a:txBody>
                  <a:tcPr/>
                </a:tc>
              </a:tr>
              <a:tr h="370840">
                <a:tc>
                  <a:txBody>
                    <a:bodyPr/>
                    <a:lstStyle/>
                    <a:p>
                      <a:r>
                        <a:rPr lang="en-CA" dirty="0" smtClean="0"/>
                        <a:t>Recall</a:t>
                      </a:r>
                      <a:r>
                        <a:rPr lang="en-CA" baseline="0" dirty="0" smtClean="0"/>
                        <a:t> </a:t>
                      </a:r>
                      <a:r>
                        <a:rPr lang="en-CA" dirty="0" smtClean="0"/>
                        <a:t>yes/no</a:t>
                      </a:r>
                      <a:endParaRPr lang="en-CA" dirty="0"/>
                    </a:p>
                  </a:txBody>
                  <a:tcPr>
                    <a:lnR w="12700" cmpd="sng">
                      <a:noFill/>
                    </a:lnR>
                  </a:tcPr>
                </a:tc>
                <a:tc>
                  <a:txBody>
                    <a:bodyPr/>
                    <a:lstStyle/>
                    <a:p>
                      <a:pPr algn="ctr"/>
                      <a:r>
                        <a:rPr lang="en-CA" dirty="0" smtClean="0"/>
                        <a:t>0.97</a:t>
                      </a:r>
                      <a:endParaRPr lang="en-CA" dirty="0"/>
                    </a:p>
                  </a:txBody>
                  <a:tcPr>
                    <a:lnL w="12700" cmpd="sng">
                      <a:noFill/>
                    </a:lnL>
                    <a:lnR w="12700" cmpd="sng">
                      <a:noFill/>
                    </a:lnR>
                    <a:lnB w="12700" cmpd="sng">
                      <a:noFill/>
                    </a:lnB>
                    <a:lnTlToBr w="12700" cmpd="sng">
                      <a:noFill/>
                      <a:prstDash val="solid"/>
                    </a:lnTlToBr>
                    <a:lnBlToTr w="12700" cmpd="sng">
                      <a:noFill/>
                      <a:prstDash val="solid"/>
                    </a:lnBlToTr>
                  </a:tcPr>
                </a:tc>
                <a:tc>
                  <a:txBody>
                    <a:bodyPr/>
                    <a:lstStyle/>
                    <a:p>
                      <a:pPr algn="ctr"/>
                      <a:r>
                        <a:rPr lang="en-CA" dirty="0" smtClean="0"/>
                        <a:t>0.05</a:t>
                      </a: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CA" dirty="0" smtClean="0"/>
                        <a:t>1</a:t>
                      </a:r>
                      <a:endParaRPr lang="en-CA" dirty="0"/>
                    </a:p>
                  </a:txBody>
                  <a:tcPr>
                    <a:lnL w="12700" cmpd="sng">
                      <a:noFill/>
                    </a:lnL>
                  </a:tcPr>
                </a:tc>
                <a:tc>
                  <a:txBody>
                    <a:bodyPr/>
                    <a:lstStyle/>
                    <a:p>
                      <a:pPr algn="ctr"/>
                      <a:r>
                        <a:rPr lang="en-CA" dirty="0" smtClean="0"/>
                        <a:t>0</a:t>
                      </a:r>
                      <a:endParaRPr lang="en-CA" dirty="0"/>
                    </a:p>
                  </a:txBody>
                  <a:tcPr/>
                </a:tc>
                <a:tc>
                  <a:txBody>
                    <a:bodyPr/>
                    <a:lstStyle/>
                    <a:p>
                      <a:pPr algn="ctr"/>
                      <a:r>
                        <a:rPr lang="en-CA" dirty="0" smtClean="0"/>
                        <a:t>0.88</a:t>
                      </a:r>
                      <a:endParaRPr lang="en-CA" dirty="0"/>
                    </a:p>
                  </a:txBody>
                  <a:tcPr/>
                </a:tc>
                <a:tc>
                  <a:txBody>
                    <a:bodyPr/>
                    <a:lstStyle/>
                    <a:p>
                      <a:pPr algn="ctr"/>
                      <a:r>
                        <a:rPr lang="en-CA" dirty="0" smtClean="0"/>
                        <a:t>0.48</a:t>
                      </a:r>
                      <a:endParaRPr lang="en-CA" dirty="0"/>
                    </a:p>
                  </a:txBody>
                  <a:tcPr/>
                </a:tc>
              </a:tr>
            </a:tbl>
          </a:graphicData>
        </a:graphic>
      </p:graphicFrame>
    </p:spTree>
    <p:extLst>
      <p:ext uri="{BB962C8B-B14F-4D97-AF65-F5344CB8AC3E}">
        <p14:creationId xmlns:p14="http://schemas.microsoft.com/office/powerpoint/2010/main" val="1436798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140</TotalTime>
  <Words>568</Words>
  <Application>Microsoft Office PowerPoint</Application>
  <PresentationFormat>On-screen Show (4:3)</PresentationFormat>
  <Paragraphs>126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Comp 472 Assignment 3</vt:lpstr>
      <vt:lpstr>A Naive Bayes bag-of-Word</vt:lpstr>
      <vt:lpstr>The Data Given to Us</vt:lpstr>
      <vt:lpstr>Train document</vt:lpstr>
      <vt:lpstr>The V data</vt:lpstr>
      <vt:lpstr>Results</vt:lpstr>
      <vt:lpstr>Accuracy</vt:lpstr>
      <vt:lpstr>Precision</vt:lpstr>
      <vt:lpstr>Recall</vt:lpstr>
      <vt:lpstr>F1-measure</vt:lpstr>
      <vt:lpstr>Q/A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472 Assignment 3</dc:title>
  <dc:creator>Andre</dc:creator>
  <cp:lastModifiedBy>Andre</cp:lastModifiedBy>
  <cp:revision>10</cp:revision>
  <dcterms:created xsi:type="dcterms:W3CDTF">2020-12-04T17:23:53Z</dcterms:created>
  <dcterms:modified xsi:type="dcterms:W3CDTF">2020-12-04T19:44:17Z</dcterms:modified>
</cp:coreProperties>
</file>