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3.xml" ContentType="application/vnd.openxmlformats-officedocument.presentationml.notesSlide+xml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8" r:id="rId1"/>
  </p:sldMasterIdLst>
  <p:notesMasterIdLst>
    <p:notesMasterId r:id="rId23"/>
  </p:notesMasterIdLst>
  <p:sldIdLst>
    <p:sldId id="256" r:id="rId2"/>
    <p:sldId id="258" r:id="rId3"/>
    <p:sldId id="264" r:id="rId4"/>
    <p:sldId id="265" r:id="rId5"/>
    <p:sldId id="259" r:id="rId6"/>
    <p:sldId id="263" r:id="rId7"/>
    <p:sldId id="266" r:id="rId8"/>
    <p:sldId id="260" r:id="rId9"/>
    <p:sldId id="277" r:id="rId10"/>
    <p:sldId id="268" r:id="rId11"/>
    <p:sldId id="270" r:id="rId12"/>
    <p:sldId id="271" r:id="rId13"/>
    <p:sldId id="267" r:id="rId14"/>
    <p:sldId id="279" r:id="rId15"/>
    <p:sldId id="278" r:id="rId16"/>
    <p:sldId id="272" r:id="rId17"/>
    <p:sldId id="273" r:id="rId18"/>
    <p:sldId id="275" r:id="rId19"/>
    <p:sldId id="262" r:id="rId20"/>
    <p:sldId id="276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78755" autoAdjust="0"/>
  </p:normalViewPr>
  <p:slideViewPr>
    <p:cSldViewPr snapToGrid="0" snapToObjects="1">
      <p:cViewPr>
        <p:scale>
          <a:sx n="80" d="100"/>
          <a:sy n="80" d="100"/>
        </p:scale>
        <p:origin x="-1920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83D0F-5092-0143-B30E-21CA42EDA099}" type="datetimeFigureOut">
              <a:rPr lang="en-US" smtClean="0"/>
              <a:t>7/14/15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4FF6D-903F-CE49-9B56-90D62FD6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25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Problem Statement -&gt; Well defined target and scope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Methodology -&gt; describe approach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Experiments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Results -&gt; interpret, discuss, draw conclusions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Conclusion -&gt; Relevance, importance, impact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4FF6D-903F-CE49-9B56-90D62FD6C0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4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do not know the characteristics of the anomalies (unlike in classification for instance)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4FF6D-903F-CE49-9B56-90D62FD6C0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20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4FF6D-903F-CE49-9B56-90D62FD6C0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5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0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1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3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1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6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6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0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39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9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DBFE0-A62E-9C4A-800D-59BFF5B4310D}" type="datetimeFigureOut">
              <a:rPr lang="en-US" smtClean="0"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1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oleObject" Target="../embeddings/oleObject5.bin"/><Relationship Id="rId5" Type="http://schemas.openxmlformats.org/officeDocument/2006/relationships/image" Target="../media/image11.emf"/><Relationship Id="rId6" Type="http://schemas.openxmlformats.org/officeDocument/2006/relationships/image" Target="../media/image15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oleObject" Target="../embeddings/oleObject6.bin"/><Relationship Id="rId5" Type="http://schemas.openxmlformats.org/officeDocument/2006/relationships/image" Target="../media/image11.emf"/><Relationship Id="rId6" Type="http://schemas.openxmlformats.org/officeDocument/2006/relationships/image" Target="../media/image15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20.png"/><Relationship Id="rId5" Type="http://schemas.openxmlformats.org/officeDocument/2006/relationships/image" Target="../media/image12.jpg"/><Relationship Id="rId6" Type="http://schemas.openxmlformats.org/officeDocument/2006/relationships/oleObject" Target="../embeddings/oleObject7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oleObject" Target="../embeddings/oleObject4.bin"/><Relationship Id="rId8" Type="http://schemas.openxmlformats.org/officeDocument/2006/relationships/image" Target="../media/image11.emf"/><Relationship Id="rId9" Type="http://schemas.openxmlformats.org/officeDocument/2006/relationships/image" Target="../media/image14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xa-trip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5" b="7572"/>
          <a:stretch/>
        </p:blipFill>
        <p:spPr>
          <a:xfrm>
            <a:off x="2927037" y="197223"/>
            <a:ext cx="5080000" cy="41387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339697"/>
            <a:ext cx="7772400" cy="1470025"/>
          </a:xfrm>
        </p:spPr>
        <p:txBody>
          <a:bodyPr>
            <a:normAutofit/>
          </a:bodyPr>
          <a:lstStyle/>
          <a:p>
            <a:r>
              <a:rPr lang="de-DE" dirty="0" err="1" smtClean="0"/>
              <a:t>Unsupervised</a:t>
            </a:r>
            <a:r>
              <a:rPr lang="de-DE" dirty="0" smtClean="0"/>
              <a:t> </a:t>
            </a:r>
            <a:r>
              <a:rPr lang="de-DE" dirty="0" err="1" smtClean="0"/>
              <a:t>Anomaly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H2O.ai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85636"/>
            <a:ext cx="6400800" cy="409388"/>
          </a:xfrm>
        </p:spPr>
        <p:txBody>
          <a:bodyPr>
            <a:normAutofit fontScale="92500"/>
          </a:bodyPr>
          <a:lstStyle/>
          <a:p>
            <a:r>
              <a:rPr lang="de-DE" sz="1800" dirty="0" smtClean="0"/>
              <a:t>Peter Schrott, Julian </a:t>
            </a:r>
            <a:r>
              <a:rPr lang="de-DE" sz="1800" dirty="0" err="1" smtClean="0"/>
              <a:t>Voelkel</a:t>
            </a:r>
            <a:r>
              <a:rPr lang="de-DE" sz="1800" dirty="0" smtClean="0"/>
              <a:t> | </a:t>
            </a:r>
            <a:r>
              <a:rPr lang="de-DE" sz="1800" dirty="0" err="1" smtClean="0"/>
              <a:t>Scalable</a:t>
            </a:r>
            <a:r>
              <a:rPr lang="de-DE" sz="1800" dirty="0" smtClean="0"/>
              <a:t> Data Analysis </a:t>
            </a:r>
            <a:r>
              <a:rPr lang="de-DE" sz="1800" dirty="0" err="1" smtClean="0"/>
              <a:t>and</a:t>
            </a:r>
            <a:r>
              <a:rPr lang="de-DE" sz="1800" dirty="0" smtClean="0"/>
              <a:t> Data Mining</a:t>
            </a:r>
          </a:p>
          <a:p>
            <a:endParaRPr lang="en-US" sz="1800" dirty="0"/>
          </a:p>
        </p:txBody>
      </p:sp>
      <p:pic>
        <p:nvPicPr>
          <p:cNvPr id="5" name="Picture 4" descr="dim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90" y="313766"/>
            <a:ext cx="825500" cy="825500"/>
          </a:xfrm>
          <a:prstGeom prst="rect">
            <a:avLst/>
          </a:prstGeom>
        </p:spPr>
      </p:pic>
      <p:pic>
        <p:nvPicPr>
          <p:cNvPr id="6" name="Picture 5" descr="tub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73530"/>
            <a:ext cx="1112803" cy="82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98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Experiment</a:t>
            </a:r>
            <a:endParaRPr lang="en-US" dirty="0"/>
          </a:p>
        </p:txBody>
      </p:sp>
      <p:pic>
        <p:nvPicPr>
          <p:cNvPr id="4" name="Picture 3" descr="h2o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9" y="1380431"/>
            <a:ext cx="1090491" cy="1090491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5144857" y="2127250"/>
            <a:ext cx="107814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380017" y="1401763"/>
            <a:ext cx="1685465" cy="1632585"/>
            <a:chOff x="4046767" y="4702508"/>
            <a:chExt cx="1685465" cy="1632585"/>
          </a:xfrm>
        </p:grpSpPr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3711360"/>
                </p:ext>
              </p:extLst>
            </p:nvPr>
          </p:nvGraphicFramePr>
          <p:xfrm>
            <a:off x="4127500" y="4702508"/>
            <a:ext cx="1573281" cy="1109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5" name="Equation" r:id="rId4" imgW="1981200" imgH="1397000" progId="Equation.3">
                    <p:embed/>
                  </p:oleObj>
                </mc:Choice>
                <mc:Fallback>
                  <p:oleObj name="Equation" r:id="rId4" imgW="1981200" imgH="139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127500" y="4702508"/>
                          <a:ext cx="1573281" cy="11093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TextBox 43"/>
            <p:cNvSpPr txBox="1"/>
            <p:nvPr/>
          </p:nvSpPr>
          <p:spPr>
            <a:xfrm>
              <a:off x="4046767" y="5811873"/>
              <a:ext cx="16854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"/>
                  <a:cs typeface="Times"/>
                </a:rPr>
                <a:t>Sample x Dimension matrix</a:t>
              </a:r>
              <a:endParaRPr lang="en-US" sz="1400" dirty="0">
                <a:latin typeface="Times"/>
                <a:cs typeface="Times"/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6429375" y="1291531"/>
            <a:ext cx="1931380" cy="1660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492876" y="2500450"/>
            <a:ext cx="2003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H</a:t>
            </a:r>
            <a:r>
              <a:rPr lang="en-US" sz="1600" baseline="-25000" dirty="0" smtClean="0">
                <a:latin typeface="Times"/>
                <a:cs typeface="Times"/>
              </a:rPr>
              <a:t>2</a:t>
            </a:r>
            <a:r>
              <a:rPr lang="en-US" sz="1600" dirty="0" smtClean="0">
                <a:latin typeface="Times"/>
                <a:cs typeface="Times"/>
              </a:rPr>
              <a:t>O.ai auto-encoder</a:t>
            </a:r>
            <a:endParaRPr lang="en-US" sz="1600" dirty="0">
              <a:latin typeface="Times"/>
              <a:cs typeface="Times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5365750" y="3219450"/>
            <a:ext cx="2047875" cy="3048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59329" y="3441700"/>
            <a:ext cx="206965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0.0021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0.0170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0.0019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.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.</a:t>
            </a:r>
          </a:p>
          <a:p>
            <a:pPr algn="ctr"/>
            <a:r>
              <a:rPr lang="en-US" sz="1600" dirty="0" smtClean="0">
                <a:latin typeface="Times"/>
                <a:cs typeface="Times"/>
              </a:rPr>
              <a:t>Confidence Scores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50" y="2084388"/>
            <a:ext cx="3095625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One general model for all drivers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Normalization of resulting confidence scores  </a:t>
            </a:r>
            <a:endParaRPr lang="en-US" sz="28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669136" y="4017671"/>
            <a:ext cx="983192" cy="4908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kaggle-result-1.png"/>
          <p:cNvPicPr>
            <a:picLocks noChangeAspect="1"/>
          </p:cNvPicPr>
          <p:nvPr/>
        </p:nvPicPr>
        <p:blipFill>
          <a:blip r:embed="rId6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0" y="4391915"/>
            <a:ext cx="2537433" cy="801017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5849937" y="3952887"/>
            <a:ext cx="3127375" cy="1802968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35750" y="4277739"/>
            <a:ext cx="155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0.53014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445251" y="4815026"/>
            <a:ext cx="1915504" cy="37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AUC value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626475" y="63399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6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1</a:t>
            </a:r>
            <a:r>
              <a:rPr lang="en-US" baseline="30000" dirty="0" smtClean="0"/>
              <a:t>st</a:t>
            </a:r>
            <a:r>
              <a:rPr lang="en-US" dirty="0" smtClean="0"/>
              <a:t> Experiment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1251"/>
            <a:ext cx="8229600" cy="2474912"/>
          </a:xfrm>
        </p:spPr>
        <p:txBody>
          <a:bodyPr/>
          <a:lstStyle/>
          <a:p>
            <a:r>
              <a:rPr lang="en-US" dirty="0" smtClean="0"/>
              <a:t>Generalization of model too high</a:t>
            </a:r>
          </a:p>
          <a:p>
            <a:r>
              <a:rPr lang="en-US" dirty="0" smtClean="0"/>
              <a:t>Wide variance between drivers</a:t>
            </a:r>
          </a:p>
          <a:p>
            <a:r>
              <a:rPr lang="en-US" dirty="0" smtClean="0"/>
              <a:t>Finding optimal parameters is tough</a:t>
            </a:r>
          </a:p>
          <a:p>
            <a:pPr lvl="1"/>
            <a:r>
              <a:rPr lang="en-US" dirty="0" smtClean="0"/>
              <a:t>No labels, means no feedback</a:t>
            </a:r>
          </a:p>
          <a:p>
            <a:endParaRPr lang="en-US" dirty="0"/>
          </a:p>
        </p:txBody>
      </p:sp>
      <p:pic>
        <p:nvPicPr>
          <p:cNvPr id="4" name="Picture 3" descr="kaggle-result-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52" b="18103"/>
          <a:stretch/>
        </p:blipFill>
        <p:spPr>
          <a:xfrm>
            <a:off x="0" y="1587500"/>
            <a:ext cx="9144000" cy="1857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26475" y="633995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685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Experiment</a:t>
            </a:r>
            <a:endParaRPr lang="en-US" dirty="0"/>
          </a:p>
        </p:txBody>
      </p:sp>
      <p:pic>
        <p:nvPicPr>
          <p:cNvPr id="4" name="Picture 3" descr="h2o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9" y="1380431"/>
            <a:ext cx="1090491" cy="1090491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5144857" y="2127250"/>
            <a:ext cx="107814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380017" y="1401763"/>
            <a:ext cx="1685465" cy="1632585"/>
            <a:chOff x="4046767" y="4702508"/>
            <a:chExt cx="1685465" cy="1632585"/>
          </a:xfrm>
        </p:grpSpPr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503770"/>
                </p:ext>
              </p:extLst>
            </p:nvPr>
          </p:nvGraphicFramePr>
          <p:xfrm>
            <a:off x="4127500" y="4702508"/>
            <a:ext cx="1573281" cy="1109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0" name="Equation" r:id="rId4" imgW="1981200" imgH="1397000" progId="Equation.3">
                    <p:embed/>
                  </p:oleObj>
                </mc:Choice>
                <mc:Fallback>
                  <p:oleObj name="Equation" r:id="rId4" imgW="1981200" imgH="139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127500" y="4702508"/>
                          <a:ext cx="1573281" cy="11093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TextBox 43"/>
            <p:cNvSpPr txBox="1"/>
            <p:nvPr/>
          </p:nvSpPr>
          <p:spPr>
            <a:xfrm>
              <a:off x="4046767" y="5811873"/>
              <a:ext cx="16854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"/>
                  <a:cs typeface="Times"/>
                </a:rPr>
                <a:t>Sample x Dimension matrix</a:t>
              </a:r>
              <a:endParaRPr lang="en-US" sz="1400" dirty="0">
                <a:latin typeface="Times"/>
                <a:cs typeface="Times"/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6429375" y="1291531"/>
            <a:ext cx="1931380" cy="1660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492876" y="2500450"/>
            <a:ext cx="2003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H</a:t>
            </a:r>
            <a:r>
              <a:rPr lang="en-US" sz="1600" baseline="-25000" dirty="0" smtClean="0">
                <a:latin typeface="Times"/>
                <a:cs typeface="Times"/>
              </a:rPr>
              <a:t>2</a:t>
            </a:r>
            <a:r>
              <a:rPr lang="en-US" sz="1600" dirty="0" smtClean="0">
                <a:latin typeface="Times"/>
                <a:cs typeface="Times"/>
              </a:rPr>
              <a:t>O.ai auto-encoder</a:t>
            </a:r>
            <a:endParaRPr lang="en-US" sz="1600" dirty="0">
              <a:latin typeface="Times"/>
              <a:cs typeface="Times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5365750" y="3219450"/>
            <a:ext cx="2047875" cy="3048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59329" y="3441700"/>
            <a:ext cx="206965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0.0021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0.0170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0.0019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.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.</a:t>
            </a:r>
          </a:p>
          <a:p>
            <a:pPr algn="ctr"/>
            <a:r>
              <a:rPr lang="en-US" sz="1600" dirty="0" smtClean="0">
                <a:latin typeface="Times"/>
                <a:cs typeface="Times"/>
              </a:rPr>
              <a:t>Confidence Scores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50" y="2084388"/>
            <a:ext cx="30956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b="1" dirty="0" smtClean="0"/>
              <a:t>One single model for each driver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Normalization of resulting confidence scores  </a:t>
            </a:r>
            <a:endParaRPr lang="en-US" sz="28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669136" y="4017671"/>
            <a:ext cx="983192" cy="4908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kaggle-result-1.png"/>
          <p:cNvPicPr>
            <a:picLocks noChangeAspect="1"/>
          </p:cNvPicPr>
          <p:nvPr/>
        </p:nvPicPr>
        <p:blipFill>
          <a:blip r:embed="rId6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0" y="4391915"/>
            <a:ext cx="2537433" cy="801017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5849937" y="3952887"/>
            <a:ext cx="3127375" cy="1802968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35750" y="4277739"/>
            <a:ext cx="155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0.61897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445251" y="4815026"/>
            <a:ext cx="1915504" cy="37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AUC value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626475" y="633995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95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Exploration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6475" y="633995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762126"/>
            <a:ext cx="8229600" cy="2474912"/>
          </a:xfrm>
        </p:spPr>
        <p:txBody>
          <a:bodyPr/>
          <a:lstStyle/>
          <a:p>
            <a:r>
              <a:rPr lang="en-US" dirty="0" smtClean="0"/>
              <a:t>Find 15 trips with highes</a:t>
            </a:r>
            <a:r>
              <a:rPr lang="en-US" dirty="0" smtClean="0"/>
              <a:t>t reconstruction error</a:t>
            </a:r>
          </a:p>
          <a:p>
            <a:r>
              <a:rPr lang="en-US" dirty="0" smtClean="0"/>
              <a:t>Visualize trips with </a:t>
            </a:r>
            <a:r>
              <a:rPr lang="en-US" dirty="0" err="1" smtClean="0"/>
              <a:t>matplot</a:t>
            </a:r>
            <a:r>
              <a:rPr lang="en-US" dirty="0" smtClean="0"/>
              <a:t>-lib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131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Exploration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6475" y="633995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pic>
        <p:nvPicPr>
          <p:cNvPr id="5" name="Picture 4" descr="D_1634_with_1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4" y="1376639"/>
            <a:ext cx="6397626" cy="496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55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Exploration</a:t>
            </a:r>
            <a:endParaRPr lang="en-US" dirty="0"/>
          </a:p>
        </p:txBody>
      </p:sp>
      <p:pic>
        <p:nvPicPr>
          <p:cNvPr id="5" name="Picture 4" descr="D_1634_with_1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4" y="1481138"/>
            <a:ext cx="3267873" cy="2535237"/>
          </a:xfrm>
          <a:prstGeom prst="rect">
            <a:avLst/>
          </a:prstGeom>
        </p:spPr>
      </p:pic>
      <p:pic>
        <p:nvPicPr>
          <p:cNvPr id="6" name="Picture 5" descr="D_1634_wo_1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927" y="3292713"/>
            <a:ext cx="3267873" cy="25352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4206875"/>
            <a:ext cx="2733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All trips of driver 1634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826125" y="6018450"/>
            <a:ext cx="2460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All trips but trip #136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143375" y="1481138"/>
            <a:ext cx="3841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Dataset apparently still contains junk drives…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81025" y="4905593"/>
            <a:ext cx="38417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… that seem to be spoiling the model and / or predictions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8626475" y="633995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93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2</a:t>
            </a:r>
            <a:r>
              <a:rPr lang="en-US" baseline="30000" dirty="0" smtClean="0"/>
              <a:t>nd</a:t>
            </a:r>
            <a:r>
              <a:rPr lang="en-US" dirty="0" smtClean="0"/>
              <a:t> Experiment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1251"/>
            <a:ext cx="8229600" cy="2474912"/>
          </a:xfrm>
        </p:spPr>
        <p:txBody>
          <a:bodyPr/>
          <a:lstStyle/>
          <a:p>
            <a:r>
              <a:rPr lang="en-US" dirty="0" smtClean="0"/>
              <a:t>Noisy data seems to influence our model</a:t>
            </a:r>
          </a:p>
          <a:p>
            <a:r>
              <a:rPr lang="en-US" dirty="0" smtClean="0"/>
              <a:t>Noise is recognized as outliers, but seems to distort the confidence scores and thus probabilities</a:t>
            </a:r>
          </a:p>
        </p:txBody>
      </p:sp>
      <p:pic>
        <p:nvPicPr>
          <p:cNvPr id="5" name="Picture 4" descr="kaggle-result-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57" b="17629"/>
          <a:stretch/>
        </p:blipFill>
        <p:spPr>
          <a:xfrm>
            <a:off x="15875" y="1587500"/>
            <a:ext cx="9144000" cy="1936750"/>
          </a:xfrm>
          <a:prstGeom prst="rect">
            <a:avLst/>
          </a:prstGeom>
        </p:spPr>
      </p:pic>
      <p:pic>
        <p:nvPicPr>
          <p:cNvPr id="9" name="Picture 8" descr="CodeCogsEq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850" y="5745163"/>
            <a:ext cx="3263900" cy="774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26475" y="633995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42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aggle-result-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25" y="4430931"/>
            <a:ext cx="2485010" cy="76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Experiment</a:t>
            </a:r>
            <a:endParaRPr lang="en-US" dirty="0"/>
          </a:p>
        </p:txBody>
      </p:sp>
      <p:pic>
        <p:nvPicPr>
          <p:cNvPr id="4" name="Picture 3" descr="h2o-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9" y="1380431"/>
            <a:ext cx="1090491" cy="1090491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5144857" y="2127250"/>
            <a:ext cx="107814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380017" y="1401763"/>
            <a:ext cx="1685465" cy="1632585"/>
            <a:chOff x="4046767" y="4702508"/>
            <a:chExt cx="1685465" cy="1632585"/>
          </a:xfrm>
        </p:grpSpPr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106149"/>
                </p:ext>
              </p:extLst>
            </p:nvPr>
          </p:nvGraphicFramePr>
          <p:xfrm>
            <a:off x="4127500" y="4702508"/>
            <a:ext cx="1573281" cy="1109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2" name="Equation" r:id="rId6" imgW="1981200" imgH="1397000" progId="Equation.3">
                    <p:embed/>
                  </p:oleObj>
                </mc:Choice>
                <mc:Fallback>
                  <p:oleObj name="Equation" r:id="rId6" imgW="1981200" imgH="139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27500" y="4702508"/>
                          <a:ext cx="1573281" cy="11093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TextBox 43"/>
            <p:cNvSpPr txBox="1"/>
            <p:nvPr/>
          </p:nvSpPr>
          <p:spPr>
            <a:xfrm>
              <a:off x="4046767" y="5811873"/>
              <a:ext cx="16854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"/>
                  <a:cs typeface="Times"/>
                </a:rPr>
                <a:t>Sample x Dimension matrix</a:t>
              </a:r>
              <a:endParaRPr lang="en-US" sz="1400" dirty="0">
                <a:latin typeface="Times"/>
                <a:cs typeface="Times"/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6429375" y="1291531"/>
            <a:ext cx="1931380" cy="1660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492876" y="2500450"/>
            <a:ext cx="2003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H</a:t>
            </a:r>
            <a:r>
              <a:rPr lang="en-US" sz="1600" baseline="-25000" dirty="0" smtClean="0">
                <a:latin typeface="Times"/>
                <a:cs typeface="Times"/>
              </a:rPr>
              <a:t>2</a:t>
            </a:r>
            <a:r>
              <a:rPr lang="en-US" sz="1600" dirty="0" smtClean="0">
                <a:latin typeface="Times"/>
                <a:cs typeface="Times"/>
              </a:rPr>
              <a:t>O.ai auto-encoder</a:t>
            </a:r>
            <a:endParaRPr lang="en-US" sz="1600" dirty="0">
              <a:latin typeface="Times"/>
              <a:cs typeface="Times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5365750" y="3219450"/>
            <a:ext cx="2047875" cy="3048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59329" y="3441700"/>
            <a:ext cx="206965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0.0021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0.0170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0.0019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.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.</a:t>
            </a:r>
          </a:p>
          <a:p>
            <a:pPr algn="ctr"/>
            <a:r>
              <a:rPr lang="en-US" sz="1600" dirty="0" smtClean="0">
                <a:latin typeface="Times"/>
                <a:cs typeface="Times"/>
              </a:rPr>
              <a:t>Confidence Scores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50" y="2084388"/>
            <a:ext cx="3095625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One single model for each driver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Normalization of resulting confidence scores  </a:t>
            </a:r>
          </a:p>
          <a:p>
            <a:pPr marL="342900" indent="-342900">
              <a:buFont typeface="Arial"/>
              <a:buChar char="•"/>
            </a:pPr>
            <a:r>
              <a:rPr lang="en-US" sz="2800" b="1" dirty="0" smtClean="0"/>
              <a:t>Discounting highest two confidence scores per driver</a:t>
            </a:r>
          </a:p>
          <a:p>
            <a:pPr marL="342900" indent="-342900">
              <a:buFont typeface="Arial"/>
              <a:buChar char="•"/>
            </a:pPr>
            <a:endParaRPr lang="en-US" sz="28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669136" y="4017671"/>
            <a:ext cx="983192" cy="4908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49937" y="3952887"/>
            <a:ext cx="3127375" cy="1802968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35750" y="4277739"/>
            <a:ext cx="155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0.62390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445251" y="4815026"/>
            <a:ext cx="1915504" cy="37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AUC value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14077" y="5609481"/>
            <a:ext cx="2667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952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th</a:t>
            </a:r>
            <a:r>
              <a:rPr lang="en-US" sz="2400" b="1" dirty="0" smtClean="0">
                <a:solidFill>
                  <a:srgbClr val="FF0000"/>
                </a:solidFill>
              </a:rPr>
              <a:t> out of 1,529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26475" y="633995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6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  <p:bldP spid="19" grpId="0"/>
      <p:bldP spid="7" grpId="0"/>
      <p:bldP spid="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Experiment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1251"/>
            <a:ext cx="8229600" cy="24749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Better results after accounting for an arbitrary number of junk drives per driver</a:t>
            </a:r>
          </a:p>
          <a:p>
            <a:r>
              <a:rPr lang="en-US" dirty="0" smtClean="0"/>
              <a:t>Noise is recognized as outliers, but seems to distort the confidence scores and thus probabilities</a:t>
            </a:r>
          </a:p>
        </p:txBody>
      </p:sp>
      <p:pic>
        <p:nvPicPr>
          <p:cNvPr id="4" name="Picture 3" descr="kaggle-result-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97"/>
          <a:stretch/>
        </p:blipFill>
        <p:spPr>
          <a:xfrm>
            <a:off x="0" y="1587500"/>
            <a:ext cx="9144000" cy="20637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26475" y="633995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07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AUC score of 0.62390 far from reliable outlier detection</a:t>
            </a:r>
          </a:p>
          <a:p>
            <a:r>
              <a:rPr lang="en-US" dirty="0" smtClean="0"/>
              <a:t>But still better than the 0.5 benchmark</a:t>
            </a:r>
          </a:p>
          <a:p>
            <a:r>
              <a:rPr lang="en-US" dirty="0" smtClean="0"/>
              <a:t>Spend more time on cleaning the data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Recommendations for future work:</a:t>
            </a:r>
          </a:p>
          <a:p>
            <a:r>
              <a:rPr lang="en-US" dirty="0" smtClean="0"/>
              <a:t>Use cleaner dataset</a:t>
            </a:r>
          </a:p>
          <a:p>
            <a:r>
              <a:rPr lang="en-US" dirty="0" smtClean="0"/>
              <a:t>If possible with features already given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26475" y="633995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93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8544" y="1874554"/>
            <a:ext cx="4033922" cy="37031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Experiments &amp; Results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26475" y="63399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55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644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Thank you for your attention!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85636"/>
            <a:ext cx="6400800" cy="409388"/>
          </a:xfrm>
        </p:spPr>
        <p:txBody>
          <a:bodyPr>
            <a:normAutofit fontScale="92500"/>
          </a:bodyPr>
          <a:lstStyle/>
          <a:p>
            <a:r>
              <a:rPr lang="de-DE" sz="1800" dirty="0" smtClean="0"/>
              <a:t>Peter Schrott, Julian </a:t>
            </a:r>
            <a:r>
              <a:rPr lang="de-DE" sz="1800" dirty="0" err="1" smtClean="0"/>
              <a:t>Voelkel</a:t>
            </a:r>
            <a:r>
              <a:rPr lang="de-DE" sz="1800" dirty="0" smtClean="0"/>
              <a:t> | </a:t>
            </a:r>
            <a:r>
              <a:rPr lang="de-DE" sz="1800" dirty="0" err="1" smtClean="0"/>
              <a:t>Scalable</a:t>
            </a:r>
            <a:r>
              <a:rPr lang="de-DE" sz="1800" dirty="0" smtClean="0"/>
              <a:t> Data Analysis </a:t>
            </a:r>
            <a:r>
              <a:rPr lang="de-DE" sz="1800" dirty="0" err="1" smtClean="0"/>
              <a:t>and</a:t>
            </a:r>
            <a:r>
              <a:rPr lang="de-DE" sz="1800" dirty="0" smtClean="0"/>
              <a:t> Data Mining</a:t>
            </a:r>
          </a:p>
          <a:p>
            <a:endParaRPr lang="en-US" sz="1800" dirty="0"/>
          </a:p>
        </p:txBody>
      </p:sp>
      <p:pic>
        <p:nvPicPr>
          <p:cNvPr id="5" name="Picture 4" descr="dima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90" y="313766"/>
            <a:ext cx="825500" cy="825500"/>
          </a:xfrm>
          <a:prstGeom prst="rect">
            <a:avLst/>
          </a:prstGeom>
        </p:spPr>
      </p:pic>
      <p:pic>
        <p:nvPicPr>
          <p:cNvPr id="6" name="Picture 5" descr="tub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73530"/>
            <a:ext cx="1112803" cy="82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2126"/>
            <a:ext cx="8229600" cy="56340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Were you surprised by any of your findings?</a:t>
            </a:r>
          </a:p>
          <a:p>
            <a:pPr marL="0" indent="0" algn="ctr">
              <a:buNone/>
            </a:pPr>
            <a:endParaRPr lang="en-US" dirty="0" smtClean="0">
              <a:latin typeface="Times"/>
              <a:cs typeface="Times"/>
            </a:endParaRPr>
          </a:p>
          <a:p>
            <a:pPr marL="0" indent="0" algn="ctr">
              <a:buNone/>
            </a:pPr>
            <a:endParaRPr lang="en-US" dirty="0" smtClean="0">
              <a:latin typeface="Times"/>
              <a:cs typeface="Times"/>
            </a:endParaRPr>
          </a:p>
          <a:p>
            <a:pPr marL="0" indent="0" algn="ctr">
              <a:buNone/>
            </a:pPr>
            <a:r>
              <a:rPr lang="en-US" dirty="0" smtClean="0">
                <a:latin typeface="Times"/>
                <a:cs typeface="Times"/>
              </a:rPr>
              <a:t>I was surprised at the number of junk runs there were. Some of the drivers had 30, 40 or more junk runs!</a:t>
            </a:r>
          </a:p>
          <a:p>
            <a:pPr>
              <a:buFontTx/>
              <a:buChar char="-"/>
            </a:pPr>
            <a:r>
              <a:rPr lang="en-US" sz="2000" dirty="0" smtClean="0">
                <a:latin typeface="Times"/>
                <a:cs typeface="Times"/>
              </a:rPr>
              <a:t>Scott </a:t>
            </a:r>
            <a:r>
              <a:rPr lang="en-US" sz="2000" dirty="0" err="1" smtClean="0">
                <a:latin typeface="Times"/>
                <a:cs typeface="Times"/>
              </a:rPr>
              <a:t>Hartshorn</a:t>
            </a:r>
            <a:r>
              <a:rPr lang="en-US" sz="2000" dirty="0" smtClean="0">
                <a:latin typeface="Times"/>
                <a:cs typeface="Times"/>
              </a:rPr>
              <a:t> (2</a:t>
            </a:r>
            <a:r>
              <a:rPr lang="en-US" sz="2000" baseline="30000" dirty="0" smtClean="0">
                <a:latin typeface="Times"/>
                <a:cs typeface="Times"/>
              </a:rPr>
              <a:t>nd</a:t>
            </a:r>
            <a:r>
              <a:rPr lang="en-US" sz="2000" dirty="0" smtClean="0">
                <a:latin typeface="Times"/>
                <a:cs typeface="Times"/>
              </a:rPr>
              <a:t> place in the AXA Driver Telematics </a:t>
            </a:r>
            <a:br>
              <a:rPr lang="en-US" sz="2000" dirty="0" smtClean="0">
                <a:latin typeface="Times"/>
                <a:cs typeface="Times"/>
              </a:rPr>
            </a:br>
            <a:r>
              <a:rPr lang="en-US" sz="2000" dirty="0" smtClean="0">
                <a:latin typeface="Times"/>
                <a:cs typeface="Times"/>
              </a:rPr>
              <a:t>challenge on </a:t>
            </a:r>
            <a:r>
              <a:rPr lang="en-US" sz="2000" dirty="0" err="1" smtClean="0">
                <a:latin typeface="Times"/>
                <a:cs typeface="Times"/>
              </a:rPr>
              <a:t>Kaggle.com</a:t>
            </a:r>
            <a:r>
              <a:rPr lang="en-US" sz="2000" dirty="0" smtClean="0">
                <a:latin typeface="Times"/>
                <a:cs typeface="Times"/>
              </a:rPr>
              <a:t>)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26475" y="633995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184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utlier_basic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7" t="10185" r="10417" b="14506"/>
          <a:stretch/>
        </p:blipFill>
        <p:spPr>
          <a:xfrm>
            <a:off x="466755" y="1456805"/>
            <a:ext cx="5096934" cy="41317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9921" y="2401371"/>
            <a:ext cx="3217333" cy="2350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Identify data points that do not fit the pattern of the data</a:t>
            </a:r>
            <a:endParaRPr lang="en-US" sz="28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968750" y="3322386"/>
            <a:ext cx="1781171" cy="4558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081868" y="2952750"/>
            <a:ext cx="2668053" cy="3696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626475" y="63399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097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labeled_data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1" t="16050" r="12963" b="12655"/>
          <a:stretch/>
        </p:blipFill>
        <p:spPr>
          <a:xfrm>
            <a:off x="4524375" y="3322486"/>
            <a:ext cx="3982520" cy="31185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Anomaly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50" y="2023525"/>
            <a:ext cx="8528050" cy="139699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latin typeface="Times"/>
                <a:cs typeface="Times"/>
              </a:rPr>
              <a:t>“Anomaly detection is about finding what you don't know to look for.”</a:t>
            </a:r>
          </a:p>
          <a:p>
            <a:pPr marL="0" indent="0">
              <a:buNone/>
            </a:pPr>
            <a:r>
              <a:rPr lang="en-US" sz="2200" dirty="0" smtClean="0">
                <a:latin typeface="Times"/>
                <a:cs typeface="Times"/>
              </a:rPr>
              <a:t>		- Ted Duning</a:t>
            </a:r>
            <a:r>
              <a:rPr lang="en-US" sz="2200" baseline="30000" dirty="0" smtClean="0">
                <a:latin typeface="Times"/>
                <a:cs typeface="Times"/>
              </a:rPr>
              <a:t>1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0270" y="6502401"/>
            <a:ext cx="44365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 dirty="0" smtClean="0">
                <a:latin typeface="Times"/>
                <a:cs typeface="Times"/>
              </a:rPr>
              <a:t>1</a:t>
            </a:r>
            <a:r>
              <a:rPr lang="en-US" sz="1100" dirty="0" smtClean="0">
                <a:latin typeface="Times"/>
                <a:cs typeface="Times"/>
              </a:rPr>
              <a:t> Practical Machine Learning: A new Look at Anomaly Detection</a:t>
            </a:r>
            <a:endParaRPr lang="en-US" sz="2000" dirty="0" smtClean="0">
              <a:latin typeface="Times"/>
              <a:cs typeface="Times"/>
            </a:endParaRPr>
          </a:p>
          <a:p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92125" y="4000500"/>
            <a:ext cx="3937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Fundamental assumption: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Amount of normal data points exceeds the amount of anomalous data points by far</a:t>
            </a:r>
          </a:p>
          <a:p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626475" y="63399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54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457203" y="3174973"/>
            <a:ext cx="8229600" cy="1329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b="1" dirty="0" smtClean="0"/>
              <a:t>Is a deep learning auto-encoder well suited for anomaly detection in an unlabeled dataset?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26475" y="63399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49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457203" y="3174973"/>
            <a:ext cx="8229600" cy="1329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b="1" dirty="0" smtClean="0"/>
              <a:t>Is a </a:t>
            </a:r>
            <a:r>
              <a:rPr lang="en-US" b="1" dirty="0" smtClean="0">
                <a:solidFill>
                  <a:srgbClr val="FF0000"/>
                </a:solidFill>
              </a:rPr>
              <a:t>deep learning auto-encoder </a:t>
            </a:r>
            <a:r>
              <a:rPr lang="en-US" b="1" dirty="0" smtClean="0">
                <a:solidFill>
                  <a:srgbClr val="000000"/>
                </a:solidFill>
              </a:rPr>
              <a:t>well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suited </a:t>
            </a:r>
            <a:r>
              <a:rPr lang="en-US" b="1" dirty="0" smtClean="0"/>
              <a:t>for anomaly detection in an unlabeled dataset?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85067" y="2658533"/>
            <a:ext cx="457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40667" y="2501612"/>
            <a:ext cx="457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11601" y="2794000"/>
            <a:ext cx="457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26475" y="63399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7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Foundations: Deep </a:t>
            </a:r>
            <a:r>
              <a:rPr lang="en-US" sz="3600" smtClean="0"/>
              <a:t>Learning </a:t>
            </a:r>
            <a:r>
              <a:rPr lang="en-US" sz="3600" smtClean="0"/>
              <a:t>Auto-Encoder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27" y="3829112"/>
            <a:ext cx="3983549" cy="149014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Neural Net</a:t>
            </a:r>
          </a:p>
          <a:p>
            <a:r>
              <a:rPr lang="en-US" sz="2400" dirty="0" smtClean="0"/>
              <a:t>Desired output = input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5" name="Picture 4" descr="auto-enco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08" y="1795483"/>
            <a:ext cx="2834640" cy="17617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76576" y="3832349"/>
            <a:ext cx="485987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Auto-encoder learns a compressed representation of </a:t>
            </a:r>
            <a:r>
              <a:rPr lang="en-US" sz="2400" dirty="0" smtClean="0"/>
              <a:t>input</a:t>
            </a:r>
            <a:endParaRPr lang="en-US" sz="2400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396871"/>
              </p:ext>
            </p:extLst>
          </p:nvPr>
        </p:nvGraphicFramePr>
        <p:xfrm>
          <a:off x="389468" y="2134084"/>
          <a:ext cx="16256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Equation" r:id="rId4" imgW="1625600" imgH="1130300" progId="Equation.3">
                  <p:embed/>
                </p:oleObj>
              </mc:Choice>
              <mc:Fallback>
                <p:oleObj name="Equation" r:id="rId4" imgW="1625600" imgH="1130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9468" y="2134084"/>
                        <a:ext cx="1625600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015068" y="2656900"/>
            <a:ext cx="86359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04648" y="2673833"/>
            <a:ext cx="86359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468254"/>
              </p:ext>
            </p:extLst>
          </p:nvPr>
        </p:nvGraphicFramePr>
        <p:xfrm>
          <a:off x="6705600" y="2134613"/>
          <a:ext cx="23368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Equation" r:id="rId6" imgW="2336800" imgH="1130300" progId="Equation.3">
                  <p:embed/>
                </p:oleObj>
              </mc:Choice>
              <mc:Fallback>
                <p:oleObj name="Equation" r:id="rId6" imgW="2336800" imgH="1130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05600" y="2134613"/>
                        <a:ext cx="2336800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93027" y="5390235"/>
            <a:ext cx="8735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charset="2"/>
              <a:buChar char="Ø"/>
            </a:pPr>
            <a:r>
              <a:rPr lang="en-US" sz="2400" dirty="0" smtClean="0"/>
              <a:t>Most commonly used for dimensionality reduction purposes</a:t>
            </a:r>
          </a:p>
          <a:p>
            <a:pPr algn="ctr"/>
            <a:endParaRPr lang="en-US" sz="2400" dirty="0"/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1076024" y="1557680"/>
            <a:ext cx="2522483" cy="576933"/>
          </a:xfrm>
          <a:prstGeom prst="bentConnector3">
            <a:avLst>
              <a:gd name="adj1" fmla="val -35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0800000">
            <a:off x="5274282" y="1557680"/>
            <a:ext cx="2610684" cy="488200"/>
          </a:xfrm>
          <a:prstGeom prst="bentConnector3">
            <a:avLst>
              <a:gd name="adj1" fmla="val -183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984997"/>
              </p:ext>
            </p:extLst>
          </p:nvPr>
        </p:nvGraphicFramePr>
        <p:xfrm>
          <a:off x="4217988" y="1455738"/>
          <a:ext cx="266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Equation" r:id="rId8" imgW="266700" imgH="203200" progId="Equation.3">
                  <p:embed/>
                </p:oleObj>
              </mc:Choice>
              <mc:Fallback>
                <p:oleObj name="Equation" r:id="rId8" imgW="266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17988" y="1455738"/>
                        <a:ext cx="2667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626475" y="63399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77855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17649" y="2346325"/>
            <a:ext cx="3152601" cy="3529048"/>
            <a:chOff x="117649" y="2346325"/>
            <a:chExt cx="3152601" cy="3529048"/>
          </a:xfrm>
        </p:grpSpPr>
        <p:pic>
          <p:nvPicPr>
            <p:cNvPr id="21" name="Picture 20" descr="axa-trip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649" y="2856309"/>
              <a:ext cx="3152601" cy="2955564"/>
            </a:xfrm>
            <a:prstGeom prst="rect">
              <a:avLst/>
            </a:prstGeom>
          </p:spPr>
        </p:pic>
        <p:pic>
          <p:nvPicPr>
            <p:cNvPr id="20" name="Picture 19" descr="axa-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636" y="2346325"/>
              <a:ext cx="873125" cy="873125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451024" y="5506041"/>
              <a:ext cx="213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"/>
                  <a:cs typeface="Times"/>
                </a:rPr>
                <a:t>Dataset</a:t>
              </a:r>
              <a:endParaRPr lang="en-US" dirty="0">
                <a:latin typeface="Times"/>
                <a:cs typeface="Times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626475" y="63399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40125" y="2270036"/>
            <a:ext cx="52581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Provided by </a:t>
            </a:r>
            <a:r>
              <a:rPr lang="en-US" sz="2400" dirty="0" err="1" smtClean="0"/>
              <a:t>Kaggle.com</a:t>
            </a:r>
            <a:endParaRPr lang="en-US" sz="2400" dirty="0" smtClean="0"/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5.92 GB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2736 Driver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200 Trips each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X- / Y-coordinates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Folder- / File- based </a:t>
            </a:r>
            <a:r>
              <a:rPr lang="en-US" sz="2400" dirty="0" smtClean="0"/>
              <a:t>structure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err="1" smtClean="0"/>
              <a:t>Anonymized</a:t>
            </a:r>
            <a:r>
              <a:rPr lang="en-US" sz="2400" dirty="0" smtClean="0"/>
              <a:t> by cropping &amp; rotation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Trips start at (0,0)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9123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4" name="Picture 3" descr="h2o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499" y="1380431"/>
            <a:ext cx="1090491" cy="1090491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117649" y="2346325"/>
            <a:ext cx="3152601" cy="3529048"/>
            <a:chOff x="117649" y="2346325"/>
            <a:chExt cx="3152601" cy="3529048"/>
          </a:xfrm>
        </p:grpSpPr>
        <p:pic>
          <p:nvPicPr>
            <p:cNvPr id="21" name="Picture 20" descr="axa-trip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649" y="2856309"/>
              <a:ext cx="3152601" cy="2955564"/>
            </a:xfrm>
            <a:prstGeom prst="rect">
              <a:avLst/>
            </a:prstGeom>
          </p:spPr>
        </p:pic>
        <p:pic>
          <p:nvPicPr>
            <p:cNvPr id="20" name="Picture 19" descr="axa-logo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636" y="2346325"/>
              <a:ext cx="873125" cy="873125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451024" y="5506041"/>
              <a:ext cx="213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"/>
                  <a:cs typeface="Times"/>
                </a:rPr>
                <a:t>Dataset</a:t>
              </a:r>
              <a:endParaRPr lang="en-US" dirty="0">
                <a:latin typeface="Times"/>
                <a:cs typeface="Time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064000" y="1396306"/>
            <a:ext cx="1619250" cy="2032694"/>
            <a:chOff x="4175125" y="1396306"/>
            <a:chExt cx="1619250" cy="2032694"/>
          </a:xfrm>
        </p:grpSpPr>
        <p:pic>
          <p:nvPicPr>
            <p:cNvPr id="5" name="Picture 4" descr="flink-logo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1307" y="1647825"/>
              <a:ext cx="693615" cy="693615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4385935" y="2416785"/>
              <a:ext cx="1265080" cy="775427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58519" y="2500450"/>
              <a:ext cx="13199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"/>
                  <a:cs typeface="Times"/>
                </a:rPr>
                <a:t>Feature Extractor</a:t>
              </a:r>
              <a:endParaRPr lang="en-US" dirty="0">
                <a:latin typeface="Times"/>
                <a:cs typeface="Time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75125" y="1396306"/>
              <a:ext cx="1619250" cy="2032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921000" y="2692453"/>
            <a:ext cx="841375" cy="863547"/>
            <a:chOff x="2921000" y="2692453"/>
            <a:chExt cx="841375" cy="863547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2921000" y="2692453"/>
              <a:ext cx="841375" cy="86354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048000" y="2692453"/>
              <a:ext cx="34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915025" y="3146781"/>
            <a:ext cx="625475" cy="1708827"/>
            <a:chOff x="4188557" y="2368906"/>
            <a:chExt cx="625475" cy="1708827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4188557" y="2368906"/>
              <a:ext cx="593725" cy="170882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464782" y="3185527"/>
              <a:ext cx="34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3</a:t>
              </a:r>
              <a:endParaRPr lang="en-US" b="1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046767" y="3833258"/>
            <a:ext cx="1685465" cy="2501835"/>
            <a:chOff x="4046767" y="3833258"/>
            <a:chExt cx="1685465" cy="2501835"/>
          </a:xfrm>
        </p:grpSpPr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3985131"/>
                </p:ext>
              </p:extLst>
            </p:nvPr>
          </p:nvGraphicFramePr>
          <p:xfrm>
            <a:off x="4127500" y="4702508"/>
            <a:ext cx="1573281" cy="1109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Equation" r:id="rId7" imgW="1981200" imgH="1397000" progId="Equation.3">
                    <p:embed/>
                  </p:oleObj>
                </mc:Choice>
                <mc:Fallback>
                  <p:oleObj name="Equation" r:id="rId7" imgW="1981200" imgH="139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127500" y="4702508"/>
                          <a:ext cx="1573281" cy="11093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TextBox 43"/>
            <p:cNvSpPr txBox="1"/>
            <p:nvPr/>
          </p:nvSpPr>
          <p:spPr>
            <a:xfrm>
              <a:off x="4046767" y="5811873"/>
              <a:ext cx="16854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"/>
                  <a:cs typeface="Times"/>
                </a:rPr>
                <a:t>Sample x Dimension matrix</a:t>
              </a:r>
              <a:endParaRPr lang="en-US" sz="1400" dirty="0">
                <a:latin typeface="Times"/>
                <a:cs typeface="Times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594957" y="3833258"/>
              <a:ext cx="446943" cy="863599"/>
              <a:chOff x="4490182" y="3696733"/>
              <a:chExt cx="446943" cy="863599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4937125" y="3696733"/>
                <a:ext cx="0" cy="86359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4490182" y="3821668"/>
                <a:ext cx="349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2</a:t>
                </a:r>
              </a:p>
            </p:txBody>
          </p:sp>
        </p:grpSp>
      </p:grpSp>
      <p:sp>
        <p:nvSpPr>
          <p:cNvPr id="52" name="Rectangle 51"/>
          <p:cNvSpPr/>
          <p:nvPr/>
        </p:nvSpPr>
        <p:spPr>
          <a:xfrm>
            <a:off x="6619875" y="1291531"/>
            <a:ext cx="1931380" cy="1660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683376" y="2500450"/>
            <a:ext cx="2003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H</a:t>
            </a:r>
            <a:r>
              <a:rPr lang="en-US" sz="1600" baseline="-25000" dirty="0" smtClean="0">
                <a:latin typeface="Times"/>
                <a:cs typeface="Times"/>
              </a:rPr>
              <a:t>2</a:t>
            </a:r>
            <a:r>
              <a:rPr lang="en-US" sz="1600" dirty="0" smtClean="0">
                <a:latin typeface="Times"/>
                <a:cs typeface="Times"/>
              </a:rPr>
              <a:t>O.ai auto-encoder</a:t>
            </a:r>
            <a:endParaRPr lang="en-US" sz="1600" dirty="0">
              <a:latin typeface="Times"/>
              <a:cs typeface="Times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7604125" y="3219450"/>
            <a:ext cx="349250" cy="1289050"/>
            <a:chOff x="4310917" y="1630163"/>
            <a:chExt cx="349250" cy="1289050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4310917" y="1630163"/>
              <a:ext cx="0" cy="128905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310917" y="2024379"/>
              <a:ext cx="34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4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683376" y="4580766"/>
            <a:ext cx="206965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0.0021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0.0170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0.0019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.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.</a:t>
            </a:r>
          </a:p>
          <a:p>
            <a:pPr algn="ctr"/>
            <a:r>
              <a:rPr lang="en-US" sz="1600" dirty="0" smtClean="0">
                <a:latin typeface="Times"/>
                <a:cs typeface="Times"/>
              </a:rPr>
              <a:t>Confidence Scores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26475" y="63399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37500" y="949216"/>
            <a:ext cx="789145" cy="41534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72350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/>
      <p:bldP spid="5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2432</TotalTime>
  <Words>619</Words>
  <Application>Microsoft Macintosh PowerPoint</Application>
  <PresentationFormat>On-screen Show (4:3)</PresentationFormat>
  <Paragraphs>157</Paragraphs>
  <Slides>21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Equation</vt:lpstr>
      <vt:lpstr>Unsupervised Anomaly Detection using H2O.ai</vt:lpstr>
      <vt:lpstr>Agenda</vt:lpstr>
      <vt:lpstr>Anomaly Detection</vt:lpstr>
      <vt:lpstr>Unsupervised Anomaly Detection</vt:lpstr>
      <vt:lpstr>Problem Statement</vt:lpstr>
      <vt:lpstr>Problem Statement</vt:lpstr>
      <vt:lpstr>Foundations: Deep Learning Auto-Encoder</vt:lpstr>
      <vt:lpstr>Dataset</vt:lpstr>
      <vt:lpstr>Methodology</vt:lpstr>
      <vt:lpstr>1st Experiment</vt:lpstr>
      <vt:lpstr>Conclusions 1st Experiment </vt:lpstr>
      <vt:lpstr>2nd Experiment</vt:lpstr>
      <vt:lpstr>Visual Exploration</vt:lpstr>
      <vt:lpstr>Visual Exploration</vt:lpstr>
      <vt:lpstr>Visual Exploration</vt:lpstr>
      <vt:lpstr>Conclusions 2nd Experiment </vt:lpstr>
      <vt:lpstr>3rd Experiment</vt:lpstr>
      <vt:lpstr>Conclusions 3rd Experiment </vt:lpstr>
      <vt:lpstr>Conclusion</vt:lpstr>
      <vt:lpstr>Thank you for your attention!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Anomaly Detection using H2O.ai</dc:title>
  <dc:creator>Retina</dc:creator>
  <cp:lastModifiedBy>Retina</cp:lastModifiedBy>
  <cp:revision>56</cp:revision>
  <dcterms:created xsi:type="dcterms:W3CDTF">2015-07-13T12:25:51Z</dcterms:created>
  <dcterms:modified xsi:type="dcterms:W3CDTF">2015-07-15T05:11:50Z</dcterms:modified>
</cp:coreProperties>
</file>