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CSSEGISandData/COVID-19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CSSEGISandData/COVID-19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0AA94D-48C8-4876-B34B-3F2714FCE69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738518E-01BB-4B97-8EB1-9E729E65F839}">
      <dgm:prSet/>
      <dgm:spPr/>
      <dgm:t>
        <a:bodyPr/>
        <a:lstStyle/>
        <a:p>
          <a:r>
            <a:rPr lang="en-IE"/>
            <a:t>Covid-19 was first discovered in Wuhan China in late 2019</a:t>
          </a:r>
          <a:endParaRPr lang="en-US"/>
        </a:p>
      </dgm:t>
    </dgm:pt>
    <dgm:pt modelId="{C7F964F7-7F84-4D84-87DF-FE162B08FBD8}" type="parTrans" cxnId="{2E341244-855C-45E5-B266-695ADD70C284}">
      <dgm:prSet/>
      <dgm:spPr/>
      <dgm:t>
        <a:bodyPr/>
        <a:lstStyle/>
        <a:p>
          <a:endParaRPr lang="en-US"/>
        </a:p>
      </dgm:t>
    </dgm:pt>
    <dgm:pt modelId="{4BA55265-607E-4584-AE69-3E519C868BCC}" type="sibTrans" cxnId="{2E341244-855C-45E5-B266-695ADD70C284}">
      <dgm:prSet/>
      <dgm:spPr/>
      <dgm:t>
        <a:bodyPr/>
        <a:lstStyle/>
        <a:p>
          <a:endParaRPr lang="en-US"/>
        </a:p>
      </dgm:t>
    </dgm:pt>
    <dgm:pt modelId="{D8B5AC9A-B01F-475E-B595-8BB70C5E8922}">
      <dgm:prSet/>
      <dgm:spPr/>
      <dgm:t>
        <a:bodyPr/>
        <a:lstStyle/>
        <a:p>
          <a:r>
            <a:rPr lang="en-IE"/>
            <a:t>Since then the impact of the pandemic has been huge</a:t>
          </a:r>
          <a:endParaRPr lang="en-US"/>
        </a:p>
      </dgm:t>
    </dgm:pt>
    <dgm:pt modelId="{B9621412-8B8B-49CA-88C1-3132E14F6B62}" type="parTrans" cxnId="{932F1DC6-8A0F-4A8A-AE8F-A9DA66170B60}">
      <dgm:prSet/>
      <dgm:spPr/>
      <dgm:t>
        <a:bodyPr/>
        <a:lstStyle/>
        <a:p>
          <a:endParaRPr lang="en-US"/>
        </a:p>
      </dgm:t>
    </dgm:pt>
    <dgm:pt modelId="{7017B20A-DA3E-4780-9411-42B551EDD975}" type="sibTrans" cxnId="{932F1DC6-8A0F-4A8A-AE8F-A9DA66170B60}">
      <dgm:prSet/>
      <dgm:spPr/>
      <dgm:t>
        <a:bodyPr/>
        <a:lstStyle/>
        <a:p>
          <a:endParaRPr lang="en-US"/>
        </a:p>
      </dgm:t>
    </dgm:pt>
    <dgm:pt modelId="{A8AF1ECA-14D4-4904-9927-AEA7462C3FEE}">
      <dgm:prSet/>
      <dgm:spPr/>
      <dgm:t>
        <a:bodyPr/>
        <a:lstStyle/>
        <a:p>
          <a:r>
            <a:rPr lang="en-IE"/>
            <a:t>Over 5.5 million people have died from Covid-19 and there have been nearly 300 million cases</a:t>
          </a:r>
          <a:endParaRPr lang="en-US"/>
        </a:p>
      </dgm:t>
    </dgm:pt>
    <dgm:pt modelId="{19F481E4-41A6-42F2-B798-54FCDA68D63C}" type="parTrans" cxnId="{CA13B653-868C-45E2-BBF9-4022F2AFC5EE}">
      <dgm:prSet/>
      <dgm:spPr/>
      <dgm:t>
        <a:bodyPr/>
        <a:lstStyle/>
        <a:p>
          <a:endParaRPr lang="en-US"/>
        </a:p>
      </dgm:t>
    </dgm:pt>
    <dgm:pt modelId="{6410311E-0130-4941-A786-72B4A1C33E85}" type="sibTrans" cxnId="{CA13B653-868C-45E2-BBF9-4022F2AFC5EE}">
      <dgm:prSet/>
      <dgm:spPr/>
      <dgm:t>
        <a:bodyPr/>
        <a:lstStyle/>
        <a:p>
          <a:endParaRPr lang="en-US"/>
        </a:p>
      </dgm:t>
    </dgm:pt>
    <dgm:pt modelId="{4A3D877C-CDAD-4266-BFA8-4D2F23B46C13}">
      <dgm:prSet/>
      <dgm:spPr/>
      <dgm:t>
        <a:bodyPr/>
        <a:lstStyle/>
        <a:p>
          <a:r>
            <a:rPr lang="en-IE"/>
            <a:t>These figures are likely even higher as not all cases have been recorded</a:t>
          </a:r>
          <a:endParaRPr lang="en-US"/>
        </a:p>
      </dgm:t>
    </dgm:pt>
    <dgm:pt modelId="{496B6041-75A9-4455-9078-0D5EDA822BC1}" type="parTrans" cxnId="{FDDBF190-3B9A-4891-B1B7-FDCC4FC94153}">
      <dgm:prSet/>
      <dgm:spPr/>
      <dgm:t>
        <a:bodyPr/>
        <a:lstStyle/>
        <a:p>
          <a:endParaRPr lang="en-US"/>
        </a:p>
      </dgm:t>
    </dgm:pt>
    <dgm:pt modelId="{663FD142-89CE-4AF1-8701-6C3809699016}" type="sibTrans" cxnId="{FDDBF190-3B9A-4891-B1B7-FDCC4FC94153}">
      <dgm:prSet/>
      <dgm:spPr/>
      <dgm:t>
        <a:bodyPr/>
        <a:lstStyle/>
        <a:p>
          <a:endParaRPr lang="en-US"/>
        </a:p>
      </dgm:t>
    </dgm:pt>
    <dgm:pt modelId="{C5A7289F-3C14-4150-8BAA-DE2C1FE57A23}">
      <dgm:prSet/>
      <dgm:spPr/>
      <dgm:t>
        <a:bodyPr/>
        <a:lstStyle/>
        <a:p>
          <a:r>
            <a:rPr lang="en-IE"/>
            <a:t>Analysing data related to Covid-19 is critical for us to be able to more fully understand and hence effectively tackle the pandemic</a:t>
          </a:r>
          <a:endParaRPr lang="en-US"/>
        </a:p>
      </dgm:t>
    </dgm:pt>
    <dgm:pt modelId="{40FCEFAE-46AD-4230-8040-DB74B8CC70FB}" type="parTrans" cxnId="{FD03C9DA-149A-43C8-BD65-7A5197491702}">
      <dgm:prSet/>
      <dgm:spPr/>
      <dgm:t>
        <a:bodyPr/>
        <a:lstStyle/>
        <a:p>
          <a:endParaRPr lang="en-US"/>
        </a:p>
      </dgm:t>
    </dgm:pt>
    <dgm:pt modelId="{87E21F4D-C98A-4338-AEF2-043ADB25A9BD}" type="sibTrans" cxnId="{FD03C9DA-149A-43C8-BD65-7A5197491702}">
      <dgm:prSet/>
      <dgm:spPr/>
      <dgm:t>
        <a:bodyPr/>
        <a:lstStyle/>
        <a:p>
          <a:endParaRPr lang="en-US"/>
        </a:p>
      </dgm:t>
    </dgm:pt>
    <dgm:pt modelId="{F48DB8B1-CF1A-4B61-BE90-CC4447A25D49}" type="pres">
      <dgm:prSet presAssocID="{A70AA94D-48C8-4876-B34B-3F2714FCE697}" presName="vert0" presStyleCnt="0">
        <dgm:presLayoutVars>
          <dgm:dir/>
          <dgm:animOne val="branch"/>
          <dgm:animLvl val="lvl"/>
        </dgm:presLayoutVars>
      </dgm:prSet>
      <dgm:spPr/>
    </dgm:pt>
    <dgm:pt modelId="{7D125ABD-BF52-4DCA-A937-73EEFE7450C2}" type="pres">
      <dgm:prSet presAssocID="{0738518E-01BB-4B97-8EB1-9E729E65F839}" presName="thickLine" presStyleLbl="alignNode1" presStyleIdx="0" presStyleCnt="5"/>
      <dgm:spPr/>
    </dgm:pt>
    <dgm:pt modelId="{B289FF54-5AD6-41CE-9213-9298F702D143}" type="pres">
      <dgm:prSet presAssocID="{0738518E-01BB-4B97-8EB1-9E729E65F839}" presName="horz1" presStyleCnt="0"/>
      <dgm:spPr/>
    </dgm:pt>
    <dgm:pt modelId="{6D1E84F9-E0FD-464A-8885-A0C0C606503E}" type="pres">
      <dgm:prSet presAssocID="{0738518E-01BB-4B97-8EB1-9E729E65F839}" presName="tx1" presStyleLbl="revTx" presStyleIdx="0" presStyleCnt="5"/>
      <dgm:spPr/>
    </dgm:pt>
    <dgm:pt modelId="{89EEACBA-934F-4096-982A-162EE2CA557D}" type="pres">
      <dgm:prSet presAssocID="{0738518E-01BB-4B97-8EB1-9E729E65F839}" presName="vert1" presStyleCnt="0"/>
      <dgm:spPr/>
    </dgm:pt>
    <dgm:pt modelId="{BBF76809-7B83-4BFD-9EC5-CBF7BF932FE8}" type="pres">
      <dgm:prSet presAssocID="{D8B5AC9A-B01F-475E-B595-8BB70C5E8922}" presName="thickLine" presStyleLbl="alignNode1" presStyleIdx="1" presStyleCnt="5"/>
      <dgm:spPr/>
    </dgm:pt>
    <dgm:pt modelId="{81AB0EE6-9502-4FCC-9435-163FF02773BA}" type="pres">
      <dgm:prSet presAssocID="{D8B5AC9A-B01F-475E-B595-8BB70C5E8922}" presName="horz1" presStyleCnt="0"/>
      <dgm:spPr/>
    </dgm:pt>
    <dgm:pt modelId="{A0F4C02F-B5F7-4B74-AE0A-4DD231877986}" type="pres">
      <dgm:prSet presAssocID="{D8B5AC9A-B01F-475E-B595-8BB70C5E8922}" presName="tx1" presStyleLbl="revTx" presStyleIdx="1" presStyleCnt="5"/>
      <dgm:spPr/>
    </dgm:pt>
    <dgm:pt modelId="{F784F7C7-9E7B-4BEE-93E4-7ADA5C85232D}" type="pres">
      <dgm:prSet presAssocID="{D8B5AC9A-B01F-475E-B595-8BB70C5E8922}" presName="vert1" presStyleCnt="0"/>
      <dgm:spPr/>
    </dgm:pt>
    <dgm:pt modelId="{D890FBF2-DCC6-4CE5-89BD-6221F5DE138C}" type="pres">
      <dgm:prSet presAssocID="{A8AF1ECA-14D4-4904-9927-AEA7462C3FEE}" presName="thickLine" presStyleLbl="alignNode1" presStyleIdx="2" presStyleCnt="5"/>
      <dgm:spPr/>
    </dgm:pt>
    <dgm:pt modelId="{FE467467-067C-4E0D-83B5-3C06B16FC9B8}" type="pres">
      <dgm:prSet presAssocID="{A8AF1ECA-14D4-4904-9927-AEA7462C3FEE}" presName="horz1" presStyleCnt="0"/>
      <dgm:spPr/>
    </dgm:pt>
    <dgm:pt modelId="{2F04A4CC-E9B0-46F9-A596-C8FEA3CBE446}" type="pres">
      <dgm:prSet presAssocID="{A8AF1ECA-14D4-4904-9927-AEA7462C3FEE}" presName="tx1" presStyleLbl="revTx" presStyleIdx="2" presStyleCnt="5"/>
      <dgm:spPr/>
    </dgm:pt>
    <dgm:pt modelId="{76A44CFB-8518-4126-9A4E-839568A5B1C7}" type="pres">
      <dgm:prSet presAssocID="{A8AF1ECA-14D4-4904-9927-AEA7462C3FEE}" presName="vert1" presStyleCnt="0"/>
      <dgm:spPr/>
    </dgm:pt>
    <dgm:pt modelId="{A5975998-ED2A-4CFE-BD51-F8C8C40C67AC}" type="pres">
      <dgm:prSet presAssocID="{4A3D877C-CDAD-4266-BFA8-4D2F23B46C13}" presName="thickLine" presStyleLbl="alignNode1" presStyleIdx="3" presStyleCnt="5"/>
      <dgm:spPr/>
    </dgm:pt>
    <dgm:pt modelId="{02B4ED17-AB44-4042-868D-6B01D9650CBF}" type="pres">
      <dgm:prSet presAssocID="{4A3D877C-CDAD-4266-BFA8-4D2F23B46C13}" presName="horz1" presStyleCnt="0"/>
      <dgm:spPr/>
    </dgm:pt>
    <dgm:pt modelId="{DBF30E1F-3F5B-4302-9F3F-258EFB5BA87A}" type="pres">
      <dgm:prSet presAssocID="{4A3D877C-CDAD-4266-BFA8-4D2F23B46C13}" presName="tx1" presStyleLbl="revTx" presStyleIdx="3" presStyleCnt="5"/>
      <dgm:spPr/>
    </dgm:pt>
    <dgm:pt modelId="{6519B20E-8027-45B7-A5F0-6F3F8A746091}" type="pres">
      <dgm:prSet presAssocID="{4A3D877C-CDAD-4266-BFA8-4D2F23B46C13}" presName="vert1" presStyleCnt="0"/>
      <dgm:spPr/>
    </dgm:pt>
    <dgm:pt modelId="{B3AE2271-293F-4E70-A915-767B1C28DFBB}" type="pres">
      <dgm:prSet presAssocID="{C5A7289F-3C14-4150-8BAA-DE2C1FE57A23}" presName="thickLine" presStyleLbl="alignNode1" presStyleIdx="4" presStyleCnt="5"/>
      <dgm:spPr/>
    </dgm:pt>
    <dgm:pt modelId="{71B45B06-7B25-4088-A6DB-027373065BF8}" type="pres">
      <dgm:prSet presAssocID="{C5A7289F-3C14-4150-8BAA-DE2C1FE57A23}" presName="horz1" presStyleCnt="0"/>
      <dgm:spPr/>
    </dgm:pt>
    <dgm:pt modelId="{73FAD2E6-1672-48E2-83CF-994307FE4C62}" type="pres">
      <dgm:prSet presAssocID="{C5A7289F-3C14-4150-8BAA-DE2C1FE57A23}" presName="tx1" presStyleLbl="revTx" presStyleIdx="4" presStyleCnt="5"/>
      <dgm:spPr/>
    </dgm:pt>
    <dgm:pt modelId="{2335A466-AB13-47ED-A0CF-B1A29F5215AA}" type="pres">
      <dgm:prSet presAssocID="{C5A7289F-3C14-4150-8BAA-DE2C1FE57A23}" presName="vert1" presStyleCnt="0"/>
      <dgm:spPr/>
    </dgm:pt>
  </dgm:ptLst>
  <dgm:cxnLst>
    <dgm:cxn modelId="{1BB68704-D320-4B6E-A347-3AD5C5E6AD97}" type="presOf" srcId="{0738518E-01BB-4B97-8EB1-9E729E65F839}" destId="{6D1E84F9-E0FD-464A-8885-A0C0C606503E}" srcOrd="0" destOrd="0" presId="urn:microsoft.com/office/officeart/2008/layout/LinedList"/>
    <dgm:cxn modelId="{E4D25021-1112-4331-A1EE-5F59688E26D3}" type="presOf" srcId="{A70AA94D-48C8-4876-B34B-3F2714FCE697}" destId="{F48DB8B1-CF1A-4B61-BE90-CC4447A25D49}" srcOrd="0" destOrd="0" presId="urn:microsoft.com/office/officeart/2008/layout/LinedList"/>
    <dgm:cxn modelId="{2E341244-855C-45E5-B266-695ADD70C284}" srcId="{A70AA94D-48C8-4876-B34B-3F2714FCE697}" destId="{0738518E-01BB-4B97-8EB1-9E729E65F839}" srcOrd="0" destOrd="0" parTransId="{C7F964F7-7F84-4D84-87DF-FE162B08FBD8}" sibTransId="{4BA55265-607E-4584-AE69-3E519C868BCC}"/>
    <dgm:cxn modelId="{CA9B2F6A-BF59-44A4-B1CB-E580165AECA0}" type="presOf" srcId="{C5A7289F-3C14-4150-8BAA-DE2C1FE57A23}" destId="{73FAD2E6-1672-48E2-83CF-994307FE4C62}" srcOrd="0" destOrd="0" presId="urn:microsoft.com/office/officeart/2008/layout/LinedList"/>
    <dgm:cxn modelId="{CA13B653-868C-45E2-BBF9-4022F2AFC5EE}" srcId="{A70AA94D-48C8-4876-B34B-3F2714FCE697}" destId="{A8AF1ECA-14D4-4904-9927-AEA7462C3FEE}" srcOrd="2" destOrd="0" parTransId="{19F481E4-41A6-42F2-B798-54FCDA68D63C}" sibTransId="{6410311E-0130-4941-A786-72B4A1C33E85}"/>
    <dgm:cxn modelId="{FDDBF190-3B9A-4891-B1B7-FDCC4FC94153}" srcId="{A70AA94D-48C8-4876-B34B-3F2714FCE697}" destId="{4A3D877C-CDAD-4266-BFA8-4D2F23B46C13}" srcOrd="3" destOrd="0" parTransId="{496B6041-75A9-4455-9078-0D5EDA822BC1}" sibTransId="{663FD142-89CE-4AF1-8701-6C3809699016}"/>
    <dgm:cxn modelId="{9A4548A2-E664-4E79-95B6-43E4EF631130}" type="presOf" srcId="{A8AF1ECA-14D4-4904-9927-AEA7462C3FEE}" destId="{2F04A4CC-E9B0-46F9-A596-C8FEA3CBE446}" srcOrd="0" destOrd="0" presId="urn:microsoft.com/office/officeart/2008/layout/LinedList"/>
    <dgm:cxn modelId="{DCB0EDB4-2ECE-408E-86F9-5FF0AB9D7F01}" type="presOf" srcId="{4A3D877C-CDAD-4266-BFA8-4D2F23B46C13}" destId="{DBF30E1F-3F5B-4302-9F3F-258EFB5BA87A}" srcOrd="0" destOrd="0" presId="urn:microsoft.com/office/officeart/2008/layout/LinedList"/>
    <dgm:cxn modelId="{932F1DC6-8A0F-4A8A-AE8F-A9DA66170B60}" srcId="{A70AA94D-48C8-4876-B34B-3F2714FCE697}" destId="{D8B5AC9A-B01F-475E-B595-8BB70C5E8922}" srcOrd="1" destOrd="0" parTransId="{B9621412-8B8B-49CA-88C1-3132E14F6B62}" sibTransId="{7017B20A-DA3E-4780-9411-42B551EDD975}"/>
    <dgm:cxn modelId="{E1DCC3DA-1905-4111-A19F-E9A18B506B22}" type="presOf" srcId="{D8B5AC9A-B01F-475E-B595-8BB70C5E8922}" destId="{A0F4C02F-B5F7-4B74-AE0A-4DD231877986}" srcOrd="0" destOrd="0" presId="urn:microsoft.com/office/officeart/2008/layout/LinedList"/>
    <dgm:cxn modelId="{FD03C9DA-149A-43C8-BD65-7A5197491702}" srcId="{A70AA94D-48C8-4876-B34B-3F2714FCE697}" destId="{C5A7289F-3C14-4150-8BAA-DE2C1FE57A23}" srcOrd="4" destOrd="0" parTransId="{40FCEFAE-46AD-4230-8040-DB74B8CC70FB}" sibTransId="{87E21F4D-C98A-4338-AEF2-043ADB25A9BD}"/>
    <dgm:cxn modelId="{BB511BDE-449A-404B-917E-41A816B26E8D}" type="presParOf" srcId="{F48DB8B1-CF1A-4B61-BE90-CC4447A25D49}" destId="{7D125ABD-BF52-4DCA-A937-73EEFE7450C2}" srcOrd="0" destOrd="0" presId="urn:microsoft.com/office/officeart/2008/layout/LinedList"/>
    <dgm:cxn modelId="{BFBB22A8-9ECF-4D96-BF17-B922597EFDCB}" type="presParOf" srcId="{F48DB8B1-CF1A-4B61-BE90-CC4447A25D49}" destId="{B289FF54-5AD6-41CE-9213-9298F702D143}" srcOrd="1" destOrd="0" presId="urn:microsoft.com/office/officeart/2008/layout/LinedList"/>
    <dgm:cxn modelId="{D13C935B-71ED-4E3F-BE79-2C819FB84B18}" type="presParOf" srcId="{B289FF54-5AD6-41CE-9213-9298F702D143}" destId="{6D1E84F9-E0FD-464A-8885-A0C0C606503E}" srcOrd="0" destOrd="0" presId="urn:microsoft.com/office/officeart/2008/layout/LinedList"/>
    <dgm:cxn modelId="{C5F97724-788D-441D-98EE-72CAA03BAA1F}" type="presParOf" srcId="{B289FF54-5AD6-41CE-9213-9298F702D143}" destId="{89EEACBA-934F-4096-982A-162EE2CA557D}" srcOrd="1" destOrd="0" presId="urn:microsoft.com/office/officeart/2008/layout/LinedList"/>
    <dgm:cxn modelId="{6D667158-576D-4010-A117-9D0874EF0A63}" type="presParOf" srcId="{F48DB8B1-CF1A-4B61-BE90-CC4447A25D49}" destId="{BBF76809-7B83-4BFD-9EC5-CBF7BF932FE8}" srcOrd="2" destOrd="0" presId="urn:microsoft.com/office/officeart/2008/layout/LinedList"/>
    <dgm:cxn modelId="{6E10DC6C-B4DF-428D-970D-37EE06A75225}" type="presParOf" srcId="{F48DB8B1-CF1A-4B61-BE90-CC4447A25D49}" destId="{81AB0EE6-9502-4FCC-9435-163FF02773BA}" srcOrd="3" destOrd="0" presId="urn:microsoft.com/office/officeart/2008/layout/LinedList"/>
    <dgm:cxn modelId="{A5B4C57B-8E6F-4758-827F-F1490FF366EE}" type="presParOf" srcId="{81AB0EE6-9502-4FCC-9435-163FF02773BA}" destId="{A0F4C02F-B5F7-4B74-AE0A-4DD231877986}" srcOrd="0" destOrd="0" presId="urn:microsoft.com/office/officeart/2008/layout/LinedList"/>
    <dgm:cxn modelId="{834D50A6-6E75-4A43-BAC2-39AFEA37DDFE}" type="presParOf" srcId="{81AB0EE6-9502-4FCC-9435-163FF02773BA}" destId="{F784F7C7-9E7B-4BEE-93E4-7ADA5C85232D}" srcOrd="1" destOrd="0" presId="urn:microsoft.com/office/officeart/2008/layout/LinedList"/>
    <dgm:cxn modelId="{3E5EA4A4-126F-47DB-93AE-51AEE89CA28C}" type="presParOf" srcId="{F48DB8B1-CF1A-4B61-BE90-CC4447A25D49}" destId="{D890FBF2-DCC6-4CE5-89BD-6221F5DE138C}" srcOrd="4" destOrd="0" presId="urn:microsoft.com/office/officeart/2008/layout/LinedList"/>
    <dgm:cxn modelId="{819FD7AE-B680-4F04-A0EE-0F738254272A}" type="presParOf" srcId="{F48DB8B1-CF1A-4B61-BE90-CC4447A25D49}" destId="{FE467467-067C-4E0D-83B5-3C06B16FC9B8}" srcOrd="5" destOrd="0" presId="urn:microsoft.com/office/officeart/2008/layout/LinedList"/>
    <dgm:cxn modelId="{81DE7586-5AB7-48F6-A26A-8BEC088F84FA}" type="presParOf" srcId="{FE467467-067C-4E0D-83B5-3C06B16FC9B8}" destId="{2F04A4CC-E9B0-46F9-A596-C8FEA3CBE446}" srcOrd="0" destOrd="0" presId="urn:microsoft.com/office/officeart/2008/layout/LinedList"/>
    <dgm:cxn modelId="{E10E48A5-A2C5-40A2-B96B-A61CF25B3FBC}" type="presParOf" srcId="{FE467467-067C-4E0D-83B5-3C06B16FC9B8}" destId="{76A44CFB-8518-4126-9A4E-839568A5B1C7}" srcOrd="1" destOrd="0" presId="urn:microsoft.com/office/officeart/2008/layout/LinedList"/>
    <dgm:cxn modelId="{E52E0F07-7551-4B02-9D44-21F99E7F8856}" type="presParOf" srcId="{F48DB8B1-CF1A-4B61-BE90-CC4447A25D49}" destId="{A5975998-ED2A-4CFE-BD51-F8C8C40C67AC}" srcOrd="6" destOrd="0" presId="urn:microsoft.com/office/officeart/2008/layout/LinedList"/>
    <dgm:cxn modelId="{CC4F22FA-4F5A-4B07-8FB8-6F06BA387239}" type="presParOf" srcId="{F48DB8B1-CF1A-4B61-BE90-CC4447A25D49}" destId="{02B4ED17-AB44-4042-868D-6B01D9650CBF}" srcOrd="7" destOrd="0" presId="urn:microsoft.com/office/officeart/2008/layout/LinedList"/>
    <dgm:cxn modelId="{0DDF2680-6982-4114-BF83-19259448B7BF}" type="presParOf" srcId="{02B4ED17-AB44-4042-868D-6B01D9650CBF}" destId="{DBF30E1F-3F5B-4302-9F3F-258EFB5BA87A}" srcOrd="0" destOrd="0" presId="urn:microsoft.com/office/officeart/2008/layout/LinedList"/>
    <dgm:cxn modelId="{8705F629-5C4C-43F8-B683-9A5887F78360}" type="presParOf" srcId="{02B4ED17-AB44-4042-868D-6B01D9650CBF}" destId="{6519B20E-8027-45B7-A5F0-6F3F8A746091}" srcOrd="1" destOrd="0" presId="urn:microsoft.com/office/officeart/2008/layout/LinedList"/>
    <dgm:cxn modelId="{38B8A5A4-A3EB-482A-A150-A291FAD996AB}" type="presParOf" srcId="{F48DB8B1-CF1A-4B61-BE90-CC4447A25D49}" destId="{B3AE2271-293F-4E70-A915-767B1C28DFBB}" srcOrd="8" destOrd="0" presId="urn:microsoft.com/office/officeart/2008/layout/LinedList"/>
    <dgm:cxn modelId="{EAF85C48-B575-4E37-977B-179BFC055328}" type="presParOf" srcId="{F48DB8B1-CF1A-4B61-BE90-CC4447A25D49}" destId="{71B45B06-7B25-4088-A6DB-027373065BF8}" srcOrd="9" destOrd="0" presId="urn:microsoft.com/office/officeart/2008/layout/LinedList"/>
    <dgm:cxn modelId="{034C4F63-592E-4B6E-A0CD-F81881C720B0}" type="presParOf" srcId="{71B45B06-7B25-4088-A6DB-027373065BF8}" destId="{73FAD2E6-1672-48E2-83CF-994307FE4C62}" srcOrd="0" destOrd="0" presId="urn:microsoft.com/office/officeart/2008/layout/LinedList"/>
    <dgm:cxn modelId="{538BE59F-BACD-4009-A41D-8B1B0D78FD98}" type="presParOf" srcId="{71B45B06-7B25-4088-A6DB-027373065BF8}" destId="{2335A466-AB13-47ED-A0CF-B1A29F5215A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DEBDF6-2A62-4735-8270-7936112290B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8AAC335-9B91-4635-885F-04971DB7B5B5}">
      <dgm:prSet/>
      <dgm:spPr/>
      <dgm:t>
        <a:bodyPr/>
        <a:lstStyle/>
        <a:p>
          <a:r>
            <a:rPr lang="en-IE"/>
            <a:t>The Center for Systems Science and Engineering (CSSE) at Johns Hopkins University (JHU) maintains a </a:t>
          </a:r>
          <a:r>
            <a:rPr lang="en-IE">
              <a:hlinkClick xmlns:r="http://schemas.openxmlformats.org/officeDocument/2006/relationships" r:id="rId1"/>
            </a:rPr>
            <a:t>Covid-19 Data Repository</a:t>
          </a:r>
          <a:endParaRPr lang="en-US"/>
        </a:p>
      </dgm:t>
    </dgm:pt>
    <dgm:pt modelId="{55DD34A5-9E6A-4659-B54C-A811A8295738}" type="parTrans" cxnId="{B06634CC-9782-460F-AAA2-1E592CA84477}">
      <dgm:prSet/>
      <dgm:spPr/>
      <dgm:t>
        <a:bodyPr/>
        <a:lstStyle/>
        <a:p>
          <a:endParaRPr lang="en-US"/>
        </a:p>
      </dgm:t>
    </dgm:pt>
    <dgm:pt modelId="{8E9EC624-453C-4328-8884-64F3DDE99E8E}" type="sibTrans" cxnId="{B06634CC-9782-460F-AAA2-1E592CA84477}">
      <dgm:prSet/>
      <dgm:spPr/>
      <dgm:t>
        <a:bodyPr/>
        <a:lstStyle/>
        <a:p>
          <a:endParaRPr lang="en-US"/>
        </a:p>
      </dgm:t>
    </dgm:pt>
    <dgm:pt modelId="{C556EE2A-1DF9-4E2C-90F2-CE83AC9E87F1}">
      <dgm:prSet/>
      <dgm:spPr/>
      <dgm:t>
        <a:bodyPr/>
        <a:lstStyle/>
        <a:p>
          <a:r>
            <a:rPr lang="en-IE"/>
            <a:t>The goal of this project is to analyse, pre-process and consume this data with a view to developing a Shiny dashboard to report on Covid-19 cases and deaths</a:t>
          </a:r>
          <a:endParaRPr lang="en-US"/>
        </a:p>
      </dgm:t>
    </dgm:pt>
    <dgm:pt modelId="{3C771FA5-D76E-4B56-8FCB-E28C4734D0EB}" type="parTrans" cxnId="{9805EDFC-E3CA-4BFA-81DD-3AD63DE5E9E8}">
      <dgm:prSet/>
      <dgm:spPr/>
      <dgm:t>
        <a:bodyPr/>
        <a:lstStyle/>
        <a:p>
          <a:endParaRPr lang="en-US"/>
        </a:p>
      </dgm:t>
    </dgm:pt>
    <dgm:pt modelId="{525C102F-063D-4B4E-9E0C-53B27B803AE6}" type="sibTrans" cxnId="{9805EDFC-E3CA-4BFA-81DD-3AD63DE5E9E8}">
      <dgm:prSet/>
      <dgm:spPr/>
      <dgm:t>
        <a:bodyPr/>
        <a:lstStyle/>
        <a:p>
          <a:endParaRPr lang="en-US"/>
        </a:p>
      </dgm:t>
    </dgm:pt>
    <dgm:pt modelId="{A8961F19-5A2F-48D9-A00E-A1D7C142843C}">
      <dgm:prSet/>
      <dgm:spPr/>
      <dgm:t>
        <a:bodyPr/>
        <a:lstStyle/>
        <a:p>
          <a:r>
            <a:rPr lang="en-IE" b="0" i="0"/>
            <a:t>Shiny is an R package that makes it easy to build interactive web apps straight from the R statistical programming language</a:t>
          </a:r>
          <a:endParaRPr lang="en-US"/>
        </a:p>
      </dgm:t>
    </dgm:pt>
    <dgm:pt modelId="{0C9AD254-123A-42B3-B843-BC285A8AA674}" type="parTrans" cxnId="{995E7871-533A-4260-BD35-837CC2DD39D3}">
      <dgm:prSet/>
      <dgm:spPr/>
      <dgm:t>
        <a:bodyPr/>
        <a:lstStyle/>
        <a:p>
          <a:endParaRPr lang="en-US"/>
        </a:p>
      </dgm:t>
    </dgm:pt>
    <dgm:pt modelId="{E56D4DD5-D395-4E1E-932A-5F691BEACA89}" type="sibTrans" cxnId="{995E7871-533A-4260-BD35-837CC2DD39D3}">
      <dgm:prSet/>
      <dgm:spPr/>
      <dgm:t>
        <a:bodyPr/>
        <a:lstStyle/>
        <a:p>
          <a:endParaRPr lang="en-US"/>
        </a:p>
      </dgm:t>
    </dgm:pt>
    <dgm:pt modelId="{0CC0F5A0-A0E0-45B2-9D5F-9F3FD9278001}">
      <dgm:prSet/>
      <dgm:spPr/>
      <dgm:t>
        <a:bodyPr/>
        <a:lstStyle/>
        <a:p>
          <a:r>
            <a:rPr lang="en-IE"/>
            <a:t>Learning Shiny is also a goal of this project</a:t>
          </a:r>
          <a:endParaRPr lang="en-US"/>
        </a:p>
      </dgm:t>
    </dgm:pt>
    <dgm:pt modelId="{33B62D3D-BB45-495F-B90F-F13D80FC8346}" type="parTrans" cxnId="{57111140-ADE0-4B53-AA40-AA749E51653B}">
      <dgm:prSet/>
      <dgm:spPr/>
      <dgm:t>
        <a:bodyPr/>
        <a:lstStyle/>
        <a:p>
          <a:endParaRPr lang="en-US"/>
        </a:p>
      </dgm:t>
    </dgm:pt>
    <dgm:pt modelId="{D507039A-9231-44EB-9460-12F011E626D4}" type="sibTrans" cxnId="{57111140-ADE0-4B53-AA40-AA749E51653B}">
      <dgm:prSet/>
      <dgm:spPr/>
      <dgm:t>
        <a:bodyPr/>
        <a:lstStyle/>
        <a:p>
          <a:endParaRPr lang="en-US"/>
        </a:p>
      </dgm:t>
    </dgm:pt>
    <dgm:pt modelId="{DD81F22A-9FCA-46FE-8631-F0EC1BC266D1}" type="pres">
      <dgm:prSet presAssocID="{D6DEBDF6-2A62-4735-8270-7936112290B6}" presName="linear" presStyleCnt="0">
        <dgm:presLayoutVars>
          <dgm:animLvl val="lvl"/>
          <dgm:resizeHandles val="exact"/>
        </dgm:presLayoutVars>
      </dgm:prSet>
      <dgm:spPr/>
    </dgm:pt>
    <dgm:pt modelId="{5658613C-5A9B-4461-AB2A-FEDE52299E96}" type="pres">
      <dgm:prSet presAssocID="{98AAC335-9B91-4635-885F-04971DB7B5B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CD6769C-3BBC-485A-A7A4-10D4FC0540BA}" type="pres">
      <dgm:prSet presAssocID="{8E9EC624-453C-4328-8884-64F3DDE99E8E}" presName="spacer" presStyleCnt="0"/>
      <dgm:spPr/>
    </dgm:pt>
    <dgm:pt modelId="{0278E5F4-476E-4445-9D83-345975379C0D}" type="pres">
      <dgm:prSet presAssocID="{C556EE2A-1DF9-4E2C-90F2-CE83AC9E87F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2D06ADB-AEB2-4457-B190-13ABDCE8F2EA}" type="pres">
      <dgm:prSet presAssocID="{525C102F-063D-4B4E-9E0C-53B27B803AE6}" presName="spacer" presStyleCnt="0"/>
      <dgm:spPr/>
    </dgm:pt>
    <dgm:pt modelId="{B5F911C6-C583-4C1A-AAF6-B8C6DEB2D327}" type="pres">
      <dgm:prSet presAssocID="{A8961F19-5A2F-48D9-A00E-A1D7C142843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8FD0A12-667F-4866-B3E2-918ED3E6BCD9}" type="pres">
      <dgm:prSet presAssocID="{E56D4DD5-D395-4E1E-932A-5F691BEACA89}" presName="spacer" presStyleCnt="0"/>
      <dgm:spPr/>
    </dgm:pt>
    <dgm:pt modelId="{B814F0F0-462C-4779-A83B-E4D4781E2837}" type="pres">
      <dgm:prSet presAssocID="{0CC0F5A0-A0E0-45B2-9D5F-9F3FD927800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96B2A30-ACCB-42EC-A984-41309BC50C62}" type="presOf" srcId="{A8961F19-5A2F-48D9-A00E-A1D7C142843C}" destId="{B5F911C6-C583-4C1A-AAF6-B8C6DEB2D327}" srcOrd="0" destOrd="0" presId="urn:microsoft.com/office/officeart/2005/8/layout/vList2"/>
    <dgm:cxn modelId="{E7AB2F36-E2FF-4498-944C-BFAC046A0C99}" type="presOf" srcId="{98AAC335-9B91-4635-885F-04971DB7B5B5}" destId="{5658613C-5A9B-4461-AB2A-FEDE52299E96}" srcOrd="0" destOrd="0" presId="urn:microsoft.com/office/officeart/2005/8/layout/vList2"/>
    <dgm:cxn modelId="{57111140-ADE0-4B53-AA40-AA749E51653B}" srcId="{D6DEBDF6-2A62-4735-8270-7936112290B6}" destId="{0CC0F5A0-A0E0-45B2-9D5F-9F3FD9278001}" srcOrd="3" destOrd="0" parTransId="{33B62D3D-BB45-495F-B90F-F13D80FC8346}" sibTransId="{D507039A-9231-44EB-9460-12F011E626D4}"/>
    <dgm:cxn modelId="{59BF014A-6CDA-4EF3-A8FE-FBDD985ED5FA}" type="presOf" srcId="{C556EE2A-1DF9-4E2C-90F2-CE83AC9E87F1}" destId="{0278E5F4-476E-4445-9D83-345975379C0D}" srcOrd="0" destOrd="0" presId="urn:microsoft.com/office/officeart/2005/8/layout/vList2"/>
    <dgm:cxn modelId="{76A8F94D-1F73-49FF-B3E7-6C6BD61C2ED1}" type="presOf" srcId="{0CC0F5A0-A0E0-45B2-9D5F-9F3FD9278001}" destId="{B814F0F0-462C-4779-A83B-E4D4781E2837}" srcOrd="0" destOrd="0" presId="urn:microsoft.com/office/officeart/2005/8/layout/vList2"/>
    <dgm:cxn modelId="{995E7871-533A-4260-BD35-837CC2DD39D3}" srcId="{D6DEBDF6-2A62-4735-8270-7936112290B6}" destId="{A8961F19-5A2F-48D9-A00E-A1D7C142843C}" srcOrd="2" destOrd="0" parTransId="{0C9AD254-123A-42B3-B843-BC285A8AA674}" sibTransId="{E56D4DD5-D395-4E1E-932A-5F691BEACA89}"/>
    <dgm:cxn modelId="{A493DC9D-0C8B-4CC5-A369-6A2C11EAD016}" type="presOf" srcId="{D6DEBDF6-2A62-4735-8270-7936112290B6}" destId="{DD81F22A-9FCA-46FE-8631-F0EC1BC266D1}" srcOrd="0" destOrd="0" presId="urn:microsoft.com/office/officeart/2005/8/layout/vList2"/>
    <dgm:cxn modelId="{B06634CC-9782-460F-AAA2-1E592CA84477}" srcId="{D6DEBDF6-2A62-4735-8270-7936112290B6}" destId="{98AAC335-9B91-4635-885F-04971DB7B5B5}" srcOrd="0" destOrd="0" parTransId="{55DD34A5-9E6A-4659-B54C-A811A8295738}" sibTransId="{8E9EC624-453C-4328-8884-64F3DDE99E8E}"/>
    <dgm:cxn modelId="{9805EDFC-E3CA-4BFA-81DD-3AD63DE5E9E8}" srcId="{D6DEBDF6-2A62-4735-8270-7936112290B6}" destId="{C556EE2A-1DF9-4E2C-90F2-CE83AC9E87F1}" srcOrd="1" destOrd="0" parTransId="{3C771FA5-D76E-4B56-8FCB-E28C4734D0EB}" sibTransId="{525C102F-063D-4B4E-9E0C-53B27B803AE6}"/>
    <dgm:cxn modelId="{F6EF2C22-E898-435D-9A61-BC0E38D20988}" type="presParOf" srcId="{DD81F22A-9FCA-46FE-8631-F0EC1BC266D1}" destId="{5658613C-5A9B-4461-AB2A-FEDE52299E96}" srcOrd="0" destOrd="0" presId="urn:microsoft.com/office/officeart/2005/8/layout/vList2"/>
    <dgm:cxn modelId="{82969004-40A5-4ED0-8455-DE901DC7E32B}" type="presParOf" srcId="{DD81F22A-9FCA-46FE-8631-F0EC1BC266D1}" destId="{ECD6769C-3BBC-485A-A7A4-10D4FC0540BA}" srcOrd="1" destOrd="0" presId="urn:microsoft.com/office/officeart/2005/8/layout/vList2"/>
    <dgm:cxn modelId="{D2AEB1FB-07B6-4CEE-BB0B-9478EF611AA8}" type="presParOf" srcId="{DD81F22A-9FCA-46FE-8631-F0EC1BC266D1}" destId="{0278E5F4-476E-4445-9D83-345975379C0D}" srcOrd="2" destOrd="0" presId="urn:microsoft.com/office/officeart/2005/8/layout/vList2"/>
    <dgm:cxn modelId="{4C5936C9-2EE0-4D19-A2E4-3BFDD66DFB81}" type="presParOf" srcId="{DD81F22A-9FCA-46FE-8631-F0EC1BC266D1}" destId="{82D06ADB-AEB2-4457-B190-13ABDCE8F2EA}" srcOrd="3" destOrd="0" presId="urn:microsoft.com/office/officeart/2005/8/layout/vList2"/>
    <dgm:cxn modelId="{85516C7D-024A-41FE-B59B-ACF5260DC73E}" type="presParOf" srcId="{DD81F22A-9FCA-46FE-8631-F0EC1BC266D1}" destId="{B5F911C6-C583-4C1A-AAF6-B8C6DEB2D327}" srcOrd="4" destOrd="0" presId="urn:microsoft.com/office/officeart/2005/8/layout/vList2"/>
    <dgm:cxn modelId="{1CE452C4-DB9A-45CF-B8BE-B856AF9B8C71}" type="presParOf" srcId="{DD81F22A-9FCA-46FE-8631-F0EC1BC266D1}" destId="{B8FD0A12-667F-4866-B3E2-918ED3E6BCD9}" srcOrd="5" destOrd="0" presId="urn:microsoft.com/office/officeart/2005/8/layout/vList2"/>
    <dgm:cxn modelId="{096D5A1D-7EEC-4986-9CCF-1DF6AC81B719}" type="presParOf" srcId="{DD81F22A-9FCA-46FE-8631-F0EC1BC266D1}" destId="{B814F0F0-462C-4779-A83B-E4D4781E283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25ABD-BF52-4DCA-A937-73EEFE7450C2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E84F9-E0FD-464A-8885-A0C0C606503E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/>
            <a:t>Covid-19 was first discovered in Wuhan China in late 2019</a:t>
          </a:r>
          <a:endParaRPr lang="en-US" sz="2200" kern="1200"/>
        </a:p>
      </dsp:txBody>
      <dsp:txXfrm>
        <a:off x="0" y="675"/>
        <a:ext cx="6900512" cy="1106957"/>
      </dsp:txXfrm>
    </dsp:sp>
    <dsp:sp modelId="{BBF76809-7B83-4BFD-9EC5-CBF7BF932FE8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F4C02F-B5F7-4B74-AE0A-4DD231877986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/>
            <a:t>Since then the impact of the pandemic has been huge</a:t>
          </a:r>
          <a:endParaRPr lang="en-US" sz="2200" kern="1200"/>
        </a:p>
      </dsp:txBody>
      <dsp:txXfrm>
        <a:off x="0" y="1107633"/>
        <a:ext cx="6900512" cy="1106957"/>
      </dsp:txXfrm>
    </dsp:sp>
    <dsp:sp modelId="{D890FBF2-DCC6-4CE5-89BD-6221F5DE138C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04A4CC-E9B0-46F9-A596-C8FEA3CBE446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/>
            <a:t>Over 5.5 million people have died from Covid-19 and there have been nearly 300 million cases</a:t>
          </a:r>
          <a:endParaRPr lang="en-US" sz="2200" kern="1200"/>
        </a:p>
      </dsp:txBody>
      <dsp:txXfrm>
        <a:off x="0" y="2214591"/>
        <a:ext cx="6900512" cy="1106957"/>
      </dsp:txXfrm>
    </dsp:sp>
    <dsp:sp modelId="{A5975998-ED2A-4CFE-BD51-F8C8C40C67AC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F30E1F-3F5B-4302-9F3F-258EFB5BA87A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/>
            <a:t>These figures are likely even higher as not all cases have been recorded</a:t>
          </a:r>
          <a:endParaRPr lang="en-US" sz="2200" kern="1200"/>
        </a:p>
      </dsp:txBody>
      <dsp:txXfrm>
        <a:off x="0" y="3321549"/>
        <a:ext cx="6900512" cy="1106957"/>
      </dsp:txXfrm>
    </dsp:sp>
    <dsp:sp modelId="{B3AE2271-293F-4E70-A915-767B1C28DFBB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AD2E6-1672-48E2-83CF-994307FE4C62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/>
            <a:t>Analysing data related to Covid-19 is critical for us to be able to more fully understand and hence effectively tackle the pandemic</a:t>
          </a:r>
          <a:endParaRPr lang="en-US" sz="2200" kern="1200"/>
        </a:p>
      </dsp:txBody>
      <dsp:txXfrm>
        <a:off x="0" y="4428507"/>
        <a:ext cx="6900512" cy="1106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58613C-5A9B-4461-AB2A-FEDE52299E96}">
      <dsp:nvSpPr>
        <dsp:cNvPr id="0" name=""/>
        <dsp:cNvSpPr/>
      </dsp:nvSpPr>
      <dsp:spPr>
        <a:xfrm>
          <a:off x="0" y="352044"/>
          <a:ext cx="6263640" cy="115478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100" kern="1200"/>
            <a:t>The Center for Systems Science and Engineering (CSSE) at Johns Hopkins University (JHU) maintains a </a:t>
          </a:r>
          <a:r>
            <a:rPr lang="en-IE" sz="2100" kern="1200">
              <a:hlinkClick xmlns:r="http://schemas.openxmlformats.org/officeDocument/2006/relationships" r:id="rId1"/>
            </a:rPr>
            <a:t>Covid-19 Data Repository</a:t>
          </a:r>
          <a:endParaRPr lang="en-US" sz="2100" kern="1200"/>
        </a:p>
      </dsp:txBody>
      <dsp:txXfrm>
        <a:off x="56372" y="408416"/>
        <a:ext cx="6150896" cy="1042045"/>
      </dsp:txXfrm>
    </dsp:sp>
    <dsp:sp modelId="{0278E5F4-476E-4445-9D83-345975379C0D}">
      <dsp:nvSpPr>
        <dsp:cNvPr id="0" name=""/>
        <dsp:cNvSpPr/>
      </dsp:nvSpPr>
      <dsp:spPr>
        <a:xfrm>
          <a:off x="0" y="1567314"/>
          <a:ext cx="6263640" cy="1154789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100" kern="1200"/>
            <a:t>The goal of this project is to analyse, pre-process and consume this data with a view to developing a Shiny dashboard to report on Covid-19 cases and deaths</a:t>
          </a:r>
          <a:endParaRPr lang="en-US" sz="2100" kern="1200"/>
        </a:p>
      </dsp:txBody>
      <dsp:txXfrm>
        <a:off x="56372" y="1623686"/>
        <a:ext cx="6150896" cy="1042045"/>
      </dsp:txXfrm>
    </dsp:sp>
    <dsp:sp modelId="{B5F911C6-C583-4C1A-AAF6-B8C6DEB2D327}">
      <dsp:nvSpPr>
        <dsp:cNvPr id="0" name=""/>
        <dsp:cNvSpPr/>
      </dsp:nvSpPr>
      <dsp:spPr>
        <a:xfrm>
          <a:off x="0" y="2782584"/>
          <a:ext cx="6263640" cy="1154789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100" b="0" i="0" kern="1200"/>
            <a:t>Shiny is an R package that makes it easy to build interactive web apps straight from the R statistical programming language</a:t>
          </a:r>
          <a:endParaRPr lang="en-US" sz="2100" kern="1200"/>
        </a:p>
      </dsp:txBody>
      <dsp:txXfrm>
        <a:off x="56372" y="2838956"/>
        <a:ext cx="6150896" cy="1042045"/>
      </dsp:txXfrm>
    </dsp:sp>
    <dsp:sp modelId="{B814F0F0-462C-4779-A83B-E4D4781E2837}">
      <dsp:nvSpPr>
        <dsp:cNvPr id="0" name=""/>
        <dsp:cNvSpPr/>
      </dsp:nvSpPr>
      <dsp:spPr>
        <a:xfrm>
          <a:off x="0" y="3997854"/>
          <a:ext cx="6263640" cy="115478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100" kern="1200"/>
            <a:t>Learning Shiny is also a goal of this project</a:t>
          </a:r>
          <a:endParaRPr lang="en-US" sz="2100" kern="1200"/>
        </a:p>
      </dsp:txBody>
      <dsp:txXfrm>
        <a:off x="56372" y="4054226"/>
        <a:ext cx="6150896" cy="1042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96319-3EC0-4A9E-BE19-F7D623DA696D}" type="datetimeFigureOut">
              <a:rPr lang="en-IE" smtClean="0"/>
              <a:t>04/01/2022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12680-1D4D-47C8-94DF-8969434689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44717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12680-1D4D-47C8-94DF-8969434689A1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78667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7A08A-FF8A-4CF7-9106-3079043FD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62849-9888-4DEF-9130-29E0E86C2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689C4-538A-4B86-88B6-6EC0EC73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A15F-C281-40BE-BEC6-C78F73FD4130}" type="datetimeFigureOut">
              <a:rPr lang="en-IE" smtClean="0"/>
              <a:t>04/01/2022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2B796-208B-40D3-AAB4-B9529F7CB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5B219-24F5-4E84-AC1F-A53F2A406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F94A-0783-489A-AC31-B17A3350BC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0987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59F6C-B2CB-4514-A204-467A0967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5A779A-9A41-4856-8944-6761078E5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31C24-E4DD-403E-AED7-E2F4515D7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A15F-C281-40BE-BEC6-C78F73FD4130}" type="datetimeFigureOut">
              <a:rPr lang="en-IE" smtClean="0"/>
              <a:t>04/01/2022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5E832-0F9D-404F-84E9-C23F5D771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80FC2-9BBE-4EAF-B553-133FC9F0B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F94A-0783-489A-AC31-B17A3350BC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8966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960BFF-DDC6-47ED-B3D0-7721C7D2B9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7384D-EB20-48DA-B79F-D5626FE25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39D63-AFA0-4601-A79A-CFF80470A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A15F-C281-40BE-BEC6-C78F73FD4130}" type="datetimeFigureOut">
              <a:rPr lang="en-IE" smtClean="0"/>
              <a:t>04/01/2022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D4345-634B-457E-B634-12EA07AB2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0B31D-BE7C-44A7-B657-E834D7C3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F94A-0783-489A-AC31-B17A3350BC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3618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7D954-12C7-4E26-B261-0478F1D7B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E6106-AF9D-48E4-B65B-DF3810315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26210-8423-42B0-8714-72E4AD27D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A15F-C281-40BE-BEC6-C78F73FD4130}" type="datetimeFigureOut">
              <a:rPr lang="en-IE" smtClean="0"/>
              <a:t>04/01/2022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96FDF-1E0F-4C84-AC30-340445419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0BD60-B5CA-4D93-A279-46B114B5A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F94A-0783-489A-AC31-B17A3350BC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5197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C350B-C645-49E4-ABF2-7567688E9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8761D-4FAF-4C53-B34C-63C8A5999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37113-2175-43EB-8B57-2161083A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A15F-C281-40BE-BEC6-C78F73FD4130}" type="datetimeFigureOut">
              <a:rPr lang="en-IE" smtClean="0"/>
              <a:t>04/01/2022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482BD-D4A5-40F9-9FB2-1148514C9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D5375-F34D-474E-B69E-B0E891646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F94A-0783-489A-AC31-B17A3350BC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132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CAB06-318B-497B-830E-6B1DE47B2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AEF91-67F6-479E-9B27-30E3B51C0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9895A-83EB-4DB6-B1C2-3943E4E4B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C876E-8EFE-41BE-8FE8-B49F2E33F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A15F-C281-40BE-BEC6-C78F73FD4130}" type="datetimeFigureOut">
              <a:rPr lang="en-IE" smtClean="0"/>
              <a:t>04/01/2022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254BE-9760-40A0-BCBE-73DABFED5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3DE70-067F-456A-AD7C-CDE6C0962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F94A-0783-489A-AC31-B17A3350BC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0278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9ED37-2736-4B11-806B-6B07D86B0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7BBE5-E35E-479C-B6FD-E85E15B71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F3964-C005-4214-BA87-E8F69E57E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459FA-E4BB-4C11-9974-A2475B6350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066944-EF0F-42E3-B1D1-4B2A00205A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B615B0-3A13-4F67-9B93-589CA3D1B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A15F-C281-40BE-BEC6-C78F73FD4130}" type="datetimeFigureOut">
              <a:rPr lang="en-IE" smtClean="0"/>
              <a:t>04/01/2022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7EE70-BCC3-4263-BE70-D1304F3D4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17CB68-E3AE-498C-923A-9ED5E4AEC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F94A-0783-489A-AC31-B17A3350BC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8930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267D9-5E15-4EE6-8D71-BC3E9E7E5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F51B1-1671-4EA7-AC52-E49818D3E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A15F-C281-40BE-BEC6-C78F73FD4130}" type="datetimeFigureOut">
              <a:rPr lang="en-IE" smtClean="0"/>
              <a:t>04/01/2022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27BE25-3D53-4C6C-868F-2D3F571C1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5FE2B-14D6-4453-9F01-7A1F9E733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F94A-0783-489A-AC31-B17A3350BC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2961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8441D4-D330-4BB7-AD3C-751FFE3A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A15F-C281-40BE-BEC6-C78F73FD4130}" type="datetimeFigureOut">
              <a:rPr lang="en-IE" smtClean="0"/>
              <a:t>04/01/2022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55A45D-3B3F-46CB-B338-C25DB5045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23992-D646-4D7C-8B70-7F036A5F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F94A-0783-489A-AC31-B17A3350BC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7582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CC74E-0057-408D-9A26-B419A9455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E26D2-80AE-4F2C-BF99-30B831329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40B40-259A-447F-BA22-8AAAD5761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C89DC-60B7-4174-B1D6-F8AA9C276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A15F-C281-40BE-BEC6-C78F73FD4130}" type="datetimeFigureOut">
              <a:rPr lang="en-IE" smtClean="0"/>
              <a:t>04/01/2022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CE265-0F28-4BB0-91A0-43C00100B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B5B80-0845-4AC8-873D-1C336F2C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F94A-0783-489A-AC31-B17A3350BC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010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844D7-A4D0-48D2-A738-56593B6E9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2ECA52-2567-4006-9A2C-0A876C7B6A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882D3-F227-4F11-A9B5-649E54850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20516-815A-4394-9311-24ABFF57B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A15F-C281-40BE-BEC6-C78F73FD4130}" type="datetimeFigureOut">
              <a:rPr lang="en-IE" smtClean="0"/>
              <a:t>04/01/2022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B4685-A448-491D-BEDA-5499C75BE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7DAFB-F307-47A2-805B-D00D5E16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F94A-0783-489A-AC31-B17A3350BC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8725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91663E-35D2-4373-9068-FF69F9F94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A4E8C-941A-4314-A888-7063AA00E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36577-480C-4E4B-B758-B5B9E190D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4A15F-C281-40BE-BEC6-C78F73FD4130}" type="datetimeFigureOut">
              <a:rPr lang="en-IE" smtClean="0"/>
              <a:t>04/01/2022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BC79F-95AD-456E-A158-9CF60B5F1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62835-4D8A-4DA9-AB3D-3D46DDA0B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8F94A-0783-489A-AC31-B17A3350BC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6553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vid-dashboard.shinyapps.io/Covid-Dashboar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ovid-dashboard.shinyapps.io/Covid-Dashboar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vid-dashboard.shinyapps.io/Covid-Dashboar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S1473-3099(20)30120-1" TargetMode="External"/><Relationship Id="rId2" Type="http://schemas.openxmlformats.org/officeDocument/2006/relationships/hyperlink" Target="https://www.arcgis.com/apps/opsdashboard/index.html#/bda7594740fd40299423467b48e9ecf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C6863-FEAA-4552-9B76-0FD9D1B54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IE" sz="2000" b="0" i="0">
                <a:solidFill>
                  <a:srgbClr val="080808"/>
                </a:solidFill>
                <a:effectLst/>
                <a:latin typeface="-apple-system"/>
              </a:rPr>
              <a:t>Development of a Data Visualisation Dashboard for Covid-19</a:t>
            </a:r>
            <a:endParaRPr lang="en-IE" sz="200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B4CAE0-25E0-4A32-814D-BB3EE2BD1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IE" sz="3600" b="0" i="0">
                <a:solidFill>
                  <a:srgbClr val="080808"/>
                </a:solidFill>
                <a:effectLst/>
                <a:latin typeface="-apple-system"/>
              </a:rPr>
              <a:t>Data Analytics and Visualisation Project</a:t>
            </a:r>
            <a:br>
              <a:rPr lang="en-IE" sz="3600" b="0" i="0">
                <a:solidFill>
                  <a:srgbClr val="080808"/>
                </a:solidFill>
                <a:effectLst/>
                <a:latin typeface="-apple-system"/>
              </a:rPr>
            </a:br>
            <a:br>
              <a:rPr lang="en-IE" sz="3600" b="0" i="0">
                <a:solidFill>
                  <a:srgbClr val="080808"/>
                </a:solidFill>
                <a:effectLst/>
                <a:latin typeface="-apple-system"/>
              </a:rPr>
            </a:br>
            <a:r>
              <a:rPr lang="en-IE" sz="3600">
                <a:solidFill>
                  <a:srgbClr val="080808"/>
                </a:solidFill>
              </a:rPr>
              <a:t>Andre McQuaid (S00216958) 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7F8039-FA3D-478B-BA1D-7E4F96BE6094}"/>
              </a:ext>
            </a:extLst>
          </p:cNvPr>
          <p:cNvSpPr txBox="1"/>
          <p:nvPr/>
        </p:nvSpPr>
        <p:spPr>
          <a:xfrm>
            <a:off x="3580513" y="5903819"/>
            <a:ext cx="610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>
                <a:hlinkClick r:id="rId3"/>
              </a:rPr>
              <a:t>https://covid-dashboard.shinyapps.io/Covid-Dashboard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5388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04"/>
    </mc:Choice>
    <mc:Fallback xmlns="">
      <p:transition spd="slow" advTm="1070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784A93-0DD6-42ED-BA5C-2C6B848F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All Up Tab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C3700-4BFF-4410-9260-EDFDCEB81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all-up tab displays higher-level aggregated information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C94D4D-BB95-4CF1-8C28-1FF9B0C1C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" y="2636573"/>
            <a:ext cx="11548872" cy="3580150"/>
          </a:xfrm>
          <a:prstGeom prst="rect">
            <a:avLst/>
          </a:prstGeom>
        </p:spPr>
      </p:pic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046F5055-E5FA-42FC-93FE-794692E89B7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2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150"/>
    </mc:Choice>
    <mc:Fallback xmlns="">
      <p:transition spd="slow" advTm="231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83C88-E07C-48EE-AF3E-70E66A0B6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E" sz="5400"/>
              <a:t>Findings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8A5AA-8734-4715-838A-25D02CBD2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IE" sz="2200" dirty="0"/>
              <a:t>Shiny is a powerful dashboarding package</a:t>
            </a:r>
          </a:p>
          <a:p>
            <a:r>
              <a:rPr lang="en-IE" sz="2200" dirty="0"/>
              <a:t>It can leverage R’s statistical programming power</a:t>
            </a:r>
          </a:p>
          <a:p>
            <a:r>
              <a:rPr lang="en-IE" sz="2200" dirty="0"/>
              <a:t>Shiny has access to the many R packages</a:t>
            </a:r>
          </a:p>
          <a:p>
            <a:r>
              <a:rPr lang="en-IE" sz="2200" dirty="0"/>
              <a:t>It is well integrated into RStudio</a:t>
            </a:r>
          </a:p>
          <a:p>
            <a:r>
              <a:rPr lang="en-IE" sz="2200" dirty="0"/>
              <a:t>Apps can be easily deployed to ShinyApps.io (</a:t>
            </a:r>
            <a:r>
              <a:rPr lang="en-IE" sz="2200" dirty="0">
                <a:hlinkClick r:id="rId2"/>
              </a:rPr>
              <a:t>App Link</a:t>
            </a:r>
            <a:r>
              <a:rPr lang="en-IE" sz="2200" dirty="0"/>
              <a:t>)</a:t>
            </a:r>
          </a:p>
          <a:p>
            <a:r>
              <a:rPr lang="en-IE" sz="2200" dirty="0"/>
              <a:t>Shiny requires a deep understanding of R and RStudio</a:t>
            </a:r>
          </a:p>
          <a:p>
            <a:r>
              <a:rPr lang="en-IE" sz="2200" dirty="0"/>
              <a:t>Debugging issues can be difficult</a:t>
            </a:r>
          </a:p>
        </p:txBody>
      </p:sp>
    </p:spTree>
    <p:extLst>
      <p:ext uri="{BB962C8B-B14F-4D97-AF65-F5344CB8AC3E}">
        <p14:creationId xmlns:p14="http://schemas.microsoft.com/office/powerpoint/2010/main" val="373875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771"/>
    </mc:Choice>
    <mc:Fallback xmlns="">
      <p:transition spd="slow" advTm="4277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83C88-E07C-48EE-AF3E-70E66A0B6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E" sz="5400" dirty="0"/>
              <a:t>Dashboard Demo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8A5AA-8734-4715-838A-25D02CBD2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IE" sz="2200" dirty="0"/>
              <a:t>The dashboard will be demoed: (</a:t>
            </a:r>
            <a:r>
              <a:rPr lang="en-IE" sz="2200" dirty="0">
                <a:hlinkClick r:id="rId2"/>
              </a:rPr>
              <a:t>App Link</a:t>
            </a:r>
            <a:r>
              <a:rPr lang="en-IE" sz="2200" dirty="0"/>
              <a:t>)</a:t>
            </a:r>
          </a:p>
          <a:p>
            <a:endParaRPr lang="en-IE" sz="2200" dirty="0"/>
          </a:p>
          <a:p>
            <a:r>
              <a:rPr lang="en-IE" sz="2200" dirty="0"/>
              <a:t>Happy to field any follow up questions via my </a:t>
            </a:r>
            <a:r>
              <a:rPr lang="en-IE" sz="2200" dirty="0" err="1"/>
              <a:t>ITSligo</a:t>
            </a:r>
            <a:r>
              <a:rPr lang="en-IE" sz="2200" dirty="0"/>
              <a:t> email address</a:t>
            </a:r>
          </a:p>
          <a:p>
            <a:endParaRPr lang="en-IE" sz="2200" dirty="0"/>
          </a:p>
          <a:p>
            <a:r>
              <a:rPr lang="en-IE" sz="22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8817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771"/>
    </mc:Choice>
    <mc:Fallback xmlns="">
      <p:transition spd="slow" advTm="4277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69326A-0483-4FA1-B4F9-674EAAD19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E" sz="5400"/>
              <a:t>Covid-19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FE68BD6F-10B2-4319-865A-A2084B4260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141624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372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48"/>
    </mc:Choice>
    <mc:Fallback xmlns="">
      <p:transition spd="slow" advTm="2284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995959-4D19-4748-9D7D-72DA03F3B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IE" sz="6000">
                <a:solidFill>
                  <a:schemeClr val="bg1"/>
                </a:solidFill>
              </a:rPr>
              <a:t>Proposal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861924-617F-4051-9CF6-58C0C9BC9D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5672776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131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727"/>
    </mc:Choice>
    <mc:Fallback xmlns="">
      <p:transition spd="slow" advTm="2572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D4B47-5301-4EAA-AA7E-80CF9F87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E" sz="2500" b="1"/>
              <a:t>COVID-19 Dashboard</a:t>
            </a:r>
            <a:br>
              <a:rPr lang="en-IE" sz="2500" b="1"/>
            </a:br>
            <a:r>
              <a:rPr lang="en-IE" sz="2500" b="1"/>
              <a:t>The Center for Systems Science and Engineering (CSSE) at Johns Hopkins University (JHU)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70835-BEE1-43FC-8009-73B615DB8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IE" sz="2000"/>
              <a:t>The JHU dataset is trusted and is used extensively</a:t>
            </a:r>
          </a:p>
          <a:p>
            <a:r>
              <a:rPr lang="en-IE" sz="2000"/>
              <a:t>For example, in the CSSE’s own Covid-19 dashboard available </a:t>
            </a:r>
            <a:r>
              <a:rPr lang="en-IE" sz="2000">
                <a:hlinkClick r:id="rId2"/>
              </a:rPr>
              <a:t>here</a:t>
            </a:r>
            <a:endParaRPr lang="en-IE" sz="2000"/>
          </a:p>
          <a:p>
            <a:endParaRPr lang="en-IE" sz="2000">
              <a:hlinkClick r:id="rId3"/>
            </a:endParaRPr>
          </a:p>
          <a:p>
            <a:pPr marL="0" indent="0">
              <a:buNone/>
            </a:pPr>
            <a:endParaRPr lang="en-IE" sz="2000">
              <a:hlinkClick r:id="rId3"/>
            </a:endParaRPr>
          </a:p>
          <a:p>
            <a:r>
              <a:rPr lang="en-IE" sz="2000">
                <a:hlinkClick r:id="rId3"/>
              </a:rPr>
              <a:t>Lancet Article</a:t>
            </a:r>
            <a:endParaRPr lang="en-IE" sz="200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B76CA86-AAFA-435E-872E-820CA4E0F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853" y="2198878"/>
            <a:ext cx="7433732" cy="3772619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5758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849"/>
    </mc:Choice>
    <mc:Fallback xmlns="">
      <p:transition spd="slow" advTm="2184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C0BBF-AC93-4281-945B-574D3A09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JHU Covid-19 Data Schema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7C758E-63AB-4355-98ED-9F31E0A75E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1252516"/>
              </p:ext>
            </p:extLst>
          </p:nvPr>
        </p:nvGraphicFramePr>
        <p:xfrm>
          <a:off x="4777316" y="847511"/>
          <a:ext cx="6780701" cy="51606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3000">
                  <a:extLst>
                    <a:ext uri="{9D8B030D-6E8A-4147-A177-3AD203B41FA5}">
                      <a16:colId xmlns:a16="http://schemas.microsoft.com/office/drawing/2014/main" val="1225587040"/>
                    </a:ext>
                  </a:extLst>
                </a:gridCol>
                <a:gridCol w="4997701">
                  <a:extLst>
                    <a:ext uri="{9D8B030D-6E8A-4147-A177-3AD203B41FA5}">
                      <a16:colId xmlns:a16="http://schemas.microsoft.com/office/drawing/2014/main" val="3583646897"/>
                    </a:ext>
                  </a:extLst>
                </a:gridCol>
              </a:tblGrid>
              <a:tr h="3600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1900">
                          <a:effectLst/>
                        </a:rPr>
                        <a:t>Field Name</a:t>
                      </a:r>
                      <a:endParaRPr lang="en-IE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309" marR="1193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1900">
                          <a:effectLst/>
                        </a:rPr>
                        <a:t>Description</a:t>
                      </a:r>
                      <a:endParaRPr lang="en-IE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309" marR="119309" marT="0" marB="0"/>
                </a:tc>
                <a:extLst>
                  <a:ext uri="{0D108BD9-81ED-4DB2-BD59-A6C34878D82A}">
                    <a16:rowId xmlns:a16="http://schemas.microsoft.com/office/drawing/2014/main" val="3337694746"/>
                  </a:ext>
                </a:extLst>
              </a:tr>
              <a:tr h="6721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1600">
                          <a:effectLst/>
                        </a:rPr>
                        <a:t>Date</a:t>
                      </a:r>
                      <a:endParaRPr lang="en-IE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309" marR="11930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1900">
                          <a:effectLst/>
                        </a:rPr>
                        <a:t>Data snapshot date - MM-DD-YYYY.csv in UTC</a:t>
                      </a:r>
                      <a:endParaRPr lang="en-IE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309" marR="119309" marT="0" marB="0"/>
                </a:tc>
                <a:extLst>
                  <a:ext uri="{0D108BD9-81ED-4DB2-BD59-A6C34878D82A}">
                    <a16:rowId xmlns:a16="http://schemas.microsoft.com/office/drawing/2014/main" val="989404981"/>
                  </a:ext>
                </a:extLst>
              </a:tr>
              <a:tr h="3600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1600">
                          <a:effectLst/>
                        </a:rPr>
                        <a:t>Province/State</a:t>
                      </a:r>
                      <a:endParaRPr lang="en-IE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309" marR="11930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1900">
                          <a:effectLst/>
                        </a:rPr>
                        <a:t>Province, state or dependency name</a:t>
                      </a:r>
                      <a:endParaRPr lang="en-IE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309" marR="119309" marT="0" marB="0"/>
                </a:tc>
                <a:extLst>
                  <a:ext uri="{0D108BD9-81ED-4DB2-BD59-A6C34878D82A}">
                    <a16:rowId xmlns:a16="http://schemas.microsoft.com/office/drawing/2014/main" val="3727346812"/>
                  </a:ext>
                </a:extLst>
              </a:tr>
              <a:tr h="3600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1600">
                          <a:effectLst/>
                        </a:rPr>
                        <a:t>Country/Region</a:t>
                      </a:r>
                      <a:endParaRPr lang="en-IE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309" marR="1193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1900">
                          <a:effectLst/>
                        </a:rPr>
                        <a:t>Country, region or sovereignty name. </a:t>
                      </a:r>
                      <a:endParaRPr lang="en-IE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309" marR="119309" marT="0" marB="0"/>
                </a:tc>
                <a:extLst>
                  <a:ext uri="{0D108BD9-81ED-4DB2-BD59-A6C34878D82A}">
                    <a16:rowId xmlns:a16="http://schemas.microsoft.com/office/drawing/2014/main" val="137649820"/>
                  </a:ext>
                </a:extLst>
              </a:tr>
              <a:tr h="6721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1600">
                          <a:effectLst/>
                        </a:rPr>
                        <a:t>Last Update</a:t>
                      </a:r>
                      <a:endParaRPr lang="en-IE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309" marR="1193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1900">
                          <a:effectLst/>
                        </a:rPr>
                        <a:t>MM/DD/YYYY HH:mm:ss (24 hour format, in UTC)</a:t>
                      </a:r>
                      <a:endParaRPr lang="en-IE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309" marR="119309" marT="0" marB="0"/>
                </a:tc>
                <a:extLst>
                  <a:ext uri="{0D108BD9-81ED-4DB2-BD59-A6C34878D82A}">
                    <a16:rowId xmlns:a16="http://schemas.microsoft.com/office/drawing/2014/main" val="880628130"/>
                  </a:ext>
                </a:extLst>
              </a:tr>
              <a:tr h="6721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1600">
                          <a:effectLst/>
                        </a:rPr>
                        <a:t>Confirmed</a:t>
                      </a:r>
                      <a:endParaRPr lang="en-IE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309" marR="11930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1900">
                          <a:effectLst/>
                        </a:rPr>
                        <a:t> Counts include confirmed and probable (where reported).</a:t>
                      </a:r>
                      <a:endParaRPr lang="en-IE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309" marR="119309" marT="0" marB="0"/>
                </a:tc>
                <a:extLst>
                  <a:ext uri="{0D108BD9-81ED-4DB2-BD59-A6C34878D82A}">
                    <a16:rowId xmlns:a16="http://schemas.microsoft.com/office/drawing/2014/main" val="3864043851"/>
                  </a:ext>
                </a:extLst>
              </a:tr>
              <a:tr h="6721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1600">
                          <a:effectLst/>
                        </a:rPr>
                        <a:t>Deaths</a:t>
                      </a:r>
                      <a:endParaRPr lang="en-IE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309" marR="1193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1900">
                          <a:effectLst/>
                        </a:rPr>
                        <a:t>Counts include confirmed and probable (where reported).</a:t>
                      </a:r>
                      <a:endParaRPr lang="en-IE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309" marR="119309" marT="0" marB="0"/>
                </a:tc>
                <a:extLst>
                  <a:ext uri="{0D108BD9-81ED-4DB2-BD59-A6C34878D82A}">
                    <a16:rowId xmlns:a16="http://schemas.microsoft.com/office/drawing/2014/main" val="453982604"/>
                  </a:ext>
                </a:extLst>
              </a:tr>
              <a:tr h="6721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1600">
                          <a:effectLst/>
                        </a:rPr>
                        <a:t>Recovered</a:t>
                      </a:r>
                      <a:endParaRPr lang="en-IE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309" marR="1193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1900">
                          <a:effectLst/>
                        </a:rPr>
                        <a:t>Recovered cases are estimates based on local media reports</a:t>
                      </a:r>
                      <a:endParaRPr lang="en-IE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309" marR="119309" marT="0" marB="0"/>
                </a:tc>
                <a:extLst>
                  <a:ext uri="{0D108BD9-81ED-4DB2-BD59-A6C34878D82A}">
                    <a16:rowId xmlns:a16="http://schemas.microsoft.com/office/drawing/2014/main" val="1004990797"/>
                  </a:ext>
                </a:extLst>
              </a:tr>
              <a:tr h="3600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1600">
                          <a:effectLst/>
                        </a:rPr>
                        <a:t>Latitude</a:t>
                      </a:r>
                      <a:endParaRPr lang="en-IE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309" marR="1193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1900">
                          <a:effectLst/>
                        </a:rPr>
                        <a:t>Location Data</a:t>
                      </a:r>
                      <a:endParaRPr lang="en-IE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309" marR="119309" marT="0" marB="0"/>
                </a:tc>
                <a:extLst>
                  <a:ext uri="{0D108BD9-81ED-4DB2-BD59-A6C34878D82A}">
                    <a16:rowId xmlns:a16="http://schemas.microsoft.com/office/drawing/2014/main" val="612369945"/>
                  </a:ext>
                </a:extLst>
              </a:tr>
              <a:tr h="3600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1600">
                          <a:effectLst/>
                        </a:rPr>
                        <a:t>Longitude</a:t>
                      </a:r>
                      <a:endParaRPr lang="en-IE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309" marR="1193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1900">
                          <a:effectLst/>
                        </a:rPr>
                        <a:t>Location Data</a:t>
                      </a:r>
                      <a:endParaRPr lang="en-IE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309" marR="119309" marT="0" marB="0"/>
                </a:tc>
                <a:extLst>
                  <a:ext uri="{0D108BD9-81ED-4DB2-BD59-A6C34878D82A}">
                    <a16:rowId xmlns:a16="http://schemas.microsoft.com/office/drawing/2014/main" val="3252396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7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72"/>
    </mc:Choice>
    <mc:Fallback xmlns="">
      <p:transition spd="slow" advTm="1177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85AC3-7716-4FDB-BBCD-25744897F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IE" sz="3200">
                <a:solidFill>
                  <a:srgbClr val="FFFFFF"/>
                </a:solidFill>
              </a:rPr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AD920-A2A7-4D54-8CD6-CD7A39E9C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 fontScale="92500" lnSpcReduction="10000"/>
          </a:bodyPr>
          <a:lstStyle/>
          <a:p>
            <a:r>
              <a:rPr lang="en-IE" sz="1600" dirty="0"/>
              <a:t>The JHU dataset is pre-processed using an R script to validate the data and then transform it into the following schema to facilitate use in the dashboard</a:t>
            </a:r>
          </a:p>
          <a:p>
            <a:r>
              <a:rPr lang="en-IE" sz="1600" dirty="0"/>
              <a:t>The data has been processed (Data </a:t>
            </a:r>
            <a:r>
              <a:rPr lang="en-IE" sz="1600" dirty="0" err="1"/>
              <a:t>Preprocessing.R</a:t>
            </a:r>
            <a:r>
              <a:rPr lang="en-IE" sz="1600" dirty="0"/>
              <a:t>) from January 22</a:t>
            </a:r>
            <a:r>
              <a:rPr lang="en-IE" sz="1600" baseline="30000" dirty="0"/>
              <a:t>nd</a:t>
            </a:r>
            <a:r>
              <a:rPr lang="en-IE" sz="1600" dirty="0"/>
              <a:t> 2020 up until 27</a:t>
            </a:r>
            <a:r>
              <a:rPr lang="en-IE" sz="1600" baseline="30000" dirty="0"/>
              <a:t>th</a:t>
            </a:r>
            <a:r>
              <a:rPr lang="en-IE" sz="1600" dirty="0"/>
              <a:t> of December 2021</a:t>
            </a:r>
          </a:p>
          <a:p>
            <a:endParaRPr lang="en-IE" sz="1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3D5045F-80BD-4A1E-B3A0-15CBDD9C7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906292"/>
              </p:ext>
            </p:extLst>
          </p:nvPr>
        </p:nvGraphicFramePr>
        <p:xfrm>
          <a:off x="4662102" y="1546544"/>
          <a:ext cx="6903723" cy="36418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73961">
                  <a:extLst>
                    <a:ext uri="{9D8B030D-6E8A-4147-A177-3AD203B41FA5}">
                      <a16:colId xmlns:a16="http://schemas.microsoft.com/office/drawing/2014/main" val="3870549620"/>
                    </a:ext>
                  </a:extLst>
                </a:gridCol>
                <a:gridCol w="4329762">
                  <a:extLst>
                    <a:ext uri="{9D8B030D-6E8A-4147-A177-3AD203B41FA5}">
                      <a16:colId xmlns:a16="http://schemas.microsoft.com/office/drawing/2014/main" val="746899982"/>
                    </a:ext>
                  </a:extLst>
                </a:gridCol>
              </a:tblGrid>
              <a:tr h="404653">
                <a:tc>
                  <a:txBody>
                    <a:bodyPr/>
                    <a:lstStyle/>
                    <a:p>
                      <a:pPr algn="l" fontAlgn="b"/>
                      <a:r>
                        <a:rPr lang="en-IE" sz="2100" b="1" u="none" strike="noStrike">
                          <a:effectLst/>
                        </a:rPr>
                        <a:t>Field Name</a:t>
                      </a:r>
                      <a:endParaRPr lang="en-IE" sz="2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56" marR="14556" marT="14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100" b="1" u="none" strike="noStrike">
                          <a:effectLst/>
                        </a:rPr>
                        <a:t>Description</a:t>
                      </a:r>
                      <a:endParaRPr lang="en-IE" sz="2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56" marR="14556" marT="14556" marB="0" anchor="b"/>
                </a:tc>
                <a:extLst>
                  <a:ext uri="{0D108BD9-81ED-4DB2-BD59-A6C34878D82A}">
                    <a16:rowId xmlns:a16="http://schemas.microsoft.com/office/drawing/2014/main" val="984530010"/>
                  </a:ext>
                </a:extLst>
              </a:tr>
              <a:tr h="404653">
                <a:tc>
                  <a:txBody>
                    <a:bodyPr/>
                    <a:lstStyle/>
                    <a:p>
                      <a:pPr algn="l" fontAlgn="b"/>
                      <a:r>
                        <a:rPr lang="en-IE" sz="2100" u="none" strike="noStrike">
                          <a:effectLst/>
                        </a:rPr>
                        <a:t>Date</a:t>
                      </a:r>
                      <a:endParaRPr lang="en-IE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56" marR="14556" marT="14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100" u="none" strike="noStrike">
                          <a:effectLst/>
                        </a:rPr>
                        <a:t>Date snapshot</a:t>
                      </a:r>
                      <a:endParaRPr lang="en-IE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56" marR="14556" marT="14556" marB="0" anchor="b"/>
                </a:tc>
                <a:extLst>
                  <a:ext uri="{0D108BD9-81ED-4DB2-BD59-A6C34878D82A}">
                    <a16:rowId xmlns:a16="http://schemas.microsoft.com/office/drawing/2014/main" val="725024207"/>
                  </a:ext>
                </a:extLst>
              </a:tr>
              <a:tr h="404653">
                <a:tc>
                  <a:txBody>
                    <a:bodyPr/>
                    <a:lstStyle/>
                    <a:p>
                      <a:pPr algn="l" fontAlgn="b"/>
                      <a:r>
                        <a:rPr lang="en-IE" sz="2100" u="none" strike="noStrike">
                          <a:effectLst/>
                        </a:rPr>
                        <a:t>Cases</a:t>
                      </a:r>
                      <a:endParaRPr lang="en-IE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56" marR="14556" marT="14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100" u="none" strike="noStrike">
                          <a:effectLst/>
                        </a:rPr>
                        <a:t>Total number of cases</a:t>
                      </a:r>
                      <a:endParaRPr lang="en-IE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56" marR="14556" marT="14556" marB="0" anchor="b"/>
                </a:tc>
                <a:extLst>
                  <a:ext uri="{0D108BD9-81ED-4DB2-BD59-A6C34878D82A}">
                    <a16:rowId xmlns:a16="http://schemas.microsoft.com/office/drawing/2014/main" val="2199420095"/>
                  </a:ext>
                </a:extLst>
              </a:tr>
              <a:tr h="404653">
                <a:tc>
                  <a:txBody>
                    <a:bodyPr/>
                    <a:lstStyle/>
                    <a:p>
                      <a:pPr algn="l" fontAlgn="b"/>
                      <a:r>
                        <a:rPr lang="en-IE" sz="2100" u="none" strike="noStrike">
                          <a:effectLst/>
                        </a:rPr>
                        <a:t>NewCases</a:t>
                      </a:r>
                      <a:endParaRPr lang="en-IE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56" marR="14556" marT="14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100" u="none" strike="noStrike">
                          <a:effectLst/>
                        </a:rPr>
                        <a:t>Total number of new cases</a:t>
                      </a:r>
                      <a:endParaRPr lang="en-IE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56" marR="14556" marT="14556" marB="0" anchor="b"/>
                </a:tc>
                <a:extLst>
                  <a:ext uri="{0D108BD9-81ED-4DB2-BD59-A6C34878D82A}">
                    <a16:rowId xmlns:a16="http://schemas.microsoft.com/office/drawing/2014/main" val="1947424414"/>
                  </a:ext>
                </a:extLst>
              </a:tr>
              <a:tr h="404653">
                <a:tc>
                  <a:txBody>
                    <a:bodyPr/>
                    <a:lstStyle/>
                    <a:p>
                      <a:pPr algn="l" fontAlgn="b"/>
                      <a:r>
                        <a:rPr lang="en-IE" sz="2100" u="none" strike="noStrike">
                          <a:effectLst/>
                        </a:rPr>
                        <a:t>Deaths</a:t>
                      </a:r>
                      <a:endParaRPr lang="en-IE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56" marR="14556" marT="14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100" u="none" strike="noStrike">
                          <a:effectLst/>
                        </a:rPr>
                        <a:t>Total number of deaths</a:t>
                      </a:r>
                      <a:endParaRPr lang="en-IE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56" marR="14556" marT="14556" marB="0" anchor="b"/>
                </a:tc>
                <a:extLst>
                  <a:ext uri="{0D108BD9-81ED-4DB2-BD59-A6C34878D82A}">
                    <a16:rowId xmlns:a16="http://schemas.microsoft.com/office/drawing/2014/main" val="2844695885"/>
                  </a:ext>
                </a:extLst>
              </a:tr>
              <a:tr h="404653">
                <a:tc>
                  <a:txBody>
                    <a:bodyPr/>
                    <a:lstStyle/>
                    <a:p>
                      <a:pPr algn="l" fontAlgn="b"/>
                      <a:r>
                        <a:rPr lang="en-IE" sz="2100" u="none" strike="noStrike">
                          <a:effectLst/>
                        </a:rPr>
                        <a:t>NewDeaths</a:t>
                      </a:r>
                      <a:endParaRPr lang="en-IE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56" marR="14556" marT="14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100" u="none" strike="noStrike">
                          <a:effectLst/>
                        </a:rPr>
                        <a:t>Total number of new deaths</a:t>
                      </a:r>
                      <a:endParaRPr lang="en-IE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56" marR="14556" marT="14556" marB="0" anchor="b"/>
                </a:tc>
                <a:extLst>
                  <a:ext uri="{0D108BD9-81ED-4DB2-BD59-A6C34878D82A}">
                    <a16:rowId xmlns:a16="http://schemas.microsoft.com/office/drawing/2014/main" val="1146476165"/>
                  </a:ext>
                </a:extLst>
              </a:tr>
              <a:tr h="404653">
                <a:tc>
                  <a:txBody>
                    <a:bodyPr/>
                    <a:lstStyle/>
                    <a:p>
                      <a:pPr algn="l" fontAlgn="b"/>
                      <a:r>
                        <a:rPr lang="en-IE" sz="2100" u="none" strike="noStrike">
                          <a:effectLst/>
                        </a:rPr>
                        <a:t>Country</a:t>
                      </a:r>
                      <a:endParaRPr lang="en-IE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56" marR="14556" marT="14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100" u="none" strike="noStrike">
                          <a:effectLst/>
                        </a:rPr>
                        <a:t>Country name</a:t>
                      </a:r>
                      <a:endParaRPr lang="en-IE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56" marR="14556" marT="14556" marB="0" anchor="b"/>
                </a:tc>
                <a:extLst>
                  <a:ext uri="{0D108BD9-81ED-4DB2-BD59-A6C34878D82A}">
                    <a16:rowId xmlns:a16="http://schemas.microsoft.com/office/drawing/2014/main" val="2048908864"/>
                  </a:ext>
                </a:extLst>
              </a:tr>
              <a:tr h="404653">
                <a:tc>
                  <a:txBody>
                    <a:bodyPr/>
                    <a:lstStyle/>
                    <a:p>
                      <a:pPr algn="l" fontAlgn="b"/>
                      <a:r>
                        <a:rPr lang="en-IE" sz="2100" u="none" strike="noStrike">
                          <a:effectLst/>
                        </a:rPr>
                        <a:t>NewCasesRolling7</a:t>
                      </a:r>
                      <a:endParaRPr lang="en-IE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56" marR="14556" marT="14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100" u="none" strike="noStrike">
                          <a:effectLst/>
                        </a:rPr>
                        <a:t>Rolling 7 day new cases average</a:t>
                      </a:r>
                      <a:endParaRPr lang="en-IE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56" marR="14556" marT="14556" marB="0" anchor="b"/>
                </a:tc>
                <a:extLst>
                  <a:ext uri="{0D108BD9-81ED-4DB2-BD59-A6C34878D82A}">
                    <a16:rowId xmlns:a16="http://schemas.microsoft.com/office/drawing/2014/main" val="1724342917"/>
                  </a:ext>
                </a:extLst>
              </a:tr>
              <a:tr h="404653">
                <a:tc>
                  <a:txBody>
                    <a:bodyPr/>
                    <a:lstStyle/>
                    <a:p>
                      <a:pPr algn="l" fontAlgn="b"/>
                      <a:r>
                        <a:rPr lang="en-IE" sz="2100" u="none" strike="noStrike">
                          <a:effectLst/>
                        </a:rPr>
                        <a:t>NewDeathsRolling7</a:t>
                      </a:r>
                      <a:endParaRPr lang="en-IE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56" marR="14556" marT="14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100" u="none" strike="noStrike">
                          <a:effectLst/>
                        </a:rPr>
                        <a:t>Rolling 7 day new deaths avrerage</a:t>
                      </a:r>
                      <a:endParaRPr lang="en-IE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56" marR="14556" marT="14556" marB="0" anchor="b"/>
                </a:tc>
                <a:extLst>
                  <a:ext uri="{0D108BD9-81ED-4DB2-BD59-A6C34878D82A}">
                    <a16:rowId xmlns:a16="http://schemas.microsoft.com/office/drawing/2014/main" val="1408330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59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79"/>
    </mc:Choice>
    <mc:Fallback xmlns="">
      <p:transition spd="slow" advTm="2537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F7B2A-1570-4CAA-A254-7F1FC8DBA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Shiny and R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E78651-3B38-46EC-858F-E018C856C50E}"/>
              </a:ext>
            </a:extLst>
          </p:cNvPr>
          <p:cNvSpPr txBox="1">
            <a:spLocks/>
          </p:cNvSpPr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Shiny is a powerful dashboarding technology that can natively leverage the power of R and its many packages, including graphical ones such as ggplot2</a:t>
            </a:r>
          </a:p>
          <a:p>
            <a:r>
              <a:rPr lang="en-US" sz="1200"/>
              <a:t>Shiny enables composition of user interface elements by embedding components within a tree-like structure starting with a high-level page</a:t>
            </a:r>
          </a:p>
          <a:p>
            <a:r>
              <a:rPr lang="en-US" sz="1200"/>
              <a:t>In this example, a fluidPage (fluid in that it can support dynamic user interfaces such as phone screens) contains a sidebar layout, that consists of a side bar and one main panel</a:t>
            </a:r>
          </a:p>
          <a:p>
            <a:r>
              <a:rPr lang="en-US" sz="1200"/>
              <a:t>Shiny dashboards can be easily built up and extended using this paradigm</a:t>
            </a:r>
          </a:p>
          <a:p>
            <a:r>
              <a:rPr lang="en-US" sz="1200"/>
              <a:t>The Shiny gallery contains many sample apps that can be used as the basis for new ones. Those in the Life Sciences section served as a basis for this app</a:t>
            </a:r>
          </a:p>
          <a:p>
            <a:r>
              <a:rPr lang="en-US" sz="1200"/>
              <a:t>Shiny apps can be authored and published to shinyapps.io from within Rstudio</a:t>
            </a:r>
          </a:p>
          <a:p>
            <a:pPr marL="0"/>
            <a:endParaRPr lang="en-US" sz="12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39AD94-7CAC-4B42-AD4A-E377BE2CE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9048" y="1914137"/>
            <a:ext cx="5458968" cy="302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3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997"/>
    </mc:Choice>
    <mc:Fallback xmlns="">
      <p:transition spd="slow" advTm="4699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4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54220-BE13-4721-B47E-40979A96B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en-IE" sz="5400"/>
              <a:t>Time Series Tab</a:t>
            </a:r>
          </a:p>
        </p:txBody>
      </p:sp>
      <p:pic>
        <p:nvPicPr>
          <p:cNvPr id="9" name="Picture 8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D81D14E9-1745-4E03-99F8-988D54619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1627541"/>
            <a:ext cx="5458968" cy="3602918"/>
          </a:xfrm>
          <a:prstGeom prst="rect">
            <a:avLst/>
          </a:prstGeom>
        </p:spPr>
      </p:pic>
      <p:sp>
        <p:nvSpPr>
          <p:cNvPr id="17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A9A0AB7-9571-4FB1-AEDF-8AA7C9923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r>
              <a:rPr lang="en-IE" sz="2200"/>
              <a:t>The time series tab can display country-specific Covid-19 metrics</a:t>
            </a:r>
          </a:p>
          <a:p>
            <a:r>
              <a:rPr lang="en-IE" sz="2200"/>
              <a:t>Clicking the play button shows an evolution over 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569858-88DE-4339-BA56-72F0D6884B5F}"/>
              </a:ext>
            </a:extLst>
          </p:cNvPr>
          <p:cNvSpPr txBox="1"/>
          <p:nvPr/>
        </p:nvSpPr>
        <p:spPr>
          <a:xfrm>
            <a:off x="8762400" y="2685600"/>
            <a:ext cx="813600" cy="403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241409-A124-4F4B-986C-7154F431C26B}"/>
              </a:ext>
            </a:extLst>
          </p:cNvPr>
          <p:cNvCxnSpPr>
            <a:cxnSpLocks/>
          </p:cNvCxnSpPr>
          <p:nvPr/>
        </p:nvCxnSpPr>
        <p:spPr>
          <a:xfrm flipH="1" flipV="1">
            <a:off x="2354893" y="3557392"/>
            <a:ext cx="4822989" cy="1571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5699B7F-DC8F-4832-A779-BA31E3F492E7}"/>
              </a:ext>
            </a:extLst>
          </p:cNvPr>
          <p:cNvSpPr txBox="1"/>
          <p:nvPr/>
        </p:nvSpPr>
        <p:spPr>
          <a:xfrm>
            <a:off x="7209148" y="4761829"/>
            <a:ext cx="310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Clicking on the play button enables animation</a:t>
            </a:r>
          </a:p>
        </p:txBody>
      </p:sp>
    </p:spTree>
    <p:extLst>
      <p:ext uri="{BB962C8B-B14F-4D97-AF65-F5344CB8AC3E}">
        <p14:creationId xmlns:p14="http://schemas.microsoft.com/office/powerpoint/2010/main" val="320285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23"/>
    </mc:Choice>
    <mc:Fallback xmlns="">
      <p:transition spd="slow" advTm="2512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65C8C-7EB4-4506-AF5B-5F131D58A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Map Tab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794B161A-2AC4-4305-9555-BC7570390020}"/>
              </a:ext>
            </a:extLst>
          </p:cNvPr>
          <p:cNvSpPr txBox="1">
            <a:spLocks/>
          </p:cNvSpPr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The map tab allows the user to visualise country-specific information by geographical location</a:t>
            </a:r>
          </a:p>
          <a:p>
            <a:r>
              <a:rPr lang="en-US" sz="2200"/>
              <a:t>The user can select a date</a:t>
            </a:r>
          </a:p>
          <a:p>
            <a:r>
              <a:rPr lang="en-US" sz="2200"/>
              <a:t>The user can pan and zoom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C14848-93E2-4081-BFAA-9828F8094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9048" y="1654835"/>
            <a:ext cx="5458968" cy="354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8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594"/>
    </mc:Choice>
    <mc:Fallback xmlns="">
      <p:transition spd="slow" advTm="21594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701</Words>
  <Application>Microsoft Office PowerPoint</Application>
  <PresentationFormat>Widescreen</PresentationFormat>
  <Paragraphs>94</Paragraphs>
  <Slides>12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Office Theme</vt:lpstr>
      <vt:lpstr>Data Analytics and Visualisation Project  Andre McQuaid (S00216958) </vt:lpstr>
      <vt:lpstr>Covid-19</vt:lpstr>
      <vt:lpstr>Proposal</vt:lpstr>
      <vt:lpstr>COVID-19 Dashboard The Center for Systems Science and Engineering (CSSE) at Johns Hopkins University (JHU)</vt:lpstr>
      <vt:lpstr>JHU Covid-19 Data Schema</vt:lpstr>
      <vt:lpstr>Data Preprocessing</vt:lpstr>
      <vt:lpstr>Shiny and R</vt:lpstr>
      <vt:lpstr>Time Series Tab</vt:lpstr>
      <vt:lpstr>Map Tab</vt:lpstr>
      <vt:lpstr>All Up Tab</vt:lpstr>
      <vt:lpstr>Findings</vt:lpstr>
      <vt:lpstr>Dashboard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DAV Project</dc:title>
  <dc:creator>Andre McQuaid</dc:creator>
  <cp:lastModifiedBy>Andre McQuaid</cp:lastModifiedBy>
  <cp:revision>8</cp:revision>
  <dcterms:created xsi:type="dcterms:W3CDTF">2021-12-31T15:08:34Z</dcterms:created>
  <dcterms:modified xsi:type="dcterms:W3CDTF">2022-01-04T20:00:24Z</dcterms:modified>
</cp:coreProperties>
</file>