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BE16-127E-4B62-B288-141AB11B5394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F1C-96AD-4F0A-936D-25CFFD8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9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BE16-127E-4B62-B288-141AB11B5394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F1C-96AD-4F0A-936D-25CFFD8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5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BE16-127E-4B62-B288-141AB11B5394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F1C-96AD-4F0A-936D-25CFFD8C2F0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615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BE16-127E-4B62-B288-141AB11B5394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F1C-96AD-4F0A-936D-25CFFD8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2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BE16-127E-4B62-B288-141AB11B5394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F1C-96AD-4F0A-936D-25CFFD8C2F0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2145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BE16-127E-4B62-B288-141AB11B5394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F1C-96AD-4F0A-936D-25CFFD8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07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BE16-127E-4B62-B288-141AB11B5394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F1C-96AD-4F0A-936D-25CFFD8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BE16-127E-4B62-B288-141AB11B5394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F1C-96AD-4F0A-936D-25CFFD8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2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BE16-127E-4B62-B288-141AB11B5394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F1C-96AD-4F0A-936D-25CFFD8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7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BE16-127E-4B62-B288-141AB11B5394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F1C-96AD-4F0A-936D-25CFFD8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9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BE16-127E-4B62-B288-141AB11B5394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F1C-96AD-4F0A-936D-25CFFD8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BE16-127E-4B62-B288-141AB11B5394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F1C-96AD-4F0A-936D-25CFFD8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BE16-127E-4B62-B288-141AB11B5394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F1C-96AD-4F0A-936D-25CFFD8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5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BE16-127E-4B62-B288-141AB11B5394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F1C-96AD-4F0A-936D-25CFFD8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BE16-127E-4B62-B288-141AB11B5394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F1C-96AD-4F0A-936D-25CFFD8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7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BE16-127E-4B62-B288-141AB11B5394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F1C-96AD-4F0A-936D-25CFFD8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BE16-127E-4B62-B288-141AB11B5394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7B7F1C-96AD-4F0A-936D-25CFFD8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1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Algoritmos Básicos de Teoria dos Números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Francisco Elio Parente Arcos Filho, UEA, Brazil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7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Crivo de Eratóstenes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pt-BR" dirty="0" smtClean="0"/>
              <a:t>ódigo intuitivo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01" y="2450923"/>
            <a:ext cx="507753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Crivo de Eratóstenes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Pode-se Otimizar armazenando previamente o 2(único primo par) e depois testando só os ímpares</a:t>
            </a:r>
          </a:p>
          <a:p>
            <a:r>
              <a:rPr lang="pt-BR" dirty="0" smtClean="0"/>
              <a:t>Tempo de processamento cai pela metade!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Crivo de Eratóstenes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94" y="1270000"/>
            <a:ext cx="6034147" cy="4963393"/>
          </a:xfrm>
        </p:spPr>
      </p:pic>
    </p:spTree>
    <p:extLst>
      <p:ext uri="{BB962C8B-B14F-4D97-AF65-F5344CB8AC3E}">
        <p14:creationId xmlns:p14="http://schemas.microsoft.com/office/powerpoint/2010/main" val="377678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Crivo de Eratóstenes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otimizar mais ainda! Percebendo que na hora de marca os multiplos j de i, não precisamos começar de (i+i).</a:t>
            </a:r>
          </a:p>
          <a:p>
            <a:r>
              <a:rPr lang="pt-BR" dirty="0" smtClean="0"/>
              <a:t>Como já vimos, isso testa números que ja foram marcados</a:t>
            </a:r>
          </a:p>
          <a:p>
            <a:r>
              <a:rPr lang="pt-BR" dirty="0" smtClean="0"/>
              <a:t>Podemos evitar isso comecando de (i*i)</a:t>
            </a:r>
          </a:p>
          <a:p>
            <a:r>
              <a:rPr lang="pt-BR" dirty="0" smtClean="0"/>
              <a:t>Isso funciona porque todo múltiplo de i é da forma k*i e, confome a lógica do crivo, todos os múltiplos k*i com k menor que i e que são compostos já foram marcados em iterações anteriores!</a:t>
            </a:r>
            <a:endParaRPr lang="en-US" dirty="0" smtClean="0"/>
          </a:p>
          <a:p>
            <a:r>
              <a:rPr lang="pt-BR" dirty="0" smtClean="0"/>
              <a:t>E os números menores que i*i não marcados são de certeza primos!</a:t>
            </a:r>
          </a:p>
        </p:txBody>
      </p:sp>
    </p:spTree>
    <p:extLst>
      <p:ext uri="{BB962C8B-B14F-4D97-AF65-F5344CB8AC3E}">
        <p14:creationId xmlns:p14="http://schemas.microsoft.com/office/powerpoint/2010/main" val="240698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Crivo de Eratóstenes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06" y="1270000"/>
            <a:ext cx="5335723" cy="4915936"/>
          </a:xfrm>
        </p:spPr>
      </p:pic>
    </p:spTree>
    <p:extLst>
      <p:ext uri="{BB962C8B-B14F-4D97-AF65-F5344CB8AC3E}">
        <p14:creationId xmlns:p14="http://schemas.microsoft.com/office/powerpoint/2010/main" val="341502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Crivo</a:t>
            </a:r>
            <a:r>
              <a:rPr lang="en-US" dirty="0" smtClean="0"/>
              <a:t> de </a:t>
            </a:r>
            <a:r>
              <a:rPr lang="en-US" dirty="0" err="1" smtClean="0"/>
              <a:t>Erat</a:t>
            </a:r>
            <a:r>
              <a:rPr lang="pt-BR" dirty="0" smtClean="0"/>
              <a:t>óstenes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Ficando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acelerar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procurando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at</a:t>
            </a:r>
            <a:r>
              <a:rPr lang="pt-BR" dirty="0" smtClean="0"/>
              <a:t>é a raiz de N!</a:t>
            </a:r>
          </a:p>
          <a:p>
            <a:r>
              <a:rPr lang="pt-BR" dirty="0" smtClean="0"/>
              <a:t>Isto funciona em acordo com a otimização anterior: Eu só preciso testar até a raiz dos números(i) que quero saber se são primos porque começo a marcar os seus múltiplos a partir de seu valor ao quadrado(i*i).</a:t>
            </a:r>
          </a:p>
          <a:p>
            <a:r>
              <a:rPr lang="pt-BR" dirty="0" smtClean="0"/>
              <a:t>E como já vimos, todos os números menores que i*i e não marcados é porque já são primos!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8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Crivo</a:t>
            </a:r>
            <a:r>
              <a:rPr lang="en-US" dirty="0" smtClean="0"/>
              <a:t> de </a:t>
            </a:r>
            <a:r>
              <a:rPr lang="en-US" dirty="0" err="1" smtClean="0"/>
              <a:t>Erat</a:t>
            </a:r>
            <a:r>
              <a:rPr lang="pt-BR" dirty="0" smtClean="0"/>
              <a:t>óstenes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23" y="1233608"/>
            <a:ext cx="4876800" cy="5398220"/>
          </a:xfrm>
        </p:spPr>
      </p:pic>
    </p:spTree>
    <p:extLst>
      <p:ext uri="{BB962C8B-B14F-4D97-AF65-F5344CB8AC3E}">
        <p14:creationId xmlns:p14="http://schemas.microsoft.com/office/powerpoint/2010/main" val="298000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Crivo</a:t>
            </a:r>
            <a:r>
              <a:rPr lang="en-US" dirty="0" smtClean="0"/>
              <a:t> de </a:t>
            </a:r>
            <a:r>
              <a:rPr lang="en-US" dirty="0" err="1" smtClean="0"/>
              <a:t>Erat</a:t>
            </a:r>
            <a:r>
              <a:rPr lang="pt-BR" dirty="0" smtClean="0"/>
              <a:t>óstenes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última otimização é, em vez de usar um vetor de inteiros como um vetor booleano como é o caso do EHCOMPOSTO, ultilizar a estrutura de dados bitset</a:t>
            </a:r>
          </a:p>
          <a:p>
            <a:r>
              <a:rPr lang="pt-BR" dirty="0" smtClean="0"/>
              <a:t>Bitset eh um conjunto de bits de tamanho definido.</a:t>
            </a:r>
          </a:p>
          <a:p>
            <a:r>
              <a:rPr lang="pt-BR" dirty="0" smtClean="0"/>
              <a:t>Otimiza muito em memória porque agora, em vez de guardar o espaço de memória equivalente a um int pra cada número, só precisará de um bit por número!</a:t>
            </a:r>
          </a:p>
          <a:p>
            <a:r>
              <a:rPr lang="pt-BR" dirty="0" smtClean="0"/>
              <a:t>E por ser um bit por posição o acesso e operações são mais rápidos.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00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Crivo de Eratóstenes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017" y="1449543"/>
            <a:ext cx="5290368" cy="5220888"/>
          </a:xfrm>
        </p:spPr>
      </p:pic>
    </p:spTree>
    <p:extLst>
      <p:ext uri="{BB962C8B-B14F-4D97-AF65-F5344CB8AC3E}">
        <p14:creationId xmlns:p14="http://schemas.microsoft.com/office/powerpoint/2010/main" val="245391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Crivo de Eratóstenes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</a:p>
          <a:p>
            <a:pPr lvl="1"/>
            <a:r>
              <a:rPr lang="pt-BR" dirty="0" smtClean="0"/>
              <a:t>1. Faça um programa que leia um número N e imprima a quantidade de divisores do número. N pode ser um número muito grande. A entrada termina com N=0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0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Básicos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 de Euclides simples pra MDC</a:t>
            </a:r>
          </a:p>
          <a:p>
            <a:r>
              <a:rPr lang="pt-BR" dirty="0" smtClean="0"/>
              <a:t>Crivo de Eratóstenes</a:t>
            </a:r>
          </a:p>
          <a:p>
            <a:r>
              <a:rPr lang="pt-BR" dirty="0" smtClean="0"/>
              <a:t>Número de Combinações</a:t>
            </a:r>
          </a:p>
          <a:p>
            <a:r>
              <a:rPr lang="pt-BR" dirty="0" smtClean="0"/>
              <a:t>Fatoração prima de fatoriais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007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 de Combinações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número de combinações  C(n,k) conta quantas maneiras podemos selecionar k elementos distintos em conjunto com n elementos, onde a ordem não importa. Em outras palavras, C(n,k) representa a quantidade de subconjuntos de k elementos de um conjunto com n elementos que pode ser descrito pela seguinte fórmula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Observe que há cálculo de fatorial ímplicito no cálculo das combinações.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24" y="3685270"/>
            <a:ext cx="2026688" cy="65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21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Números de Combinações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Fato 1: </a:t>
            </a:r>
            <a:r>
              <a:rPr lang="pt-BR" dirty="0"/>
              <a:t> A quantidade de subconjuntos vazio é igual a </a:t>
            </a:r>
            <a:r>
              <a:rPr lang="pt-BR" dirty="0" smtClean="0"/>
              <a:t>1.</a:t>
            </a:r>
          </a:p>
          <a:p>
            <a:endParaRPr lang="pt-BR" dirty="0" smtClean="0"/>
          </a:p>
          <a:p>
            <a:r>
              <a:rPr lang="pt-BR" dirty="0" smtClean="0"/>
              <a:t>Fato 2: </a:t>
            </a:r>
            <a:r>
              <a:rPr lang="pt-BR" dirty="0"/>
              <a:t>Só existe um subconjunto com n elementos de um conjunto com n elementos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Fato 3: </a:t>
            </a:r>
            <a:r>
              <a:rPr lang="pt-BR" dirty="0"/>
              <a:t>Para cada subconjunto com k elementos de um conjunto S com n elementos existe um subconjunto com n-k </a:t>
            </a:r>
            <a:r>
              <a:rPr lang="pt-BR" dirty="0" smtClean="0"/>
              <a:t>elementos.</a:t>
            </a:r>
          </a:p>
          <a:p>
            <a:endParaRPr lang="pt-BR" dirty="0" smtClean="0"/>
          </a:p>
          <a:p>
            <a:r>
              <a:rPr lang="pt-BR" dirty="0" smtClean="0"/>
              <a:t>Fato 4: </a:t>
            </a:r>
            <a:r>
              <a:rPr lang="pt-BR" dirty="0"/>
              <a:t>O número de subconjuntos de um conjunto com n elementos </a:t>
            </a:r>
            <a:r>
              <a:rPr lang="pt-BR" dirty="0" smtClean="0"/>
              <a:t>é 2</a:t>
            </a:r>
            <a:r>
              <a:rPr lang="pt-BR" baseline="30000" dirty="0" smtClean="0"/>
              <a:t>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56" y="2587113"/>
            <a:ext cx="1600423" cy="323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44" y="3586143"/>
            <a:ext cx="1590897" cy="295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165" y="4882747"/>
            <a:ext cx="2715004" cy="314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61" y="5612034"/>
            <a:ext cx="1343212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67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 de Combinações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problema de calcular C(n,k), mesmo pra limites relativamente pequenos como 5&lt;=k&lt;=n&lt;=100 os quais garantem que o resultado pode ser representado numa variável int comum, é que os fatoriais necessários ao cáculo não podem(overflow).</a:t>
            </a:r>
          </a:p>
          <a:p>
            <a:r>
              <a:rPr lang="pt-BR" dirty="0" smtClean="0"/>
              <a:t>Por exemplo: 100!=</a:t>
            </a:r>
            <a:r>
              <a:rPr lang="en-US" dirty="0" smtClean="0"/>
              <a:t>93.326.215.443.944.152.681.699.238.856.266.700.490.715.968.264.381.621.468.592.963.895.217.599.993.229.915.608.941.463.976.156.518.286.253.697.920.827.223.758.251.185.210.916.864.000.000.000.000.000.000.000.000</a:t>
            </a:r>
          </a:p>
          <a:p>
            <a:r>
              <a:rPr lang="pt-BR" dirty="0"/>
              <a:t>Vamos utilizar a definição recursiva do número de combinação para driblar este problema</a:t>
            </a:r>
            <a:r>
              <a:rPr lang="pt-BR" dirty="0" smtClean="0"/>
              <a:t>.</a:t>
            </a:r>
          </a:p>
          <a:p>
            <a:r>
              <a:rPr lang="pt-BR" dirty="0" smtClean="0"/>
              <a:t>Fato 5: </a:t>
            </a:r>
            <a:r>
              <a:rPr lang="pt-BR" dirty="0"/>
              <a:t>O número de combinação C(n,k) pode ser computado pela seguinte fórmula </a:t>
            </a:r>
            <a:r>
              <a:rPr lang="pt-BR" dirty="0" smtClean="0"/>
              <a:t>recursiva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007" y="6041362"/>
            <a:ext cx="3915321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91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pt-BR" dirty="0" smtClean="0"/>
              <a:t>Número de Combinações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fato 5 pode ser melhor ilustrado no triângulo de pascal, como sendo sua regra de formação.</a:t>
            </a:r>
          </a:p>
          <a:p>
            <a:r>
              <a:rPr lang="pt-BR" dirty="0" smtClean="0"/>
              <a:t>Isso acontece porque cada elemento do triângulo de pascal é a combinação do número de Linha com o de sua Coluna (a numeração começa de 0, cima pra baixo, esquerda pra direita).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0" y="3928697"/>
            <a:ext cx="89439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52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 de Combinações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aproveitar desse fato e usar uma técnica simples de programação dinâmica e fazer um algoritmo que só faça somas!</a:t>
            </a:r>
          </a:p>
          <a:p>
            <a:r>
              <a:rPr lang="pt-BR" dirty="0" smtClean="0"/>
              <a:t>Façamos uma matriz c</a:t>
            </a:r>
            <a:r>
              <a:rPr lang="en-US" dirty="0" smtClean="0"/>
              <a:t>[101][101]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armazenar</a:t>
            </a:r>
            <a:r>
              <a:rPr lang="pt-BR" dirty="0" smtClean="0"/>
              <a:t>á nosso triângulo de pascal e que guarde em c</a:t>
            </a:r>
            <a:r>
              <a:rPr lang="en-US" dirty="0" smtClean="0"/>
              <a:t>[n][k]</a:t>
            </a:r>
            <a:r>
              <a:rPr lang="pt-BR" dirty="0" smtClean="0"/>
              <a:t> o número de combinações C(n,k).</a:t>
            </a:r>
          </a:p>
          <a:p>
            <a:r>
              <a:rPr lang="pt-BR" dirty="0" smtClean="0"/>
              <a:t>Nosso triangulo de pascal ocupará toda a matriz triangular inferior à diagonal principal</a:t>
            </a:r>
          </a:p>
          <a:p>
            <a:r>
              <a:rPr lang="pt-BR" dirty="0" smtClean="0"/>
              <a:t>A primeira coluna e a digonal principal são todas preenchidas com 1</a:t>
            </a:r>
          </a:p>
          <a:p>
            <a:r>
              <a:rPr lang="pt-BR" dirty="0" smtClean="0"/>
              <a:t>As demais linhas i e colunas j</a:t>
            </a:r>
            <a:r>
              <a:rPr lang="pt-BR" dirty="0"/>
              <a:t>: c[i][j]=c[i-1][j-1]+c[i-1][j]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43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pt-BR" dirty="0" smtClean="0"/>
              <a:t>úmero de Combinações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14" y="1788691"/>
            <a:ext cx="6163907" cy="4342479"/>
          </a:xfrm>
        </p:spPr>
      </p:pic>
    </p:spTree>
    <p:extLst>
      <p:ext uri="{BB962C8B-B14F-4D97-AF65-F5344CB8AC3E}">
        <p14:creationId xmlns:p14="http://schemas.microsoft.com/office/powerpoint/2010/main" val="2146457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 de Combinações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otimizar(Como sempre kk) esse algoritmo fazendo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 observando que o prodruto de i números consecutivos é sempre divísel por 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08" y="2840741"/>
            <a:ext cx="4835919" cy="252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11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 de </a:t>
            </a:r>
            <a:r>
              <a:rPr lang="en-US" dirty="0" err="1" smtClean="0"/>
              <a:t>Combina</a:t>
            </a:r>
            <a:r>
              <a:rPr lang="pt-BR" dirty="0" smtClean="0"/>
              <a:t>ções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33" y="1930400"/>
            <a:ext cx="6657469" cy="3638041"/>
          </a:xfrm>
        </p:spPr>
      </p:pic>
    </p:spTree>
    <p:extLst>
      <p:ext uri="{BB962C8B-B14F-4D97-AF65-F5344CB8AC3E}">
        <p14:creationId xmlns:p14="http://schemas.microsoft.com/office/powerpoint/2010/main" val="1799394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Fatoração Prima de Fatorial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algoritmo interessante é fatorar, em fatores primos e seus respectivos expoentes, Fatoriais muito grandes.</a:t>
            </a:r>
          </a:p>
          <a:p>
            <a:r>
              <a:rPr lang="pt-BR" dirty="0" smtClean="0"/>
              <a:t>Principalmente se a representação do fatorial estourar o limite de representação da linguagem (overflow)  o que acontece fácil com valores relativamente baixos de N para N!</a:t>
            </a:r>
          </a:p>
          <a:p>
            <a:r>
              <a:rPr lang="pt-BR" dirty="0" smtClean="0"/>
              <a:t>O algoritmo pra fatorar N! consiste no seguinte:</a:t>
            </a:r>
          </a:p>
          <a:p>
            <a:pPr lvl="1"/>
            <a:r>
              <a:rPr lang="pt-BR" dirty="0" smtClean="0"/>
              <a:t>Para cada número p primo e menor ou igual a N(dica: use o crivo pra produzir p’s):</a:t>
            </a:r>
          </a:p>
          <a:p>
            <a:pPr lvl="2"/>
            <a:r>
              <a:rPr lang="pt-BR" dirty="0" smtClean="0"/>
              <a:t>O expoente de p é dado por: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85" y="4567611"/>
            <a:ext cx="73352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8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Fatoração Prima de Fatorial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Fatorar 12!</a:t>
            </a:r>
          </a:p>
          <a:p>
            <a:r>
              <a:rPr lang="pt-BR" dirty="0" smtClean="0"/>
              <a:t>Os números primos menores que 12 são: 2,3,5,7 e 11 (Produza os primos todos previamente com o crivo);</a:t>
            </a:r>
          </a:p>
          <a:p>
            <a:r>
              <a:rPr lang="pt-BR" dirty="0" smtClean="0"/>
              <a:t>O expoente de 2 será: (12</a:t>
            </a:r>
            <a:r>
              <a:rPr lang="en-US" dirty="0" smtClean="0"/>
              <a:t>/2</a:t>
            </a:r>
            <a:r>
              <a:rPr lang="pt-BR" dirty="0" smtClean="0"/>
              <a:t>)+(12/4)+(12</a:t>
            </a:r>
            <a:r>
              <a:rPr lang="en-US" dirty="0" smtClean="0"/>
              <a:t>/8</a:t>
            </a:r>
            <a:r>
              <a:rPr lang="pt-BR" dirty="0" smtClean="0"/>
              <a:t>)=6+3+1=9, ou seja, 2</a:t>
            </a:r>
            <a:r>
              <a:rPr lang="pt-BR" baseline="30000" dirty="0" smtClean="0"/>
              <a:t>9</a:t>
            </a:r>
          </a:p>
          <a:p>
            <a:r>
              <a:rPr lang="pt-BR" dirty="0"/>
              <a:t>O expoente de </a:t>
            </a:r>
            <a:r>
              <a:rPr lang="pt-BR" dirty="0" smtClean="0"/>
              <a:t>3 </a:t>
            </a:r>
            <a:r>
              <a:rPr lang="pt-BR" dirty="0"/>
              <a:t>será: (12</a:t>
            </a:r>
            <a:r>
              <a:rPr lang="en-US" dirty="0" smtClean="0"/>
              <a:t>/3</a:t>
            </a:r>
            <a:r>
              <a:rPr lang="pt-BR" dirty="0" smtClean="0"/>
              <a:t>)+(12/9)=4+1=5, </a:t>
            </a:r>
            <a:r>
              <a:rPr lang="pt-BR" dirty="0"/>
              <a:t>ou seja, </a:t>
            </a:r>
            <a:r>
              <a:rPr lang="pt-BR" dirty="0" smtClean="0"/>
              <a:t>3</a:t>
            </a:r>
            <a:r>
              <a:rPr lang="pt-BR" baseline="30000" dirty="0"/>
              <a:t>5</a:t>
            </a:r>
            <a:endParaRPr lang="en-US" dirty="0"/>
          </a:p>
          <a:p>
            <a:r>
              <a:rPr lang="pt-BR" dirty="0"/>
              <a:t>O expoente de </a:t>
            </a:r>
            <a:r>
              <a:rPr lang="pt-BR" dirty="0" smtClean="0"/>
              <a:t>5 </a:t>
            </a:r>
            <a:r>
              <a:rPr lang="pt-BR" dirty="0"/>
              <a:t>será: (12</a:t>
            </a:r>
            <a:r>
              <a:rPr lang="en-US" dirty="0" smtClean="0"/>
              <a:t>/5</a:t>
            </a:r>
            <a:r>
              <a:rPr lang="pt-BR" dirty="0" smtClean="0"/>
              <a:t>)=2, </a:t>
            </a:r>
            <a:r>
              <a:rPr lang="pt-BR" dirty="0"/>
              <a:t>ou seja, </a:t>
            </a:r>
            <a:r>
              <a:rPr lang="pt-BR" dirty="0" smtClean="0"/>
              <a:t>5</a:t>
            </a:r>
            <a:r>
              <a:rPr lang="pt-BR" baseline="30000" dirty="0"/>
              <a:t>2</a:t>
            </a:r>
            <a:endParaRPr lang="en-US" dirty="0"/>
          </a:p>
          <a:p>
            <a:r>
              <a:rPr lang="pt-BR" dirty="0"/>
              <a:t>O expoente de </a:t>
            </a:r>
            <a:r>
              <a:rPr lang="pt-BR" dirty="0" smtClean="0"/>
              <a:t>7 </a:t>
            </a:r>
            <a:r>
              <a:rPr lang="pt-BR" dirty="0"/>
              <a:t>será: (12</a:t>
            </a:r>
            <a:r>
              <a:rPr lang="en-US" dirty="0" smtClean="0"/>
              <a:t>/7</a:t>
            </a:r>
            <a:r>
              <a:rPr lang="pt-BR" dirty="0" smtClean="0"/>
              <a:t>)=1, </a:t>
            </a:r>
            <a:r>
              <a:rPr lang="pt-BR" dirty="0"/>
              <a:t>ou seja, </a:t>
            </a:r>
            <a:r>
              <a:rPr lang="pt-BR" dirty="0" smtClean="0"/>
              <a:t>7</a:t>
            </a:r>
            <a:r>
              <a:rPr lang="pt-BR" baseline="30000" dirty="0"/>
              <a:t>1</a:t>
            </a:r>
            <a:endParaRPr lang="en-US" dirty="0"/>
          </a:p>
          <a:p>
            <a:r>
              <a:rPr lang="pt-BR" dirty="0"/>
              <a:t>O expoente de </a:t>
            </a:r>
            <a:r>
              <a:rPr lang="pt-BR" dirty="0" smtClean="0"/>
              <a:t>11 </a:t>
            </a:r>
            <a:r>
              <a:rPr lang="pt-BR" dirty="0"/>
              <a:t>será: (12</a:t>
            </a:r>
            <a:r>
              <a:rPr lang="en-US" dirty="0" smtClean="0"/>
              <a:t>/11</a:t>
            </a:r>
            <a:r>
              <a:rPr lang="pt-BR" dirty="0" smtClean="0"/>
              <a:t>)=1, </a:t>
            </a:r>
            <a:r>
              <a:rPr lang="pt-BR" dirty="0"/>
              <a:t>ou seja, </a:t>
            </a:r>
            <a:r>
              <a:rPr lang="pt-BR" dirty="0" smtClean="0"/>
              <a:t>11</a:t>
            </a:r>
            <a:r>
              <a:rPr lang="pt-BR" baseline="30000" dirty="0" smtClean="0"/>
              <a:t>1</a:t>
            </a:r>
          </a:p>
          <a:p>
            <a:r>
              <a:rPr lang="pt-BR" dirty="0" smtClean="0"/>
              <a:t>Logo 12! = 2</a:t>
            </a:r>
            <a:r>
              <a:rPr lang="pt-BR" baseline="30000" dirty="0" smtClean="0"/>
              <a:t>9</a:t>
            </a:r>
            <a:r>
              <a:rPr lang="pt-BR" dirty="0" smtClean="0"/>
              <a:t> x 3</a:t>
            </a:r>
            <a:r>
              <a:rPr lang="pt-BR" baseline="30000" dirty="0" smtClean="0"/>
              <a:t>5</a:t>
            </a:r>
            <a:r>
              <a:rPr lang="pt-BR" dirty="0" smtClean="0"/>
              <a:t> x 5</a:t>
            </a:r>
            <a:r>
              <a:rPr lang="pt-BR" baseline="30000" dirty="0" smtClean="0"/>
              <a:t>2</a:t>
            </a:r>
            <a:r>
              <a:rPr lang="pt-BR" dirty="0" smtClean="0"/>
              <a:t> x 7 x 11</a:t>
            </a:r>
            <a:endParaRPr lang="pt-BR" baseline="30000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69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Euclides Simples (MDC)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calcualar MDC de dois números inteiros em praticamente O(1)</a:t>
            </a:r>
          </a:p>
          <a:p>
            <a:r>
              <a:rPr lang="pt-BR" dirty="0" smtClean="0"/>
              <a:t>A idéia:</a:t>
            </a:r>
          </a:p>
          <a:p>
            <a:pPr lvl="1"/>
            <a:r>
              <a:rPr lang="pt-BR" dirty="0" smtClean="0"/>
              <a:t>Baseado na seguinte definição Recursiva</a:t>
            </a:r>
          </a:p>
          <a:p>
            <a:pPr lvl="2"/>
            <a:r>
              <a:rPr lang="pt-BR" dirty="0" smtClean="0"/>
              <a:t>MDC(a,b) = MDC (b,a%b)</a:t>
            </a:r>
          </a:p>
          <a:p>
            <a:pPr lvl="2"/>
            <a:r>
              <a:rPr lang="pt-BR" dirty="0" smtClean="0"/>
              <a:t>MDC(a,0) = a</a:t>
            </a:r>
          </a:p>
          <a:p>
            <a:endParaRPr lang="pt-B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Fatoração Prima de Fatorial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25" y="1930400"/>
            <a:ext cx="6692285" cy="4425324"/>
          </a:xfrm>
        </p:spPr>
      </p:pic>
    </p:spTree>
    <p:extLst>
      <p:ext uri="{BB962C8B-B14F-4D97-AF65-F5344CB8AC3E}">
        <p14:creationId xmlns:p14="http://schemas.microsoft.com/office/powerpoint/2010/main" val="395055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Euclides Simples (MDC)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Pode-se aplicar diretamente a definição recursiva no Código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47" y="2698627"/>
            <a:ext cx="3503004" cy="334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Euclides</a:t>
            </a:r>
            <a:r>
              <a:rPr lang="en-US" dirty="0" smtClean="0"/>
              <a:t> simples (MDC)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Pode</a:t>
            </a:r>
            <a:r>
              <a:rPr lang="en-US" dirty="0" smtClean="0"/>
              <a:t>-se </a:t>
            </a:r>
            <a:r>
              <a:rPr lang="en-US" dirty="0" err="1" smtClean="0"/>
              <a:t>Otimizar</a:t>
            </a:r>
            <a:r>
              <a:rPr lang="en-US" dirty="0" smtClean="0"/>
              <a:t>, </a:t>
            </a:r>
            <a:r>
              <a:rPr lang="en-US" dirty="0" err="1" smtClean="0"/>
              <a:t>fazendo</a:t>
            </a:r>
            <a:r>
              <a:rPr lang="en-US" dirty="0" smtClean="0"/>
              <a:t> </a:t>
            </a:r>
            <a:r>
              <a:rPr lang="en-US" dirty="0" err="1" smtClean="0"/>
              <a:t>iterativamente</a:t>
            </a:r>
            <a:r>
              <a:rPr lang="en-US" dirty="0" smtClean="0"/>
              <a:t> (com </a:t>
            </a:r>
            <a:r>
              <a:rPr lang="en-US" dirty="0" err="1" smtClean="0"/>
              <a:t>repeti</a:t>
            </a:r>
            <a:r>
              <a:rPr lang="pt-BR" dirty="0" smtClean="0"/>
              <a:t>ção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08" y="2568483"/>
            <a:ext cx="2889151" cy="39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Euclides</a:t>
            </a:r>
            <a:r>
              <a:rPr lang="en-US" dirty="0" smtClean="0"/>
              <a:t> Simples (MDC	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Exerc</a:t>
            </a:r>
            <a:r>
              <a:rPr lang="pt-BR" dirty="0" smtClean="0"/>
              <a:t>ícios</a:t>
            </a:r>
          </a:p>
          <a:p>
            <a:pPr lvl="1"/>
            <a:r>
              <a:rPr lang="pt-BR" dirty="0" smtClean="0"/>
              <a:t>1. Leia dois Números inteiros e calcule o MMC deles.</a:t>
            </a:r>
          </a:p>
          <a:p>
            <a:pPr lvl="1"/>
            <a:r>
              <a:rPr lang="pt-BR" dirty="0" smtClean="0"/>
              <a:t>2. Leia Dois números inteiros e imprima o resultado da divisão em forma de fração irredutível (n </a:t>
            </a:r>
            <a:r>
              <a:rPr lang="en-US" dirty="0" smtClean="0"/>
              <a:t>/ d</a:t>
            </a:r>
            <a:r>
              <a:rPr lang="pt-BR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Crivo</a:t>
            </a:r>
            <a:r>
              <a:rPr lang="en-US" dirty="0" smtClean="0"/>
              <a:t> de </a:t>
            </a:r>
            <a:r>
              <a:rPr lang="en-US" dirty="0" err="1" smtClean="0"/>
              <a:t>Erat</a:t>
            </a:r>
            <a:r>
              <a:rPr lang="pt-BR" dirty="0" smtClean="0"/>
              <a:t>óstenes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objetivo desse algortimo é gerar todos os primos menores que um determinado número N dado.</a:t>
            </a:r>
          </a:p>
          <a:p>
            <a:r>
              <a:rPr lang="pt-BR" dirty="0" smtClean="0"/>
              <a:t>Muito importante em problemas em que se é preciso iterar sobre o conjunto dos números primos</a:t>
            </a:r>
          </a:p>
          <a:p>
            <a:r>
              <a:rPr lang="pt-BR" dirty="0" smtClean="0"/>
              <a:t>A estratégia mais comum associada a problemas desse tipo é usar o crivo pra gerar todos os primos antes de qualquer cálculo e depois somente consultar(GANHE-SE MUITO TEMPO DE EXECUÇÃO)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Crivo de Eratóstenes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idéia:</a:t>
            </a:r>
          </a:p>
          <a:p>
            <a:pPr lvl="1"/>
            <a:r>
              <a:rPr lang="pt-BR" dirty="0" smtClean="0"/>
              <a:t>Cria-se dois vetores: PRIMOS(para guardar os números primos) e EHCOMPOSTO(que na posição i, diz se i é um número composto)</a:t>
            </a:r>
          </a:p>
          <a:p>
            <a:pPr lvl="1"/>
            <a:r>
              <a:rPr lang="pt-BR" dirty="0" smtClean="0"/>
              <a:t>Inicializa-se todos os números como primos a primeiro momento (Todo EHCOMPOSTO recebe falso)</a:t>
            </a:r>
          </a:p>
          <a:p>
            <a:pPr lvl="1"/>
            <a:r>
              <a:rPr lang="pt-BR" dirty="0" smtClean="0"/>
              <a:t>Depois para cada número i de 2 até N(limite de teste):</a:t>
            </a:r>
          </a:p>
          <a:p>
            <a:pPr lvl="2"/>
            <a:r>
              <a:rPr lang="pt-BR" dirty="0" smtClean="0"/>
              <a:t>se EHCOMPOSTO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]==FALSE</a:t>
            </a:r>
          </a:p>
          <a:p>
            <a:pPr lvl="3"/>
            <a:r>
              <a:rPr lang="en-US" dirty="0" err="1" smtClean="0"/>
              <a:t>Guarda</a:t>
            </a:r>
            <a:r>
              <a:rPr lang="en-US" dirty="0" smtClean="0"/>
              <a:t> I </a:t>
            </a:r>
            <a:r>
              <a:rPr lang="en-US" dirty="0" err="1" smtClean="0"/>
              <a:t>em</a:t>
            </a:r>
            <a:r>
              <a:rPr lang="en-US" dirty="0" smtClean="0"/>
              <a:t> PRIMOS</a:t>
            </a:r>
          </a:p>
          <a:p>
            <a:pPr lvl="3"/>
            <a:r>
              <a:rPr lang="en-US" dirty="0" err="1" smtClean="0"/>
              <a:t>Marca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multiplos</a:t>
            </a:r>
            <a:r>
              <a:rPr lang="en-US" dirty="0" smtClean="0"/>
              <a:t> j de I </a:t>
            </a:r>
            <a:r>
              <a:rPr lang="en-US" dirty="0" err="1" smtClean="0"/>
              <a:t>maiores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I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compostos</a:t>
            </a:r>
            <a:r>
              <a:rPr lang="en-US" dirty="0" smtClean="0"/>
              <a:t> (EHCOMPOSTO[j]=TRUE)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Crivo</a:t>
            </a:r>
            <a:r>
              <a:rPr lang="en-US" dirty="0" smtClean="0"/>
              <a:t> de </a:t>
            </a:r>
            <a:r>
              <a:rPr lang="en-US" dirty="0" err="1" smtClean="0"/>
              <a:t>Erat</a:t>
            </a:r>
            <a:r>
              <a:rPr lang="pt-BR" dirty="0" smtClean="0"/>
              <a:t>óstenes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19" y="2572544"/>
            <a:ext cx="3810000" cy="3057525"/>
          </a:xfrm>
        </p:spPr>
      </p:pic>
    </p:spTree>
    <p:extLst>
      <p:ext uri="{BB962C8B-B14F-4D97-AF65-F5344CB8AC3E}">
        <p14:creationId xmlns:p14="http://schemas.microsoft.com/office/powerpoint/2010/main" val="17613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507</TotalTime>
  <Words>1147</Words>
  <Application>Microsoft Office PowerPoint</Application>
  <PresentationFormat>Widescreen</PresentationFormat>
  <Paragraphs>117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Facet</vt:lpstr>
      <vt:lpstr>Algoritmos Básicos de Teoria dos Números</vt:lpstr>
      <vt:lpstr>Algoritmos Básicos</vt:lpstr>
      <vt:lpstr>Euclides Simples (MDC)</vt:lpstr>
      <vt:lpstr>Euclides Simples (MDC)</vt:lpstr>
      <vt:lpstr>Euclides simples (MDC)</vt:lpstr>
      <vt:lpstr>Euclides Simples (MDC )</vt:lpstr>
      <vt:lpstr>Crivo de Eratóstenes</vt:lpstr>
      <vt:lpstr>Crivo de Eratóstenes</vt:lpstr>
      <vt:lpstr>Crivo de Eratóstenes</vt:lpstr>
      <vt:lpstr>Crivo de Eratóstenes</vt:lpstr>
      <vt:lpstr>Crivo de Eratóstenes</vt:lpstr>
      <vt:lpstr>Crivo de Eratóstenes</vt:lpstr>
      <vt:lpstr>Crivo de Eratóstenes</vt:lpstr>
      <vt:lpstr>Crivo de Eratóstenes</vt:lpstr>
      <vt:lpstr>Crivo de Eratóstenes</vt:lpstr>
      <vt:lpstr>Crivo de Eratóstenes</vt:lpstr>
      <vt:lpstr>Crivo de Eratóstenes</vt:lpstr>
      <vt:lpstr>Crivo de Eratóstenes</vt:lpstr>
      <vt:lpstr>Crivo de Eratóstenes</vt:lpstr>
      <vt:lpstr>Número de Combinações</vt:lpstr>
      <vt:lpstr>Números de Combinações</vt:lpstr>
      <vt:lpstr>Número de Combinações</vt:lpstr>
      <vt:lpstr>Número de Combinações</vt:lpstr>
      <vt:lpstr>Número de Combinações</vt:lpstr>
      <vt:lpstr>Número de Combinações</vt:lpstr>
      <vt:lpstr>Número de Combinações</vt:lpstr>
      <vt:lpstr>Número de Combinações</vt:lpstr>
      <vt:lpstr>Fatoração Prima de Fatorial</vt:lpstr>
      <vt:lpstr>Fatoração Prima de Fatorial</vt:lpstr>
      <vt:lpstr>Fatoração Prima de Fatorial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Básicos de Teoria dos Números</dc:title>
  <dc:creator>Rodrigo Moraes</dc:creator>
  <cp:lastModifiedBy>Rodrigo Moraes</cp:lastModifiedBy>
  <cp:revision>41</cp:revision>
  <dcterms:created xsi:type="dcterms:W3CDTF">2015-11-25T14:58:45Z</dcterms:created>
  <dcterms:modified xsi:type="dcterms:W3CDTF">2015-12-05T04:35:29Z</dcterms:modified>
</cp:coreProperties>
</file>