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rimo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eague Spartan" panose="020B0604020202020204" charset="0"/>
      <p:regular r:id="rId28"/>
    </p:embeddedFont>
    <p:embeddedFont>
      <p:font typeface="Open Sans Light" panose="020B0306030504020204" pitchFamily="34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Bold" panose="00000800000000000000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11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Forte" userId="047fa1933fd6d52d" providerId="LiveId" clId="{43E02FB0-2590-404F-9BFA-5BE69F4D42D5}"/>
    <pc:docChg chg="modSld">
      <pc:chgData name="Andre Forte" userId="047fa1933fd6d52d" providerId="LiveId" clId="{43E02FB0-2590-404F-9BFA-5BE69F4D42D5}" dt="2022-04-18T22:34:16.604" v="9" actId="2062"/>
      <pc:docMkLst>
        <pc:docMk/>
      </pc:docMkLst>
      <pc:sldChg chg="modSp mod">
        <pc:chgData name="Andre Forte" userId="047fa1933fd6d52d" providerId="LiveId" clId="{43E02FB0-2590-404F-9BFA-5BE69F4D42D5}" dt="2022-04-18T22:33:30.421" v="1" actId="1076"/>
        <pc:sldMkLst>
          <pc:docMk/>
          <pc:sldMk cId="0" sldId="263"/>
        </pc:sldMkLst>
        <pc:spChg chg="mod">
          <ac:chgData name="Andre Forte" userId="047fa1933fd6d52d" providerId="LiveId" clId="{43E02FB0-2590-404F-9BFA-5BE69F4D42D5}" dt="2022-04-18T22:33:30.421" v="1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dre Forte" userId="047fa1933fd6d52d" providerId="LiveId" clId="{43E02FB0-2590-404F-9BFA-5BE69F4D42D5}" dt="2022-04-18T22:33:25.063" v="0" actId="14100"/>
          <ac:spMkLst>
            <pc:docMk/>
            <pc:sldMk cId="0" sldId="263"/>
            <ac:spMk id="10" creationId="{00000000-0000-0000-0000-000000000000}"/>
          </ac:spMkLst>
        </pc:spChg>
        <pc:picChg chg="mod">
          <ac:chgData name="Andre Forte" userId="047fa1933fd6d52d" providerId="LiveId" clId="{43E02FB0-2590-404F-9BFA-5BE69F4D42D5}" dt="2022-04-18T22:33:25.063" v="0" actId="14100"/>
          <ac:picMkLst>
            <pc:docMk/>
            <pc:sldMk cId="0" sldId="263"/>
            <ac:picMk id="8" creationId="{00000000-0000-0000-0000-000000000000}"/>
          </ac:picMkLst>
        </pc:picChg>
        <pc:picChg chg="mod">
          <ac:chgData name="Andre Forte" userId="047fa1933fd6d52d" providerId="LiveId" clId="{43E02FB0-2590-404F-9BFA-5BE69F4D42D5}" dt="2022-04-18T22:33:25.063" v="0" actId="14100"/>
          <ac:picMkLst>
            <pc:docMk/>
            <pc:sldMk cId="0" sldId="263"/>
            <ac:picMk id="9" creationId="{00000000-0000-0000-0000-000000000000}"/>
          </ac:picMkLst>
        </pc:picChg>
      </pc:sldChg>
      <pc:sldChg chg="modSp mod">
        <pc:chgData name="Andre Forte" userId="047fa1933fd6d52d" providerId="LiveId" clId="{43E02FB0-2590-404F-9BFA-5BE69F4D42D5}" dt="2022-04-18T22:34:16.604" v="9" actId="2062"/>
        <pc:sldMkLst>
          <pc:docMk/>
          <pc:sldMk cId="0" sldId="267"/>
        </pc:sldMkLst>
        <pc:spChg chg="mod">
          <ac:chgData name="Andre Forte" userId="047fa1933fd6d52d" providerId="LiveId" clId="{43E02FB0-2590-404F-9BFA-5BE69F4D42D5}" dt="2022-04-18T22:34:06.754" v="7" actId="1076"/>
          <ac:spMkLst>
            <pc:docMk/>
            <pc:sldMk cId="0" sldId="267"/>
            <ac:spMk id="10" creationId="{00000000-0000-0000-0000-000000000000}"/>
          </ac:spMkLst>
        </pc:spChg>
        <pc:graphicFrameChg chg="mod modGraphic">
          <ac:chgData name="Andre Forte" userId="047fa1933fd6d52d" providerId="LiveId" clId="{43E02FB0-2590-404F-9BFA-5BE69F4D42D5}" dt="2022-04-18T22:34:16.604" v="9" actId="2062"/>
          <ac:graphicFrameMkLst>
            <pc:docMk/>
            <pc:sldMk cId="0" sldId="267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B366-DC05-411E-897A-938D2BEE8C75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2BA3-CA05-4BE7-BCA3-6DF138ADE4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71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22BA3-CA05-4BE7-BCA3-6DF138ADE4B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98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391170" y="-540899"/>
            <a:ext cx="3880137" cy="38801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3959" r="3959"/>
          <a:stretch>
            <a:fillRect/>
          </a:stretch>
        </p:blipFill>
        <p:spPr>
          <a:xfrm>
            <a:off x="1028700" y="6767153"/>
            <a:ext cx="1843592" cy="208223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820027"/>
            <a:ext cx="13588049" cy="2592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98"/>
              </a:lnSpc>
            </a:pPr>
            <a:r>
              <a:rPr lang="en-US" sz="8582" spc="-85">
                <a:solidFill>
                  <a:srgbClr val="454699"/>
                </a:solidFill>
                <a:latin typeface="League Spartan Bold"/>
              </a:rPr>
              <a:t>Market Basket Analysis &amp; Recommender System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617284"/>
            <a:ext cx="7504198" cy="1062630"/>
            <a:chOff x="0" y="0"/>
            <a:chExt cx="2773723" cy="3927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3723" cy="392772"/>
            </a:xfrm>
            <a:custGeom>
              <a:avLst/>
              <a:gdLst/>
              <a:ahLst/>
              <a:cxnLst/>
              <a:rect l="l" t="t" r="r" b="b"/>
              <a:pathLst>
                <a:path w="2773723" h="392772">
                  <a:moveTo>
                    <a:pt x="0" y="0"/>
                  </a:moveTo>
                  <a:lnTo>
                    <a:pt x="2773723" y="0"/>
                  </a:lnTo>
                  <a:lnTo>
                    <a:pt x="2773723" y="392772"/>
                  </a:lnTo>
                  <a:lnTo>
                    <a:pt x="0" y="392772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515285" y="4800936"/>
            <a:ext cx="1289635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6"/>
              </a:lnSpc>
            </a:pPr>
            <a:r>
              <a:rPr lang="en-US" sz="4589" spc="-45">
                <a:solidFill>
                  <a:srgbClr val="FFFFFF"/>
                </a:solidFill>
                <a:latin typeface="League Spartan Bold"/>
              </a:rPr>
              <a:t>Gift-a-Lot Retail Store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26582" y="6035056"/>
            <a:ext cx="9370114" cy="301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Group V: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Anis Tmar (m20211157)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André Forte (m20210590)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Opeyemi Mary Akande (m20211320)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Rafael Nunes (m20210832)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058053" y="-476930"/>
            <a:ext cx="7420140" cy="2287432"/>
            <a:chOff x="0" y="0"/>
            <a:chExt cx="5131588" cy="1581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31588" cy="1581933"/>
            </a:xfrm>
            <a:custGeom>
              <a:avLst/>
              <a:gdLst/>
              <a:ahLst/>
              <a:cxnLst/>
              <a:rect l="l" t="t" r="r" b="b"/>
              <a:pathLst>
                <a:path w="5131588" h="1581933">
                  <a:moveTo>
                    <a:pt x="0" y="0"/>
                  </a:moveTo>
                  <a:lnTo>
                    <a:pt x="5131588" y="0"/>
                  </a:lnTo>
                  <a:lnTo>
                    <a:pt x="5131588" y="1581933"/>
                  </a:lnTo>
                  <a:lnTo>
                    <a:pt x="0" y="1581933"/>
                  </a:lnTo>
                  <a:close/>
                </a:path>
              </a:pathLst>
            </a:custGeom>
            <a:solidFill>
              <a:srgbClr val="C6DB23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5639409" y="521775"/>
            <a:ext cx="1781562" cy="20715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300307" y="6074147"/>
            <a:ext cx="3015905" cy="1025966"/>
            <a:chOff x="0" y="0"/>
            <a:chExt cx="4054691" cy="137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54691" cy="1379346"/>
            </a:xfrm>
            <a:custGeom>
              <a:avLst/>
              <a:gdLst/>
              <a:ahLst/>
              <a:cxnLst/>
              <a:rect l="l" t="t" r="r" b="b"/>
              <a:pathLst>
                <a:path w="4054691" h="1379346">
                  <a:moveTo>
                    <a:pt x="3930231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30231" y="0"/>
                  </a:lnTo>
                  <a:cubicBezTo>
                    <a:pt x="3998811" y="0"/>
                    <a:pt x="4054691" y="55880"/>
                    <a:pt x="4054691" y="124460"/>
                  </a:cubicBezTo>
                  <a:lnTo>
                    <a:pt x="4054691" y="1254886"/>
                  </a:lnTo>
                  <a:cubicBezTo>
                    <a:pt x="4054691" y="1323466"/>
                    <a:pt x="3998811" y="1379346"/>
                    <a:pt x="3930231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97491" y="638690"/>
            <a:ext cx="14619777" cy="1256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MARKET BASKET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93636" y="6275273"/>
            <a:ext cx="3151459" cy="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Apriori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706977" y="7546411"/>
            <a:ext cx="4015197" cy="1025966"/>
            <a:chOff x="0" y="0"/>
            <a:chExt cx="5398175" cy="1379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98175" cy="1379346"/>
            </a:xfrm>
            <a:custGeom>
              <a:avLst/>
              <a:gdLst/>
              <a:ahLst/>
              <a:cxnLst/>
              <a:rect l="l" t="t" r="r" b="b"/>
              <a:pathLst>
                <a:path w="5398175" h="1379346">
                  <a:moveTo>
                    <a:pt x="5273715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73715" y="0"/>
                  </a:lnTo>
                  <a:cubicBezTo>
                    <a:pt x="5342295" y="0"/>
                    <a:pt x="5398175" y="55880"/>
                    <a:pt x="5398175" y="124460"/>
                  </a:cubicBezTo>
                  <a:lnTo>
                    <a:pt x="5398175" y="1254886"/>
                  </a:lnTo>
                  <a:cubicBezTo>
                    <a:pt x="5398175" y="1323466"/>
                    <a:pt x="5342295" y="1379346"/>
                    <a:pt x="5273715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300307" y="7747537"/>
            <a:ext cx="3151459" cy="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"/>
              </a:rPr>
              <a:t>JP Growth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946780" y="2341419"/>
            <a:ext cx="14619777" cy="1769129"/>
            <a:chOff x="0" y="0"/>
            <a:chExt cx="15215098" cy="1841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215099" cy="1841168"/>
            </a:xfrm>
            <a:custGeom>
              <a:avLst/>
              <a:gdLst/>
              <a:ahLst/>
              <a:cxnLst/>
              <a:rect l="l" t="t" r="r" b="b"/>
              <a:pathLst>
                <a:path w="15215099" h="1841168">
                  <a:moveTo>
                    <a:pt x="15090639" y="1841168"/>
                  </a:moveTo>
                  <a:lnTo>
                    <a:pt x="124460" y="1841168"/>
                  </a:lnTo>
                  <a:cubicBezTo>
                    <a:pt x="55880" y="1841168"/>
                    <a:pt x="0" y="1785288"/>
                    <a:pt x="0" y="17167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0639" y="0"/>
                  </a:lnTo>
                  <a:cubicBezTo>
                    <a:pt x="15159219" y="0"/>
                    <a:pt x="15215099" y="55880"/>
                    <a:pt x="15215099" y="124460"/>
                  </a:cubicBezTo>
                  <a:lnTo>
                    <a:pt x="15215099" y="1716708"/>
                  </a:lnTo>
                  <a:cubicBezTo>
                    <a:pt x="15215099" y="1785288"/>
                    <a:pt x="15159219" y="1841168"/>
                    <a:pt x="15090639" y="1841168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540109" y="2806883"/>
            <a:ext cx="229614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C6DB23"/>
                </a:solidFill>
                <a:latin typeface="League Spartan Bold"/>
              </a:rPr>
              <a:t>Goal: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78354" y="2667818"/>
            <a:ext cx="11208237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League Spartan Bold"/>
              </a:rPr>
              <a:t>Define complementary and substitute products in past transactions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27412" y="4882942"/>
            <a:ext cx="436169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454699"/>
                </a:solidFill>
                <a:latin typeface="League Spartan Bold"/>
              </a:rPr>
              <a:t>Algorithms: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819477" y="5724579"/>
            <a:ext cx="5220603" cy="1025966"/>
            <a:chOff x="0" y="0"/>
            <a:chExt cx="7018767" cy="13793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018767" cy="1379346"/>
            </a:xfrm>
            <a:custGeom>
              <a:avLst/>
              <a:gdLst/>
              <a:ahLst/>
              <a:cxnLst/>
              <a:rect l="l" t="t" r="r" b="b"/>
              <a:pathLst>
                <a:path w="7018767" h="1379346">
                  <a:moveTo>
                    <a:pt x="6894306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94306" y="0"/>
                  </a:lnTo>
                  <a:cubicBezTo>
                    <a:pt x="6962887" y="0"/>
                    <a:pt x="7018767" y="55880"/>
                    <a:pt x="7018767" y="124460"/>
                  </a:cubicBezTo>
                  <a:lnTo>
                    <a:pt x="7018767" y="1254886"/>
                  </a:lnTo>
                  <a:cubicBezTo>
                    <a:pt x="7018767" y="1323466"/>
                    <a:pt x="6962887" y="1379346"/>
                    <a:pt x="6894306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355657" y="5935230"/>
            <a:ext cx="4684423" cy="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All transactions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846103" y="6986192"/>
            <a:ext cx="4015197" cy="1025966"/>
            <a:chOff x="0" y="0"/>
            <a:chExt cx="5398175" cy="13793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98175" cy="1379346"/>
            </a:xfrm>
            <a:custGeom>
              <a:avLst/>
              <a:gdLst/>
              <a:ahLst/>
              <a:cxnLst/>
              <a:rect l="l" t="t" r="r" b="b"/>
              <a:pathLst>
                <a:path w="5398175" h="1379346">
                  <a:moveTo>
                    <a:pt x="5273715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73715" y="0"/>
                  </a:lnTo>
                  <a:cubicBezTo>
                    <a:pt x="5342295" y="0"/>
                    <a:pt x="5398175" y="55880"/>
                    <a:pt x="5398175" y="124460"/>
                  </a:cubicBezTo>
                  <a:lnTo>
                    <a:pt x="5398175" y="1254886"/>
                  </a:lnTo>
                  <a:cubicBezTo>
                    <a:pt x="5398175" y="1323466"/>
                    <a:pt x="5342295" y="1379346"/>
                    <a:pt x="5273715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401333" y="7187318"/>
            <a:ext cx="3151459" cy="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"/>
              </a:rPr>
              <a:t>per Quarter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708758" y="4542899"/>
            <a:ext cx="6177047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454699"/>
                </a:solidFill>
                <a:latin typeface="League Spartan Bold"/>
              </a:rPr>
              <a:t>Analysis based on: 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819477" y="8232334"/>
            <a:ext cx="5319848" cy="1025966"/>
            <a:chOff x="0" y="0"/>
            <a:chExt cx="7152195" cy="137934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152194" cy="1379346"/>
            </a:xfrm>
            <a:custGeom>
              <a:avLst/>
              <a:gdLst/>
              <a:ahLst/>
              <a:cxnLst/>
              <a:rect l="l" t="t" r="r" b="b"/>
              <a:pathLst>
                <a:path w="7152194" h="1379346">
                  <a:moveTo>
                    <a:pt x="7027735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027735" y="0"/>
                  </a:lnTo>
                  <a:cubicBezTo>
                    <a:pt x="7096315" y="0"/>
                    <a:pt x="7152194" y="55880"/>
                    <a:pt x="7152194" y="124460"/>
                  </a:cubicBezTo>
                  <a:lnTo>
                    <a:pt x="7152194" y="1254886"/>
                  </a:lnTo>
                  <a:cubicBezTo>
                    <a:pt x="7152194" y="1323466"/>
                    <a:pt x="7096315" y="1379346"/>
                    <a:pt x="7027735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8819477" y="8431451"/>
            <a:ext cx="5319848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UK vs worldwide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4111" y="638690"/>
            <a:ext cx="14619777" cy="1256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MARKET BASKET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88497" y="3091983"/>
            <a:ext cx="6560521" cy="1769129"/>
            <a:chOff x="0" y="0"/>
            <a:chExt cx="6827667" cy="18411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27667" cy="1841168"/>
            </a:xfrm>
            <a:custGeom>
              <a:avLst/>
              <a:gdLst/>
              <a:ahLst/>
              <a:cxnLst/>
              <a:rect l="l" t="t" r="r" b="b"/>
              <a:pathLst>
                <a:path w="6827667" h="1841168">
                  <a:moveTo>
                    <a:pt x="6703207" y="1841168"/>
                  </a:moveTo>
                  <a:lnTo>
                    <a:pt x="124460" y="1841168"/>
                  </a:lnTo>
                  <a:cubicBezTo>
                    <a:pt x="55880" y="1841168"/>
                    <a:pt x="0" y="1785288"/>
                    <a:pt x="0" y="17167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03207" y="0"/>
                  </a:lnTo>
                  <a:cubicBezTo>
                    <a:pt x="6771787" y="0"/>
                    <a:pt x="6827667" y="55880"/>
                    <a:pt x="6827667" y="124460"/>
                  </a:cubicBezTo>
                  <a:lnTo>
                    <a:pt x="6827667" y="1716708"/>
                  </a:lnTo>
                  <a:cubicBezTo>
                    <a:pt x="6827667" y="1785288"/>
                    <a:pt x="6771787" y="1841168"/>
                    <a:pt x="6703207" y="1841168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282301" y="3557447"/>
            <a:ext cx="557291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C6DB23"/>
                </a:solidFill>
                <a:latin typeface="League Spartan Bold"/>
              </a:rPr>
              <a:t>Complementary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001412" y="3091983"/>
            <a:ext cx="6560521" cy="1769129"/>
            <a:chOff x="0" y="0"/>
            <a:chExt cx="6827667" cy="18411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827667" cy="1841168"/>
            </a:xfrm>
            <a:custGeom>
              <a:avLst/>
              <a:gdLst/>
              <a:ahLst/>
              <a:cxnLst/>
              <a:rect l="l" t="t" r="r" b="b"/>
              <a:pathLst>
                <a:path w="6827667" h="1841168">
                  <a:moveTo>
                    <a:pt x="6703207" y="1841168"/>
                  </a:moveTo>
                  <a:lnTo>
                    <a:pt x="124460" y="1841168"/>
                  </a:lnTo>
                  <a:cubicBezTo>
                    <a:pt x="55880" y="1841168"/>
                    <a:pt x="0" y="1785288"/>
                    <a:pt x="0" y="17167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03207" y="0"/>
                  </a:lnTo>
                  <a:cubicBezTo>
                    <a:pt x="6771787" y="0"/>
                    <a:pt x="6827667" y="55880"/>
                    <a:pt x="6827667" y="124460"/>
                  </a:cubicBezTo>
                  <a:lnTo>
                    <a:pt x="6827667" y="1716708"/>
                  </a:lnTo>
                  <a:cubicBezTo>
                    <a:pt x="6827667" y="1785288"/>
                    <a:pt x="6771787" y="1841168"/>
                    <a:pt x="6703207" y="1841168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1265850" y="3557447"/>
            <a:ext cx="403164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C6DB23"/>
                </a:solidFill>
                <a:latin typeface="League Spartan Bold"/>
              </a:rPr>
              <a:t>Substitutes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04276" y="5361762"/>
            <a:ext cx="7728962" cy="1983469"/>
            <a:chOff x="0" y="0"/>
            <a:chExt cx="8043688" cy="20642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3688" cy="2064237"/>
            </a:xfrm>
            <a:custGeom>
              <a:avLst/>
              <a:gdLst/>
              <a:ahLst/>
              <a:cxnLst/>
              <a:rect l="l" t="t" r="r" b="b"/>
              <a:pathLst>
                <a:path w="8043688" h="2064237">
                  <a:moveTo>
                    <a:pt x="7919227" y="2064237"/>
                  </a:moveTo>
                  <a:lnTo>
                    <a:pt x="124460" y="2064237"/>
                  </a:lnTo>
                  <a:cubicBezTo>
                    <a:pt x="55880" y="2064237"/>
                    <a:pt x="0" y="2008357"/>
                    <a:pt x="0" y="19397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19227" y="0"/>
                  </a:lnTo>
                  <a:cubicBezTo>
                    <a:pt x="7987808" y="0"/>
                    <a:pt x="8043688" y="55880"/>
                    <a:pt x="8043688" y="124460"/>
                  </a:cubicBezTo>
                  <a:lnTo>
                    <a:pt x="8043688" y="1939777"/>
                  </a:lnTo>
                  <a:cubicBezTo>
                    <a:pt x="8043688" y="2008357"/>
                    <a:pt x="7987808" y="2064237"/>
                    <a:pt x="7919227" y="2064237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465172" y="5504637"/>
            <a:ext cx="7207171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League Spartan Bold"/>
              </a:rPr>
              <a:t>Minimum Support = 2.5%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54762" y="5361762"/>
            <a:ext cx="7853821" cy="1983469"/>
            <a:chOff x="0" y="0"/>
            <a:chExt cx="8173630" cy="206423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73631" cy="2064237"/>
            </a:xfrm>
            <a:custGeom>
              <a:avLst/>
              <a:gdLst/>
              <a:ahLst/>
              <a:cxnLst/>
              <a:rect l="l" t="t" r="r" b="b"/>
              <a:pathLst>
                <a:path w="8173631" h="2064237">
                  <a:moveTo>
                    <a:pt x="8049171" y="2064237"/>
                  </a:moveTo>
                  <a:lnTo>
                    <a:pt x="124460" y="2064237"/>
                  </a:lnTo>
                  <a:cubicBezTo>
                    <a:pt x="55880" y="2064237"/>
                    <a:pt x="0" y="2008357"/>
                    <a:pt x="0" y="19397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49171" y="0"/>
                  </a:lnTo>
                  <a:cubicBezTo>
                    <a:pt x="8117750" y="0"/>
                    <a:pt x="8173631" y="55880"/>
                    <a:pt x="8173631" y="124460"/>
                  </a:cubicBezTo>
                  <a:lnTo>
                    <a:pt x="8173631" y="1939777"/>
                  </a:lnTo>
                  <a:cubicBezTo>
                    <a:pt x="8173631" y="2008357"/>
                    <a:pt x="8117750" y="2064237"/>
                    <a:pt x="8049171" y="2064237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179161" y="5504637"/>
            <a:ext cx="6205022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League Spartan Bold"/>
              </a:rPr>
              <a:t>Minimum Support =  1%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279519" y="7909905"/>
            <a:ext cx="7728962" cy="1348395"/>
            <a:chOff x="0" y="0"/>
            <a:chExt cx="8043688" cy="14033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043688" cy="1403302"/>
            </a:xfrm>
            <a:custGeom>
              <a:avLst/>
              <a:gdLst/>
              <a:ahLst/>
              <a:cxnLst/>
              <a:rect l="l" t="t" r="r" b="b"/>
              <a:pathLst>
                <a:path w="8043688" h="1403302">
                  <a:moveTo>
                    <a:pt x="7919227" y="1403302"/>
                  </a:moveTo>
                  <a:lnTo>
                    <a:pt x="124460" y="1403302"/>
                  </a:lnTo>
                  <a:cubicBezTo>
                    <a:pt x="55880" y="1403302"/>
                    <a:pt x="0" y="1347422"/>
                    <a:pt x="0" y="12788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19227" y="0"/>
                  </a:lnTo>
                  <a:cubicBezTo>
                    <a:pt x="7987808" y="0"/>
                    <a:pt x="8043688" y="55880"/>
                    <a:pt x="8043688" y="124460"/>
                  </a:cubicBezTo>
                  <a:lnTo>
                    <a:pt x="8043688" y="1278842"/>
                  </a:lnTo>
                  <a:cubicBezTo>
                    <a:pt x="8043688" y="1347423"/>
                    <a:pt x="7987808" y="1403302"/>
                    <a:pt x="7919227" y="1403302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597062" y="8251680"/>
            <a:ext cx="5093875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League Spartan Bold"/>
              </a:rPr>
              <a:t>Confidence &gt; 70%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30105" y="6530536"/>
            <a:ext cx="2477303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League Spartan Bold"/>
              </a:rPr>
              <a:t>Lift &gt; 1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68472" y="6530536"/>
            <a:ext cx="2226399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League Spartan Bold"/>
              </a:rPr>
              <a:t>Lift &lt; 1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94506" y="1866946"/>
            <a:ext cx="5698988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Evaluation Metrics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89161"/>
              </p:ext>
            </p:extLst>
          </p:nvPr>
        </p:nvGraphicFramePr>
        <p:xfrm>
          <a:off x="8534400" y="3551682"/>
          <a:ext cx="8570748" cy="3783399"/>
        </p:xfrm>
        <a:graphic>
          <a:graphicData uri="http://schemas.openxmlformats.org/drawingml/2006/table">
            <a:tbl>
              <a:tblPr/>
              <a:tblGrid>
                <a:gridCol w="422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0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3000">
                          <a:solidFill>
                            <a:srgbClr val="0B0B0B"/>
                          </a:solidFill>
                          <a:latin typeface="League Spartan"/>
                        </a:rPr>
                        <a:t>Antecedents</a:t>
                      </a:r>
                      <a:endParaRPr lang="en-US" sz="30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3000" dirty="0">
                          <a:solidFill>
                            <a:srgbClr val="0B0B0B"/>
                          </a:solidFill>
                          <a:latin typeface="League Spartan"/>
                        </a:rPr>
                        <a:t>Consequents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4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eague Spartan"/>
                        </a:rPr>
                        <a:t>GREEN REGENCY TEACUP AND SAUCER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eague Spartan"/>
                        </a:rPr>
                        <a:t>ROSES REGENCY TEACUP AND SAUCER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4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eague Spartan"/>
                        </a:rPr>
                        <a:t>PINK REGENCY TEACUP AND SAUCER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rgbClr val="0B0B0B"/>
                          </a:solidFill>
                          <a:latin typeface="League Spartan"/>
                        </a:rPr>
                        <a:t>GREEN REGENCY TEACUP AND SAUCER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4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eague Spartan"/>
                        </a:rPr>
                        <a:t>GARDENERS KNEELING PAD CUP OF TEA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eague Spartan"/>
                        </a:rPr>
                        <a:t>GARDENERS KNEELING PAD KEEP CALM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572632" y="638690"/>
            <a:ext cx="14619777" cy="1256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MARKET BASKET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72784" y="1866946"/>
            <a:ext cx="741947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625" y="3303202"/>
            <a:ext cx="6770708" cy="9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just">
              <a:lnSpc>
                <a:spcPts val="3653"/>
              </a:lnSpc>
              <a:buFont typeface="Arial"/>
              <a:buChar char="•"/>
            </a:pPr>
            <a:r>
              <a:rPr lang="en-US" sz="2899">
                <a:solidFill>
                  <a:srgbClr val="454699"/>
                </a:solidFill>
                <a:latin typeface="Poppins Bold"/>
              </a:rPr>
              <a:t>Only complementary products considering all the transactions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625" y="4679533"/>
            <a:ext cx="6770708" cy="9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just">
              <a:lnSpc>
                <a:spcPts val="3653"/>
              </a:lnSpc>
              <a:buFont typeface="Arial"/>
              <a:buChar char="•"/>
            </a:pPr>
            <a:r>
              <a:rPr lang="en-US" sz="2899">
                <a:solidFill>
                  <a:srgbClr val="454699"/>
                </a:solidFill>
                <a:latin typeface="Poppins Bold"/>
              </a:rPr>
              <a:t>Top complementary products changed by quarter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47479"/>
            <a:ext cx="6789633" cy="13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just">
              <a:lnSpc>
                <a:spcPts val="3653"/>
              </a:lnSpc>
              <a:buFont typeface="Arial"/>
              <a:buChar char="•"/>
            </a:pPr>
            <a:r>
              <a:rPr lang="en-US" sz="2899">
                <a:solidFill>
                  <a:srgbClr val="454699"/>
                </a:solidFill>
                <a:latin typeface="Poppins Bold"/>
              </a:rPr>
              <a:t>Complementary products in UK are the same when we consider all the transactions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85706"/>
            <a:ext cx="6789633" cy="9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just">
              <a:lnSpc>
                <a:spcPts val="3653"/>
              </a:lnSpc>
              <a:buFont typeface="Arial"/>
              <a:buChar char="•"/>
            </a:pPr>
            <a:r>
              <a:rPr lang="en-US" sz="2899">
                <a:solidFill>
                  <a:srgbClr val="454699"/>
                </a:solidFill>
                <a:latin typeface="Poppins Bold"/>
              </a:rPr>
              <a:t>Substitute products when we analyse non-UK transactions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16737" y="7735172"/>
            <a:ext cx="8188411" cy="5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1800" dirty="0">
                <a:solidFill>
                  <a:srgbClr val="000000"/>
                </a:solidFill>
                <a:latin typeface="League Spartan Bold"/>
              </a:rPr>
              <a:t>Table 1. Top Complementary Products when we consider all the transactions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139286" y="8795000"/>
            <a:ext cx="1721443" cy="17214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H="1">
            <a:off x="-1543050" y="-1894489"/>
            <a:ext cx="51435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543050" y="629636"/>
            <a:ext cx="16236774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RECOMMENDER SYSTEM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364447"/>
            <a:ext cx="16556154" cy="1769129"/>
            <a:chOff x="0" y="0"/>
            <a:chExt cx="17230324" cy="18411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230325" cy="1841168"/>
            </a:xfrm>
            <a:custGeom>
              <a:avLst/>
              <a:gdLst/>
              <a:ahLst/>
              <a:cxnLst/>
              <a:rect l="l" t="t" r="r" b="b"/>
              <a:pathLst>
                <a:path w="17230325" h="1841168">
                  <a:moveTo>
                    <a:pt x="17105864" y="1841168"/>
                  </a:moveTo>
                  <a:lnTo>
                    <a:pt x="124460" y="1841168"/>
                  </a:lnTo>
                  <a:cubicBezTo>
                    <a:pt x="55880" y="1841168"/>
                    <a:pt x="0" y="1785288"/>
                    <a:pt x="0" y="17167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5864" y="0"/>
                  </a:lnTo>
                  <a:cubicBezTo>
                    <a:pt x="17174445" y="0"/>
                    <a:pt x="17230325" y="55880"/>
                    <a:pt x="17230325" y="124460"/>
                  </a:cubicBezTo>
                  <a:lnTo>
                    <a:pt x="17230325" y="1716708"/>
                  </a:lnTo>
                  <a:cubicBezTo>
                    <a:pt x="17230325" y="1785288"/>
                    <a:pt x="17174445" y="1841168"/>
                    <a:pt x="17105864" y="1841168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304306" y="2880394"/>
            <a:ext cx="22961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Goal: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6805" y="2718659"/>
            <a:ext cx="14055319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58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League Spartan Bold"/>
              </a:rPr>
              <a:t>Suggest items/individuals that could be interested in a specific product, based on interactions between products or individuals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414634" y="4823447"/>
            <a:ext cx="3015905" cy="1025966"/>
            <a:chOff x="0" y="0"/>
            <a:chExt cx="4054691" cy="1379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54691" cy="1379346"/>
            </a:xfrm>
            <a:custGeom>
              <a:avLst/>
              <a:gdLst/>
              <a:ahLst/>
              <a:cxnLst/>
              <a:rect l="l" t="t" r="r" b="b"/>
              <a:pathLst>
                <a:path w="4054691" h="1379346">
                  <a:moveTo>
                    <a:pt x="3930231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30231" y="0"/>
                  </a:lnTo>
                  <a:cubicBezTo>
                    <a:pt x="3998811" y="0"/>
                    <a:pt x="4054691" y="55880"/>
                    <a:pt x="4054691" y="124460"/>
                  </a:cubicBezTo>
                  <a:lnTo>
                    <a:pt x="4054691" y="1254886"/>
                  </a:lnTo>
                  <a:cubicBezTo>
                    <a:pt x="4054691" y="1323466"/>
                    <a:pt x="3998811" y="1379346"/>
                    <a:pt x="3930231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828403" y="5067790"/>
            <a:ext cx="3151459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LightFM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6709" y="4967812"/>
            <a:ext cx="436169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454699"/>
                </a:solidFill>
                <a:latin typeface="League Spartan Bold"/>
              </a:rPr>
              <a:t>Algorithm: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080516" y="5976551"/>
            <a:ext cx="4252415" cy="1025966"/>
            <a:chOff x="0" y="0"/>
            <a:chExt cx="5717099" cy="13793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7099" cy="1379346"/>
            </a:xfrm>
            <a:custGeom>
              <a:avLst/>
              <a:gdLst/>
              <a:ahLst/>
              <a:cxnLst/>
              <a:rect l="l" t="t" r="r" b="b"/>
              <a:pathLst>
                <a:path w="5717099" h="1379346">
                  <a:moveTo>
                    <a:pt x="5592639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92640" y="0"/>
                  </a:lnTo>
                  <a:cubicBezTo>
                    <a:pt x="5661220" y="0"/>
                    <a:pt x="5717099" y="55880"/>
                    <a:pt x="5717099" y="124460"/>
                  </a:cubicBezTo>
                  <a:lnTo>
                    <a:pt x="5717099" y="1254886"/>
                  </a:lnTo>
                  <a:cubicBezTo>
                    <a:pt x="5717099" y="1323466"/>
                    <a:pt x="5661220" y="1379346"/>
                    <a:pt x="5592640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662371" y="6187203"/>
            <a:ext cx="4638747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Precision @k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107142" y="7238164"/>
            <a:ext cx="2583676" cy="1025966"/>
            <a:chOff x="0" y="0"/>
            <a:chExt cx="3473586" cy="13793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73586" cy="1379346"/>
            </a:xfrm>
            <a:custGeom>
              <a:avLst/>
              <a:gdLst/>
              <a:ahLst/>
              <a:cxnLst/>
              <a:rect l="l" t="t" r="r" b="b"/>
              <a:pathLst>
                <a:path w="3473586" h="1379346">
                  <a:moveTo>
                    <a:pt x="3349126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127" y="0"/>
                  </a:lnTo>
                  <a:cubicBezTo>
                    <a:pt x="3417707" y="0"/>
                    <a:pt x="3473586" y="55880"/>
                    <a:pt x="3473586" y="124460"/>
                  </a:cubicBezTo>
                  <a:lnTo>
                    <a:pt x="3473586" y="1254886"/>
                  </a:lnTo>
                  <a:cubicBezTo>
                    <a:pt x="3473586" y="1323466"/>
                    <a:pt x="3417707" y="1379346"/>
                    <a:pt x="3349127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1709996" y="7458340"/>
            <a:ext cx="3151459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AUC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69797" y="4794872"/>
            <a:ext cx="6177047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454699"/>
                </a:solidFill>
                <a:latin typeface="League Spartan Bold"/>
              </a:rPr>
              <a:t>Evaluation Metrics: 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23859" y="7554039"/>
            <a:ext cx="3565228" cy="1025966"/>
            <a:chOff x="0" y="0"/>
            <a:chExt cx="4793221" cy="137934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793221" cy="1379346"/>
            </a:xfrm>
            <a:custGeom>
              <a:avLst/>
              <a:gdLst/>
              <a:ahLst/>
              <a:cxnLst/>
              <a:rect l="l" t="t" r="r" b="b"/>
              <a:pathLst>
                <a:path w="4793221" h="1379346">
                  <a:moveTo>
                    <a:pt x="4668761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8761" y="0"/>
                  </a:lnTo>
                  <a:cubicBezTo>
                    <a:pt x="4737341" y="0"/>
                    <a:pt x="4793221" y="55880"/>
                    <a:pt x="4793221" y="124460"/>
                  </a:cubicBezTo>
                  <a:lnTo>
                    <a:pt x="4793221" y="1254886"/>
                  </a:lnTo>
                  <a:cubicBezTo>
                    <a:pt x="4793221" y="1323466"/>
                    <a:pt x="4737341" y="1379346"/>
                    <a:pt x="4668761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880479" y="7798383"/>
            <a:ext cx="3151459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Train (80%)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67445" y="6529504"/>
            <a:ext cx="556309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454699"/>
                </a:solidFill>
                <a:latin typeface="League Spartan Bold"/>
              </a:rPr>
              <a:t>Train Test split: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414634" y="7599266"/>
            <a:ext cx="3565228" cy="1025966"/>
            <a:chOff x="0" y="0"/>
            <a:chExt cx="4793221" cy="137934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793221" cy="1379346"/>
            </a:xfrm>
            <a:custGeom>
              <a:avLst/>
              <a:gdLst/>
              <a:ahLst/>
              <a:cxnLst/>
              <a:rect l="l" t="t" r="r" b="b"/>
              <a:pathLst>
                <a:path w="4793221" h="1379346">
                  <a:moveTo>
                    <a:pt x="4668761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8761" y="0"/>
                  </a:lnTo>
                  <a:cubicBezTo>
                    <a:pt x="4737341" y="0"/>
                    <a:pt x="4793221" y="55880"/>
                    <a:pt x="4793221" y="124460"/>
                  </a:cubicBezTo>
                  <a:lnTo>
                    <a:pt x="4793221" y="1254886"/>
                  </a:lnTo>
                  <a:cubicBezTo>
                    <a:pt x="4793221" y="1323466"/>
                    <a:pt x="4737341" y="1379346"/>
                    <a:pt x="4668761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5771253" y="7843609"/>
            <a:ext cx="3151459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 Test (20%)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72632" y="638690"/>
            <a:ext cx="14619777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RECOMMENDER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72784" y="1866946"/>
            <a:ext cx="741947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Results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148811" y="8795000"/>
            <a:ext cx="1721443" cy="172144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920253" y="3512416"/>
            <a:ext cx="3448258" cy="1025966"/>
            <a:chOff x="0" y="0"/>
            <a:chExt cx="4635962" cy="13793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325008" y="3711533"/>
            <a:ext cx="4638747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Train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768794" y="5022476"/>
            <a:ext cx="2583676" cy="1025966"/>
            <a:chOff x="0" y="0"/>
            <a:chExt cx="3473586" cy="13793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73586" cy="1379346"/>
            </a:xfrm>
            <a:custGeom>
              <a:avLst/>
              <a:gdLst/>
              <a:ahLst/>
              <a:cxnLst/>
              <a:rect l="l" t="t" r="r" b="b"/>
              <a:pathLst>
                <a:path w="3473586" h="1379346">
                  <a:moveTo>
                    <a:pt x="3349126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127" y="0"/>
                  </a:lnTo>
                  <a:cubicBezTo>
                    <a:pt x="3417707" y="0"/>
                    <a:pt x="3473586" y="55880"/>
                    <a:pt x="3473586" y="124460"/>
                  </a:cubicBezTo>
                  <a:lnTo>
                    <a:pt x="3473586" y="1254886"/>
                  </a:lnTo>
                  <a:cubicBezTo>
                    <a:pt x="3473586" y="1323466"/>
                    <a:pt x="3417707" y="1379346"/>
                    <a:pt x="3349127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371649" y="5242653"/>
            <a:ext cx="3151459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AUC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447539" y="6463553"/>
            <a:ext cx="5068558" cy="1025966"/>
            <a:chOff x="0" y="0"/>
            <a:chExt cx="6814352" cy="13793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814352" cy="1379346"/>
            </a:xfrm>
            <a:custGeom>
              <a:avLst/>
              <a:gdLst/>
              <a:ahLst/>
              <a:cxnLst/>
              <a:rect l="l" t="t" r="r" b="b"/>
              <a:pathLst>
                <a:path w="6814352" h="1379346">
                  <a:moveTo>
                    <a:pt x="668989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89892" y="0"/>
                  </a:lnTo>
                  <a:cubicBezTo>
                    <a:pt x="6758472" y="0"/>
                    <a:pt x="6814352" y="55880"/>
                    <a:pt x="6814352" y="124460"/>
                  </a:cubicBezTo>
                  <a:lnTo>
                    <a:pt x="6814352" y="1254886"/>
                  </a:lnTo>
                  <a:cubicBezTo>
                    <a:pt x="6814352" y="1323466"/>
                    <a:pt x="6758472" y="1379346"/>
                    <a:pt x="6689892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764328" y="6683729"/>
            <a:ext cx="5155924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Precision at k = 10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796958" y="3512416"/>
            <a:ext cx="3448258" cy="1025966"/>
            <a:chOff x="0" y="0"/>
            <a:chExt cx="4635962" cy="13793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1201713" y="3711533"/>
            <a:ext cx="4638747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454699"/>
                </a:solidFill>
                <a:latin typeface="League Spartan Bold"/>
              </a:rPr>
              <a:t>Test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939303" y="5043536"/>
            <a:ext cx="3448258" cy="1025966"/>
            <a:chOff x="0" y="0"/>
            <a:chExt cx="4635962" cy="13793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073776" y="5261703"/>
            <a:ext cx="1805853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0.96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796958" y="5022476"/>
            <a:ext cx="3448258" cy="1025966"/>
            <a:chOff x="0" y="0"/>
            <a:chExt cx="4635962" cy="137934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3033810" y="5261703"/>
            <a:ext cx="1805853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0.88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920253" y="6495142"/>
            <a:ext cx="3448258" cy="1025966"/>
            <a:chOff x="0" y="0"/>
            <a:chExt cx="4635962" cy="137934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9054726" y="6713309"/>
            <a:ext cx="1805853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0.39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1777908" y="6474083"/>
            <a:ext cx="3448258" cy="1025966"/>
            <a:chOff x="0" y="0"/>
            <a:chExt cx="4635962" cy="13793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635962" cy="1379346"/>
            </a:xfrm>
            <a:custGeom>
              <a:avLst/>
              <a:gdLst/>
              <a:ahLst/>
              <a:cxnLst/>
              <a:rect l="l" t="t" r="r" b="b"/>
              <a:pathLst>
                <a:path w="4635962" h="1379346">
                  <a:moveTo>
                    <a:pt x="4511502" y="1379345"/>
                  </a:moveTo>
                  <a:lnTo>
                    <a:pt x="124460" y="1379345"/>
                  </a:lnTo>
                  <a:cubicBezTo>
                    <a:pt x="55880" y="1379345"/>
                    <a:pt x="0" y="1323466"/>
                    <a:pt x="0" y="12548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11502" y="0"/>
                  </a:lnTo>
                  <a:cubicBezTo>
                    <a:pt x="4580082" y="0"/>
                    <a:pt x="4635962" y="55880"/>
                    <a:pt x="4635962" y="124460"/>
                  </a:cubicBezTo>
                  <a:lnTo>
                    <a:pt x="4635962" y="1254886"/>
                  </a:lnTo>
                  <a:cubicBezTo>
                    <a:pt x="4635962" y="1323466"/>
                    <a:pt x="4580082" y="1379346"/>
                    <a:pt x="4511502" y="1379346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3014760" y="6713309"/>
            <a:ext cx="1805853" cy="60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6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League Spartan Bold"/>
              </a:rPr>
              <a:t>0.05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069543" y="7680579"/>
            <a:ext cx="3153555" cy="31535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30539" y="3997586"/>
            <a:ext cx="5811272" cy="2937286"/>
            <a:chOff x="0" y="0"/>
            <a:chExt cx="1351479" cy="683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51480" cy="683100"/>
            </a:xfrm>
            <a:custGeom>
              <a:avLst/>
              <a:gdLst/>
              <a:ahLst/>
              <a:cxnLst/>
              <a:rect l="l" t="t" r="r" b="b"/>
              <a:pathLst>
                <a:path w="1351480" h="683100">
                  <a:moveTo>
                    <a:pt x="1227019" y="683100"/>
                  </a:moveTo>
                  <a:lnTo>
                    <a:pt x="124460" y="683100"/>
                  </a:lnTo>
                  <a:cubicBezTo>
                    <a:pt x="55880" y="683100"/>
                    <a:pt x="0" y="627220"/>
                    <a:pt x="0" y="558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27019" y="0"/>
                  </a:lnTo>
                  <a:cubicBezTo>
                    <a:pt x="1295600" y="0"/>
                    <a:pt x="1351480" y="55880"/>
                    <a:pt x="1351480" y="124460"/>
                  </a:cubicBezTo>
                  <a:lnTo>
                    <a:pt x="1351480" y="558640"/>
                  </a:lnTo>
                  <a:cubicBezTo>
                    <a:pt x="1351480" y="627220"/>
                    <a:pt x="1295600" y="683100"/>
                    <a:pt x="1227019" y="68310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091645" y="4095196"/>
            <a:ext cx="7586283" cy="2839676"/>
            <a:chOff x="0" y="0"/>
            <a:chExt cx="1764279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4279" cy="660400"/>
            </a:xfrm>
            <a:custGeom>
              <a:avLst/>
              <a:gdLst/>
              <a:ahLst/>
              <a:cxnLst/>
              <a:rect l="l" t="t" r="r" b="b"/>
              <a:pathLst>
                <a:path w="1764279" h="660400">
                  <a:moveTo>
                    <a:pt x="16398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39819" y="0"/>
                  </a:lnTo>
                  <a:cubicBezTo>
                    <a:pt x="1708399" y="0"/>
                    <a:pt x="1764279" y="55880"/>
                    <a:pt x="1764279" y="124460"/>
                  </a:cubicBezTo>
                  <a:lnTo>
                    <a:pt x="1764279" y="535940"/>
                  </a:lnTo>
                  <a:cubicBezTo>
                    <a:pt x="1764279" y="604520"/>
                    <a:pt x="1708399" y="660400"/>
                    <a:pt x="1639819" y="66040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22006" y="5072330"/>
            <a:ext cx="1940622" cy="8854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572632" y="638690"/>
            <a:ext cx="14619777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RECOMMENDER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07844" y="1873129"/>
            <a:ext cx="8992779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Recommend products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7185" y="4545715"/>
            <a:ext cx="4877979" cy="1739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 Bold"/>
              </a:rPr>
              <a:t>Last Products Purchased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24968" y="5043755"/>
            <a:ext cx="7119637" cy="917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53"/>
              </a:lnSpc>
              <a:spcBef>
                <a:spcPct val="0"/>
              </a:spcBef>
            </a:pPr>
            <a:r>
              <a:rPr lang="en-US" sz="5836">
                <a:solidFill>
                  <a:srgbClr val="FFFFFF"/>
                </a:solidFill>
                <a:latin typeface="League Spartan Bold"/>
              </a:rPr>
              <a:t>Recommendations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4034750" flipH="1">
            <a:off x="15060801" y="7059801"/>
            <a:ext cx="4396999" cy="4396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72632" y="638690"/>
            <a:ext cx="14619777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RECOMMENDER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95328" y="1873129"/>
            <a:ext cx="118973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Recommend Users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444314" y="8813796"/>
            <a:ext cx="1721443" cy="172144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83721" y="4392986"/>
            <a:ext cx="5690248" cy="2839676"/>
            <a:chOff x="0" y="0"/>
            <a:chExt cx="1323334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3334" cy="660400"/>
            </a:xfrm>
            <a:custGeom>
              <a:avLst/>
              <a:gdLst/>
              <a:ahLst/>
              <a:cxnLst/>
              <a:rect l="l" t="t" r="r" b="b"/>
              <a:pathLst>
                <a:path w="1323334" h="660400">
                  <a:moveTo>
                    <a:pt x="119887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8874" y="0"/>
                  </a:lnTo>
                  <a:cubicBezTo>
                    <a:pt x="1267454" y="0"/>
                    <a:pt x="1323334" y="55880"/>
                    <a:pt x="1323334" y="124460"/>
                  </a:cubicBezTo>
                  <a:lnTo>
                    <a:pt x="1323334" y="535940"/>
                  </a:lnTo>
                  <a:cubicBezTo>
                    <a:pt x="1323334" y="604520"/>
                    <a:pt x="1267454" y="660400"/>
                    <a:pt x="1198874" y="66040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502049" y="3114514"/>
            <a:ext cx="8623645" cy="5328384"/>
            <a:chOff x="0" y="0"/>
            <a:chExt cx="2005530" cy="12391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5530" cy="1239178"/>
            </a:xfrm>
            <a:custGeom>
              <a:avLst/>
              <a:gdLst/>
              <a:ahLst/>
              <a:cxnLst/>
              <a:rect l="l" t="t" r="r" b="b"/>
              <a:pathLst>
                <a:path w="2005530" h="1239178">
                  <a:moveTo>
                    <a:pt x="1881070" y="1239178"/>
                  </a:moveTo>
                  <a:lnTo>
                    <a:pt x="124460" y="1239178"/>
                  </a:lnTo>
                  <a:cubicBezTo>
                    <a:pt x="55880" y="1239178"/>
                    <a:pt x="0" y="1183298"/>
                    <a:pt x="0" y="11147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81070" y="0"/>
                  </a:lnTo>
                  <a:cubicBezTo>
                    <a:pt x="1949650" y="0"/>
                    <a:pt x="2005530" y="55880"/>
                    <a:pt x="2005530" y="124460"/>
                  </a:cubicBezTo>
                  <a:lnTo>
                    <a:pt x="2005530" y="1114718"/>
                  </a:lnTo>
                  <a:cubicBezTo>
                    <a:pt x="2005530" y="1183298"/>
                    <a:pt x="1949650" y="1239178"/>
                    <a:pt x="1881070" y="1239178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770235" y="5215320"/>
            <a:ext cx="10087271" cy="263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sz="2899">
                <a:solidFill>
                  <a:srgbClr val="FFFFFF"/>
                </a:solidFill>
                <a:latin typeface="League Spartan Bold"/>
              </a:rPr>
              <a:t>15945.0,</a:t>
            </a:r>
            <a:r>
              <a:rPr lang="en-US" sz="2899">
                <a:solidFill>
                  <a:srgbClr val="FFFFFF"/>
                </a:solidFill>
                <a:latin typeface="Arimo Bold"/>
              </a:rPr>
              <a:t>  15940.0,  13672.0,</a:t>
            </a:r>
          </a:p>
          <a:p>
            <a:pPr algn="ctr">
              <a:lnSpc>
                <a:spcPts val="4262"/>
              </a:lnSpc>
            </a:pPr>
            <a:r>
              <a:rPr lang="en-US" sz="2899">
                <a:solidFill>
                  <a:srgbClr val="FFFFFF"/>
                </a:solidFill>
                <a:latin typeface="Arimo Bold"/>
              </a:rPr>
              <a:t> 14393.0,  13270.0,  12875.0,</a:t>
            </a:r>
          </a:p>
          <a:p>
            <a:pPr algn="ctr">
              <a:lnSpc>
                <a:spcPts val="4262"/>
              </a:lnSpc>
            </a:pPr>
            <a:r>
              <a:rPr lang="en-US" sz="2899">
                <a:solidFill>
                  <a:srgbClr val="FFFFFF"/>
                </a:solidFill>
                <a:latin typeface="Arimo Bold"/>
              </a:rPr>
              <a:t> 16257.0,  13841.0,  15562.0,</a:t>
            </a:r>
          </a:p>
          <a:p>
            <a:pPr algn="ctr">
              <a:lnSpc>
                <a:spcPts val="4262"/>
              </a:lnSpc>
            </a:pPr>
            <a:r>
              <a:rPr lang="en-US" sz="2899">
                <a:solidFill>
                  <a:srgbClr val="FFFFFF"/>
                </a:solidFill>
                <a:latin typeface="Arimo Bold"/>
              </a:rPr>
              <a:t> 13188.0,  14373.0,  14946.0,  </a:t>
            </a:r>
          </a:p>
          <a:p>
            <a:pPr algn="ctr">
              <a:lnSpc>
                <a:spcPts val="4262"/>
              </a:lnSpc>
            </a:pPr>
            <a:r>
              <a:rPr lang="en-US" sz="2899">
                <a:solidFill>
                  <a:srgbClr val="FFFFFF"/>
                </a:solidFill>
                <a:latin typeface="Arimo Bold"/>
              </a:rPr>
              <a:t>17024.0,  15374.0,  15423.0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93706" y="3667181"/>
            <a:ext cx="7640330" cy="142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Users that could be interested in the product: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215275" y="4827095"/>
            <a:ext cx="118973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Product: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44442" y="5622800"/>
            <a:ext cx="4177910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LETTER "O" BLING KEY 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566557" y="-430525"/>
            <a:ext cx="1721443" cy="17214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72632" y="638690"/>
            <a:ext cx="14619777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RECOMMENDER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95328" y="1873129"/>
            <a:ext cx="118973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Products that could be bought together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148811" y="8879261"/>
            <a:ext cx="1721443" cy="172144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83721" y="4392986"/>
            <a:ext cx="5690248" cy="2839676"/>
            <a:chOff x="0" y="0"/>
            <a:chExt cx="1323334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3334" cy="660400"/>
            </a:xfrm>
            <a:custGeom>
              <a:avLst/>
              <a:gdLst/>
              <a:ahLst/>
              <a:cxnLst/>
              <a:rect l="l" t="t" r="r" b="b"/>
              <a:pathLst>
                <a:path w="1323334" h="660400">
                  <a:moveTo>
                    <a:pt x="119887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8874" y="0"/>
                  </a:lnTo>
                  <a:cubicBezTo>
                    <a:pt x="1267454" y="0"/>
                    <a:pt x="1323334" y="55880"/>
                    <a:pt x="1323334" y="124460"/>
                  </a:cubicBezTo>
                  <a:lnTo>
                    <a:pt x="1323334" y="535940"/>
                  </a:lnTo>
                  <a:cubicBezTo>
                    <a:pt x="1323334" y="604520"/>
                    <a:pt x="1267454" y="660400"/>
                    <a:pt x="1198874" y="66040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502049" y="3114514"/>
            <a:ext cx="8623645" cy="6264810"/>
            <a:chOff x="0" y="0"/>
            <a:chExt cx="2005530" cy="14569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5530" cy="1456955"/>
            </a:xfrm>
            <a:custGeom>
              <a:avLst/>
              <a:gdLst/>
              <a:ahLst/>
              <a:cxnLst/>
              <a:rect l="l" t="t" r="r" b="b"/>
              <a:pathLst>
                <a:path w="2005530" h="1456955">
                  <a:moveTo>
                    <a:pt x="1881070" y="1456955"/>
                  </a:moveTo>
                  <a:lnTo>
                    <a:pt x="124460" y="1456955"/>
                  </a:lnTo>
                  <a:cubicBezTo>
                    <a:pt x="55880" y="1456955"/>
                    <a:pt x="0" y="1401075"/>
                    <a:pt x="0" y="13324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81070" y="0"/>
                  </a:lnTo>
                  <a:cubicBezTo>
                    <a:pt x="1949650" y="0"/>
                    <a:pt x="2005530" y="55880"/>
                    <a:pt x="2005530" y="124460"/>
                  </a:cubicBezTo>
                  <a:lnTo>
                    <a:pt x="2005530" y="1332495"/>
                  </a:lnTo>
                  <a:cubicBezTo>
                    <a:pt x="2005530" y="1401075"/>
                    <a:pt x="1949650" y="1456955"/>
                    <a:pt x="1881070" y="1456955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502049" y="4326311"/>
            <a:ext cx="9059192" cy="455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1- RED HANGING HEART T-LIGHT HOLDER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2- TRIPLE HOOK ANTIQUE IVORY ROSE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3- SINGLE WIRE HOOK IVORY HEART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4- HEART OF WICKER SMALL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5- HEART OF WICKER LARGE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6- CANDLEHOLDER PINK HANGING HEART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7- PHOTO FRAME CORNICE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8- T-LIGHT HOLDER SWEETHEART HANGING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9- LOVE BUILDING BLOCK WORD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10- CREAM HEART CARD HOLDER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2973" y="3413094"/>
            <a:ext cx="118973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 Similar products: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215275" y="4827095"/>
            <a:ext cx="1189734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Product: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44442" y="5622800"/>
            <a:ext cx="4177910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WHITE HANGING HEART T-LIGHT HOLDER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4896"/>
            <a:ext cx="14746643" cy="1339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Poppins Bold"/>
              </a:rPr>
              <a:t>COLD START PROBLEMS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27462" y="3235307"/>
            <a:ext cx="7230925" cy="3473997"/>
            <a:chOff x="0" y="0"/>
            <a:chExt cx="1681636" cy="807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1637" cy="807919"/>
            </a:xfrm>
            <a:custGeom>
              <a:avLst/>
              <a:gdLst/>
              <a:ahLst/>
              <a:cxnLst/>
              <a:rect l="l" t="t" r="r" b="b"/>
              <a:pathLst>
                <a:path w="1681637" h="807919">
                  <a:moveTo>
                    <a:pt x="1557176" y="807919"/>
                  </a:moveTo>
                  <a:lnTo>
                    <a:pt x="124460" y="807919"/>
                  </a:lnTo>
                  <a:cubicBezTo>
                    <a:pt x="55880" y="807919"/>
                    <a:pt x="0" y="752039"/>
                    <a:pt x="0" y="683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57176" y="0"/>
                  </a:lnTo>
                  <a:cubicBezTo>
                    <a:pt x="1625757" y="0"/>
                    <a:pt x="1681637" y="55880"/>
                    <a:pt x="1681637" y="124460"/>
                  </a:cubicBezTo>
                  <a:lnTo>
                    <a:pt x="1681637" y="683459"/>
                  </a:lnTo>
                  <a:cubicBezTo>
                    <a:pt x="1681637" y="752039"/>
                    <a:pt x="1625757" y="807919"/>
                    <a:pt x="1557176" y="807919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11536" y="5535601"/>
            <a:ext cx="7021107" cy="3722699"/>
            <a:chOff x="0" y="0"/>
            <a:chExt cx="1828138" cy="969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8139" cy="969307"/>
            </a:xfrm>
            <a:custGeom>
              <a:avLst/>
              <a:gdLst/>
              <a:ahLst/>
              <a:cxnLst/>
              <a:rect l="l" t="t" r="r" b="b"/>
              <a:pathLst>
                <a:path w="1828139" h="969307">
                  <a:moveTo>
                    <a:pt x="1703678" y="969307"/>
                  </a:moveTo>
                  <a:lnTo>
                    <a:pt x="124460" y="969307"/>
                  </a:lnTo>
                  <a:cubicBezTo>
                    <a:pt x="55880" y="969307"/>
                    <a:pt x="0" y="913427"/>
                    <a:pt x="0" y="8448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3679" y="0"/>
                  </a:lnTo>
                  <a:cubicBezTo>
                    <a:pt x="1772258" y="0"/>
                    <a:pt x="1828139" y="55880"/>
                    <a:pt x="1828139" y="124460"/>
                  </a:cubicBezTo>
                  <a:lnTo>
                    <a:pt x="1828139" y="844847"/>
                  </a:lnTo>
                  <a:cubicBezTo>
                    <a:pt x="1828139" y="913427"/>
                    <a:pt x="1772258" y="969307"/>
                    <a:pt x="1703679" y="969307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606541" y="3546965"/>
            <a:ext cx="6460840" cy="2926964"/>
            <a:chOff x="0" y="0"/>
            <a:chExt cx="8614453" cy="3902619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8614453" cy="83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03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League Spartan Bold"/>
                </a:rPr>
                <a:t>Solutions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4102"/>
              <a:ext cx="8614453" cy="2948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54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 U</a:t>
              </a:r>
              <a:r>
                <a:rPr lang="en-US" sz="2499">
                  <a:solidFill>
                    <a:srgbClr val="FFFFFF"/>
                  </a:solidFill>
                  <a:latin typeface="League Spartan Bold"/>
                </a:rPr>
                <a:t>se of hybrid recommender systems</a:t>
              </a:r>
            </a:p>
            <a:p>
              <a:pPr algn="r">
                <a:lnSpc>
                  <a:spcPts val="3549"/>
                </a:lnSpc>
              </a:pPr>
              <a:endParaRPr lang="en-US" sz="2499">
                <a:solidFill>
                  <a:srgbClr val="FFFFFF"/>
                </a:solidFill>
                <a:latin typeface="League Spartan Bold"/>
              </a:endParaRPr>
            </a:p>
            <a:p>
              <a:pPr algn="r">
                <a:lnSpc>
                  <a:spcPts val="3549"/>
                </a:lnSpc>
              </a:pPr>
              <a:r>
                <a:rPr lang="en-US" sz="2499" u="none">
                  <a:solidFill>
                    <a:srgbClr val="FFFFFF"/>
                  </a:solidFill>
                  <a:latin typeface="League Spartan Bold"/>
                </a:rPr>
                <a:t>Use of customers' personal profile</a:t>
              </a:r>
            </a:p>
            <a:p>
              <a:pPr algn="r">
                <a:lnSpc>
                  <a:spcPts val="3549"/>
                </a:lnSpc>
              </a:pPr>
              <a:endParaRPr lang="en-US" sz="2499" u="none">
                <a:solidFill>
                  <a:srgbClr val="FFFFFF"/>
                </a:solidFill>
                <a:latin typeface="League Spartan Bold"/>
              </a:endParaRPr>
            </a:p>
            <a:p>
              <a:pPr algn="r">
                <a:lnSpc>
                  <a:spcPts val="3549"/>
                </a:lnSpc>
              </a:pPr>
              <a:r>
                <a:rPr lang="en-US" sz="2499" u="none">
                  <a:solidFill>
                    <a:srgbClr val="FFFFFF"/>
                  </a:solidFill>
                  <a:latin typeface="League Spartan Bold"/>
                </a:rPr>
                <a:t>The popular item technique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88828" y="6080595"/>
            <a:ext cx="5199997" cy="2479324"/>
            <a:chOff x="0" y="0"/>
            <a:chExt cx="6933329" cy="330576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6933329" cy="838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03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League Spartan Bold"/>
                </a:rPr>
                <a:t>Problems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4149"/>
              <a:ext cx="6933329" cy="2351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54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  New or unpopular item</a:t>
              </a:r>
            </a:p>
            <a:p>
              <a:pPr algn="r">
                <a:lnSpc>
                  <a:spcPts val="3549"/>
                </a:lnSpc>
              </a:pPr>
              <a:endParaRPr lang="en-US" sz="2499">
                <a:solidFill>
                  <a:srgbClr val="FFFFFF"/>
                </a:solidFill>
                <a:latin typeface="League Spartan"/>
              </a:endParaRPr>
            </a:p>
            <a:p>
              <a:pPr algn="r">
                <a:lnSpc>
                  <a:spcPts val="3549"/>
                </a:lnSpc>
              </a:pPr>
              <a:r>
                <a:rPr lang="en-US" sz="2499" u="none">
                  <a:solidFill>
                    <a:srgbClr val="FFFFFF"/>
                  </a:solidFill>
                  <a:latin typeface="League Spartan"/>
                </a:rPr>
                <a:t>Addition of new users to the database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8663860"/>
            <a:ext cx="1623140" cy="1623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6188" y="981075"/>
            <a:ext cx="13013112" cy="2234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819"/>
              </a:lnSpc>
              <a:spcBef>
                <a:spcPct val="0"/>
              </a:spcBef>
            </a:pPr>
            <a:r>
              <a:rPr lang="en-US" sz="6999">
                <a:solidFill>
                  <a:srgbClr val="454699"/>
                </a:solidFill>
                <a:latin typeface="League Spartan Bold"/>
              </a:rPr>
              <a:t>Business implication, Deployment and Limitations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304975"/>
            <a:ext cx="5129807" cy="4953325"/>
            <a:chOff x="0" y="0"/>
            <a:chExt cx="1192997" cy="11519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92997" cy="1151954"/>
            </a:xfrm>
            <a:custGeom>
              <a:avLst/>
              <a:gdLst/>
              <a:ahLst/>
              <a:cxnLst/>
              <a:rect l="l" t="t" r="r" b="b"/>
              <a:pathLst>
                <a:path w="1192997" h="1151954">
                  <a:moveTo>
                    <a:pt x="1068537" y="1151954"/>
                  </a:moveTo>
                  <a:lnTo>
                    <a:pt x="124460" y="1151954"/>
                  </a:lnTo>
                  <a:cubicBezTo>
                    <a:pt x="55880" y="1151954"/>
                    <a:pt x="0" y="1096074"/>
                    <a:pt x="0" y="1027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8537" y="0"/>
                  </a:lnTo>
                  <a:cubicBezTo>
                    <a:pt x="1137117" y="0"/>
                    <a:pt x="1192997" y="55880"/>
                    <a:pt x="1192997" y="124460"/>
                  </a:cubicBezTo>
                  <a:lnTo>
                    <a:pt x="1192997" y="1027494"/>
                  </a:lnTo>
                  <a:cubicBezTo>
                    <a:pt x="1192997" y="1096074"/>
                    <a:pt x="1137117" y="1151954"/>
                    <a:pt x="1068537" y="1151954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579096" y="4304975"/>
            <a:ext cx="5129807" cy="4953325"/>
            <a:chOff x="0" y="0"/>
            <a:chExt cx="1192997" cy="11519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92997" cy="1151954"/>
            </a:xfrm>
            <a:custGeom>
              <a:avLst/>
              <a:gdLst/>
              <a:ahLst/>
              <a:cxnLst/>
              <a:rect l="l" t="t" r="r" b="b"/>
              <a:pathLst>
                <a:path w="1192997" h="1151954">
                  <a:moveTo>
                    <a:pt x="1068537" y="1151954"/>
                  </a:moveTo>
                  <a:lnTo>
                    <a:pt x="124460" y="1151954"/>
                  </a:lnTo>
                  <a:cubicBezTo>
                    <a:pt x="55880" y="1151954"/>
                    <a:pt x="0" y="1096074"/>
                    <a:pt x="0" y="1027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8537" y="0"/>
                  </a:lnTo>
                  <a:cubicBezTo>
                    <a:pt x="1137117" y="0"/>
                    <a:pt x="1192997" y="55880"/>
                    <a:pt x="1192997" y="124460"/>
                  </a:cubicBezTo>
                  <a:lnTo>
                    <a:pt x="1192997" y="1027494"/>
                  </a:lnTo>
                  <a:cubicBezTo>
                    <a:pt x="1192997" y="1096074"/>
                    <a:pt x="1137117" y="1151954"/>
                    <a:pt x="1068537" y="1151954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52959" y="7251959"/>
            <a:ext cx="3035041" cy="303504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2129493" y="4304975"/>
            <a:ext cx="5129807" cy="4953325"/>
            <a:chOff x="0" y="0"/>
            <a:chExt cx="1192997" cy="11519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2997" cy="1151954"/>
            </a:xfrm>
            <a:custGeom>
              <a:avLst/>
              <a:gdLst/>
              <a:ahLst/>
              <a:cxnLst/>
              <a:rect l="l" t="t" r="r" b="b"/>
              <a:pathLst>
                <a:path w="1192997" h="1151954">
                  <a:moveTo>
                    <a:pt x="1068537" y="1151954"/>
                  </a:moveTo>
                  <a:lnTo>
                    <a:pt x="124460" y="1151954"/>
                  </a:lnTo>
                  <a:cubicBezTo>
                    <a:pt x="55880" y="1151954"/>
                    <a:pt x="0" y="1096074"/>
                    <a:pt x="0" y="1027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8537" y="0"/>
                  </a:lnTo>
                  <a:cubicBezTo>
                    <a:pt x="1137117" y="0"/>
                    <a:pt x="1192997" y="55880"/>
                    <a:pt x="1192997" y="124460"/>
                  </a:cubicBezTo>
                  <a:lnTo>
                    <a:pt x="1192997" y="1027494"/>
                  </a:lnTo>
                  <a:cubicBezTo>
                    <a:pt x="1192997" y="1096074"/>
                    <a:pt x="1137117" y="1151954"/>
                    <a:pt x="1068537" y="1151954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20133" y="4507724"/>
            <a:ext cx="4146942" cy="142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C6DB23"/>
                </a:solidFill>
                <a:latin typeface="League Spartan Bold"/>
              </a:rPr>
              <a:t>Business implication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2240" y="5987985"/>
            <a:ext cx="4071156" cy="267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League Spartan"/>
              </a:rPr>
              <a:t>C</a:t>
            </a:r>
            <a:r>
              <a:rPr lang="en-US" sz="2499" u="none">
                <a:solidFill>
                  <a:srgbClr val="FFFFFF"/>
                </a:solidFill>
                <a:latin typeface="League Spartan"/>
              </a:rPr>
              <a:t>ould drive promotional campaigns</a:t>
            </a:r>
          </a:p>
          <a:p>
            <a:pPr algn="ctr">
              <a:lnSpc>
                <a:spcPts val="3549"/>
              </a:lnSpc>
            </a:pPr>
            <a:r>
              <a:rPr lang="en-US" sz="2499" u="none">
                <a:solidFill>
                  <a:srgbClr val="FFFFFF"/>
                </a:solidFill>
                <a:latin typeface="League Spartan"/>
              </a:rPr>
              <a:t>Solve stocking problems</a:t>
            </a:r>
          </a:p>
          <a:p>
            <a:pPr algn="ctr">
              <a:lnSpc>
                <a:spcPts val="3549"/>
              </a:lnSpc>
            </a:pPr>
            <a:r>
              <a:rPr lang="en-US" sz="2499" u="none">
                <a:solidFill>
                  <a:srgbClr val="FFFFFF"/>
                </a:solidFill>
                <a:latin typeface="League Spartan"/>
              </a:rPr>
              <a:t>Improve sales</a:t>
            </a:r>
          </a:p>
          <a:p>
            <a:pPr algn="ctr">
              <a:lnSpc>
                <a:spcPts val="3549"/>
              </a:lnSpc>
            </a:pPr>
            <a:r>
              <a:rPr lang="en-US" sz="2499" u="none">
                <a:solidFill>
                  <a:srgbClr val="FFFFFF"/>
                </a:solidFill>
                <a:latin typeface="League Spartan"/>
              </a:rPr>
              <a:t>Generate more revenue</a:t>
            </a:r>
          </a:p>
          <a:p>
            <a:pPr algn="ctr">
              <a:lnSpc>
                <a:spcPts val="3549"/>
              </a:lnSpc>
            </a:pPr>
            <a:endParaRPr lang="en-US" sz="2499" u="none">
              <a:solidFill>
                <a:srgbClr val="FFFFFF"/>
              </a:solidFill>
              <a:latin typeface="League Spart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08422" y="4774883"/>
            <a:ext cx="4071156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C6DB23"/>
                </a:solidFill>
                <a:latin typeface="League Spartan Bold"/>
              </a:rPr>
              <a:t>Deployment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08422" y="5873609"/>
            <a:ext cx="4071156" cy="267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League Spartan"/>
              </a:rPr>
              <a:t>Embedded Web Application</a:t>
            </a:r>
          </a:p>
          <a:p>
            <a:pPr algn="ctr">
              <a:lnSpc>
                <a:spcPts val="3549"/>
              </a:lnSpc>
            </a:pPr>
            <a:endParaRPr lang="en-US" sz="2499">
              <a:solidFill>
                <a:srgbClr val="FFFFFF"/>
              </a:solidFill>
              <a:latin typeface="League Spartan"/>
            </a:endParaRPr>
          </a:p>
          <a:p>
            <a:pPr marL="0" lvl="0" indent="0" algn="ctr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League Spartan"/>
              </a:rPr>
              <a:t>Carrying out routine system update and maintenance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58818" y="4774883"/>
            <a:ext cx="4071156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C6DB23"/>
                </a:solidFill>
                <a:latin typeface="League Spartan Bold"/>
              </a:rPr>
              <a:t>Limitations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58818" y="5662872"/>
            <a:ext cx="4071156" cy="312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League Spartan"/>
              </a:rPr>
              <a:t>C</a:t>
            </a:r>
            <a:r>
              <a:rPr lang="en-US" sz="2499" u="none">
                <a:solidFill>
                  <a:srgbClr val="FFFFFF"/>
                </a:solidFill>
                <a:latin typeface="League Spartan"/>
              </a:rPr>
              <a:t>old start problem</a:t>
            </a:r>
          </a:p>
          <a:p>
            <a:pPr algn="ctr">
              <a:lnSpc>
                <a:spcPts val="3549"/>
              </a:lnSpc>
            </a:pPr>
            <a:r>
              <a:rPr lang="en-US" sz="2499" u="none">
                <a:solidFill>
                  <a:srgbClr val="FFFFFF"/>
                </a:solidFill>
                <a:latin typeface="League Spartan"/>
              </a:rPr>
              <a:t>Wrong reviews or Customers giving biased details about their personal information</a:t>
            </a:r>
          </a:p>
          <a:p>
            <a:pPr algn="ctr">
              <a:lnSpc>
                <a:spcPts val="3549"/>
              </a:lnSpc>
            </a:pPr>
            <a:r>
              <a:rPr lang="en-US" sz="2499" u="none">
                <a:solidFill>
                  <a:srgbClr val="FFFFFF"/>
                </a:solidFill>
                <a:latin typeface="League Spartan"/>
              </a:rPr>
              <a:t>Funding</a:t>
            </a:r>
          </a:p>
          <a:p>
            <a:pPr algn="ctr">
              <a:lnSpc>
                <a:spcPts val="3549"/>
              </a:lnSpc>
            </a:pPr>
            <a:endParaRPr lang="en-US" sz="2499" u="none">
              <a:solidFill>
                <a:srgbClr val="FFFFFF"/>
              </a:solidFill>
              <a:latin typeface="League Spartan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0"/>
            <a:ext cx="2964480" cy="2964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>
            <a:off x="15705697" y="7467570"/>
            <a:ext cx="3107206" cy="310720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2051942" y="5162945"/>
            <a:ext cx="1394960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976524" y="4859661"/>
            <a:ext cx="588985" cy="58898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718872" y="4859661"/>
            <a:ext cx="588985" cy="58898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587721" y="4859661"/>
            <a:ext cx="588985" cy="58898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471839" y="4892265"/>
            <a:ext cx="588985" cy="58898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020691" y="4859661"/>
            <a:ext cx="588985" cy="58898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297885" y="4859661"/>
            <a:ext cx="588985" cy="58898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10800000">
            <a:off x="942975" y="5486981"/>
            <a:ext cx="2656084" cy="1215276"/>
            <a:chOff x="0" y="0"/>
            <a:chExt cx="7620000" cy="3486487"/>
          </a:xfrm>
        </p:grpSpPr>
        <p:sp>
          <p:nvSpPr>
            <p:cNvPr id="17" name="Freeform 17"/>
            <p:cNvSpPr/>
            <p:nvPr/>
          </p:nvSpPr>
          <p:spPr>
            <a:xfrm>
              <a:off x="-1270" y="-2540"/>
              <a:ext cx="7623809" cy="3489027"/>
            </a:xfrm>
            <a:custGeom>
              <a:avLst/>
              <a:gdLst/>
              <a:ahLst/>
              <a:cxnLst/>
              <a:rect l="l" t="t" r="r" b="b"/>
              <a:pathLst>
                <a:path w="7623809" h="3489027">
                  <a:moveTo>
                    <a:pt x="3810" y="0"/>
                  </a:moveTo>
                  <a:lnTo>
                    <a:pt x="0" y="2598757"/>
                  </a:lnTo>
                  <a:lnTo>
                    <a:pt x="0" y="2956897"/>
                  </a:lnTo>
                  <a:lnTo>
                    <a:pt x="3591560" y="2959437"/>
                  </a:lnTo>
                  <a:lnTo>
                    <a:pt x="3810000" y="3489027"/>
                  </a:lnTo>
                  <a:lnTo>
                    <a:pt x="4028440" y="2959437"/>
                  </a:lnTo>
                  <a:lnTo>
                    <a:pt x="7620000" y="2961977"/>
                  </a:lnTo>
                  <a:lnTo>
                    <a:pt x="7620000" y="2603837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685323" y="3644385"/>
            <a:ext cx="2656084" cy="1215276"/>
            <a:chOff x="0" y="0"/>
            <a:chExt cx="7620000" cy="3486487"/>
          </a:xfrm>
        </p:grpSpPr>
        <p:sp>
          <p:nvSpPr>
            <p:cNvPr id="19" name="Freeform 19"/>
            <p:cNvSpPr/>
            <p:nvPr/>
          </p:nvSpPr>
          <p:spPr>
            <a:xfrm>
              <a:off x="-1270" y="-2540"/>
              <a:ext cx="7623809" cy="3489027"/>
            </a:xfrm>
            <a:custGeom>
              <a:avLst/>
              <a:gdLst/>
              <a:ahLst/>
              <a:cxnLst/>
              <a:rect l="l" t="t" r="r" b="b"/>
              <a:pathLst>
                <a:path w="7623809" h="3489027">
                  <a:moveTo>
                    <a:pt x="3810" y="0"/>
                  </a:moveTo>
                  <a:lnTo>
                    <a:pt x="0" y="2598757"/>
                  </a:lnTo>
                  <a:lnTo>
                    <a:pt x="0" y="2956897"/>
                  </a:lnTo>
                  <a:lnTo>
                    <a:pt x="3591560" y="2959437"/>
                  </a:lnTo>
                  <a:lnTo>
                    <a:pt x="3810000" y="3489027"/>
                  </a:lnTo>
                  <a:lnTo>
                    <a:pt x="4028440" y="2959437"/>
                  </a:lnTo>
                  <a:lnTo>
                    <a:pt x="7620000" y="2961977"/>
                  </a:lnTo>
                  <a:lnTo>
                    <a:pt x="7620000" y="2603837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20" name="Group 20"/>
          <p:cNvGrpSpPr/>
          <p:nvPr/>
        </p:nvGrpSpPr>
        <p:grpSpPr>
          <a:xfrm rot="-10800000">
            <a:off x="6554171" y="5448647"/>
            <a:ext cx="2656084" cy="1215276"/>
            <a:chOff x="0" y="0"/>
            <a:chExt cx="7620000" cy="3486487"/>
          </a:xfrm>
        </p:grpSpPr>
        <p:sp>
          <p:nvSpPr>
            <p:cNvPr id="21" name="Freeform 21"/>
            <p:cNvSpPr/>
            <p:nvPr/>
          </p:nvSpPr>
          <p:spPr>
            <a:xfrm>
              <a:off x="-1270" y="-2540"/>
              <a:ext cx="7623809" cy="3489027"/>
            </a:xfrm>
            <a:custGeom>
              <a:avLst/>
              <a:gdLst/>
              <a:ahLst/>
              <a:cxnLst/>
              <a:rect l="l" t="t" r="r" b="b"/>
              <a:pathLst>
                <a:path w="7623809" h="3489027">
                  <a:moveTo>
                    <a:pt x="3810" y="0"/>
                  </a:moveTo>
                  <a:lnTo>
                    <a:pt x="0" y="2598757"/>
                  </a:lnTo>
                  <a:lnTo>
                    <a:pt x="0" y="2956897"/>
                  </a:lnTo>
                  <a:lnTo>
                    <a:pt x="3591560" y="2959437"/>
                  </a:lnTo>
                  <a:lnTo>
                    <a:pt x="3810000" y="3489027"/>
                  </a:lnTo>
                  <a:lnTo>
                    <a:pt x="4028440" y="2959437"/>
                  </a:lnTo>
                  <a:lnTo>
                    <a:pt x="7620000" y="2961977"/>
                  </a:lnTo>
                  <a:lnTo>
                    <a:pt x="7620000" y="2603837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438290" y="3676989"/>
            <a:ext cx="2656084" cy="1215276"/>
            <a:chOff x="0" y="0"/>
            <a:chExt cx="7620000" cy="3486487"/>
          </a:xfrm>
        </p:grpSpPr>
        <p:sp>
          <p:nvSpPr>
            <p:cNvPr id="23" name="Freeform 23"/>
            <p:cNvSpPr/>
            <p:nvPr/>
          </p:nvSpPr>
          <p:spPr>
            <a:xfrm>
              <a:off x="-1270" y="-2540"/>
              <a:ext cx="7623809" cy="3489027"/>
            </a:xfrm>
            <a:custGeom>
              <a:avLst/>
              <a:gdLst/>
              <a:ahLst/>
              <a:cxnLst/>
              <a:rect l="l" t="t" r="r" b="b"/>
              <a:pathLst>
                <a:path w="7623809" h="3489027">
                  <a:moveTo>
                    <a:pt x="3810" y="0"/>
                  </a:moveTo>
                  <a:lnTo>
                    <a:pt x="0" y="2598757"/>
                  </a:lnTo>
                  <a:lnTo>
                    <a:pt x="0" y="2956897"/>
                  </a:lnTo>
                  <a:lnTo>
                    <a:pt x="3591560" y="2959437"/>
                  </a:lnTo>
                  <a:lnTo>
                    <a:pt x="3810000" y="3489027"/>
                  </a:lnTo>
                  <a:lnTo>
                    <a:pt x="4028440" y="2959437"/>
                  </a:lnTo>
                  <a:lnTo>
                    <a:pt x="7620000" y="2961977"/>
                  </a:lnTo>
                  <a:lnTo>
                    <a:pt x="7620000" y="2603837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24" name="Group 24"/>
          <p:cNvGrpSpPr/>
          <p:nvPr/>
        </p:nvGrpSpPr>
        <p:grpSpPr>
          <a:xfrm rot="-10800000">
            <a:off x="12003962" y="5567792"/>
            <a:ext cx="3176832" cy="1215276"/>
            <a:chOff x="0" y="0"/>
            <a:chExt cx="7620000" cy="2914980"/>
          </a:xfrm>
        </p:grpSpPr>
        <p:sp>
          <p:nvSpPr>
            <p:cNvPr id="25" name="Freeform 25"/>
            <p:cNvSpPr/>
            <p:nvPr/>
          </p:nvSpPr>
          <p:spPr>
            <a:xfrm>
              <a:off x="-1270" y="-2540"/>
              <a:ext cx="7623809" cy="2917520"/>
            </a:xfrm>
            <a:custGeom>
              <a:avLst/>
              <a:gdLst/>
              <a:ahLst/>
              <a:cxnLst/>
              <a:rect l="l" t="t" r="r" b="b"/>
              <a:pathLst>
                <a:path w="7623809" h="2917520">
                  <a:moveTo>
                    <a:pt x="3810" y="0"/>
                  </a:moveTo>
                  <a:lnTo>
                    <a:pt x="0" y="2027251"/>
                  </a:lnTo>
                  <a:lnTo>
                    <a:pt x="0" y="2385390"/>
                  </a:lnTo>
                  <a:lnTo>
                    <a:pt x="3591560" y="2387930"/>
                  </a:lnTo>
                  <a:lnTo>
                    <a:pt x="3810000" y="2917520"/>
                  </a:lnTo>
                  <a:lnTo>
                    <a:pt x="4028440" y="2387930"/>
                  </a:lnTo>
                  <a:lnTo>
                    <a:pt x="7620000" y="2390470"/>
                  </a:lnTo>
                  <a:lnTo>
                    <a:pt x="7620000" y="2032330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835944" y="3676989"/>
            <a:ext cx="2958479" cy="1182672"/>
            <a:chOff x="0" y="0"/>
            <a:chExt cx="7620000" cy="3046147"/>
          </a:xfrm>
        </p:grpSpPr>
        <p:sp>
          <p:nvSpPr>
            <p:cNvPr id="27" name="Freeform 27"/>
            <p:cNvSpPr/>
            <p:nvPr/>
          </p:nvSpPr>
          <p:spPr>
            <a:xfrm>
              <a:off x="-1270" y="-2540"/>
              <a:ext cx="7623809" cy="3048687"/>
            </a:xfrm>
            <a:custGeom>
              <a:avLst/>
              <a:gdLst/>
              <a:ahLst/>
              <a:cxnLst/>
              <a:rect l="l" t="t" r="r" b="b"/>
              <a:pathLst>
                <a:path w="7623809" h="3048687">
                  <a:moveTo>
                    <a:pt x="3810" y="0"/>
                  </a:moveTo>
                  <a:lnTo>
                    <a:pt x="0" y="2158417"/>
                  </a:lnTo>
                  <a:lnTo>
                    <a:pt x="0" y="2516557"/>
                  </a:lnTo>
                  <a:lnTo>
                    <a:pt x="3591560" y="2519097"/>
                  </a:lnTo>
                  <a:lnTo>
                    <a:pt x="3810000" y="3048687"/>
                  </a:lnTo>
                  <a:lnTo>
                    <a:pt x="4028440" y="2519097"/>
                  </a:lnTo>
                  <a:lnTo>
                    <a:pt x="7620000" y="2521637"/>
                  </a:lnTo>
                  <a:lnTo>
                    <a:pt x="7620000" y="2163497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54699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632838">
            <a:off x="-2507363" y="-222943"/>
            <a:ext cx="5517003" cy="275850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945561" y="853839"/>
            <a:ext cx="6415928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ECEDF8"/>
                </a:solidFill>
                <a:latin typeface="League Spartan Bold"/>
              </a:rPr>
              <a:t>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9420" y="5739185"/>
            <a:ext cx="259782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Business 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Understanding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767498" y="3748859"/>
            <a:ext cx="2491733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Data Understanding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827292" y="5739185"/>
            <a:ext cx="2109843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Data Preparation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287093" y="3815778"/>
            <a:ext cx="295847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Market Basket Analysis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091716" y="5858330"/>
            <a:ext cx="295847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Recommendation System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835944" y="3748859"/>
            <a:ext cx="295847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Implications and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eague Spartan Bold Italics"/>
              </a:rPr>
              <a:t>Deployment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992766" y="853839"/>
            <a:ext cx="6415928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C6DB23"/>
                </a:solidFill>
                <a:latin typeface="League Spartan Bold"/>
              </a:rPr>
              <a:t>OVERVIEW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>
            <a:off x="15896197" y="7658070"/>
            <a:ext cx="3107206" cy="3107206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7965377">
            <a:off x="-2228042" y="-771075"/>
            <a:ext cx="4958361" cy="24972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6570042"/>
            <a:ext cx="3716958" cy="37169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634970" y="3422837"/>
            <a:ext cx="11377282" cy="18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87"/>
              </a:lnSpc>
              <a:spcBef>
                <a:spcPct val="0"/>
              </a:spcBef>
            </a:pPr>
            <a:r>
              <a:rPr lang="en-US" sz="11657">
                <a:solidFill>
                  <a:srgbClr val="F8F4EB"/>
                </a:solidFill>
                <a:latin typeface="League Spartan Bold"/>
              </a:rPr>
              <a:t>THANK YOU!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87941" y="5251493"/>
            <a:ext cx="835719" cy="8357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15295374" y="-438340"/>
            <a:ext cx="3927852" cy="392785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51601" y="5631252"/>
            <a:ext cx="11377282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59"/>
              </a:lnSpc>
              <a:spcBef>
                <a:spcPct val="0"/>
              </a:spcBef>
            </a:pPr>
            <a:r>
              <a:rPr lang="en-US" sz="6000">
                <a:solidFill>
                  <a:srgbClr val="F8F4EB"/>
                </a:solidFill>
                <a:latin typeface="League Spartan Bold"/>
              </a:rPr>
              <a:t>GROUP V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05801" y="6272573"/>
            <a:ext cx="835719" cy="83571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370082" y="6993992"/>
            <a:ext cx="835719" cy="83571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158176" y="7829711"/>
            <a:ext cx="835719" cy="8357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22457" y="8428521"/>
            <a:ext cx="835719" cy="8357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158176" y="8922580"/>
            <a:ext cx="835719" cy="835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684" y="2314793"/>
            <a:ext cx="6921703" cy="6975165"/>
            <a:chOff x="0" y="0"/>
            <a:chExt cx="1885842" cy="19004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5842" cy="1900408"/>
            </a:xfrm>
            <a:custGeom>
              <a:avLst/>
              <a:gdLst/>
              <a:ahLst/>
              <a:cxnLst/>
              <a:rect l="l" t="t" r="r" b="b"/>
              <a:pathLst>
                <a:path w="1885842" h="1900408">
                  <a:moveTo>
                    <a:pt x="1761382" y="1900407"/>
                  </a:moveTo>
                  <a:lnTo>
                    <a:pt x="124460" y="1900407"/>
                  </a:lnTo>
                  <a:cubicBezTo>
                    <a:pt x="55880" y="1900407"/>
                    <a:pt x="0" y="1844528"/>
                    <a:pt x="0" y="1775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1382" y="0"/>
                  </a:lnTo>
                  <a:cubicBezTo>
                    <a:pt x="1829962" y="0"/>
                    <a:pt x="1885842" y="55880"/>
                    <a:pt x="1885842" y="124460"/>
                  </a:cubicBezTo>
                  <a:lnTo>
                    <a:pt x="1885842" y="1775948"/>
                  </a:lnTo>
                  <a:cubicBezTo>
                    <a:pt x="1885842" y="1844528"/>
                    <a:pt x="1829962" y="1900408"/>
                    <a:pt x="1761382" y="1900408"/>
                  </a:cubicBezTo>
                  <a:close/>
                </a:path>
              </a:pathLst>
            </a:custGeom>
            <a:solidFill>
              <a:srgbClr val="ECEDF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-1291482" y="-1273642"/>
            <a:ext cx="2642393" cy="264239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50911" y="2346451"/>
            <a:ext cx="6811247" cy="6911849"/>
            <a:chOff x="0" y="0"/>
            <a:chExt cx="1872747" cy="1900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72747" cy="1900408"/>
            </a:xfrm>
            <a:custGeom>
              <a:avLst/>
              <a:gdLst/>
              <a:ahLst/>
              <a:cxnLst/>
              <a:rect l="l" t="t" r="r" b="b"/>
              <a:pathLst>
                <a:path w="1872747" h="1900408">
                  <a:moveTo>
                    <a:pt x="1748287" y="1900407"/>
                  </a:moveTo>
                  <a:lnTo>
                    <a:pt x="124460" y="1900407"/>
                  </a:lnTo>
                  <a:cubicBezTo>
                    <a:pt x="55880" y="1900407"/>
                    <a:pt x="0" y="1844528"/>
                    <a:pt x="0" y="1775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48287" y="0"/>
                  </a:lnTo>
                  <a:cubicBezTo>
                    <a:pt x="1816867" y="0"/>
                    <a:pt x="1872747" y="55880"/>
                    <a:pt x="1872747" y="124460"/>
                  </a:cubicBezTo>
                  <a:lnTo>
                    <a:pt x="1872747" y="1775948"/>
                  </a:lnTo>
                  <a:cubicBezTo>
                    <a:pt x="1872747" y="1844528"/>
                    <a:pt x="1816867" y="1900408"/>
                    <a:pt x="1748287" y="1900408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7292907" y="9508565"/>
            <a:ext cx="1556869" cy="77843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50600"/>
          <a:stretch>
            <a:fillRect/>
          </a:stretch>
        </p:blipFill>
        <p:spPr>
          <a:xfrm rot="-5400000">
            <a:off x="16710404" y="-691139"/>
            <a:ext cx="2302342" cy="113733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422882" y="2314793"/>
            <a:ext cx="6921703" cy="6975165"/>
            <a:chOff x="0" y="0"/>
            <a:chExt cx="1885842" cy="1900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85842" cy="1900408"/>
            </a:xfrm>
            <a:custGeom>
              <a:avLst/>
              <a:gdLst/>
              <a:ahLst/>
              <a:cxnLst/>
              <a:rect l="l" t="t" r="r" b="b"/>
              <a:pathLst>
                <a:path w="1885842" h="1900408">
                  <a:moveTo>
                    <a:pt x="1761382" y="1900407"/>
                  </a:moveTo>
                  <a:lnTo>
                    <a:pt x="124460" y="1900407"/>
                  </a:lnTo>
                  <a:cubicBezTo>
                    <a:pt x="55880" y="1900407"/>
                    <a:pt x="0" y="1844528"/>
                    <a:pt x="0" y="1775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1382" y="0"/>
                  </a:lnTo>
                  <a:cubicBezTo>
                    <a:pt x="1829962" y="0"/>
                    <a:pt x="1885842" y="55880"/>
                    <a:pt x="1885842" y="124460"/>
                  </a:cubicBezTo>
                  <a:lnTo>
                    <a:pt x="1885842" y="1775948"/>
                  </a:lnTo>
                  <a:cubicBezTo>
                    <a:pt x="1885842" y="1844528"/>
                    <a:pt x="1829962" y="1900408"/>
                    <a:pt x="1761382" y="1900408"/>
                  </a:cubicBezTo>
                  <a:close/>
                </a:path>
              </a:pathLst>
            </a:custGeom>
            <a:solidFill>
              <a:srgbClr val="ECEDF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466211" y="2346451"/>
            <a:ext cx="6811247" cy="6911849"/>
            <a:chOff x="0" y="0"/>
            <a:chExt cx="1872747" cy="19004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2747" cy="1900408"/>
            </a:xfrm>
            <a:custGeom>
              <a:avLst/>
              <a:gdLst/>
              <a:ahLst/>
              <a:cxnLst/>
              <a:rect l="l" t="t" r="r" b="b"/>
              <a:pathLst>
                <a:path w="1872747" h="1900408">
                  <a:moveTo>
                    <a:pt x="1748287" y="1900407"/>
                  </a:moveTo>
                  <a:lnTo>
                    <a:pt x="124460" y="1900407"/>
                  </a:lnTo>
                  <a:cubicBezTo>
                    <a:pt x="55880" y="1900407"/>
                    <a:pt x="0" y="1844528"/>
                    <a:pt x="0" y="1775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48287" y="0"/>
                  </a:lnTo>
                  <a:cubicBezTo>
                    <a:pt x="1816867" y="0"/>
                    <a:pt x="1872747" y="55880"/>
                    <a:pt x="1872747" y="124460"/>
                  </a:cubicBezTo>
                  <a:lnTo>
                    <a:pt x="1872747" y="1775948"/>
                  </a:lnTo>
                  <a:cubicBezTo>
                    <a:pt x="1872747" y="1844528"/>
                    <a:pt x="1816867" y="1900408"/>
                    <a:pt x="1748287" y="1900408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19066" y="713432"/>
            <a:ext cx="15849867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BUSINESS UNDERSTANDING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17545" y="3308871"/>
            <a:ext cx="487797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5271FF"/>
                </a:solidFill>
                <a:latin typeface="League Spartan Bold"/>
              </a:rPr>
              <a:t>Business Goals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76874" y="3308871"/>
            <a:ext cx="628992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5271FF"/>
                </a:solidFill>
                <a:latin typeface="League Spartan Bold"/>
              </a:rPr>
              <a:t>Data Mining Goals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0748" y="4787434"/>
            <a:ext cx="6166825" cy="358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54699"/>
                </a:solidFill>
                <a:latin typeface="Open Sans Light"/>
              </a:rPr>
              <a:t>Create a recommender system  to assist consumers in making better decisions by proposing items they like and to enhance their shopping experience on the company's website.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26875" y="4787434"/>
            <a:ext cx="6389918" cy="358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54699"/>
                </a:solidFill>
                <a:latin typeface="Open Sans Light"/>
              </a:rPr>
              <a:t>Present a Market Basket Analysis and optimize a model that recommends customers who might buy a specific product and products that might be purchased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92283" y="3581338"/>
            <a:ext cx="14574508" cy="5148854"/>
            <a:chOff x="0" y="0"/>
            <a:chExt cx="4237705" cy="14970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37705" cy="1497089"/>
            </a:xfrm>
            <a:custGeom>
              <a:avLst/>
              <a:gdLst/>
              <a:ahLst/>
              <a:cxnLst/>
              <a:rect l="l" t="t" r="r" b="b"/>
              <a:pathLst>
                <a:path w="4237705" h="1497089">
                  <a:moveTo>
                    <a:pt x="4113245" y="1497088"/>
                  </a:moveTo>
                  <a:lnTo>
                    <a:pt x="124460" y="1497088"/>
                  </a:lnTo>
                  <a:cubicBezTo>
                    <a:pt x="55880" y="1497088"/>
                    <a:pt x="0" y="1441208"/>
                    <a:pt x="0" y="13726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3245" y="0"/>
                  </a:lnTo>
                  <a:cubicBezTo>
                    <a:pt x="4181825" y="0"/>
                    <a:pt x="4237705" y="55880"/>
                    <a:pt x="4237705" y="124460"/>
                  </a:cubicBezTo>
                  <a:lnTo>
                    <a:pt x="4237705" y="1372629"/>
                  </a:lnTo>
                  <a:cubicBezTo>
                    <a:pt x="4237705" y="1441209"/>
                    <a:pt x="4181825" y="1497089"/>
                    <a:pt x="4113245" y="1497089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579636" y="2968913"/>
            <a:ext cx="14593597" cy="552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28"/>
              </a:lnSpc>
            </a:pPr>
            <a:endParaRPr/>
          </a:p>
          <a:p>
            <a:pPr algn="just">
              <a:lnSpc>
                <a:spcPts val="6328"/>
              </a:lnSpc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Negative values for 'Quantity' and 'UnitPrice’</a:t>
            </a:r>
          </a:p>
          <a:p>
            <a:pPr algn="just">
              <a:lnSpc>
                <a:spcPts val="6328"/>
              </a:lnSpc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‘CustomerID’ and ‘Description’ registered missing and wrong values</a:t>
            </a:r>
          </a:p>
          <a:p>
            <a:pPr algn="just">
              <a:lnSpc>
                <a:spcPts val="6328"/>
              </a:lnSpc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We have:</a:t>
            </a:r>
          </a:p>
          <a:p>
            <a:pPr marL="660084" lvl="1" indent="-330042" algn="just">
              <a:lnSpc>
                <a:spcPts val="6328"/>
              </a:lnSpc>
              <a:buFont typeface="Arial"/>
              <a:buChar char="•"/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25900 different transactions  </a:t>
            </a:r>
          </a:p>
          <a:p>
            <a:pPr marL="660084" lvl="1" indent="-330042" algn="just">
              <a:lnSpc>
                <a:spcPts val="6328"/>
              </a:lnSpc>
              <a:buFont typeface="Arial"/>
              <a:buChar char="•"/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4372 different customers</a:t>
            </a:r>
          </a:p>
          <a:p>
            <a:pPr marL="660084" lvl="1" indent="-330042" algn="just">
              <a:lnSpc>
                <a:spcPts val="6328"/>
              </a:lnSpc>
              <a:buFont typeface="Arial"/>
              <a:buChar char="•"/>
            </a:pPr>
            <a:r>
              <a:rPr lang="en-US" sz="3057">
                <a:solidFill>
                  <a:srgbClr val="454699"/>
                </a:solidFill>
                <a:latin typeface="League Spartan"/>
              </a:rPr>
              <a:t>4070 different products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20137" y="3226088"/>
            <a:ext cx="1638250" cy="16382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70679" y="681988"/>
            <a:ext cx="14746643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 Bold"/>
              </a:rPr>
              <a:t>DATA UNDERSTANDING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34263" y="2038345"/>
            <a:ext cx="7419474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Data Quality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37960" flipH="1">
            <a:off x="-287776" y="7941824"/>
            <a:ext cx="2632952" cy="2632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815225"/>
            <a:ext cx="10434706" cy="556712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47750" y="950621"/>
            <a:ext cx="14746643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59"/>
              </a:lnSpc>
              <a:spcBef>
                <a:spcPct val="0"/>
              </a:spcBef>
            </a:pPr>
            <a:r>
              <a:rPr lang="en-US" sz="6000">
                <a:solidFill>
                  <a:srgbClr val="454699"/>
                </a:solidFill>
                <a:latin typeface="League Spartan Bold"/>
              </a:rPr>
              <a:t>THE TOP 10 PRODUCTS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272786" y="3297444"/>
            <a:ext cx="5421904" cy="1558431"/>
            <a:chOff x="0" y="0"/>
            <a:chExt cx="5642685" cy="1621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42685" cy="1621891"/>
            </a:xfrm>
            <a:custGeom>
              <a:avLst/>
              <a:gdLst/>
              <a:ahLst/>
              <a:cxnLst/>
              <a:rect l="l" t="t" r="r" b="b"/>
              <a:pathLst>
                <a:path w="5642685" h="1621891">
                  <a:moveTo>
                    <a:pt x="5518225" y="1621891"/>
                  </a:moveTo>
                  <a:lnTo>
                    <a:pt x="124460" y="1621891"/>
                  </a:lnTo>
                  <a:cubicBezTo>
                    <a:pt x="55880" y="1621891"/>
                    <a:pt x="0" y="1566011"/>
                    <a:pt x="0" y="1497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18225" y="0"/>
                  </a:lnTo>
                  <a:cubicBezTo>
                    <a:pt x="5586805" y="0"/>
                    <a:pt x="5642685" y="55880"/>
                    <a:pt x="5642685" y="124460"/>
                  </a:cubicBezTo>
                  <a:lnTo>
                    <a:pt x="5642685" y="1497431"/>
                  </a:lnTo>
                  <a:cubicBezTo>
                    <a:pt x="5642685" y="1566011"/>
                    <a:pt x="5586805" y="1621891"/>
                    <a:pt x="5518225" y="1621891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272786" y="5198033"/>
            <a:ext cx="5421904" cy="1558431"/>
            <a:chOff x="0" y="0"/>
            <a:chExt cx="5642685" cy="162189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42685" cy="1621891"/>
            </a:xfrm>
            <a:custGeom>
              <a:avLst/>
              <a:gdLst/>
              <a:ahLst/>
              <a:cxnLst/>
              <a:rect l="l" t="t" r="r" b="b"/>
              <a:pathLst>
                <a:path w="5642685" h="1621891">
                  <a:moveTo>
                    <a:pt x="5518225" y="1621891"/>
                  </a:moveTo>
                  <a:lnTo>
                    <a:pt x="124460" y="1621891"/>
                  </a:lnTo>
                  <a:cubicBezTo>
                    <a:pt x="55880" y="1621891"/>
                    <a:pt x="0" y="1566011"/>
                    <a:pt x="0" y="1497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18225" y="0"/>
                  </a:lnTo>
                  <a:cubicBezTo>
                    <a:pt x="5586805" y="0"/>
                    <a:pt x="5642685" y="55880"/>
                    <a:pt x="5642685" y="124460"/>
                  </a:cubicBezTo>
                  <a:lnTo>
                    <a:pt x="5642685" y="1497431"/>
                  </a:lnTo>
                  <a:cubicBezTo>
                    <a:pt x="5642685" y="1566011"/>
                    <a:pt x="5586805" y="1621891"/>
                    <a:pt x="5518225" y="1621891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72786" y="7087210"/>
            <a:ext cx="5421904" cy="1558431"/>
            <a:chOff x="0" y="0"/>
            <a:chExt cx="5642685" cy="1621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42685" cy="1621891"/>
            </a:xfrm>
            <a:custGeom>
              <a:avLst/>
              <a:gdLst/>
              <a:ahLst/>
              <a:cxnLst/>
              <a:rect l="l" t="t" r="r" b="b"/>
              <a:pathLst>
                <a:path w="5642685" h="1621891">
                  <a:moveTo>
                    <a:pt x="5518225" y="1621891"/>
                  </a:moveTo>
                  <a:lnTo>
                    <a:pt x="124460" y="1621891"/>
                  </a:lnTo>
                  <a:cubicBezTo>
                    <a:pt x="55880" y="1621891"/>
                    <a:pt x="0" y="1566011"/>
                    <a:pt x="0" y="1497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18225" y="0"/>
                  </a:lnTo>
                  <a:cubicBezTo>
                    <a:pt x="5586805" y="0"/>
                    <a:pt x="5642685" y="55880"/>
                    <a:pt x="5642685" y="124460"/>
                  </a:cubicBezTo>
                  <a:lnTo>
                    <a:pt x="5642685" y="1497431"/>
                  </a:lnTo>
                  <a:cubicBezTo>
                    <a:pt x="5642685" y="1566011"/>
                    <a:pt x="5586805" y="1621891"/>
                    <a:pt x="5518225" y="1621891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714639" y="3453089"/>
            <a:ext cx="45381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</a:rPr>
              <a:t>White hanging heart t-light holder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14639" y="5382254"/>
            <a:ext cx="45381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</a:rPr>
              <a:t>Regency cakestand 3 tier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14639" y="7201880"/>
            <a:ext cx="45381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</a:rPr>
              <a:t>Jumbo bag red retrospot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72786" y="2287653"/>
            <a:ext cx="549231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271FF"/>
                </a:solidFill>
                <a:latin typeface="League Spartan"/>
              </a:rPr>
              <a:t>Top 3 Products: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0439" y="2068002"/>
            <a:ext cx="9291204" cy="35152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t="3162" b="3162"/>
          <a:stretch>
            <a:fillRect/>
          </a:stretch>
        </p:blipFill>
        <p:spPr>
          <a:xfrm>
            <a:off x="1380439" y="5965362"/>
            <a:ext cx="9291204" cy="329293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50621"/>
            <a:ext cx="14746643" cy="944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60"/>
              </a:lnSpc>
              <a:spcBef>
                <a:spcPct val="0"/>
              </a:spcBef>
            </a:pPr>
            <a:r>
              <a:rPr lang="en-US" sz="6000">
                <a:solidFill>
                  <a:srgbClr val="454699"/>
                </a:solidFill>
                <a:latin typeface="League Spartan Bold"/>
              </a:rPr>
              <a:t>ANALYSING PER COUNTRY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908661" y="5467447"/>
            <a:ext cx="5408563" cy="2227816"/>
            <a:chOff x="0" y="0"/>
            <a:chExt cx="5628801" cy="2318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28801" cy="2318534"/>
            </a:xfrm>
            <a:custGeom>
              <a:avLst/>
              <a:gdLst/>
              <a:ahLst/>
              <a:cxnLst/>
              <a:rect l="l" t="t" r="r" b="b"/>
              <a:pathLst>
                <a:path w="5628801" h="2318534">
                  <a:moveTo>
                    <a:pt x="5504341" y="2318534"/>
                  </a:moveTo>
                  <a:lnTo>
                    <a:pt x="124460" y="2318534"/>
                  </a:lnTo>
                  <a:cubicBezTo>
                    <a:pt x="55880" y="2318534"/>
                    <a:pt x="0" y="2262654"/>
                    <a:pt x="0" y="21940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04342" y="0"/>
                  </a:lnTo>
                  <a:cubicBezTo>
                    <a:pt x="5572921" y="0"/>
                    <a:pt x="5628801" y="55880"/>
                    <a:pt x="5628801" y="124460"/>
                  </a:cubicBezTo>
                  <a:lnTo>
                    <a:pt x="5628801" y="2194074"/>
                  </a:lnTo>
                  <a:cubicBezTo>
                    <a:pt x="5628801" y="2262654"/>
                    <a:pt x="5572921" y="2318534"/>
                    <a:pt x="5504342" y="2318534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362245" y="5781410"/>
            <a:ext cx="4617244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Poppins"/>
              </a:rPr>
              <a:t>More customers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Poppins"/>
              </a:rPr>
              <a:t>More Sales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506200" y="3471282"/>
            <a:ext cx="6052188" cy="1755651"/>
            <a:chOff x="0" y="0"/>
            <a:chExt cx="6130768" cy="1827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30768" cy="1827141"/>
            </a:xfrm>
            <a:custGeom>
              <a:avLst/>
              <a:gdLst/>
              <a:ahLst/>
              <a:cxnLst/>
              <a:rect l="l" t="t" r="r" b="b"/>
              <a:pathLst>
                <a:path w="6130768" h="1827141">
                  <a:moveTo>
                    <a:pt x="6006308" y="1827141"/>
                  </a:moveTo>
                  <a:lnTo>
                    <a:pt x="124460" y="1827141"/>
                  </a:lnTo>
                  <a:cubicBezTo>
                    <a:pt x="55880" y="1827141"/>
                    <a:pt x="0" y="1771261"/>
                    <a:pt x="0" y="17026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06308" y="0"/>
                  </a:lnTo>
                  <a:cubicBezTo>
                    <a:pt x="6074888" y="0"/>
                    <a:pt x="6130768" y="55880"/>
                    <a:pt x="6130768" y="124460"/>
                  </a:cubicBezTo>
                  <a:lnTo>
                    <a:pt x="6130768" y="1702681"/>
                  </a:lnTo>
                  <a:cubicBezTo>
                    <a:pt x="6130768" y="1771261"/>
                    <a:pt x="6074888" y="1827141"/>
                    <a:pt x="6006308" y="1827141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667498" y="3851919"/>
            <a:ext cx="5745343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League Spartan"/>
              </a:rPr>
              <a:t>United Kingdom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41295" y="2200084"/>
            <a:ext cx="9917092" cy="75064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50621"/>
            <a:ext cx="14746643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5000">
                <a:solidFill>
                  <a:srgbClr val="454699"/>
                </a:solidFill>
                <a:latin typeface="League Spartan Bold"/>
              </a:rPr>
              <a:t>NUMBER OF PURCHASES BY MONTH</a:t>
            </a:r>
          </a:p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454699"/>
                </a:solidFill>
                <a:latin typeface="League Spartan Bold"/>
              </a:rPr>
              <a:t>(2010-2011)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67707" y="4487840"/>
            <a:ext cx="6483808" cy="3339870"/>
            <a:chOff x="0" y="0"/>
            <a:chExt cx="1460922" cy="7525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0922" cy="752535"/>
            </a:xfrm>
            <a:custGeom>
              <a:avLst/>
              <a:gdLst/>
              <a:ahLst/>
              <a:cxnLst/>
              <a:rect l="l" t="t" r="r" b="b"/>
              <a:pathLst>
                <a:path w="1460922" h="752535">
                  <a:moveTo>
                    <a:pt x="1336462" y="752535"/>
                  </a:moveTo>
                  <a:lnTo>
                    <a:pt x="124460" y="752535"/>
                  </a:lnTo>
                  <a:cubicBezTo>
                    <a:pt x="55880" y="752535"/>
                    <a:pt x="0" y="696655"/>
                    <a:pt x="0" y="6280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36462" y="0"/>
                  </a:lnTo>
                  <a:cubicBezTo>
                    <a:pt x="1405042" y="0"/>
                    <a:pt x="1460922" y="55880"/>
                    <a:pt x="1460922" y="124460"/>
                  </a:cubicBezTo>
                  <a:lnTo>
                    <a:pt x="1460922" y="628075"/>
                  </a:lnTo>
                  <a:cubicBezTo>
                    <a:pt x="1460922" y="696655"/>
                    <a:pt x="1405042" y="752535"/>
                    <a:pt x="1336462" y="752535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743576" y="4818144"/>
            <a:ext cx="6132069" cy="260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</a:pPr>
            <a:r>
              <a:rPr lang="en-US" sz="3651">
                <a:solidFill>
                  <a:srgbClr val="FFFFFF"/>
                </a:solidFill>
                <a:latin typeface="League Spartan"/>
              </a:rPr>
              <a:t>The best month was November 2011 (high number of different products sold)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9206888">
            <a:off x="16667445" y="2436167"/>
            <a:ext cx="1183709" cy="5400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24804" y="321452"/>
            <a:ext cx="16003971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dirty="0">
                <a:solidFill>
                  <a:srgbClr val="454699"/>
                </a:solidFill>
                <a:latin typeface="League Spartan Bold"/>
              </a:rPr>
              <a:t>REVENUE AND QUANTITY BY MONTH</a:t>
            </a:r>
          </a:p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endParaRPr lang="en-US" sz="5000" dirty="0">
              <a:solidFill>
                <a:srgbClr val="454699"/>
              </a:solidFill>
              <a:latin typeface="League Spartan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61621" y="7699869"/>
            <a:ext cx="12964757" cy="1558431"/>
            <a:chOff x="0" y="0"/>
            <a:chExt cx="13492686" cy="16218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92686" cy="1621891"/>
            </a:xfrm>
            <a:custGeom>
              <a:avLst/>
              <a:gdLst/>
              <a:ahLst/>
              <a:cxnLst/>
              <a:rect l="l" t="t" r="r" b="b"/>
              <a:pathLst>
                <a:path w="13492686" h="1621891">
                  <a:moveTo>
                    <a:pt x="13368226" y="1621891"/>
                  </a:moveTo>
                  <a:lnTo>
                    <a:pt x="124460" y="1621891"/>
                  </a:lnTo>
                  <a:cubicBezTo>
                    <a:pt x="55880" y="1621891"/>
                    <a:pt x="0" y="1566011"/>
                    <a:pt x="0" y="1497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368226" y="0"/>
                  </a:lnTo>
                  <a:cubicBezTo>
                    <a:pt x="13436806" y="0"/>
                    <a:pt x="13492686" y="55880"/>
                    <a:pt x="13492686" y="124460"/>
                  </a:cubicBezTo>
                  <a:lnTo>
                    <a:pt x="13492686" y="1497431"/>
                  </a:lnTo>
                  <a:cubicBezTo>
                    <a:pt x="13492686" y="1566011"/>
                    <a:pt x="13436806" y="1621891"/>
                    <a:pt x="13368226" y="1621891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27717" y="1303862"/>
            <a:ext cx="6848800" cy="61683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9206888">
            <a:off x="15684663" y="1464427"/>
            <a:ext cx="1183709" cy="5400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61343" y="1274119"/>
            <a:ext cx="7051763" cy="61980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9206888">
            <a:off x="7909098" y="1472682"/>
            <a:ext cx="1189790" cy="54284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828547" y="7828739"/>
            <a:ext cx="12566682" cy="1307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</a:pPr>
            <a:r>
              <a:rPr lang="en-US" sz="3651">
                <a:solidFill>
                  <a:srgbClr val="FFFFFF"/>
                </a:solidFill>
                <a:latin typeface="League Spartan"/>
              </a:rPr>
              <a:t>The best month was November 2011 (high number quantity sold and high of revenue)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6727" y="952140"/>
            <a:ext cx="14746643" cy="138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7"/>
              </a:lnSpc>
              <a:spcBef>
                <a:spcPct val="0"/>
              </a:spcBef>
            </a:pPr>
            <a:r>
              <a:rPr lang="en-US" sz="8799">
                <a:solidFill>
                  <a:srgbClr val="454699"/>
                </a:solidFill>
                <a:latin typeface="League Spartan Bold"/>
              </a:rPr>
              <a:t>DATA PREPARATION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16895" y="3650523"/>
            <a:ext cx="14254210" cy="5626827"/>
            <a:chOff x="0" y="0"/>
            <a:chExt cx="4144575" cy="16360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44575" cy="1636065"/>
            </a:xfrm>
            <a:custGeom>
              <a:avLst/>
              <a:gdLst/>
              <a:ahLst/>
              <a:cxnLst/>
              <a:rect l="l" t="t" r="r" b="b"/>
              <a:pathLst>
                <a:path w="4144575" h="1636065">
                  <a:moveTo>
                    <a:pt x="4020115" y="1636064"/>
                  </a:moveTo>
                  <a:lnTo>
                    <a:pt x="124460" y="1636064"/>
                  </a:lnTo>
                  <a:cubicBezTo>
                    <a:pt x="55880" y="1636064"/>
                    <a:pt x="0" y="1580185"/>
                    <a:pt x="0" y="15116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20115" y="0"/>
                  </a:lnTo>
                  <a:cubicBezTo>
                    <a:pt x="4088695" y="0"/>
                    <a:pt x="4144575" y="55880"/>
                    <a:pt x="4144575" y="124460"/>
                  </a:cubicBezTo>
                  <a:lnTo>
                    <a:pt x="4144575" y="1511605"/>
                  </a:lnTo>
                  <a:cubicBezTo>
                    <a:pt x="4144575" y="1580185"/>
                    <a:pt x="4088695" y="1636065"/>
                    <a:pt x="4020115" y="1636065"/>
                  </a:cubicBezTo>
                  <a:close/>
                </a:path>
              </a:pathLst>
            </a:custGeom>
            <a:solidFill>
              <a:srgbClr val="C6DB2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13177" y="3012970"/>
            <a:ext cx="15058096" cy="5735343"/>
            <a:chOff x="0" y="0"/>
            <a:chExt cx="20077461" cy="7647124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20077461" cy="635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7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97988"/>
              <a:ext cx="20077461" cy="6749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2"/>
                </a:lnSpc>
              </a:pPr>
              <a:endParaRPr/>
            </a:p>
            <a:p>
              <a:pPr algn="ctr">
                <a:lnSpc>
                  <a:spcPts val="3602"/>
                </a:lnSpc>
              </a:pPr>
              <a:r>
                <a:rPr lang="en-US" sz="3497">
                  <a:solidFill>
                    <a:srgbClr val="454699"/>
                  </a:solidFill>
                  <a:latin typeface="League Spartan"/>
                </a:rPr>
                <a:t> Outliers' removal (2.2% of the data)</a:t>
              </a:r>
            </a:p>
            <a:p>
              <a:pPr algn="ctr">
                <a:lnSpc>
                  <a:spcPts val="3602"/>
                </a:lnSpc>
              </a:pPr>
              <a:endParaRPr lang="en-US" sz="3497">
                <a:solidFill>
                  <a:srgbClr val="454699"/>
                </a:solidFill>
                <a:latin typeface="League Spartan"/>
              </a:endParaRPr>
            </a:p>
            <a:p>
              <a:pPr algn="ctr">
                <a:lnSpc>
                  <a:spcPts val="3602"/>
                </a:lnSpc>
              </a:pPr>
              <a:r>
                <a:rPr lang="en-US" sz="3497">
                  <a:solidFill>
                    <a:srgbClr val="454699"/>
                  </a:solidFill>
                  <a:latin typeface="League Spartan"/>
                </a:rPr>
                <a:t>Missing values' removal in “CustomerID”</a:t>
              </a:r>
            </a:p>
            <a:p>
              <a:pPr algn="ctr">
                <a:lnSpc>
                  <a:spcPts val="3602"/>
                </a:lnSpc>
              </a:pPr>
              <a:endParaRPr lang="en-US" sz="3497">
                <a:solidFill>
                  <a:srgbClr val="454699"/>
                </a:solidFill>
                <a:latin typeface="League Spartan"/>
              </a:endParaRPr>
            </a:p>
            <a:p>
              <a:pPr algn="ctr">
                <a:lnSpc>
                  <a:spcPts val="3602"/>
                </a:lnSpc>
              </a:pPr>
              <a:r>
                <a:rPr lang="en-US" sz="3497">
                  <a:solidFill>
                    <a:srgbClr val="454699"/>
                  </a:solidFill>
                  <a:latin typeface="League Spartan"/>
                </a:rPr>
                <a:t>The “StockCode” have values that could be interpreted as integers or strings (we added a prefix "SC")</a:t>
              </a:r>
            </a:p>
            <a:p>
              <a:pPr algn="ctr">
                <a:lnSpc>
                  <a:spcPts val="3602"/>
                </a:lnSpc>
              </a:pPr>
              <a:endParaRPr lang="en-US" sz="3497">
                <a:solidFill>
                  <a:srgbClr val="454699"/>
                </a:solidFill>
                <a:latin typeface="League Spartan"/>
              </a:endParaRPr>
            </a:p>
            <a:p>
              <a:pPr algn="ctr">
                <a:lnSpc>
                  <a:spcPts val="3602"/>
                </a:lnSpc>
              </a:pPr>
              <a:r>
                <a:rPr lang="en-US" sz="3497">
                  <a:solidFill>
                    <a:srgbClr val="454699"/>
                  </a:solidFill>
                  <a:latin typeface="League Spartan"/>
                </a:rPr>
                <a:t>Removed entries with wrong descriptions in lower case</a:t>
              </a:r>
            </a:p>
            <a:p>
              <a:pPr algn="ctr">
                <a:lnSpc>
                  <a:spcPts val="3602"/>
                </a:lnSpc>
              </a:pPr>
              <a:endParaRPr lang="en-US" sz="3497">
                <a:solidFill>
                  <a:srgbClr val="454699"/>
                </a:solidFill>
                <a:latin typeface="League Spartan"/>
              </a:endParaRPr>
            </a:p>
            <a:p>
              <a:pPr algn="ctr">
                <a:lnSpc>
                  <a:spcPts val="3602"/>
                </a:lnSpc>
              </a:pPr>
              <a:r>
                <a:rPr lang="en-US" sz="3497">
                  <a:solidFill>
                    <a:srgbClr val="454699"/>
                  </a:solidFill>
                  <a:latin typeface="League Spartan"/>
                </a:rPr>
                <a:t>In total 26.9% of the provided dataset were removed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12830" y="2304310"/>
            <a:ext cx="10554438" cy="70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5271FF"/>
                </a:solidFill>
                <a:latin typeface="League Spartan Bold"/>
              </a:rPr>
              <a:t>Preparing the dataset for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703</Words>
  <Application>Microsoft Office PowerPoint</Application>
  <PresentationFormat>Custom</PresentationFormat>
  <Paragraphs>169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Open Sans Light</vt:lpstr>
      <vt:lpstr>League Spartan</vt:lpstr>
      <vt:lpstr>League Spartan Bold</vt:lpstr>
      <vt:lpstr>Arimo Bold</vt:lpstr>
      <vt:lpstr>Poppins</vt:lpstr>
      <vt:lpstr>Arial</vt:lpstr>
      <vt:lpstr>Calibri</vt:lpstr>
      <vt:lpstr>Poppins Bold</vt:lpstr>
      <vt:lpstr>League Spartan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BC3 - Presentation</dc:title>
  <cp:lastModifiedBy>Andre Forte</cp:lastModifiedBy>
  <cp:revision>2</cp:revision>
  <dcterms:created xsi:type="dcterms:W3CDTF">2006-08-16T00:00:00Z</dcterms:created>
  <dcterms:modified xsi:type="dcterms:W3CDTF">2022-04-18T22:34:40Z</dcterms:modified>
  <dc:identifier>DAE9DFO9Jaw</dc:identifier>
</cp:coreProperties>
</file>