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7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92"/>
  </p:normalViewPr>
  <p:slideViewPr>
    <p:cSldViewPr snapToGrid="0">
      <p:cViewPr>
        <p:scale>
          <a:sx n="72" d="100"/>
          <a:sy n="72" d="100"/>
        </p:scale>
        <p:origin x="6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77C9-164A-EBFE-1BBF-84A9526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9D8F8-8551-F587-AEAE-DD14E450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5DE3-C52D-43F5-6A8A-6A49CC8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A778-E6DF-3615-AEB8-745C8E0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08C9-4689-6FDD-0055-0909C91B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8AB1-832A-4349-1DFC-412CC9AF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C84B-6CDC-AE82-8175-19CBEDB9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2487-BB9D-048B-6630-09F47353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52A2-C591-4D95-0A95-FFB808C7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6B02-D064-3B87-908A-6D9ED5A1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74EA2-31FD-6C80-9996-D4DDBC72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6F4C-C196-2BBB-74CC-195AF058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845A-02E1-D39C-E6AD-9AA3B942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F41D-81C4-0A73-7BB4-E1629A1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DFC8-55A5-77F3-5FF0-133A6938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F91F-517B-C305-9307-86299F94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3236-69B3-3EAB-1657-B71FF4E6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0C33-E093-1B80-B725-D27FB64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562E-4C71-DA85-768E-FEE1BFB7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49EB-CCE6-D052-EC06-D3287C1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8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8092-EBB9-E0C7-B652-85FB0293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FCFF-D6A9-B541-B698-6794A54A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BB0B-DA43-D5EF-42EC-C0757D77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F1CF-BCD1-6193-4D22-0322F24F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1F16-7ADE-249F-1241-C3BE33F1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D97E-2380-723A-2FD3-B1FB0786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83AB-0627-9ADC-A7BE-F9EABC745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5DFC9-36B8-1D51-39D0-0029DDEB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F185-4C7E-5F6B-971B-82CBCB53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F095C-F7B8-A67C-A78A-B02BD23A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6FF2-87E2-A4D8-0AF0-25D12417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4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C5B-0B46-8F05-BA24-E1EAA201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C3884-3EC3-1899-CC5E-8C2612C5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054A5-0E42-7125-4C8B-B603EDE8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12E29-782E-A6C5-2D86-E137531CF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76318-D716-BE1D-A553-DEC882D8E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B57C4-27C0-310C-F4C2-2099BF73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AD8-BB72-84C9-F6FA-01705D6A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9712C-DDA2-1E7B-D01C-88DFF13E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0AEC-1F60-0FD6-14C0-437A0EF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591B2-5BAC-6849-B945-B545020E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8DB88-0652-ECCD-8AC0-91696E1C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A8E91-49A1-6F68-F5CF-AA2692A2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0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D4A8-B2A1-C61E-4EE5-1881EF4F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A189A-8F93-9566-F500-71977D2B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67E65-6C5B-993B-34E6-A055B47F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A3F6-CB06-8DFF-7D97-43B2775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3124-CC01-DCEB-1BF1-0298F233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CE63-8DFC-3A63-B1F0-B870499E5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181B-ECBF-7159-2423-1F115677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81A76-E24D-8004-61C5-44027858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766C-487F-F1D0-09D4-355F4F94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2036-9CDC-D5B5-66CA-79FB2C10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78555-49FA-B8A7-EB5F-5AFEF7046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071A-8406-5111-C122-378CA8ED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CA21-91CD-1910-671B-73E1310E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D36CE-D55B-0CE2-C541-CF603AF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D5AA-234A-CE3B-4B04-148081A0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6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57E0A-47A6-E946-2122-EFAB021D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8C38-C9F3-CE17-C73B-FE42D323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2F92-8DFE-5A3E-ADE9-87A82A957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79E51-39A1-4ABC-9B48-DA34C5A37BB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FBF3-3CD6-3B2E-31F3-6CD833BC7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510C2-16B4-08FB-FA2F-F05B642B9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E966C-EB5E-4630-BE33-0B69CBB0F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EE96-F2D5-BA3A-AE60-485621E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F671-6184-7C0D-4082-4BCB988C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Successfully classify the digits and of the MNIST dataset using the MPS classifier, using encoding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“		“	         encoding 2.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Analyze the entanglement entropy of the classifier. Study the variation of the entanglement entropy and accuracy with the variation of the max bond dimension. </a:t>
            </a:r>
          </a:p>
          <a:p>
            <a:pPr marL="514350" indent="-514350">
              <a:buAutoNum type="arabicPeriod" startAt="3"/>
            </a:pPr>
            <a:r>
              <a:rPr lang="en-US" dirty="0"/>
              <a:t>(Optional) Compress a classical NN weights using an MPO.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5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9DD3-19E3-5A2C-A2CD-81033B66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Data preparation</a:t>
            </a:r>
            <a:endParaRPr lang="en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99220-DC60-C8EA-02E9-20A33DC0C058}"/>
              </a:ext>
            </a:extLst>
          </p:cNvPr>
          <p:cNvGrpSpPr/>
          <p:nvPr/>
        </p:nvGrpSpPr>
        <p:grpSpPr>
          <a:xfrm>
            <a:off x="5002142" y="1690688"/>
            <a:ext cx="6638884" cy="4516157"/>
            <a:chOff x="2505887" y="1518296"/>
            <a:chExt cx="7312778" cy="49745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3370AC-A7CF-C20E-AD20-5DF6D44F8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887" y="1518296"/>
              <a:ext cx="2251586" cy="22290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831E52-388B-49D2-D473-02D40057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5887" y="4229815"/>
              <a:ext cx="2251586" cy="2256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3FB07EF-3970-75F8-27C8-977E88AF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659" y="1518296"/>
              <a:ext cx="2283865" cy="2256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5B51B1-03F8-73B1-95B2-B773CC70E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4800" y="4222936"/>
              <a:ext cx="2283865" cy="226993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EF34AF-2968-A53C-0483-E4324618067D}"/>
                </a:ext>
              </a:extLst>
            </p:cNvPr>
            <p:cNvCxnSpPr/>
            <p:nvPr/>
          </p:nvCxnSpPr>
          <p:spPr>
            <a:xfrm>
              <a:off x="5458573" y="3673360"/>
              <a:ext cx="1160206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0CD97B-D726-19CF-AFA4-C3E437300492}"/>
                </a:ext>
              </a:extLst>
            </p:cNvPr>
            <p:cNvSpPr txBox="1"/>
            <p:nvPr/>
          </p:nvSpPr>
          <p:spPr>
            <a:xfrm>
              <a:off x="5234434" y="3034170"/>
              <a:ext cx="1834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AVG POOLING</a:t>
              </a:r>
              <a:endParaRPr lang="en-GB" sz="2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21C125F-C037-437D-8C9D-293B9DF71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193" y="1773864"/>
                <a:ext cx="4143642" cy="4426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T" dirty="0"/>
                  <a:t>Subset of </a:t>
                </a:r>
                <a:r>
                  <a:rPr lang="en-IT" b="1" dirty="0"/>
                  <a:t>500 </a:t>
                </a:r>
                <a:r>
                  <a:rPr lang="en-IT" dirty="0"/>
                  <a:t>images of size </a:t>
                </a:r>
                <a:r>
                  <a:rPr lang="en-IT" b="1" dirty="0"/>
                  <a:t>28x28</a:t>
                </a:r>
                <a:r>
                  <a:rPr lang="en-IT" dirty="0"/>
                  <a:t> from </a:t>
                </a:r>
                <a:r>
                  <a:rPr lang="en-IT" b="1" dirty="0"/>
                  <a:t>MNIST</a:t>
                </a:r>
                <a:r>
                  <a:rPr lang="en-IT" dirty="0"/>
                  <a:t> (only 3s &amp; 8s)</a:t>
                </a:r>
                <a:endParaRPr lang="en-IT" b="1" dirty="0"/>
              </a:p>
              <a:p>
                <a:endParaRPr lang="en-IT" b="1" dirty="0"/>
              </a:p>
              <a:p>
                <a:pPr marL="0" indent="0">
                  <a:buNone/>
                </a:pPr>
                <a:r>
                  <a:rPr lang="en-IT" b="1" dirty="0"/>
                  <a:t>Normalization</a:t>
                </a:r>
                <a:r>
                  <a:rPr lang="en-IT" dirty="0"/>
                  <a:t> of pixel intensity: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0, 255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endParaRPr lang="en-IT" dirty="0"/>
              </a:p>
              <a:p>
                <a:endParaRPr lang="en-IT" dirty="0"/>
              </a:p>
              <a:p>
                <a:pPr marL="0" indent="0">
                  <a:buNone/>
                </a:pPr>
                <a:r>
                  <a:rPr lang="en-IT" b="1" dirty="0"/>
                  <a:t>Average pooling </a:t>
                </a:r>
                <a:r>
                  <a:rPr lang="en-IT" dirty="0"/>
                  <a:t>with 7x7</a:t>
                </a:r>
                <a:r>
                  <a:rPr lang="en-IT" b="1" dirty="0"/>
                  <a:t> </a:t>
                </a:r>
                <a:r>
                  <a:rPr lang="en-IT" dirty="0"/>
                  <a:t>kernel: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IT" dirty="0"/>
                      <m:t>x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it-IT" b="0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21C125F-C037-437D-8C9D-293B9DF71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193" y="1773864"/>
                <a:ext cx="4143642" cy="4426737"/>
              </a:xfrm>
              <a:blipFill>
                <a:blip r:embed="rId6"/>
                <a:stretch>
                  <a:fillRect l="-3058" t="-2286" r="-122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00EF-B9CD-91F0-91B7-6FE7CD1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From images to quantum states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D46F6-7DBD-328D-A8AE-650337AAB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37973"/>
                <a:ext cx="10909515" cy="1909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T" b="1" dirty="0"/>
                  <a:t>Idea</a:t>
                </a:r>
                <a:r>
                  <a:rPr lang="en-IT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T" dirty="0"/>
                  <a:t>Encode the pixel intensity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T" dirty="0"/>
                  <a:t> in a quantum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T" dirty="0"/>
                  <a:t>Build an </a:t>
                </a:r>
                <a:r>
                  <a:rPr lang="en-IT" b="1" dirty="0"/>
                  <a:t>MPS</a:t>
                </a:r>
                <a:r>
                  <a:rPr lang="en-IT" dirty="0"/>
                  <a:t> to represent the total wavefunction: we’ll end up with 500 </a:t>
                </a:r>
                <a:r>
                  <a:rPr lang="en-IT" b="1" dirty="0"/>
                  <a:t>MPSs</a:t>
                </a:r>
                <a:r>
                  <a:rPr lang="en-IT" dirty="0"/>
                  <a:t> that represent the images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D46F6-7DBD-328D-A8AE-650337AAB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37973"/>
                <a:ext cx="10909515" cy="1909467"/>
              </a:xfrm>
              <a:blipFill>
                <a:blip r:embed="rId2"/>
                <a:stretch>
                  <a:fillRect l="-1047" t="-5960" r="-1744" b="-72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2AC5903-063E-5E5D-C311-49768AEE4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429001"/>
                <a:ext cx="10909515" cy="3429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T" b="1" dirty="0"/>
                  <a:t>Encoding 1</a:t>
                </a:r>
                <a:r>
                  <a:rPr lang="en-IT" dirty="0"/>
                  <a:t>: encode pixel-by-pixel via superposition of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IT" b="1" dirty="0"/>
                  <a:t> </a:t>
                </a:r>
                <a:r>
                  <a:rPr lang="en-IT" dirty="0"/>
                  <a:t>(white)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IT" b="1" dirty="0"/>
                  <a:t> </a:t>
                </a:r>
                <a:r>
                  <a:rPr lang="en-IT" dirty="0"/>
                  <a:t>(black)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"/>
                        <m:endChr m:val="⟩"/>
                        <m:ctrlPr>
                          <a:rPr lang="en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2200" i="1" dirty="0"/>
                  <a:t>Note: you can choose the coefficients in different ways (e.g. cosines and sines)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IT" b="1" dirty="0"/>
                  <a:t>Encoding 2</a:t>
                </a:r>
                <a:r>
                  <a:rPr lang="en-IT" dirty="0"/>
                  <a:t>: </a:t>
                </a:r>
                <a:r>
                  <a:rPr lang="it-IT" dirty="0"/>
                  <a:t>build a statevector for the whole image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r>
                  <a:rPr lang="en-IT" dirty="0"/>
                  <a:t> directly form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IT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2AC5903-063E-5E5D-C311-49768AE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429001"/>
                <a:ext cx="10909515" cy="3429000"/>
              </a:xfrm>
              <a:prstGeom prst="rect">
                <a:avLst/>
              </a:prstGeom>
              <a:blipFill>
                <a:blip r:embed="rId3"/>
                <a:stretch>
                  <a:fillRect l="-814" t="-7407" b="-492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8EF-B9B1-0F6D-52EE-BE57FC8B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b="1" dirty="0"/>
              <a:t>Learning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C426-2D8E-3597-EB43-5F242C094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T" dirty="0"/>
                  <a:t>Build another </a:t>
                </a:r>
                <a:r>
                  <a:rPr lang="en-IT" b="1" dirty="0"/>
                  <a:t>MPS</a:t>
                </a:r>
                <a:r>
                  <a:rPr lang="en-IT" dirty="0"/>
                  <a:t> (giving a bond dimension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IT" dirty="0"/>
                  <a:t>) that learns how to classify images by contracting with their </a:t>
                </a:r>
                <a:r>
                  <a:rPr lang="en-IT" b="1" dirty="0"/>
                  <a:t>MPS</a:t>
                </a:r>
                <a:r>
                  <a:rPr lang="en-IT" dirty="0"/>
                  <a:t> representation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T" dirty="0"/>
                  <a:t>Study how the learning is affected by the choice of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endParaRPr lang="en-IT" dirty="0"/>
              </a:p>
              <a:p>
                <a:pPr marL="514350" indent="-514350">
                  <a:buFont typeface="+mj-lt"/>
                  <a:buAutoNum type="arabicPeriod"/>
                </a:pPr>
                <a:endParaRPr lang="en-IT" dirty="0"/>
              </a:p>
              <a:p>
                <a:pPr marL="0" indent="0">
                  <a:buNone/>
                </a:pPr>
                <a:r>
                  <a:rPr lang="en-IT" b="1" dirty="0"/>
                  <a:t>Note</a:t>
                </a:r>
                <a:r>
                  <a:rPr lang="en-IT" dirty="0"/>
                  <a:t>: the choice of the encoding will affect the learning!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C426-2D8E-3597-EB43-5F242C094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65F9EC-1987-7B76-AD50-12D27B11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13362"/>
              </p:ext>
            </p:extLst>
          </p:nvPr>
        </p:nvGraphicFramePr>
        <p:xfrm>
          <a:off x="443300" y="4867280"/>
          <a:ext cx="11305400" cy="1302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52700">
                  <a:extLst>
                    <a:ext uri="{9D8B030D-6E8A-4147-A177-3AD203B41FA5}">
                      <a16:colId xmlns:a16="http://schemas.microsoft.com/office/drawing/2014/main" val="964296881"/>
                    </a:ext>
                  </a:extLst>
                </a:gridCol>
                <a:gridCol w="5652700">
                  <a:extLst>
                    <a:ext uri="{9D8B030D-6E8A-4147-A177-3AD203B41FA5}">
                      <a16:colId xmlns:a16="http://schemas.microsoft.com/office/drawing/2014/main" val="2265472915"/>
                    </a:ext>
                  </a:extLst>
                </a:gridCol>
              </a:tblGrid>
              <a:tr h="540524">
                <a:tc>
                  <a:txBody>
                    <a:bodyPr/>
                    <a:lstStyle/>
                    <a:p>
                      <a:r>
                        <a:rPr lang="en-IT" sz="3200" dirty="0"/>
                        <a:t>Encoding 1</a:t>
                      </a:r>
                    </a:p>
                  </a:txBody>
                  <a:tcPr marL="163426" marR="163426" marT="81713" marB="81713"/>
                </a:tc>
                <a:tc>
                  <a:txBody>
                    <a:bodyPr/>
                    <a:lstStyle/>
                    <a:p>
                      <a:r>
                        <a:rPr lang="en-IT" sz="3200" dirty="0"/>
                        <a:t>Encoding 2</a:t>
                      </a:r>
                    </a:p>
                  </a:txBody>
                  <a:tcPr marL="163426" marR="163426" marT="81713" marB="81713"/>
                </a:tc>
                <a:extLst>
                  <a:ext uri="{0D108BD9-81ED-4DB2-BD59-A6C34878D82A}">
                    <a16:rowId xmlns:a16="http://schemas.microsoft.com/office/drawing/2014/main" val="2965568334"/>
                  </a:ext>
                </a:extLst>
              </a:tr>
              <a:tr h="540524">
                <a:tc>
                  <a:txBody>
                    <a:bodyPr/>
                    <a:lstStyle/>
                    <a:p>
                      <a:r>
                        <a:rPr lang="it-IT" sz="3200" b="1" dirty="0"/>
                        <a:t>MPS</a:t>
                      </a:r>
                      <a:r>
                        <a:rPr lang="it-IT" sz="3200" b="0" dirty="0"/>
                        <a:t> classifier has 16 qubits</a:t>
                      </a:r>
                      <a:endParaRPr lang="en-IT" sz="3200" dirty="0"/>
                    </a:p>
                  </a:txBody>
                  <a:tcPr marL="163426" marR="163426" marT="81713" marB="81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="1" dirty="0"/>
                        <a:t>MPS</a:t>
                      </a:r>
                      <a:r>
                        <a:rPr lang="it-IT" sz="3200" b="0" dirty="0"/>
                        <a:t> classifier has 4 qubits</a:t>
                      </a:r>
                      <a:endParaRPr lang="en-IT" sz="3200" dirty="0"/>
                    </a:p>
                  </a:txBody>
                  <a:tcPr marL="163426" marR="163426" marT="81713" marB="81713"/>
                </a:tc>
                <a:extLst>
                  <a:ext uri="{0D108BD9-81ED-4DB2-BD59-A6C34878D82A}">
                    <a16:rowId xmlns:a16="http://schemas.microsoft.com/office/drawing/2014/main" val="303397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5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8EF-B9B1-0F6D-52EE-BE57FC8B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b="1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C426-2D8E-3597-EB43-5F242C094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T" dirty="0"/>
                  <a:t>Compute the </a:t>
                </a:r>
                <a:r>
                  <a:rPr lang="en-IT" b="1" dirty="0"/>
                  <a:t>entanglement entropy</a:t>
                </a:r>
                <a:r>
                  <a:rPr lang="en-IT" dirty="0"/>
                  <a:t> of the </a:t>
                </a:r>
                <a:r>
                  <a:rPr lang="en-IT" b="1" dirty="0"/>
                  <a:t>MPS</a:t>
                </a:r>
                <a:r>
                  <a:rPr lang="en-IT" dirty="0"/>
                  <a:t> classifier</a:t>
                </a:r>
                <a:endParaRPr lang="en-IT" b="1" dirty="0"/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This will be computed between two partitions of the system, the bipartition will be taken along each bond.</a:t>
                </a:r>
              </a:p>
              <a:p>
                <a:pPr marL="0" indent="0">
                  <a:buNone/>
                </a:pPr>
                <a:endParaRPr lang="en-IT" dirty="0"/>
              </a:p>
              <a:p>
                <a:pPr marL="0" indent="0">
                  <a:buNone/>
                </a:pPr>
                <a:r>
                  <a:rPr lang="en-IT" b="1" dirty="0"/>
                  <a:t>Interpretability: </a:t>
                </a:r>
                <a:r>
                  <a:rPr lang="en-IT" dirty="0"/>
                  <a:t>we expect Encoding 1 to be easier to interpret since every qubit matches one pixel.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C426-2D8E-3597-EB43-5F242C094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66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8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3331-8528-7F05-706C-A05C7ACB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79142" cy="1325563"/>
          </a:xfrm>
        </p:spPr>
        <p:txBody>
          <a:bodyPr/>
          <a:lstStyle/>
          <a:p>
            <a:r>
              <a:rPr lang="en-US" b="1" dirty="0"/>
              <a:t>Test accuracy VS max bond dimension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F55FE-72FE-2273-EE97-55181AB4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78" y="223081"/>
            <a:ext cx="4426621" cy="3319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1097F5-F805-B09B-E7F7-BC32E85D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60" y="2278485"/>
            <a:ext cx="4426621" cy="3319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8AD77-424E-90E0-4B6D-BF4CF461CE1A}"/>
              </a:ext>
            </a:extLst>
          </p:cNvPr>
          <p:cNvSpPr txBox="1"/>
          <p:nvPr/>
        </p:nvSpPr>
        <p:spPr>
          <a:xfrm>
            <a:off x="2698243" y="227848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Encoding 2</a:t>
            </a:r>
            <a:endParaRPr lang="en-GB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F7C2F-F1E0-97B7-7E28-0FFDF8A38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177" y="3543047"/>
            <a:ext cx="4426621" cy="3319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609514-53D6-6F9A-5E1F-5FA257400DCA}"/>
              </a:ext>
            </a:extLst>
          </p:cNvPr>
          <p:cNvSpPr txBox="1"/>
          <p:nvPr/>
        </p:nvSpPr>
        <p:spPr>
          <a:xfrm>
            <a:off x="8410963" y="223081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Encoding 1.a</a:t>
            </a:r>
            <a:endParaRPr lang="en-GB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E8CB1-E222-D933-3D77-4C16D97FD115}"/>
              </a:ext>
            </a:extLst>
          </p:cNvPr>
          <p:cNvSpPr txBox="1"/>
          <p:nvPr/>
        </p:nvSpPr>
        <p:spPr>
          <a:xfrm>
            <a:off x="8410963" y="3543047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Encoding 1.b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2189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330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Tasks</vt:lpstr>
      <vt:lpstr>Data preparation</vt:lpstr>
      <vt:lpstr>From images to quantum states</vt:lpstr>
      <vt:lpstr>Learning process</vt:lpstr>
      <vt:lpstr>Analysis</vt:lpstr>
      <vt:lpstr>Test accuracy VS max bond dimension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Network Machine Learning</dc:title>
  <dc:creator>andre marreiros de freitas</dc:creator>
  <cp:lastModifiedBy>PEDRIELLI SAMUELE [SM2300580]</cp:lastModifiedBy>
  <cp:revision>15</cp:revision>
  <dcterms:created xsi:type="dcterms:W3CDTF">2024-05-21T07:59:09Z</dcterms:created>
  <dcterms:modified xsi:type="dcterms:W3CDTF">2024-05-23T09:47:40Z</dcterms:modified>
</cp:coreProperties>
</file>