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7.xml" ContentType="application/vnd.openxmlformats-officedocument.presentationml.notesSlide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9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0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2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3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4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3" r:id="rId4"/>
    <p:sldId id="274" r:id="rId5"/>
    <p:sldId id="324" r:id="rId6"/>
    <p:sldId id="294" r:id="rId7"/>
    <p:sldId id="297" r:id="rId8"/>
    <p:sldId id="266" r:id="rId9"/>
    <p:sldId id="296" r:id="rId10"/>
    <p:sldId id="328" r:id="rId11"/>
    <p:sldId id="322" r:id="rId12"/>
    <p:sldId id="329" r:id="rId13"/>
    <p:sldId id="301" r:id="rId14"/>
    <p:sldId id="286" r:id="rId15"/>
    <p:sldId id="310" r:id="rId16"/>
    <p:sldId id="293" r:id="rId17"/>
    <p:sldId id="327" r:id="rId18"/>
    <p:sldId id="268" r:id="rId19"/>
    <p:sldId id="326" r:id="rId20"/>
  </p:sldIdLst>
  <p:sldSz cx="10691813" cy="7559675"/>
  <p:notesSz cx="9874250" cy="6797675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6FF772-33CF-4FA7-BBB2-F39585648B59}">
          <p14:sldIdLst>
            <p14:sldId id="256"/>
          </p14:sldIdLst>
        </p14:section>
        <p14:section name="Introduction" id="{0AB1D601-FF87-44B9-8F6F-A747342C2B9C}">
          <p14:sldIdLst>
            <p14:sldId id="257"/>
            <p14:sldId id="273"/>
          </p14:sldIdLst>
        </p14:section>
        <p14:section name="Security SE" id="{C69DDEC3-486E-45D1-800E-B175293C1E66}">
          <p14:sldIdLst>
            <p14:sldId id="274"/>
            <p14:sldId id="324"/>
          </p14:sldIdLst>
        </p14:section>
        <p14:section name="Attack models" id="{823299B8-24AF-422F-9680-7EBE41F74935}">
          <p14:sldIdLst>
            <p14:sldId id="294"/>
            <p14:sldId id="297"/>
          </p14:sldIdLst>
        </p14:section>
        <p14:section name="Optimal Power Flow" id="{5FB8336B-B5F6-4B00-A39A-33A340D7F13A}">
          <p14:sldIdLst>
            <p14:sldId id="266"/>
            <p14:sldId id="296"/>
            <p14:sldId id="328"/>
            <p14:sldId id="322"/>
            <p14:sldId id="329"/>
            <p14:sldId id="301"/>
            <p14:sldId id="286"/>
            <p14:sldId id="310"/>
            <p14:sldId id="293"/>
            <p14:sldId id="327"/>
          </p14:sldIdLst>
        </p14:section>
        <p14:section name="Conclusions" id="{836C0D23-132E-4819-93F9-B17BDEF55B36}">
          <p14:sldIdLst>
            <p14:sldId id="268"/>
          </p14:sldIdLst>
        </p14:section>
        <p14:section name="Backup" id="{7BC5C1B2-AEDA-4D75-8477-303A26A315B1}">
          <p14:sldIdLst>
            <p14:sldId id="3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8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8777" autoAdjust="0"/>
  </p:normalViewPr>
  <p:slideViewPr>
    <p:cSldViewPr>
      <p:cViewPr>
        <p:scale>
          <a:sx n="66" d="100"/>
          <a:sy n="66" d="100"/>
        </p:scale>
        <p:origin x="-2682" y="-1002"/>
      </p:cViewPr>
      <p:guideLst>
        <p:guide orient="horz" pos="2381"/>
        <p:guide pos="33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BFB04-B063-4B1A-AAE2-D1D877A26293}" type="datetimeFigureOut">
              <a:rPr lang="en-US" smtClean="0"/>
              <a:t>10/10/2012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3D8ED-FE83-4064-84AB-2E658E121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80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5408" y="0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33725" y="509588"/>
            <a:ext cx="360680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567" y="3228896"/>
            <a:ext cx="7241117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noProof="0" smtClean="0"/>
              <a:t>Klicka här för att ändra format på bakgrundstexten</a:t>
            </a:r>
          </a:p>
          <a:p>
            <a:pPr lvl="1"/>
            <a:r>
              <a:rPr lang="sv-SE" noProof="0" smtClean="0"/>
              <a:t>Nivå två</a:t>
            </a:r>
          </a:p>
          <a:p>
            <a:pPr lvl="2"/>
            <a:r>
              <a:rPr lang="sv-SE" noProof="0" smtClean="0"/>
              <a:t>Nivå tre</a:t>
            </a:r>
          </a:p>
          <a:p>
            <a:pPr lvl="3"/>
            <a:r>
              <a:rPr lang="sv-SE" noProof="0" smtClean="0"/>
              <a:t>Nivå fyra</a:t>
            </a:r>
          </a:p>
          <a:p>
            <a:pPr lvl="4"/>
            <a:r>
              <a:rPr lang="sv-SE" noProof="0" smtClean="0"/>
              <a:t>Nivå fem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5408" y="6457791"/>
            <a:ext cx="4278842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/>
              </a:defRPr>
            </a:lvl1pPr>
          </a:lstStyle>
          <a:p>
            <a:pPr>
              <a:defRPr/>
            </a:pPr>
            <a:fld id="{485CEFBE-9EEE-41C5-800F-8AF73E4F51C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4217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CEFBE-9EEE-41C5-800F-8AF73E4F51CB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4709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CEFBE-9EEE-41C5-800F-8AF73E4F51CB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1317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CEFBE-9EEE-41C5-800F-8AF73E4F51CB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1317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CEFBE-9EEE-41C5-800F-8AF73E4F51CB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0270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CEFBE-9EEE-41C5-800F-8AF73E4F51CB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8222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CEFBE-9EEE-41C5-800F-8AF73E4F51CB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6399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CEFBE-9EEE-41C5-800F-8AF73E4F51CB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2496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CEFBE-9EEE-41C5-800F-8AF73E4F51CB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3269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CEFBE-9EEE-41C5-800F-8AF73E4F51CB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53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CEFBE-9EEE-41C5-800F-8AF73E4F51CB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1642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CEFBE-9EEE-41C5-800F-8AF73E4F51CB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452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CEFBE-9EEE-41C5-800F-8AF73E4F51CB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048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CEFBE-9EEE-41C5-800F-8AF73E4F51CB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50773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CEFBE-9EEE-41C5-800F-8AF73E4F51CB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5164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CEFBE-9EEE-41C5-800F-8AF73E4F51CB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22496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CEFBE-9EEE-41C5-800F-8AF73E4F51CB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5127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5CEFBE-9EEE-41C5-800F-8AF73E4F51CB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1317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9" descr="kth_eng_rg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2352675"/>
            <a:ext cx="1296987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345510" y="2351077"/>
            <a:ext cx="7215237" cy="1120771"/>
          </a:xfrm>
          <a:noFill/>
        </p:spPr>
        <p:txBody>
          <a:bodyPr/>
          <a:lstStyle>
            <a:lvl1pPr algn="l">
              <a:defRPr sz="40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2345510" y="3490923"/>
            <a:ext cx="7214400" cy="93185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00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7" name="Platshållare för innehåll 6"/>
          <p:cNvSpPr>
            <a:spLocks noGrp="1"/>
          </p:cNvSpPr>
          <p:nvPr>
            <p:ph sz="quarter" idx="13"/>
          </p:nvPr>
        </p:nvSpPr>
        <p:spPr>
          <a:xfrm>
            <a:off x="2130425" y="2066400"/>
            <a:ext cx="8024400" cy="447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Platshållare för datum 1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5" name="Platshållare för sidfot 1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6" name="Platshållare för bildnumm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64AA3-48EE-4151-AEA8-B73AB1536908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7160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latshållare fö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4" name="Platshållare för sidfot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5" name="Platshållare för bild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75804-A353-4152-A198-2DF5E50C5621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65393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samarbets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489046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sv-SE" noProof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310588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sv-SE" noProof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132130" y="6708795"/>
            <a:ext cx="714380" cy="714371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sv-SE" noProof="0"/>
          </a:p>
        </p:txBody>
      </p:sp>
      <p:sp>
        <p:nvSpPr>
          <p:cNvPr id="10" name="Platshållare för innehåll 9"/>
          <p:cNvSpPr>
            <a:spLocks noGrp="1"/>
          </p:cNvSpPr>
          <p:nvPr>
            <p:ph sz="quarter" idx="16"/>
          </p:nvPr>
        </p:nvSpPr>
        <p:spPr>
          <a:xfrm>
            <a:off x="2130425" y="2066400"/>
            <a:ext cx="8024400" cy="447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9" name="Platshållare för datum 1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11" name="Platshållare för sidfot 1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12" name="Platshållare för bildnummer 1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7C153-E3D2-4FE0-B3B7-762E1ACF911B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3552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3" name="Platshållare för sidfot 1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4" name="Platshållare för bild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33FA7-3AE9-4C05-AB8C-E117B29092FF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1101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0425" y="422275"/>
            <a:ext cx="800258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Klicka</a:t>
            </a:r>
            <a:r>
              <a:rPr lang="en-US" noProof="0" dirty="0" smtClean="0"/>
              <a:t> </a:t>
            </a:r>
            <a:r>
              <a:rPr lang="en-US" noProof="0" dirty="0" err="1" smtClean="0"/>
              <a:t>här</a:t>
            </a:r>
            <a:r>
              <a:rPr lang="en-US" noProof="0" dirty="0" smtClean="0"/>
              <a:t> </a:t>
            </a:r>
            <a:r>
              <a:rPr lang="en-US" noProof="0" dirty="0" err="1" smtClean="0"/>
              <a:t>för</a:t>
            </a:r>
            <a:r>
              <a:rPr lang="en-US" noProof="0" dirty="0" smtClean="0"/>
              <a:t> </a:t>
            </a:r>
            <a:r>
              <a:rPr lang="en-US" noProof="0" dirty="0" err="1" smtClean="0"/>
              <a:t>att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ändra</a:t>
            </a:r>
            <a:r>
              <a:rPr lang="en-US" noProof="0" dirty="0" smtClean="0"/>
              <a:t> format </a:t>
            </a:r>
            <a:r>
              <a:rPr lang="en-US" noProof="0" dirty="0" err="1" smtClean="0"/>
              <a:t>på</a:t>
            </a:r>
            <a:r>
              <a:rPr lang="en-US" noProof="0" dirty="0" smtClean="0"/>
              <a:t> </a:t>
            </a:r>
            <a:r>
              <a:rPr lang="en-US" noProof="0" dirty="0" err="1" smtClean="0"/>
              <a:t>bakgrundsrubriken</a:t>
            </a:r>
            <a:endParaRPr lang="en-US" noProof="0" dirty="0" smtClean="0"/>
          </a:p>
        </p:txBody>
      </p:sp>
      <p:pic>
        <p:nvPicPr>
          <p:cNvPr id="1027" name="Bildobjekt 9" descr="kth_eng_rgb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350838"/>
            <a:ext cx="847725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2130425" y="2065338"/>
            <a:ext cx="80264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Klicka</a:t>
            </a:r>
            <a:r>
              <a:rPr lang="en-US" noProof="0" dirty="0" smtClean="0"/>
              <a:t> </a:t>
            </a:r>
            <a:r>
              <a:rPr lang="en-US" noProof="0" dirty="0" err="1" smtClean="0"/>
              <a:t>här</a:t>
            </a:r>
            <a:r>
              <a:rPr lang="en-US" noProof="0" dirty="0" smtClean="0"/>
              <a:t> </a:t>
            </a:r>
            <a:r>
              <a:rPr lang="en-US" noProof="0" dirty="0" err="1" smtClean="0"/>
              <a:t>för</a:t>
            </a:r>
            <a:r>
              <a:rPr lang="en-US" noProof="0" dirty="0" smtClean="0"/>
              <a:t> </a:t>
            </a:r>
            <a:r>
              <a:rPr lang="en-US" noProof="0" dirty="0" err="1" smtClean="0"/>
              <a:t>att</a:t>
            </a:r>
            <a:r>
              <a:rPr lang="en-US" noProof="0" dirty="0" smtClean="0"/>
              <a:t> </a:t>
            </a:r>
            <a:r>
              <a:rPr lang="en-US" noProof="0" dirty="0" err="1" smtClean="0"/>
              <a:t>ändra</a:t>
            </a:r>
            <a:r>
              <a:rPr lang="en-US" noProof="0" dirty="0" smtClean="0"/>
              <a:t> format </a:t>
            </a:r>
            <a:r>
              <a:rPr lang="en-US" noProof="0" dirty="0" err="1" smtClean="0"/>
              <a:t>på</a:t>
            </a:r>
            <a:r>
              <a:rPr lang="en-US" noProof="0" dirty="0" smtClean="0"/>
              <a:t> </a:t>
            </a:r>
            <a:r>
              <a:rPr lang="en-US" noProof="0" dirty="0" err="1" smtClean="0"/>
              <a:t>bakgrundstexten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Nivå</a:t>
            </a:r>
            <a:r>
              <a:rPr lang="en-US" noProof="0" dirty="0" smtClean="0"/>
              <a:t> </a:t>
            </a:r>
            <a:r>
              <a:rPr lang="en-US" noProof="0" dirty="0" err="1" smtClean="0"/>
              <a:t>två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Nivå</a:t>
            </a:r>
            <a:r>
              <a:rPr lang="en-US" noProof="0" dirty="0" smtClean="0"/>
              <a:t> </a:t>
            </a:r>
            <a:r>
              <a:rPr lang="en-US" noProof="0" dirty="0" err="1" smtClean="0"/>
              <a:t>tre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Nivå</a:t>
            </a:r>
            <a:r>
              <a:rPr lang="en-US" noProof="0" dirty="0" smtClean="0"/>
              <a:t> </a:t>
            </a:r>
            <a:r>
              <a:rPr lang="en-US" noProof="0" dirty="0" err="1" smtClean="0"/>
              <a:t>fyra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Nivå</a:t>
            </a:r>
            <a:r>
              <a:rPr lang="en-US" noProof="0" dirty="0" smtClean="0"/>
              <a:t> fem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42900" y="6637338"/>
            <a:ext cx="10042525" cy="0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Platshållare för datum 13"/>
          <p:cNvSpPr>
            <a:spLocks noGrp="1"/>
          </p:cNvSpPr>
          <p:nvPr>
            <p:ph type="dt" sz="half" idx="2"/>
          </p:nvPr>
        </p:nvSpPr>
        <p:spPr>
          <a:xfrm>
            <a:off x="252413" y="6811963"/>
            <a:ext cx="109220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000" smtClean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15" name="Platshållare för sidfot 14"/>
          <p:cNvSpPr>
            <a:spLocks noGrp="1"/>
          </p:cNvSpPr>
          <p:nvPr>
            <p:ph type="ftr" sz="quarter" idx="3"/>
          </p:nvPr>
        </p:nvSpPr>
        <p:spPr>
          <a:xfrm>
            <a:off x="2130425" y="6811963"/>
            <a:ext cx="462597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00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/>
          </a:p>
        </p:txBody>
      </p:sp>
      <p:sp>
        <p:nvSpPr>
          <p:cNvPr id="16" name="Platshållare för bildnummer 15"/>
          <p:cNvSpPr>
            <a:spLocks noGrp="1"/>
          </p:cNvSpPr>
          <p:nvPr>
            <p:ph type="sldNum" sz="quarter" idx="4"/>
          </p:nvPr>
        </p:nvSpPr>
        <p:spPr>
          <a:xfrm>
            <a:off x="9918700" y="6811963"/>
            <a:ext cx="5270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000" smtClean="0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7C9E7660-63C3-4AFD-805A-A1A1AE173995}" type="slidenum">
              <a:rPr lang="sv-SE"/>
              <a:pPr>
                <a:defRPr/>
              </a:pPr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1" r:id="rId2"/>
    <p:sldLayoutId id="2147483692" r:id="rId3"/>
    <p:sldLayoutId id="2147483693" r:id="rId4"/>
    <p:sldLayoutId id="2147483694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2pPr>
      <a:lvl3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3pPr>
      <a:lvl4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4pPr>
      <a:lvl5pPr algn="l" defTabSz="1042988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Verdana" charset="0"/>
        </a:defRPr>
      </a:lvl5pPr>
      <a:lvl6pPr marL="4572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6pPr>
      <a:lvl7pPr marL="9144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7pPr>
      <a:lvl8pPr marL="13716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8pPr>
      <a:lvl9pPr marL="1828800" algn="l" defTabSz="1042988" rtl="0" eaLnBrk="1" fontAlgn="base" hangingPunct="1">
        <a:spcBef>
          <a:spcPct val="0"/>
        </a:spcBef>
        <a:spcAft>
          <a:spcPct val="0"/>
        </a:spcAft>
        <a:defRPr sz="3600">
          <a:solidFill>
            <a:srgbClr val="B81100"/>
          </a:solidFill>
          <a:latin typeface="Verdana" charset="0"/>
        </a:defRPr>
      </a:lvl9pPr>
    </p:titleStyle>
    <p:bodyStyle>
      <a:lvl1pPr marL="204788" indent="-204788" algn="l" defTabSz="1042988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04825" indent="-209550" algn="l" defTabSz="1042988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-"/>
        <a:defRPr sz="2000">
          <a:solidFill>
            <a:schemeClr val="tx1"/>
          </a:solidFill>
          <a:latin typeface="+mn-lt"/>
        </a:defRPr>
      </a:lvl2pPr>
      <a:lvl3pPr marL="754063" indent="-260350" algn="l" defTabSz="1042988" rtl="0" eaLnBrk="1" fontAlgn="base" hangingPunct="1">
        <a:spcBef>
          <a:spcPts val="600"/>
        </a:spcBef>
        <a:spcAft>
          <a:spcPct val="0"/>
        </a:spcAft>
        <a:buClr>
          <a:schemeClr val="accent2"/>
        </a:buClr>
        <a:buSzPct val="90000"/>
        <a:buFont typeface="Arial" charset="0"/>
        <a:buChar char="•"/>
        <a:defRPr>
          <a:solidFill>
            <a:schemeClr val="tx1"/>
          </a:solidFill>
          <a:latin typeface="+mn-lt"/>
        </a:defRPr>
      </a:lvl3pPr>
      <a:lvl4pPr marL="1030288" indent="-261938" algn="l" defTabSz="1042988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 sz="1600">
          <a:solidFill>
            <a:schemeClr val="tx1"/>
          </a:solidFill>
          <a:latin typeface="+mn-lt"/>
        </a:defRPr>
      </a:lvl4pPr>
      <a:lvl5pPr marL="1281113" indent="-260350" algn="l" defTabSz="1042988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>
          <a:solidFill>
            <a:schemeClr val="tx1"/>
          </a:solidFill>
          <a:latin typeface="+mn-lt"/>
        </a:defRPr>
      </a:lvl5pPr>
      <a:lvl6pPr marL="28035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6pPr>
      <a:lvl7pPr marL="32607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7pPr>
      <a:lvl8pPr marL="37179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8pPr>
      <a:lvl9pPr marL="4175125" indent="-260350" algn="l" defTabSz="1042988" rtl="0" eaLnBrk="1" fontAlgn="base" hangingPunct="1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4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43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42.png"/><Relationship Id="rId5" Type="http://schemas.openxmlformats.org/officeDocument/2006/relationships/tags" Target="../tags/tag45.xml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tags" Target="../tags/tag44.xml"/><Relationship Id="rId9" Type="http://schemas.openxmlformats.org/officeDocument/2006/relationships/notesSlide" Target="../notesSlides/notesSlide10.xml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50.xml"/><Relationship Id="rId7" Type="http://schemas.openxmlformats.org/officeDocument/2006/relationships/image" Target="../media/image48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4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notesSlide" Target="../notesSlides/notesSlide11.xml"/><Relationship Id="rId18" Type="http://schemas.openxmlformats.org/officeDocument/2006/relationships/image" Target="../media/image54.png"/><Relationship Id="rId3" Type="http://schemas.openxmlformats.org/officeDocument/2006/relationships/tags" Target="../tags/tag54.xml"/><Relationship Id="rId21" Type="http://schemas.openxmlformats.org/officeDocument/2006/relationships/image" Target="../media/image45.png"/><Relationship Id="rId7" Type="http://schemas.openxmlformats.org/officeDocument/2006/relationships/tags" Target="../tags/tag5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3.png"/><Relationship Id="rId2" Type="http://schemas.openxmlformats.org/officeDocument/2006/relationships/tags" Target="../tags/tag53.xml"/><Relationship Id="rId16" Type="http://schemas.openxmlformats.org/officeDocument/2006/relationships/image" Target="../media/image52.png"/><Relationship Id="rId20" Type="http://schemas.openxmlformats.org/officeDocument/2006/relationships/image" Target="../media/image44.png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image" Target="../media/image51.png"/><Relationship Id="rId10" Type="http://schemas.openxmlformats.org/officeDocument/2006/relationships/tags" Target="../tags/tag61.xml"/><Relationship Id="rId19" Type="http://schemas.openxmlformats.org/officeDocument/2006/relationships/image" Target="../media/image46.png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image" Target="../media/image55.png"/><Relationship Id="rId18" Type="http://schemas.openxmlformats.org/officeDocument/2006/relationships/image" Target="../media/image46.png"/><Relationship Id="rId3" Type="http://schemas.openxmlformats.org/officeDocument/2006/relationships/tags" Target="../tags/tag65.xml"/><Relationship Id="rId21" Type="http://schemas.openxmlformats.org/officeDocument/2006/relationships/image" Target="../media/image60.png"/><Relationship Id="rId7" Type="http://schemas.openxmlformats.org/officeDocument/2006/relationships/tags" Target="../tags/tag69.xml"/><Relationship Id="rId12" Type="http://schemas.openxmlformats.org/officeDocument/2006/relationships/notesSlide" Target="../notesSlides/notesSlide12.xml"/><Relationship Id="rId17" Type="http://schemas.openxmlformats.org/officeDocument/2006/relationships/image" Target="../media/image58.png"/><Relationship Id="rId2" Type="http://schemas.openxmlformats.org/officeDocument/2006/relationships/tags" Target="../tags/tag64.xml"/><Relationship Id="rId16" Type="http://schemas.openxmlformats.org/officeDocument/2006/relationships/image" Target="../media/image57.png"/><Relationship Id="rId20" Type="http://schemas.openxmlformats.org/officeDocument/2006/relationships/image" Target="../media/image49.png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15" Type="http://schemas.openxmlformats.org/officeDocument/2006/relationships/image" Target="../media/image52.png"/><Relationship Id="rId10" Type="http://schemas.openxmlformats.org/officeDocument/2006/relationships/tags" Target="../tags/tag72.xml"/><Relationship Id="rId19" Type="http://schemas.openxmlformats.org/officeDocument/2006/relationships/image" Target="../media/image59.png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75.xml"/><Relationship Id="rId7" Type="http://schemas.openxmlformats.org/officeDocument/2006/relationships/image" Target="../media/image27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61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5.png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image" Target="../media/image27.png"/><Relationship Id="rId2" Type="http://schemas.openxmlformats.org/officeDocument/2006/relationships/tags" Target="../tags/tag77.xml"/><Relationship Id="rId16" Type="http://schemas.openxmlformats.org/officeDocument/2006/relationships/image" Target="../media/image68.png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image" Target="../media/image64.png"/><Relationship Id="rId5" Type="http://schemas.openxmlformats.org/officeDocument/2006/relationships/tags" Target="../tags/tag80.xml"/><Relationship Id="rId15" Type="http://schemas.openxmlformats.org/officeDocument/2006/relationships/image" Target="../media/image67.png"/><Relationship Id="rId10" Type="http://schemas.openxmlformats.org/officeDocument/2006/relationships/image" Target="../media/image63.png"/><Relationship Id="rId4" Type="http://schemas.openxmlformats.org/officeDocument/2006/relationships/tags" Target="../tags/tag79.xml"/><Relationship Id="rId9" Type="http://schemas.openxmlformats.org/officeDocument/2006/relationships/notesSlide" Target="../notesSlides/notesSlide14.xml"/><Relationship Id="rId1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13" Type="http://schemas.openxmlformats.org/officeDocument/2006/relationships/image" Target="../media/image28.png"/><Relationship Id="rId3" Type="http://schemas.openxmlformats.org/officeDocument/2006/relationships/tags" Target="../tags/tag8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0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image" Target="../media/image26.png"/><Relationship Id="rId5" Type="http://schemas.openxmlformats.org/officeDocument/2006/relationships/tags" Target="../tags/tag87.xml"/><Relationship Id="rId10" Type="http://schemas.openxmlformats.org/officeDocument/2006/relationships/image" Target="../media/image69.png"/><Relationship Id="rId4" Type="http://schemas.openxmlformats.org/officeDocument/2006/relationships/tags" Target="../tags/tag86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image" Target="../media/image26.png"/><Relationship Id="rId18" Type="http://schemas.openxmlformats.org/officeDocument/2006/relationships/image" Target="../media/image27.png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tags" Target="../tags/tag90.xml"/><Relationship Id="rId16" Type="http://schemas.openxmlformats.org/officeDocument/2006/relationships/image" Target="../media/image73.png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image" Target="../media/image71.png"/><Relationship Id="rId5" Type="http://schemas.openxmlformats.org/officeDocument/2006/relationships/tags" Target="../tags/tag93.xml"/><Relationship Id="rId15" Type="http://schemas.openxmlformats.org/officeDocument/2006/relationships/image" Target="../media/image72.png"/><Relationship Id="rId10" Type="http://schemas.openxmlformats.org/officeDocument/2006/relationships/notesSlide" Target="../notesSlides/notesSlide17.xml"/><Relationship Id="rId4" Type="http://schemas.openxmlformats.org/officeDocument/2006/relationships/tags" Target="../tags/tag92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5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7.xml"/><Relationship Id="rId16" Type="http://schemas.openxmlformats.org/officeDocument/2006/relationships/image" Target="../media/image16.png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1.png"/><Relationship Id="rId5" Type="http://schemas.openxmlformats.org/officeDocument/2006/relationships/tags" Target="../tags/tag10.xml"/><Relationship Id="rId15" Type="http://schemas.openxmlformats.org/officeDocument/2006/relationships/image" Target="../media/image15.png"/><Relationship Id="rId10" Type="http://schemas.openxmlformats.org/officeDocument/2006/relationships/notesSlide" Target="../notesSlides/notesSlide5.xml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notesSlide" Target="../notesSlides/notesSlide6.xml"/><Relationship Id="rId18" Type="http://schemas.openxmlformats.org/officeDocument/2006/relationships/image" Target="../media/image23.png"/><Relationship Id="rId3" Type="http://schemas.openxmlformats.org/officeDocument/2006/relationships/tags" Target="../tags/tag16.xml"/><Relationship Id="rId21" Type="http://schemas.openxmlformats.org/officeDocument/2006/relationships/image" Target="../media/image9.png"/><Relationship Id="rId7" Type="http://schemas.openxmlformats.org/officeDocument/2006/relationships/tags" Target="../tags/tag2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2.png"/><Relationship Id="rId2" Type="http://schemas.openxmlformats.org/officeDocument/2006/relationships/tags" Target="../tags/tag15.xml"/><Relationship Id="rId16" Type="http://schemas.openxmlformats.org/officeDocument/2006/relationships/image" Target="../media/image21.png"/><Relationship Id="rId20" Type="http://schemas.openxmlformats.org/officeDocument/2006/relationships/image" Target="../media/image8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20.png"/><Relationship Id="rId10" Type="http://schemas.openxmlformats.org/officeDocument/2006/relationships/tags" Target="../tags/tag23.xml"/><Relationship Id="rId19" Type="http://schemas.openxmlformats.org/officeDocument/2006/relationships/image" Target="../media/image7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image" Target="../media/image19.png"/><Relationship Id="rId22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7.pn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image" Target="../media/image26.png"/><Relationship Id="rId2" Type="http://schemas.openxmlformats.org/officeDocument/2006/relationships/tags" Target="../tags/tag26.xml"/><Relationship Id="rId16" Type="http://schemas.openxmlformats.org/officeDocument/2006/relationships/image" Target="../media/image30.pn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25.png"/><Relationship Id="rId5" Type="http://schemas.openxmlformats.org/officeDocument/2006/relationships/tags" Target="../tags/tag29.xml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tags" Target="../tags/tag28.xml"/><Relationship Id="rId9" Type="http://schemas.openxmlformats.org/officeDocument/2006/relationships/notesSlide" Target="../notesSlides/notesSlide7.xml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image" Target="../media/image35.png"/><Relationship Id="rId3" Type="http://schemas.openxmlformats.org/officeDocument/2006/relationships/tags" Target="../tags/tag3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4.png"/><Relationship Id="rId2" Type="http://schemas.openxmlformats.org/officeDocument/2006/relationships/tags" Target="../tags/tag34.xml"/><Relationship Id="rId16" Type="http://schemas.openxmlformats.org/officeDocument/2006/relationships/image" Target="../media/image38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3.png"/><Relationship Id="rId5" Type="http://schemas.openxmlformats.org/officeDocument/2006/relationships/tags" Target="../tags/tag37.xml"/><Relationship Id="rId15" Type="http://schemas.openxmlformats.org/officeDocument/2006/relationships/image" Target="../media/image37.jpeg"/><Relationship Id="rId10" Type="http://schemas.openxmlformats.org/officeDocument/2006/relationships/image" Target="../media/image32.png"/><Relationship Id="rId4" Type="http://schemas.openxmlformats.org/officeDocument/2006/relationships/tags" Target="../tags/tag36.xml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ubrik 1"/>
          <p:cNvSpPr>
            <a:spLocks noGrp="1"/>
          </p:cNvSpPr>
          <p:nvPr>
            <p:ph type="ctrTitle"/>
          </p:nvPr>
        </p:nvSpPr>
        <p:spPr>
          <a:xfrm>
            <a:off x="2177554" y="2351088"/>
            <a:ext cx="8352928" cy="1120775"/>
          </a:xfrm>
        </p:spPr>
        <p:txBody>
          <a:bodyPr/>
          <a:lstStyle/>
          <a:p>
            <a:r>
              <a:rPr lang="en-US" sz="2800" dirty="0" smtClean="0"/>
              <a:t>Optimal Power Flow: </a:t>
            </a:r>
            <a:br>
              <a:rPr lang="en-US" sz="2800" dirty="0" smtClean="0"/>
            </a:br>
            <a:r>
              <a:rPr lang="en-US" sz="2800" dirty="0" smtClean="0"/>
              <a:t>Closing the Loop over Corrupted Data</a:t>
            </a:r>
            <a:endParaRPr lang="sv-SE" sz="2800" dirty="0"/>
          </a:p>
        </p:txBody>
      </p:sp>
      <p:sp>
        <p:nvSpPr>
          <p:cNvPr id="3075" name="Underrubrik 2"/>
          <p:cNvSpPr>
            <a:spLocks noGrp="1"/>
          </p:cNvSpPr>
          <p:nvPr>
            <p:ph type="subTitle" idx="1"/>
          </p:nvPr>
        </p:nvSpPr>
        <p:spPr>
          <a:xfrm>
            <a:off x="432047" y="4432151"/>
            <a:ext cx="10170443" cy="931862"/>
          </a:xfrm>
        </p:spPr>
        <p:txBody>
          <a:bodyPr/>
          <a:lstStyle/>
          <a:p>
            <a:pPr algn="ctr"/>
            <a:r>
              <a:rPr lang="en-US" i="1" dirty="0" smtClean="0"/>
              <a:t>André </a:t>
            </a:r>
            <a:r>
              <a:rPr lang="en-US" i="1" dirty="0"/>
              <a:t>Teixeira</a:t>
            </a:r>
            <a:r>
              <a:rPr lang="en-US" dirty="0"/>
              <a:t>, </a:t>
            </a:r>
            <a:r>
              <a:rPr lang="en-US" dirty="0" err="1"/>
              <a:t>Henrik</a:t>
            </a:r>
            <a:r>
              <a:rPr lang="en-US" dirty="0"/>
              <a:t> Sandberg, </a:t>
            </a:r>
            <a:r>
              <a:rPr lang="en-US" dirty="0" err="1" smtClean="0"/>
              <a:t>György</a:t>
            </a:r>
            <a:r>
              <a:rPr lang="en-US" dirty="0" smtClean="0"/>
              <a:t> </a:t>
            </a:r>
            <a:r>
              <a:rPr lang="en-US" dirty="0" err="1" smtClean="0"/>
              <a:t>Dán</a:t>
            </a:r>
            <a:r>
              <a:rPr lang="en-US" dirty="0"/>
              <a:t>, and Karl H. </a:t>
            </a:r>
            <a:r>
              <a:rPr lang="en-US" dirty="0" smtClean="0"/>
              <a:t>Johansson</a:t>
            </a:r>
          </a:p>
          <a:p>
            <a:pPr algn="ctr"/>
            <a:r>
              <a:rPr lang="en-US" sz="2000" dirty="0"/>
              <a:t>ACCESS Linnaeus Centre, KTH Royal Institute of Technology</a:t>
            </a:r>
          </a:p>
          <a:p>
            <a:pPr algn="ctr"/>
            <a:endParaRPr lang="sv-SE" dirty="0" smtClean="0"/>
          </a:p>
        </p:txBody>
      </p:sp>
      <p:sp>
        <p:nvSpPr>
          <p:cNvPr id="4" name="Underrubrik 2"/>
          <p:cNvSpPr txBox="1">
            <a:spLocks/>
          </p:cNvSpPr>
          <p:nvPr/>
        </p:nvSpPr>
        <p:spPr bwMode="auto">
          <a:xfrm>
            <a:off x="1738313" y="6448375"/>
            <a:ext cx="7215187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None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0" algn="ctr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None/>
              <a:defRPr>
                <a:solidFill>
                  <a:schemeClr val="tx1"/>
                </a:solidFill>
                <a:latin typeface="+mn-lt"/>
              </a:defRPr>
            </a:lvl3pPr>
            <a:lvl4pPr marL="1371600" indent="0" algn="ctr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 marL="1828800" indent="0" algn="ctr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ctr" defTabSz="1042988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300">
                <a:solidFill>
                  <a:schemeClr val="tx1"/>
                </a:solidFill>
                <a:latin typeface="+mn-lt"/>
              </a:defRPr>
            </a:lvl6pPr>
            <a:lvl7pPr marL="2743200" indent="0" algn="ctr" defTabSz="1042988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300">
                <a:solidFill>
                  <a:schemeClr val="tx1"/>
                </a:solidFill>
                <a:latin typeface="+mn-lt"/>
              </a:defRPr>
            </a:lvl7pPr>
            <a:lvl8pPr marL="3200400" indent="0" algn="ctr" defTabSz="1042988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300">
                <a:solidFill>
                  <a:schemeClr val="tx1"/>
                </a:solidFill>
                <a:latin typeface="+mn-lt"/>
              </a:defRPr>
            </a:lvl8pPr>
            <a:lvl9pPr marL="3657600" indent="0" algn="ctr" defTabSz="1042988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sv-SE" dirty="0" err="1" smtClean="0"/>
              <a:t>American</a:t>
            </a:r>
            <a:r>
              <a:rPr lang="sv-SE" dirty="0" smtClean="0"/>
              <a:t> Control Conference</a:t>
            </a:r>
            <a:endParaRPr lang="sv-SE" dirty="0"/>
          </a:p>
          <a:p>
            <a:pPr algn="ctr"/>
            <a:r>
              <a:rPr lang="sv-SE" dirty="0" smtClean="0"/>
              <a:t>Montréal, June 28th, 2012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52"/>
    </mc:Choice>
    <mc:Fallback xmlns="">
      <p:transition spd="slow" advTm="1675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DC-Optimal Power Flow</a:t>
            </a:r>
            <a:br>
              <a:rPr lang="en-US" dirty="0" smtClean="0"/>
            </a:br>
            <a:r>
              <a:rPr lang="en-US" sz="2400" dirty="0" smtClean="0"/>
              <a:t>Nominal Operation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53954" y="3275781"/>
            <a:ext cx="8024400" cy="2314560"/>
          </a:xfrm>
        </p:spPr>
        <p:txBody>
          <a:bodyPr/>
          <a:lstStyle/>
          <a:p>
            <a:r>
              <a:rPr lang="en-US" dirty="0" smtClean="0"/>
              <a:t>At optimality, the KKT conditions hold: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BB64AA3-48EE-4151-AEA8-B73AB1536908}" type="slidenum">
              <a:rPr lang="sv-SE" smtClean="0"/>
              <a:pPr>
                <a:defRPr/>
              </a:pPr>
              <a:t>10</a:t>
            </a:fld>
            <a:endParaRPr lang="sv-SE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98" y="3980999"/>
            <a:ext cx="6313932" cy="1885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82" y="2338529"/>
            <a:ext cx="8691372" cy="36118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353954" y="1763613"/>
            <a:ext cx="8024400" cy="937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err="1" smtClean="0"/>
              <a:t>Lagrangian</a:t>
            </a:r>
            <a:r>
              <a:rPr lang="en-US" dirty="0" smtClean="0"/>
              <a:t> function: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4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DC-Optimal Power Flow under attack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BB64AA3-48EE-4151-AEA8-B73AB1536908}" type="slidenum">
              <a:rPr lang="sv-SE" smtClean="0"/>
              <a:pPr>
                <a:defRPr/>
              </a:pPr>
              <a:t>11</a:t>
            </a:fld>
            <a:endParaRPr lang="sv-SE"/>
          </a:p>
        </p:txBody>
      </p:sp>
      <p:grpSp>
        <p:nvGrpSpPr>
          <p:cNvPr id="48" name="Group 47"/>
          <p:cNvGrpSpPr/>
          <p:nvPr/>
        </p:nvGrpSpPr>
        <p:grpSpPr>
          <a:xfrm>
            <a:off x="465236" y="1452584"/>
            <a:ext cx="9768606" cy="1366782"/>
            <a:chOff x="449362" y="1619596"/>
            <a:chExt cx="9768606" cy="1366782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 bwMode="auto">
            <a:xfrm>
              <a:off x="449362" y="1619596"/>
              <a:ext cx="9768606" cy="100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sv-SE" sz="2000" dirty="0"/>
                <a:t>T</a:t>
              </a:r>
              <a:r>
                <a:rPr lang="sv-SE" sz="2000" dirty="0" smtClean="0"/>
                <a:t>he </a:t>
              </a:r>
              <a:r>
                <a:rPr lang="sv-SE" sz="2000" dirty="0" err="1" smtClean="0"/>
                <a:t>estimate</a:t>
              </a:r>
              <a:r>
                <a:rPr lang="sv-SE" sz="2000" dirty="0" smtClean="0"/>
                <a:t>      is given by the </a:t>
              </a:r>
              <a:r>
                <a:rPr lang="sv-SE" sz="2000" b="1" dirty="0" smtClean="0"/>
                <a:t>State </a:t>
              </a:r>
              <a:r>
                <a:rPr lang="sv-SE" sz="2000" b="1" dirty="0" err="1" smtClean="0"/>
                <a:t>Estimator</a:t>
              </a:r>
              <a:endParaRPr lang="sv-SE" sz="2000" dirty="0" smtClean="0"/>
            </a:p>
            <a:p>
              <a:pPr lvl="1"/>
              <a:r>
                <a:rPr lang="sv-SE" sz="1800" dirty="0" err="1" smtClean="0"/>
                <a:t>vulnerable</a:t>
              </a:r>
              <a:r>
                <a:rPr lang="sv-SE" sz="1800" dirty="0" smtClean="0"/>
                <a:t> </a:t>
              </a:r>
              <a:r>
                <a:rPr lang="sv-SE" sz="1800" dirty="0" err="1" smtClean="0"/>
                <a:t>to</a:t>
              </a:r>
              <a:r>
                <a:rPr lang="sv-SE" sz="1800" dirty="0" smtClean="0"/>
                <a:t> cyber attacks</a:t>
              </a:r>
            </a:p>
            <a:p>
              <a:pPr lvl="1"/>
              <a:endParaRPr lang="sv-SE" sz="1800" dirty="0" smtClean="0"/>
            </a:p>
            <a:p>
              <a:r>
                <a:rPr lang="sv-SE" sz="2000" dirty="0" err="1" smtClean="0"/>
                <a:t>Suppose</a:t>
              </a:r>
              <a:r>
                <a:rPr lang="sv-SE" sz="2000" dirty="0" smtClean="0"/>
                <a:t> the system is in </a:t>
              </a:r>
              <a:r>
                <a:rPr lang="sv-SE" sz="2000" dirty="0" err="1" smtClean="0"/>
                <a:t>optimality</a:t>
              </a:r>
              <a:r>
                <a:rPr lang="sv-SE" sz="2000" dirty="0" smtClean="0"/>
                <a:t> </a:t>
              </a:r>
              <a:r>
                <a:rPr lang="sv-SE" sz="2000" dirty="0" err="1" smtClean="0"/>
                <a:t>with</a:t>
              </a:r>
              <a:r>
                <a:rPr lang="sv-SE" sz="2000" dirty="0" smtClean="0"/>
                <a:t>                and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606" y="1673548"/>
              <a:ext cx="349758" cy="288036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2085" y="2698342"/>
              <a:ext cx="1239012" cy="288036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536" y="2698342"/>
              <a:ext cx="1131570" cy="288036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394715" y="2987749"/>
            <a:ext cx="9823253" cy="3272041"/>
            <a:chOff x="394715" y="2987749"/>
            <a:chExt cx="9823253" cy="3272041"/>
          </a:xfrm>
        </p:grpSpPr>
        <p:pic>
          <p:nvPicPr>
            <p:cNvPr id="42" name="Picture 4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9992" y="3659512"/>
              <a:ext cx="1503041" cy="691649"/>
            </a:xfrm>
            <a:prstGeom prst="rect">
              <a:avLst/>
            </a:prstGeom>
          </p:spPr>
        </p:pic>
        <p:sp>
          <p:nvSpPr>
            <p:cNvPr id="23" name="Content Placeholder 2"/>
            <p:cNvSpPr txBox="1">
              <a:spLocks/>
            </p:cNvSpPr>
            <p:nvPr/>
          </p:nvSpPr>
          <p:spPr bwMode="auto">
            <a:xfrm>
              <a:off x="404873" y="2987749"/>
              <a:ext cx="9813095" cy="453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sv-SE" sz="2000" dirty="0" smtClean="0"/>
                <a:t>Operation under Data Attacks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304" y="3499994"/>
              <a:ext cx="2076734" cy="1142025"/>
            </a:xfrm>
            <a:prstGeom prst="rect">
              <a:avLst/>
            </a:prstGeom>
          </p:spPr>
        </p:pic>
        <p:sp>
          <p:nvSpPr>
            <p:cNvPr id="34" name="Content Placeholder 2"/>
            <p:cNvSpPr txBox="1">
              <a:spLocks/>
            </p:cNvSpPr>
            <p:nvPr/>
          </p:nvSpPr>
          <p:spPr bwMode="auto">
            <a:xfrm>
              <a:off x="1605976" y="4523608"/>
              <a:ext cx="3038904" cy="696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sz="2000" dirty="0" err="1" smtClean="0">
                  <a:solidFill>
                    <a:srgbClr val="FF0000"/>
                  </a:solidFill>
                </a:rPr>
                <a:t>Ficticious</a:t>
              </a:r>
              <a:r>
                <a:rPr lang="en-US" sz="2000" dirty="0" smtClean="0">
                  <a:solidFill>
                    <a:srgbClr val="FF0000"/>
                  </a:solidFill>
                </a:rPr>
                <a:t> operating conditions</a:t>
              </a:r>
            </a:p>
          </p:txBody>
        </p:sp>
        <p:sp>
          <p:nvSpPr>
            <p:cNvPr id="35" name="Right Arrow 34"/>
            <p:cNvSpPr/>
            <p:nvPr/>
          </p:nvSpPr>
          <p:spPr bwMode="auto">
            <a:xfrm>
              <a:off x="3694208" y="3779325"/>
              <a:ext cx="519702" cy="39407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37" name="Right Arrow 36"/>
            <p:cNvSpPr/>
            <p:nvPr/>
          </p:nvSpPr>
          <p:spPr bwMode="auto">
            <a:xfrm>
              <a:off x="7078584" y="3779325"/>
              <a:ext cx="519702" cy="39407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pic>
          <p:nvPicPr>
            <p:cNvPr id="46" name="Picture 4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5560" y="3815437"/>
              <a:ext cx="457200" cy="365760"/>
            </a:xfrm>
            <a:prstGeom prst="rect">
              <a:avLst/>
            </a:prstGeom>
          </p:spPr>
        </p:pic>
        <p:sp>
          <p:nvSpPr>
            <p:cNvPr id="40" name="Content Placeholder 2"/>
            <p:cNvSpPr txBox="1">
              <a:spLocks/>
            </p:cNvSpPr>
            <p:nvPr/>
          </p:nvSpPr>
          <p:spPr bwMode="auto">
            <a:xfrm>
              <a:off x="7654648" y="4307584"/>
              <a:ext cx="1939730" cy="787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sv-SE" sz="2000" dirty="0" err="1" smtClean="0">
                  <a:solidFill>
                    <a:srgbClr val="FF0000"/>
                  </a:solidFill>
                </a:rPr>
                <a:t>Proposed</a:t>
              </a:r>
              <a:r>
                <a:rPr lang="sv-SE" sz="2000" dirty="0" smtClean="0">
                  <a:solidFill>
                    <a:srgbClr val="FF0000"/>
                  </a:solidFill>
                </a:rPr>
                <a:t> </a:t>
              </a:r>
              <a:r>
                <a:rPr lang="sv-SE" sz="2000" dirty="0" err="1" smtClean="0">
                  <a:solidFill>
                    <a:srgbClr val="FF0000"/>
                  </a:solidFill>
                </a:rPr>
                <a:t>control</a:t>
              </a:r>
              <a:r>
                <a:rPr lang="sv-SE" sz="2000" dirty="0" smtClean="0">
                  <a:solidFill>
                    <a:srgbClr val="FF0000"/>
                  </a:solidFill>
                </a:rPr>
                <a:t> action</a:t>
              </a:r>
              <a:endParaRPr lang="en-US" sz="20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41" name="Content Placeholder 2"/>
            <p:cNvSpPr txBox="1">
              <a:spLocks/>
            </p:cNvSpPr>
            <p:nvPr/>
          </p:nvSpPr>
          <p:spPr bwMode="auto">
            <a:xfrm>
              <a:off x="394715" y="5508029"/>
              <a:ext cx="9813095" cy="751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sv-SE" sz="2000" dirty="0" err="1" smtClean="0"/>
                <a:t>When</a:t>
              </a:r>
              <a:r>
                <a:rPr lang="sv-SE" sz="2000" dirty="0" smtClean="0"/>
                <a:t> </a:t>
              </a:r>
              <a:r>
                <a:rPr lang="sv-SE" sz="2000" dirty="0" err="1" smtClean="0"/>
                <a:t>would</a:t>
              </a:r>
              <a:r>
                <a:rPr lang="sv-SE" sz="2000" dirty="0" smtClean="0"/>
                <a:t> an operator </a:t>
              </a:r>
              <a:r>
                <a:rPr lang="sv-SE" sz="2000" dirty="0" err="1" smtClean="0"/>
                <a:t>apply</a:t>
              </a:r>
              <a:r>
                <a:rPr lang="sv-SE" sz="2000" dirty="0" smtClean="0"/>
                <a:t> the </a:t>
              </a:r>
              <a:r>
                <a:rPr lang="sv-SE" sz="2000" dirty="0" err="1" smtClean="0"/>
                <a:t>proposed</a:t>
              </a:r>
              <a:r>
                <a:rPr lang="sv-SE" sz="2000" dirty="0" smtClean="0"/>
                <a:t> </a:t>
              </a:r>
              <a:r>
                <a:rPr lang="sv-SE" sz="2000" dirty="0" err="1" smtClean="0"/>
                <a:t>control</a:t>
              </a:r>
              <a:r>
                <a:rPr lang="sv-SE" sz="2000" dirty="0" smtClean="0"/>
                <a:t> action?</a:t>
              </a:r>
            </a:p>
            <a:p>
              <a:r>
                <a:rPr lang="sv-SE" sz="2000" dirty="0" err="1" smtClean="0"/>
                <a:t>What</a:t>
              </a:r>
              <a:r>
                <a:rPr lang="sv-SE" sz="2000" dirty="0" smtClean="0"/>
                <a:t> </a:t>
              </a:r>
              <a:r>
                <a:rPr lang="sv-SE" sz="2000" dirty="0" err="1" smtClean="0"/>
                <a:t>would</a:t>
              </a:r>
              <a:r>
                <a:rPr lang="sv-SE" sz="2000" dirty="0" smtClean="0"/>
                <a:t> be the </a:t>
              </a:r>
              <a:r>
                <a:rPr lang="sv-SE" sz="2000" dirty="0" err="1" smtClean="0"/>
                <a:t>resulting</a:t>
              </a:r>
              <a:r>
                <a:rPr lang="sv-SE" sz="2000" dirty="0" smtClean="0"/>
                <a:t> operating </a:t>
              </a:r>
              <a:r>
                <a:rPr lang="sv-SE" sz="2000" dirty="0" err="1" smtClean="0"/>
                <a:t>cost</a:t>
              </a:r>
              <a:r>
                <a:rPr lang="sv-SE" sz="2000" dirty="0" smtClean="0"/>
                <a:t>?</a:t>
              </a:r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2984156" y="3688541"/>
            <a:ext cx="283391" cy="316850"/>
          </a:xfrm>
          <a:prstGeom prst="rect">
            <a:avLst/>
          </a:prstGeom>
          <a:solidFill>
            <a:srgbClr val="C0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911586" y="4097669"/>
            <a:ext cx="283391" cy="316850"/>
          </a:xfrm>
          <a:prstGeom prst="rect">
            <a:avLst/>
          </a:prstGeom>
          <a:solidFill>
            <a:srgbClr val="C00000">
              <a:alpha val="3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216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173"/>
    </mc:Choice>
    <mc:Fallback xmlns="">
      <p:transition spd="slow" advTm="1121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DC-Optimal Power Flow </a:t>
            </a:r>
            <a:r>
              <a:rPr lang="en-US" dirty="0"/>
              <a:t>under attack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BB64AA3-48EE-4151-AEA8-B73AB1536908}" type="slidenum">
              <a:rPr lang="sv-SE" smtClean="0"/>
              <a:pPr>
                <a:defRPr/>
              </a:pPr>
              <a:t>12</a:t>
            </a:fld>
            <a:endParaRPr lang="sv-SE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3"/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98" y="3761529"/>
            <a:ext cx="6028182" cy="1458468"/>
          </a:xfrm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1370" y="1619597"/>
            <a:ext cx="9505056" cy="231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Assume the attack does not change the active constraints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hus              are known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The proposed control action is given by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       is an affine map w.r.t 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580" y="2094625"/>
            <a:ext cx="923544" cy="2674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92" y="5536495"/>
            <a:ext cx="457200" cy="3657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16" y="5685189"/>
            <a:ext cx="272034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1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Estimated Re-Dispatch Profit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BB64AA3-48EE-4151-AEA8-B73AB1536908}" type="slidenum">
              <a:rPr lang="sv-SE" smtClean="0"/>
              <a:pPr>
                <a:defRPr/>
              </a:pPr>
              <a:t>13</a:t>
            </a:fld>
            <a:endParaRPr lang="sv-SE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1223040" y="3635821"/>
            <a:ext cx="8024400" cy="161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sv-SE" dirty="0" err="1" smtClean="0"/>
              <a:t>Consider</a:t>
            </a:r>
            <a:r>
              <a:rPr lang="sv-SE" dirty="0" smtClean="0"/>
              <a:t> the </a:t>
            </a:r>
            <a:r>
              <a:rPr lang="sv-SE" dirty="0" err="1" smtClean="0"/>
              <a:t>corrupted</a:t>
            </a:r>
            <a:r>
              <a:rPr lang="sv-SE" dirty="0" smtClean="0"/>
              <a:t> </a:t>
            </a:r>
            <a:r>
              <a:rPr lang="sv-SE" dirty="0" err="1" smtClean="0"/>
              <a:t>estimates</a:t>
            </a:r>
            <a:r>
              <a:rPr lang="sv-SE" dirty="0" smtClean="0"/>
              <a:t>      and</a:t>
            </a:r>
          </a:p>
          <a:p>
            <a:pPr lvl="1">
              <a:lnSpc>
                <a:spcPct val="150000"/>
              </a:lnSpc>
            </a:pPr>
            <a:r>
              <a:rPr lang="sv-SE" dirty="0"/>
              <a:t> </a:t>
            </a:r>
            <a:r>
              <a:rPr lang="sv-SE" dirty="0" smtClean="0"/>
              <a:t>         : </a:t>
            </a:r>
            <a:r>
              <a:rPr lang="sv-SE" dirty="0" err="1" smtClean="0"/>
              <a:t>estimated</a:t>
            </a:r>
            <a:r>
              <a:rPr lang="sv-SE" dirty="0" smtClean="0"/>
              <a:t> operation </a:t>
            </a:r>
            <a:r>
              <a:rPr lang="sv-SE" dirty="0" err="1" smtClean="0"/>
              <a:t>cost</a:t>
            </a:r>
            <a:endParaRPr lang="sv-SE" dirty="0" smtClean="0"/>
          </a:p>
          <a:p>
            <a:pPr lvl="1">
              <a:lnSpc>
                <a:spcPct val="150000"/>
              </a:lnSpc>
            </a:pPr>
            <a:r>
              <a:rPr lang="sv-SE" dirty="0"/>
              <a:t> </a:t>
            </a:r>
            <a:r>
              <a:rPr lang="sv-SE" dirty="0" smtClean="0"/>
              <a:t>         : </a:t>
            </a:r>
            <a:r>
              <a:rPr lang="sv-SE" dirty="0" err="1" smtClean="0"/>
              <a:t>estimated</a:t>
            </a:r>
            <a:r>
              <a:rPr lang="sv-SE" dirty="0" smtClean="0"/>
              <a:t> optimal operation </a:t>
            </a:r>
            <a:r>
              <a:rPr lang="sv-SE" dirty="0" err="1" smtClean="0"/>
              <a:t>cost</a:t>
            </a:r>
            <a:r>
              <a:rPr lang="sv-SE" dirty="0" smtClean="0"/>
              <a:t> given</a:t>
            </a:r>
          </a:p>
          <a:p>
            <a:pPr lvl="1">
              <a:lnSpc>
                <a:spcPct val="150000"/>
              </a:lnSpc>
            </a:pPr>
            <a:r>
              <a:rPr lang="sv-SE" dirty="0"/>
              <a:t> </a:t>
            </a:r>
            <a:r>
              <a:rPr lang="sv-SE" dirty="0" smtClean="0"/>
              <a:t>                              : </a:t>
            </a:r>
            <a:r>
              <a:rPr lang="sv-SE" b="1" dirty="0" err="1" smtClean="0"/>
              <a:t>estimated</a:t>
            </a:r>
            <a:r>
              <a:rPr lang="sv-SE" b="1" dirty="0" smtClean="0"/>
              <a:t> re-</a:t>
            </a:r>
            <a:r>
              <a:rPr lang="sv-SE" b="1" dirty="0" err="1" smtClean="0"/>
              <a:t>dispatch</a:t>
            </a:r>
            <a:r>
              <a:rPr lang="sv-SE" b="1" dirty="0" smtClean="0"/>
              <a:t> profit</a:t>
            </a:r>
          </a:p>
          <a:p>
            <a:pPr>
              <a:lnSpc>
                <a:spcPct val="150000"/>
              </a:lnSpc>
            </a:pPr>
            <a:r>
              <a:rPr lang="sv-SE" dirty="0" err="1" smtClean="0"/>
              <a:t>Large</a:t>
            </a:r>
            <a:r>
              <a:rPr lang="sv-SE" dirty="0" smtClean="0"/>
              <a:t> </a:t>
            </a:r>
            <a:r>
              <a:rPr lang="sv-SE" dirty="0" err="1" smtClean="0"/>
              <a:t>estimated</a:t>
            </a:r>
            <a:r>
              <a:rPr lang="sv-SE" dirty="0" smtClean="0"/>
              <a:t> profit </a:t>
            </a:r>
            <a:r>
              <a:rPr lang="sv-SE" dirty="0" err="1" smtClean="0"/>
              <a:t>may</a:t>
            </a:r>
            <a:r>
              <a:rPr lang="sv-SE" dirty="0" smtClean="0"/>
              <a:t> </a:t>
            </a:r>
            <a:r>
              <a:rPr lang="sv-SE" dirty="0" err="1" smtClean="0"/>
              <a:t>lead</a:t>
            </a:r>
            <a:r>
              <a:rPr lang="sv-SE" dirty="0" smtClean="0"/>
              <a:t> the operator </a:t>
            </a:r>
            <a:r>
              <a:rPr lang="sv-SE" dirty="0" err="1" smtClean="0"/>
              <a:t>to</a:t>
            </a:r>
            <a:r>
              <a:rPr lang="sv-SE" dirty="0" smtClean="0"/>
              <a:t> </a:t>
            </a:r>
            <a:r>
              <a:rPr lang="sv-SE" dirty="0" err="1" smtClean="0"/>
              <a:t>apply</a:t>
            </a:r>
            <a:r>
              <a:rPr lang="sv-SE" dirty="0" smtClean="0"/>
              <a:t>  </a:t>
            </a:r>
            <a:endParaRPr lang="en-US" dirty="0" smtClean="0"/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373" y="5311470"/>
            <a:ext cx="2718054" cy="36804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20" y="3767048"/>
            <a:ext cx="340614" cy="36576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711" y="3767048"/>
            <a:ext cx="349758" cy="3657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373" y="4265384"/>
            <a:ext cx="706374" cy="3657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45" y="4783544"/>
            <a:ext cx="829818" cy="36576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066" y="4783544"/>
            <a:ext cx="349758" cy="36576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322" y="5892540"/>
            <a:ext cx="457200" cy="36576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718768" y="1682770"/>
            <a:ext cx="7988402" cy="1720003"/>
            <a:chOff x="1418314" y="1691605"/>
            <a:chExt cx="7988402" cy="1720003"/>
          </a:xfrm>
        </p:grpSpPr>
        <p:pic>
          <p:nvPicPr>
            <p:cNvPr id="36" name="Picture 35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2330" y="1851123"/>
              <a:ext cx="1503041" cy="691649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0642" y="1691605"/>
              <a:ext cx="2076734" cy="1142025"/>
            </a:xfrm>
            <a:prstGeom prst="rect">
              <a:avLst/>
            </a:prstGeom>
          </p:spPr>
        </p:pic>
        <p:sp>
          <p:nvSpPr>
            <p:cNvPr id="39" name="Content Placeholder 2"/>
            <p:cNvSpPr txBox="1">
              <a:spLocks/>
            </p:cNvSpPr>
            <p:nvPr/>
          </p:nvSpPr>
          <p:spPr bwMode="auto">
            <a:xfrm>
              <a:off x="1418314" y="2715219"/>
              <a:ext cx="3038904" cy="696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en-US" sz="2000" dirty="0" err="1" smtClean="0">
                  <a:solidFill>
                    <a:srgbClr val="FF0000"/>
                  </a:solidFill>
                </a:rPr>
                <a:t>Ficticious</a:t>
              </a:r>
              <a:r>
                <a:rPr lang="en-US" sz="2000" dirty="0" smtClean="0">
                  <a:solidFill>
                    <a:srgbClr val="FF0000"/>
                  </a:solidFill>
                </a:rPr>
                <a:t> operating conditions</a:t>
              </a:r>
            </a:p>
          </p:txBody>
        </p:sp>
        <p:sp>
          <p:nvSpPr>
            <p:cNvPr id="44" name="Right Arrow 43"/>
            <p:cNvSpPr/>
            <p:nvPr/>
          </p:nvSpPr>
          <p:spPr bwMode="auto">
            <a:xfrm>
              <a:off x="3506546" y="1970936"/>
              <a:ext cx="519702" cy="39407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sp>
          <p:nvSpPr>
            <p:cNvPr id="49" name="Right Arrow 48"/>
            <p:cNvSpPr/>
            <p:nvPr/>
          </p:nvSpPr>
          <p:spPr bwMode="auto">
            <a:xfrm>
              <a:off x="6890922" y="1970936"/>
              <a:ext cx="519702" cy="39407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"/>
              </a:endParaRPr>
            </a:p>
          </p:txBody>
        </p:sp>
        <p:pic>
          <p:nvPicPr>
            <p:cNvPr id="50" name="Picture 49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7898" y="2007048"/>
              <a:ext cx="457200" cy="365760"/>
            </a:xfrm>
            <a:prstGeom prst="rect">
              <a:avLst/>
            </a:prstGeom>
          </p:spPr>
        </p:pic>
        <p:sp>
          <p:nvSpPr>
            <p:cNvPr id="51" name="Content Placeholder 2"/>
            <p:cNvSpPr txBox="1">
              <a:spLocks/>
            </p:cNvSpPr>
            <p:nvPr/>
          </p:nvSpPr>
          <p:spPr bwMode="auto">
            <a:xfrm>
              <a:off x="7466986" y="2499195"/>
              <a:ext cx="1939730" cy="787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None/>
              </a:pPr>
              <a:r>
                <a:rPr lang="sv-SE" sz="2000" dirty="0" err="1" smtClean="0">
                  <a:solidFill>
                    <a:srgbClr val="FF0000"/>
                  </a:solidFill>
                </a:rPr>
                <a:t>Proposed</a:t>
              </a:r>
              <a:r>
                <a:rPr lang="sv-SE" sz="2000" dirty="0" smtClean="0">
                  <a:solidFill>
                    <a:srgbClr val="FF0000"/>
                  </a:solidFill>
                </a:rPr>
                <a:t> </a:t>
              </a:r>
              <a:r>
                <a:rPr lang="sv-SE" sz="2000" dirty="0" err="1" smtClean="0">
                  <a:solidFill>
                    <a:srgbClr val="FF0000"/>
                  </a:solidFill>
                </a:rPr>
                <a:t>control</a:t>
              </a:r>
              <a:r>
                <a:rPr lang="sv-SE" sz="2000" dirty="0" smtClean="0">
                  <a:solidFill>
                    <a:srgbClr val="FF0000"/>
                  </a:solidFill>
                </a:rPr>
                <a:t> action</a:t>
              </a:r>
              <a:endParaRPr lang="en-US" sz="20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4434427" y="1504609"/>
            <a:ext cx="2567663" cy="1506989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01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173"/>
    </mc:Choice>
    <mc:Fallback xmlns="">
      <p:transition spd="slow" advTm="1121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305346" y="3451797"/>
            <a:ext cx="10363014" cy="161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sv-SE" dirty="0" err="1" smtClean="0"/>
              <a:t>Mismatches</a:t>
            </a:r>
            <a:r>
              <a:rPr lang="sv-SE" dirty="0" smtClean="0"/>
              <a:t> </a:t>
            </a:r>
            <a:r>
              <a:rPr lang="sv-SE" dirty="0" err="1" smtClean="0"/>
              <a:t>between</a:t>
            </a:r>
            <a:r>
              <a:rPr lang="sv-SE" dirty="0" smtClean="0"/>
              <a:t>      and     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compensated</a:t>
            </a:r>
            <a:r>
              <a:rPr lang="sv-SE" dirty="0" smtClean="0"/>
              <a:t> by slack generators</a:t>
            </a:r>
          </a:p>
          <a:p>
            <a:pPr lvl="1">
              <a:lnSpc>
                <a:spcPct val="150000"/>
              </a:lnSpc>
            </a:pPr>
            <a:r>
              <a:rPr lang="sv-SE" dirty="0" err="1"/>
              <a:t>c</a:t>
            </a:r>
            <a:r>
              <a:rPr lang="sv-SE" dirty="0" err="1" smtClean="0"/>
              <a:t>an</a:t>
            </a:r>
            <a:r>
              <a:rPr lang="sv-SE" dirty="0" smtClean="0"/>
              <a:t> be </a:t>
            </a:r>
            <a:r>
              <a:rPr lang="sv-SE" dirty="0" err="1" smtClean="0"/>
              <a:t>modeled</a:t>
            </a:r>
            <a:r>
              <a:rPr lang="sv-SE" dirty="0" smtClean="0"/>
              <a:t> as an </a:t>
            </a:r>
            <a:r>
              <a:rPr lang="sv-SE" dirty="0" err="1" smtClean="0"/>
              <a:t>affine</a:t>
            </a:r>
            <a:r>
              <a:rPr lang="sv-SE" dirty="0" smtClean="0"/>
              <a:t> </a:t>
            </a:r>
            <a:r>
              <a:rPr lang="sv-SE" dirty="0" err="1" smtClean="0"/>
              <a:t>map</a:t>
            </a:r>
            <a:r>
              <a:rPr lang="sv-SE" dirty="0" smtClean="0"/>
              <a:t> w.r.t       :</a:t>
            </a:r>
          </a:p>
          <a:p>
            <a:pPr lvl="1">
              <a:lnSpc>
                <a:spcPct val="150000"/>
              </a:lnSpc>
            </a:pPr>
            <a:r>
              <a:rPr lang="sv-SE" dirty="0"/>
              <a:t> </a:t>
            </a:r>
            <a:r>
              <a:rPr lang="sv-SE" dirty="0" smtClean="0"/>
              <a:t>         : </a:t>
            </a:r>
            <a:r>
              <a:rPr lang="sv-SE" dirty="0" err="1" smtClean="0"/>
              <a:t>true</a:t>
            </a:r>
            <a:r>
              <a:rPr lang="sv-SE" dirty="0" smtClean="0"/>
              <a:t> operation </a:t>
            </a:r>
            <a:r>
              <a:rPr lang="sv-SE" dirty="0" err="1" smtClean="0"/>
              <a:t>cost</a:t>
            </a:r>
            <a:r>
              <a:rPr lang="sv-SE" dirty="0" smtClean="0"/>
              <a:t> </a:t>
            </a:r>
            <a:r>
              <a:rPr lang="sv-SE" dirty="0" err="1" smtClean="0"/>
              <a:t>after</a:t>
            </a:r>
            <a:r>
              <a:rPr lang="sv-SE" dirty="0" smtClean="0"/>
              <a:t> re-</a:t>
            </a:r>
            <a:r>
              <a:rPr lang="sv-SE" dirty="0" err="1" smtClean="0"/>
              <a:t>dispatch</a:t>
            </a:r>
            <a:endParaRPr lang="sv-SE" dirty="0" smtClean="0"/>
          </a:p>
          <a:p>
            <a:pPr lvl="1">
              <a:lnSpc>
                <a:spcPct val="150000"/>
              </a:lnSpc>
            </a:pPr>
            <a:r>
              <a:rPr lang="sv-SE" dirty="0" smtClean="0"/>
              <a:t>                                : </a:t>
            </a:r>
            <a:r>
              <a:rPr lang="sv-SE" b="1" dirty="0" err="1" smtClean="0"/>
              <a:t>true</a:t>
            </a:r>
            <a:r>
              <a:rPr lang="sv-SE" b="1" dirty="0" smtClean="0"/>
              <a:t> re-</a:t>
            </a:r>
            <a:r>
              <a:rPr lang="sv-SE" b="1" dirty="0" err="1" smtClean="0"/>
              <a:t>dispatch</a:t>
            </a:r>
            <a:r>
              <a:rPr lang="sv-SE" b="1" dirty="0" smtClean="0"/>
              <a:t> profit</a:t>
            </a:r>
          </a:p>
          <a:p>
            <a:pPr>
              <a:lnSpc>
                <a:spcPct val="150000"/>
              </a:lnSpc>
            </a:pPr>
            <a:r>
              <a:rPr lang="sv-SE" dirty="0" err="1" smtClean="0"/>
              <a:t>Large</a:t>
            </a:r>
            <a:r>
              <a:rPr lang="sv-SE" dirty="0" smtClean="0"/>
              <a:t>       </a:t>
            </a:r>
            <a:r>
              <a:rPr lang="sv-SE" dirty="0" err="1" smtClean="0"/>
              <a:t>means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”</a:t>
            </a:r>
            <a:r>
              <a:rPr lang="sv-SE" dirty="0" err="1" smtClean="0"/>
              <a:t>dangerous</a:t>
            </a:r>
            <a:r>
              <a:rPr lang="sv-SE" dirty="0" smtClean="0"/>
              <a:t>” attacks (</a:t>
            </a:r>
            <a:r>
              <a:rPr lang="sv-SE" dirty="0" err="1" smtClean="0"/>
              <a:t>larger</a:t>
            </a:r>
            <a:r>
              <a:rPr lang="sv-SE" dirty="0" smtClean="0"/>
              <a:t> </a:t>
            </a:r>
            <a:r>
              <a:rPr lang="sv-SE" dirty="0" err="1" smtClean="0"/>
              <a:t>impact</a:t>
            </a:r>
            <a:r>
              <a:rPr lang="sv-SE" dirty="0" smtClean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Re-Dispatch Profit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BB64AA3-48EE-4151-AEA8-B73AB1536908}" type="slidenum">
              <a:rPr lang="sv-SE" smtClean="0"/>
              <a:pPr>
                <a:defRPr/>
              </a:pPr>
              <a:t>14</a:t>
            </a:fld>
            <a:endParaRPr lang="sv-SE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52" y="5221131"/>
            <a:ext cx="2841498" cy="34061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70" y="3583024"/>
            <a:ext cx="349758" cy="27203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68" y="3583024"/>
            <a:ext cx="349758" cy="3657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80" y="4751365"/>
            <a:ext cx="706374" cy="3063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960" y="5791721"/>
            <a:ext cx="457200" cy="306324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 bwMode="auto">
          <a:xfrm>
            <a:off x="2947534" y="1945520"/>
            <a:ext cx="519702" cy="3940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313" y="1924224"/>
            <a:ext cx="457200" cy="365760"/>
          </a:xfrm>
          <a:prstGeom prst="rect">
            <a:avLst/>
          </a:prstGeom>
        </p:spPr>
      </p:pic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881410" y="2416371"/>
            <a:ext cx="3118063" cy="787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sv-SE" sz="2000" dirty="0" err="1" smtClean="0">
                <a:solidFill>
                  <a:srgbClr val="FF0000"/>
                </a:solidFill>
              </a:rPr>
              <a:t>Proposed</a:t>
            </a:r>
            <a:r>
              <a:rPr lang="sv-SE" sz="2000" dirty="0" smtClean="0">
                <a:solidFill>
                  <a:srgbClr val="FF0000"/>
                </a:solidFill>
              </a:rPr>
              <a:t> </a:t>
            </a:r>
            <a:r>
              <a:rPr lang="sv-SE" sz="2000" dirty="0" err="1" smtClean="0">
                <a:solidFill>
                  <a:srgbClr val="FF0000"/>
                </a:solidFill>
              </a:rPr>
              <a:t>control</a:t>
            </a:r>
            <a:r>
              <a:rPr lang="sv-SE" sz="2000" dirty="0" smtClean="0">
                <a:solidFill>
                  <a:srgbClr val="FF0000"/>
                </a:solidFill>
              </a:rPr>
              <a:t> action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7" name="Right Arrow 26"/>
          <p:cNvSpPr/>
          <p:nvPr/>
        </p:nvSpPr>
        <p:spPr bwMode="auto">
          <a:xfrm>
            <a:off x="6642050" y="1945520"/>
            <a:ext cx="519702" cy="39407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42" y="1995285"/>
            <a:ext cx="340614" cy="294894"/>
          </a:xfrm>
          <a:prstGeom prst="rect">
            <a:avLst/>
          </a:prstGeom>
        </p:spPr>
      </p:pic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7002090" y="2416371"/>
            <a:ext cx="3528392" cy="39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sv-SE" sz="2000" dirty="0" err="1" smtClean="0">
                <a:solidFill>
                  <a:srgbClr val="FF0000"/>
                </a:solidFill>
              </a:rPr>
              <a:t>True</a:t>
            </a:r>
            <a:r>
              <a:rPr lang="sv-SE" sz="2000" dirty="0" smtClean="0">
                <a:solidFill>
                  <a:srgbClr val="FF0000"/>
                </a:solidFill>
              </a:rPr>
              <a:t> generation </a:t>
            </a:r>
            <a:r>
              <a:rPr lang="sv-SE" sz="2000" dirty="0" err="1" smtClean="0">
                <a:solidFill>
                  <a:srgbClr val="FF0000"/>
                </a:solidFill>
              </a:rPr>
              <a:t>profile</a:t>
            </a:r>
            <a:endParaRPr 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43516" y="1691605"/>
            <a:ext cx="1465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dirty="0" smtClean="0"/>
              <a:t>Slack</a:t>
            </a:r>
          </a:p>
          <a:p>
            <a:pPr algn="ctr"/>
            <a:r>
              <a:rPr lang="sv-SE" dirty="0" smtClean="0"/>
              <a:t>generators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532" y="4226399"/>
            <a:ext cx="272034" cy="1828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047" y="4165512"/>
            <a:ext cx="2699766" cy="31318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 bwMode="auto">
          <a:xfrm>
            <a:off x="4049763" y="1504609"/>
            <a:ext cx="2216812" cy="1305585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28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996"/>
    </mc:Choice>
    <mc:Fallback xmlns="">
      <p:transition spd="slow" advTm="1539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VIKING Benchmark: Impact of Data Attacks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BB64AA3-48EE-4151-AEA8-B73AB1536908}" type="slidenum">
              <a:rPr lang="sv-SE" smtClean="0"/>
              <a:pPr>
                <a:defRPr/>
              </a:pPr>
              <a:t>15</a:t>
            </a:fld>
            <a:endParaRPr lang="sv-SE"/>
          </a:p>
        </p:txBody>
      </p:sp>
      <p:pic>
        <p:nvPicPr>
          <p:cNvPr id="5122" name="Picture 2" descr="C:\Users\andretei\Dropbox\Licenciate Thesis\presentation\figures\Grid_nomina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18" y="1641393"/>
            <a:ext cx="6264696" cy="384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393850" y="6164485"/>
            <a:ext cx="8024400" cy="41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354018" y="1691605"/>
            <a:ext cx="4176464" cy="468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sv-SE" sz="2000" dirty="0" err="1" smtClean="0"/>
              <a:t>Cost</a:t>
            </a:r>
            <a:r>
              <a:rPr lang="sv-SE" sz="2000" dirty="0" smtClean="0"/>
              <a:t> </a:t>
            </a:r>
            <a:r>
              <a:rPr lang="sv-SE" sz="2000" dirty="0" err="1" smtClean="0"/>
              <a:t>function</a:t>
            </a:r>
            <a:r>
              <a:rPr lang="sv-SE" sz="2000" dirty="0" smtClean="0"/>
              <a:t> </a:t>
            </a:r>
            <a:r>
              <a:rPr lang="sv-SE" sz="2000" dirty="0" err="1" smtClean="0"/>
              <a:t>corresponds</a:t>
            </a:r>
            <a:r>
              <a:rPr lang="sv-SE" sz="2000" dirty="0" smtClean="0"/>
              <a:t> </a:t>
            </a:r>
            <a:r>
              <a:rPr lang="sv-SE" sz="2000" dirty="0" err="1" smtClean="0"/>
              <a:t>to</a:t>
            </a:r>
            <a:r>
              <a:rPr lang="sv-SE" sz="2000" dirty="0" smtClean="0"/>
              <a:t> the total </a:t>
            </a:r>
            <a:r>
              <a:rPr lang="sv-SE" sz="2000" dirty="0" err="1" smtClean="0"/>
              <a:t>resistive</a:t>
            </a:r>
            <a:r>
              <a:rPr lang="sv-SE" sz="2000" dirty="0" smtClean="0"/>
              <a:t> </a:t>
            </a:r>
            <a:r>
              <a:rPr lang="sv-SE" sz="2000" dirty="0" err="1" smtClean="0"/>
              <a:t>losses</a:t>
            </a:r>
            <a:endParaRPr lang="sv-SE" sz="2000" dirty="0"/>
          </a:p>
          <a:p>
            <a:pPr>
              <a:lnSpc>
                <a:spcPct val="150000"/>
              </a:lnSpc>
            </a:pPr>
            <a:endParaRPr lang="sv-SE" sz="2000" dirty="0" smtClean="0"/>
          </a:p>
          <a:p>
            <a:pPr>
              <a:lnSpc>
                <a:spcPct val="150000"/>
              </a:lnSpc>
            </a:pPr>
            <a:r>
              <a:rPr lang="sv-SE" sz="2000" dirty="0" err="1" smtClean="0"/>
              <a:t>Sparse</a:t>
            </a:r>
            <a:r>
              <a:rPr lang="sv-SE" sz="2000" dirty="0" smtClean="0"/>
              <a:t> attacks </a:t>
            </a:r>
            <a:r>
              <a:rPr lang="sv-SE" sz="2000" dirty="0" err="1" smtClean="0"/>
              <a:t>are</a:t>
            </a:r>
            <a:r>
              <a:rPr lang="sv-SE" sz="2000" dirty="0" smtClean="0"/>
              <a:t> </a:t>
            </a:r>
            <a:r>
              <a:rPr lang="sv-SE" sz="2000" dirty="0" err="1" smtClean="0"/>
              <a:t>computed</a:t>
            </a:r>
            <a:r>
              <a:rPr lang="sv-SE" sz="2000" dirty="0" smtClean="0"/>
              <a:t> from the </a:t>
            </a:r>
            <a:r>
              <a:rPr lang="sv-SE" sz="2000" dirty="0" err="1" smtClean="0"/>
              <a:t>previous</a:t>
            </a:r>
            <a:r>
              <a:rPr lang="sv-SE" sz="2000" dirty="0" smtClean="0"/>
              <a:t> </a:t>
            </a:r>
            <a:r>
              <a:rPr lang="sv-SE" sz="2000" dirty="0" err="1" smtClean="0"/>
              <a:t>security</a:t>
            </a:r>
            <a:r>
              <a:rPr lang="sv-SE" sz="2000" dirty="0" smtClean="0"/>
              <a:t> </a:t>
            </a:r>
            <a:r>
              <a:rPr lang="sv-SE" sz="2000" dirty="0" err="1" smtClean="0"/>
              <a:t>metric</a:t>
            </a:r>
            <a:r>
              <a:rPr lang="sv-SE" sz="2000" dirty="0" smtClean="0"/>
              <a:t> </a:t>
            </a:r>
          </a:p>
          <a:p>
            <a:pPr>
              <a:lnSpc>
                <a:spcPct val="150000"/>
              </a:lnSpc>
            </a:pPr>
            <a:endParaRPr lang="sv-SE" sz="2000" dirty="0" smtClean="0"/>
          </a:p>
          <a:p>
            <a:pPr>
              <a:lnSpc>
                <a:spcPct val="150000"/>
              </a:lnSpc>
            </a:pPr>
            <a:endParaRPr lang="sv-SE" sz="2000" dirty="0"/>
          </a:p>
          <a:p>
            <a:pPr>
              <a:lnSpc>
                <a:spcPct val="150000"/>
              </a:lnSpc>
            </a:pPr>
            <a:r>
              <a:rPr lang="sv-SE" sz="2000" dirty="0" smtClean="0"/>
              <a:t>     is </a:t>
            </a:r>
            <a:r>
              <a:rPr lang="sv-SE" sz="2000" dirty="0" err="1" smtClean="0"/>
              <a:t>computed</a:t>
            </a:r>
            <a:r>
              <a:rPr lang="sv-SE" sz="2000" dirty="0" smtClean="0"/>
              <a:t> for </a:t>
            </a:r>
            <a:r>
              <a:rPr lang="sv-SE" sz="2000" dirty="0" err="1" smtClean="0"/>
              <a:t>each</a:t>
            </a:r>
            <a:r>
              <a:rPr lang="sv-SE" sz="2000" dirty="0" smtClean="0"/>
              <a:t> </a:t>
            </a:r>
            <a:r>
              <a:rPr lang="sv-SE" sz="2000" dirty="0" err="1" smtClean="0"/>
              <a:t>sparse</a:t>
            </a:r>
            <a:r>
              <a:rPr lang="sv-SE" sz="2000" dirty="0" smtClean="0"/>
              <a:t> attack </a:t>
            </a:r>
            <a:endParaRPr lang="en-US" sz="2000" dirty="0" smtClean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154" y="4744969"/>
            <a:ext cx="1415034" cy="3063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184" y="5828061"/>
            <a:ext cx="326898" cy="2560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510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45"/>
    </mc:Choice>
    <mc:Fallback xmlns="">
      <p:transition spd="slow" advTm="375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425" y="107429"/>
            <a:ext cx="8002588" cy="1260475"/>
          </a:xfrm>
        </p:spPr>
        <p:txBody>
          <a:bodyPr/>
          <a:lstStyle/>
          <a:p>
            <a:r>
              <a:rPr lang="en-US" sz="2400" dirty="0"/>
              <a:t>VIKING Benchmark: </a:t>
            </a:r>
            <a:r>
              <a:rPr lang="en-US" sz="2400" dirty="0" smtClean="0"/>
              <a:t>Impact of Data Attacks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9860644" y="6624466"/>
            <a:ext cx="527050" cy="401637"/>
          </a:xfrm>
        </p:spPr>
        <p:txBody>
          <a:bodyPr/>
          <a:lstStyle/>
          <a:p>
            <a:pPr>
              <a:defRPr/>
            </a:pPr>
            <a:fld id="{BBB64AA3-48EE-4151-AEA8-B73AB1536908}" type="slidenum">
              <a:rPr lang="sv-SE" smtClean="0"/>
              <a:pPr>
                <a:defRPr/>
              </a:pPr>
              <a:t>16</a:t>
            </a:fld>
            <a:endParaRPr lang="sv-SE"/>
          </a:p>
        </p:txBody>
      </p:sp>
      <p:pic>
        <p:nvPicPr>
          <p:cNvPr id="8194" name="Picture 2" descr="C:\Users\andretei\Dropbox\Licenciate Thesis\presentation\figures\security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808" y="1127725"/>
            <a:ext cx="7421001" cy="29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andretei\Dropbox\Licenciate Thesis\presentation\figures\impac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808" y="4146692"/>
            <a:ext cx="7421001" cy="296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17314" y="1653368"/>
            <a:ext cx="3647282" cy="122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sz="2000" dirty="0" err="1" smtClean="0"/>
              <a:t>Security</a:t>
            </a:r>
            <a:r>
              <a:rPr lang="sv-SE" sz="2000" dirty="0" smtClean="0"/>
              <a:t> </a:t>
            </a:r>
            <a:r>
              <a:rPr lang="sv-SE" sz="2000" dirty="0" err="1" smtClean="0"/>
              <a:t>metric</a:t>
            </a:r>
            <a:r>
              <a:rPr lang="sv-SE" sz="2000" dirty="0" smtClean="0"/>
              <a:t> </a:t>
            </a:r>
          </a:p>
          <a:p>
            <a:pPr lvl="1"/>
            <a:r>
              <a:rPr lang="sv-SE" sz="1800" dirty="0" err="1"/>
              <a:t>A</a:t>
            </a:r>
            <a:r>
              <a:rPr lang="sv-SE" sz="1800" dirty="0" err="1" smtClean="0"/>
              <a:t>re</a:t>
            </a:r>
            <a:r>
              <a:rPr lang="sv-SE" sz="1800" dirty="0" smtClean="0"/>
              <a:t> all the </a:t>
            </a:r>
            <a:r>
              <a:rPr lang="sv-SE" sz="1800" dirty="0" err="1" smtClean="0"/>
              <a:t>sparse</a:t>
            </a:r>
            <a:r>
              <a:rPr lang="sv-SE" sz="1800" dirty="0" smtClean="0"/>
              <a:t> attacks </a:t>
            </a:r>
            <a:r>
              <a:rPr lang="sv-SE" sz="1800" dirty="0" err="1" smtClean="0"/>
              <a:t>equally</a:t>
            </a:r>
            <a:r>
              <a:rPr lang="sv-SE" sz="1800" dirty="0" smtClean="0"/>
              <a:t> </a:t>
            </a:r>
            <a:r>
              <a:rPr lang="sv-SE" sz="1800" dirty="0" err="1" smtClean="0"/>
              <a:t>dangerous</a:t>
            </a:r>
            <a:r>
              <a:rPr lang="sv-SE" sz="1800" dirty="0" smtClean="0"/>
              <a:t>?</a:t>
            </a: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62" y="1653367"/>
            <a:ext cx="1415034" cy="30632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17314" y="4245656"/>
            <a:ext cx="4104456" cy="158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sz="2000" dirty="0" err="1" smtClean="0"/>
              <a:t>Impact</a:t>
            </a:r>
            <a:r>
              <a:rPr lang="sv-SE" sz="2000" dirty="0" smtClean="0"/>
              <a:t> </a:t>
            </a:r>
            <a:r>
              <a:rPr lang="sv-SE" sz="2000" dirty="0" err="1" smtClean="0"/>
              <a:t>of</a:t>
            </a:r>
            <a:r>
              <a:rPr lang="sv-SE" sz="2000" dirty="0" smtClean="0"/>
              <a:t> Data Attacks</a:t>
            </a:r>
          </a:p>
          <a:p>
            <a:endParaRPr lang="sv-SE" sz="2000" dirty="0" smtClean="0"/>
          </a:p>
          <a:p>
            <a:endParaRPr lang="sv-SE" sz="2000" dirty="0"/>
          </a:p>
          <a:p>
            <a:endParaRPr lang="sv-SE" sz="2000" dirty="0" smtClean="0"/>
          </a:p>
          <a:p>
            <a:pPr lvl="1"/>
            <a:r>
              <a:rPr lang="sv-SE" sz="1800" dirty="0" smtClean="0"/>
              <a:t>Most </a:t>
            </a:r>
            <a:r>
              <a:rPr lang="sv-SE" sz="1800" dirty="0" err="1" smtClean="0"/>
              <a:t>sparse</a:t>
            </a:r>
            <a:r>
              <a:rPr lang="sv-SE" sz="1800" dirty="0" smtClean="0"/>
              <a:t> attacks </a:t>
            </a:r>
            <a:r>
              <a:rPr lang="sv-SE" sz="1800" dirty="0" err="1" smtClean="0"/>
              <a:t>have</a:t>
            </a:r>
            <a:r>
              <a:rPr lang="sv-SE" sz="1800" dirty="0" smtClean="0"/>
              <a:t> </a:t>
            </a:r>
            <a:r>
              <a:rPr lang="sv-SE" sz="1800" dirty="0" err="1" smtClean="0"/>
              <a:t>low</a:t>
            </a:r>
            <a:r>
              <a:rPr lang="sv-SE" sz="1800" dirty="0" smtClean="0"/>
              <a:t> </a:t>
            </a:r>
            <a:r>
              <a:rPr lang="sv-SE" sz="1800" dirty="0" err="1" smtClean="0"/>
              <a:t>impact</a:t>
            </a:r>
            <a:r>
              <a:rPr lang="sv-SE" sz="1800" dirty="0" smtClean="0"/>
              <a:t> on operation </a:t>
            </a:r>
            <a:r>
              <a:rPr lang="sv-SE" sz="1800" dirty="0" err="1" smtClean="0"/>
              <a:t>cost</a:t>
            </a:r>
            <a:endParaRPr lang="en-US" sz="1800" dirty="0" smtClean="0"/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26" y="4793815"/>
            <a:ext cx="870966" cy="70180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868281" y="3947512"/>
            <a:ext cx="320953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dirty="0" smtClean="0">
                <a:latin typeface="+mn-lt"/>
              </a:rPr>
              <a:t>                                     </a:t>
            </a:r>
            <a:endParaRPr lang="en-US" sz="1800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30" y="2494588"/>
            <a:ext cx="269748" cy="198882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5663303" y="6944941"/>
            <a:ext cx="3508409" cy="369332"/>
            <a:chOff x="5663303" y="6944941"/>
            <a:chExt cx="3508409" cy="369332"/>
          </a:xfrm>
        </p:grpSpPr>
        <p:sp>
          <p:nvSpPr>
            <p:cNvPr id="16" name="Rectangle 15"/>
            <p:cNvSpPr/>
            <p:nvPr/>
          </p:nvSpPr>
          <p:spPr>
            <a:xfrm>
              <a:off x="5663303" y="6944941"/>
              <a:ext cx="33689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Target measurement index            </a:t>
              </a:r>
              <a:endParaRPr lang="en-US" sz="1800" dirty="0">
                <a:latin typeface="+mn-lt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2266" y="7022165"/>
              <a:ext cx="139446" cy="214884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730" y="5464812"/>
            <a:ext cx="283464" cy="18059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800018" y="943059"/>
            <a:ext cx="336896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 smtClean="0">
                <a:latin typeface="+mn-lt"/>
              </a:rPr>
              <a:t>                         </a:t>
            </a:r>
            <a:endParaRPr lang="en-US" sz="1800" dirty="0">
              <a:latin typeface="+mn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868281" y="3911460"/>
            <a:ext cx="3508409" cy="369332"/>
            <a:chOff x="5663303" y="6944941"/>
            <a:chExt cx="3508409" cy="369332"/>
          </a:xfrm>
        </p:grpSpPr>
        <p:sp>
          <p:nvSpPr>
            <p:cNvPr id="24" name="Rectangle 23"/>
            <p:cNvSpPr/>
            <p:nvPr/>
          </p:nvSpPr>
          <p:spPr>
            <a:xfrm>
              <a:off x="5663303" y="6944941"/>
              <a:ext cx="336896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latin typeface="+mn-lt"/>
                </a:rPr>
                <a:t>Target measurement index            </a:t>
              </a:r>
              <a:endParaRPr lang="en-US" sz="1800" dirty="0">
                <a:latin typeface="+mn-lt"/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2266" y="7022165"/>
              <a:ext cx="139446" cy="21488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75222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008"/>
    </mc:Choice>
    <mc:Fallback xmlns="">
      <p:transition spd="slow" advTm="850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Impact-Aware Security Metric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BB64AA3-48EE-4151-AEA8-B73AB1536908}" type="slidenum">
              <a:rPr lang="sv-SE" smtClean="0"/>
              <a:pPr>
                <a:defRPr/>
              </a:pPr>
              <a:t>17</a:t>
            </a:fld>
            <a:endParaRPr lang="sv-SE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1025426" y="1475581"/>
            <a:ext cx="9145016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dirty="0"/>
              <a:t> </a:t>
            </a:r>
            <a:r>
              <a:rPr lang="sv-SE" dirty="0" smtClean="0"/>
              <a:t>                is </a:t>
            </a:r>
            <a:r>
              <a:rPr lang="sv-SE" dirty="0"/>
              <a:t>the </a:t>
            </a:r>
            <a:r>
              <a:rPr lang="sv-SE" dirty="0" err="1" smtClean="0"/>
              <a:t>impact-aware</a:t>
            </a:r>
            <a:r>
              <a:rPr lang="sv-SE" dirty="0" smtClean="0"/>
              <a:t> </a:t>
            </a:r>
            <a:r>
              <a:rPr lang="sv-SE" dirty="0" err="1" smtClean="0"/>
              <a:t>security</a:t>
            </a:r>
            <a:r>
              <a:rPr lang="sv-SE" dirty="0" smtClean="0"/>
              <a:t> </a:t>
            </a:r>
            <a:r>
              <a:rPr lang="sv-SE" dirty="0" err="1"/>
              <a:t>metric</a:t>
            </a:r>
            <a:r>
              <a:rPr lang="sv-SE" dirty="0"/>
              <a:t> for the k-</a:t>
            </a:r>
            <a:r>
              <a:rPr lang="sv-SE" dirty="0" err="1"/>
              <a:t>th</a:t>
            </a:r>
            <a:r>
              <a:rPr lang="sv-SE" dirty="0"/>
              <a:t> </a:t>
            </a:r>
            <a:r>
              <a:rPr lang="sv-SE" dirty="0" err="1"/>
              <a:t>measurement</a:t>
            </a:r>
            <a:endParaRPr lang="en-US" dirty="0" smtClean="0"/>
          </a:p>
          <a:p>
            <a:pPr lvl="1"/>
            <a:r>
              <a:rPr lang="en-US" dirty="0" smtClean="0"/>
              <a:t>      is the optimal solution of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pPr lvl="1"/>
            <a:r>
              <a:rPr lang="sv-SE" dirty="0" smtClean="0"/>
              <a:t> </a:t>
            </a:r>
          </a:p>
          <a:p>
            <a:pPr lvl="1"/>
            <a:r>
              <a:rPr lang="sv-SE" dirty="0" smtClean="0"/>
              <a:t> </a:t>
            </a:r>
          </a:p>
          <a:p>
            <a:pPr lvl="1"/>
            <a:r>
              <a:rPr lang="sv-SE" dirty="0" smtClean="0"/>
              <a:t> </a:t>
            </a:r>
          </a:p>
          <a:p>
            <a:endParaRPr lang="sv-SE" dirty="0"/>
          </a:p>
          <a:p>
            <a:r>
              <a:rPr lang="sv-SE" dirty="0" err="1" smtClean="0"/>
              <a:t>Similar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the </a:t>
            </a:r>
            <a:r>
              <a:rPr lang="sv-SE" dirty="0" err="1" smtClean="0"/>
              <a:t>previous</a:t>
            </a:r>
            <a:r>
              <a:rPr lang="sv-SE" dirty="0" smtClean="0"/>
              <a:t> </a:t>
            </a:r>
            <a:r>
              <a:rPr lang="sv-SE" dirty="0" err="1" smtClean="0"/>
              <a:t>security</a:t>
            </a:r>
            <a:r>
              <a:rPr lang="sv-SE" dirty="0" smtClean="0"/>
              <a:t> </a:t>
            </a:r>
            <a:r>
              <a:rPr lang="sv-SE" dirty="0" err="1" smtClean="0"/>
              <a:t>metric</a:t>
            </a:r>
            <a:endParaRPr lang="sv-SE" dirty="0" smtClean="0"/>
          </a:p>
          <a:p>
            <a:pPr lvl="1"/>
            <a:r>
              <a:rPr lang="sv-SE" dirty="0" smtClean="0"/>
              <a:t>Sensitive </a:t>
            </a:r>
            <a:r>
              <a:rPr lang="sv-SE" dirty="0" err="1" smtClean="0"/>
              <a:t>to</a:t>
            </a:r>
            <a:r>
              <a:rPr lang="sv-SE" dirty="0" smtClean="0"/>
              <a:t> the choice </a:t>
            </a:r>
            <a:r>
              <a:rPr lang="sv-SE" dirty="0" err="1" smtClean="0"/>
              <a:t>of</a:t>
            </a:r>
            <a:r>
              <a:rPr lang="sv-SE" dirty="0" smtClean="0"/>
              <a:t> parameters </a:t>
            </a:r>
          </a:p>
          <a:p>
            <a:pPr lvl="1"/>
            <a:endParaRPr lang="sv-SE" dirty="0" smtClean="0"/>
          </a:p>
        </p:txBody>
      </p:sp>
      <p:pic>
        <p:nvPicPr>
          <p:cNvPr id="42" name="Picture 4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985" y="2769427"/>
            <a:ext cx="2452878" cy="8663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97" y="4203205"/>
            <a:ext cx="5321808" cy="37033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97" y="3905561"/>
            <a:ext cx="1476756" cy="3063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24" y="1547589"/>
            <a:ext cx="1431036" cy="30632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891" y="4640155"/>
            <a:ext cx="4201668" cy="30632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4" y="2283559"/>
            <a:ext cx="253746" cy="228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665386" y="5147989"/>
            <a:ext cx="9505056" cy="1008112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23128" y="4203205"/>
            <a:ext cx="5578962" cy="370332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70550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37"/>
    </mc:Choice>
    <mc:Fallback xmlns="">
      <p:transition spd="slow" advTm="509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425" y="179437"/>
            <a:ext cx="8002588" cy="1260475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BB64AA3-48EE-4151-AEA8-B73AB1536908}" type="slidenum">
              <a:rPr lang="sv-SE" smtClean="0"/>
              <a:pPr>
                <a:defRPr/>
              </a:pPr>
              <a:t>18</a:t>
            </a:fld>
            <a:endParaRPr lang="sv-SE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81410" y="1763613"/>
            <a:ext cx="9721080" cy="1584176"/>
          </a:xfrm>
        </p:spPr>
        <p:txBody>
          <a:bodyPr/>
          <a:lstStyle/>
          <a:p>
            <a:endParaRPr lang="sv-SE" sz="1800" dirty="0"/>
          </a:p>
          <a:p>
            <a:pPr lvl="1"/>
            <a:r>
              <a:rPr lang="sv-SE" sz="1800" dirty="0" smtClean="0"/>
              <a:t>The </a:t>
            </a:r>
            <a:r>
              <a:rPr lang="sv-SE" sz="1800" dirty="0" err="1"/>
              <a:t>effects</a:t>
            </a:r>
            <a:r>
              <a:rPr lang="sv-SE" sz="1800" dirty="0"/>
              <a:t> </a:t>
            </a:r>
            <a:r>
              <a:rPr lang="sv-SE" sz="1800" dirty="0" err="1"/>
              <a:t>of</a:t>
            </a:r>
            <a:r>
              <a:rPr lang="sv-SE" sz="1800" dirty="0"/>
              <a:t> data attacks on the DC-OPF </a:t>
            </a:r>
            <a:r>
              <a:rPr lang="sv-SE" sz="1800" dirty="0" err="1"/>
              <a:t>were</a:t>
            </a:r>
            <a:r>
              <a:rPr lang="sv-SE" sz="1800" dirty="0"/>
              <a:t> </a:t>
            </a:r>
            <a:r>
              <a:rPr lang="sv-SE" sz="1800" dirty="0" err="1" smtClean="0"/>
              <a:t>analyzed</a:t>
            </a:r>
            <a:r>
              <a:rPr lang="sv-SE" sz="1800" dirty="0" smtClean="0"/>
              <a:t> </a:t>
            </a:r>
            <a:r>
              <a:rPr lang="sv-SE" sz="1800" dirty="0"/>
              <a:t>and </a:t>
            </a:r>
            <a:r>
              <a:rPr lang="sv-SE" sz="1800" dirty="0" err="1"/>
              <a:t>analytically</a:t>
            </a:r>
            <a:r>
              <a:rPr lang="sv-SE" sz="1800" dirty="0"/>
              <a:t> </a:t>
            </a:r>
            <a:r>
              <a:rPr lang="sv-SE" sz="1800" dirty="0" err="1" smtClean="0"/>
              <a:t>characterized</a:t>
            </a:r>
            <a:endParaRPr lang="sv-SE" sz="1800" dirty="0" smtClean="0"/>
          </a:p>
          <a:p>
            <a:pPr lvl="1"/>
            <a:endParaRPr lang="sv-SE" sz="1800" dirty="0"/>
          </a:p>
          <a:p>
            <a:pPr lvl="1"/>
            <a:r>
              <a:rPr lang="sv-SE" sz="1800" dirty="0"/>
              <a:t>The estimated and </a:t>
            </a:r>
            <a:r>
              <a:rPr lang="sv-SE" sz="1800" dirty="0" err="1"/>
              <a:t>true</a:t>
            </a:r>
            <a:r>
              <a:rPr lang="sv-SE" sz="1800" dirty="0"/>
              <a:t> profit </a:t>
            </a:r>
            <a:r>
              <a:rPr lang="sv-SE" sz="1800" dirty="0" err="1"/>
              <a:t>were</a:t>
            </a:r>
            <a:r>
              <a:rPr lang="sv-SE" sz="1800" dirty="0"/>
              <a:t> </a:t>
            </a:r>
            <a:r>
              <a:rPr lang="sv-SE" sz="1800" dirty="0" err="1" smtClean="0"/>
              <a:t>introduced</a:t>
            </a:r>
            <a:endParaRPr lang="sv-SE" sz="1800" dirty="0" smtClean="0"/>
          </a:p>
          <a:p>
            <a:pPr lvl="1"/>
            <a:endParaRPr lang="sv-SE" sz="1800" dirty="0"/>
          </a:p>
          <a:p>
            <a:pPr lvl="1"/>
            <a:r>
              <a:rPr lang="sv-SE" sz="1800" dirty="0"/>
              <a:t>A </a:t>
            </a:r>
            <a:r>
              <a:rPr lang="sv-SE" sz="1800" dirty="0" err="1"/>
              <a:t>novel</a:t>
            </a:r>
            <a:r>
              <a:rPr lang="sv-SE" sz="1800" dirty="0"/>
              <a:t> </a:t>
            </a:r>
            <a:r>
              <a:rPr lang="sv-SE" sz="1800" dirty="0" err="1"/>
              <a:t>impact-aware</a:t>
            </a:r>
            <a:r>
              <a:rPr lang="sv-SE" sz="1800" dirty="0"/>
              <a:t> </a:t>
            </a:r>
            <a:r>
              <a:rPr lang="sv-SE" sz="1800" dirty="0" err="1"/>
              <a:t>security</a:t>
            </a:r>
            <a:r>
              <a:rPr lang="sv-SE" sz="1800" dirty="0"/>
              <a:t> </a:t>
            </a:r>
            <a:r>
              <a:rPr lang="sv-SE" sz="1800" dirty="0" err="1"/>
              <a:t>metric</a:t>
            </a:r>
            <a:r>
              <a:rPr lang="sv-SE" sz="1800" dirty="0"/>
              <a:t> </a:t>
            </a:r>
            <a:r>
              <a:rPr lang="sv-SE" sz="1800" dirty="0" err="1"/>
              <a:t>was</a:t>
            </a:r>
            <a:r>
              <a:rPr lang="sv-SE" sz="1800" dirty="0"/>
              <a:t> </a:t>
            </a:r>
            <a:r>
              <a:rPr lang="sv-SE" sz="1800" dirty="0" err="1" smtClean="0"/>
              <a:t>proposed</a:t>
            </a:r>
            <a:endParaRPr lang="sv-SE" sz="1800" dirty="0" smtClean="0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737394" y="4355901"/>
            <a:ext cx="972108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sv-SE" sz="4000" dirty="0" err="1" smtClean="0"/>
              <a:t>Thank</a:t>
            </a:r>
            <a:r>
              <a:rPr lang="sv-SE" sz="4000" dirty="0" smtClean="0"/>
              <a:t> </a:t>
            </a:r>
            <a:r>
              <a:rPr lang="sv-SE" sz="4000" dirty="0" err="1" smtClean="0"/>
              <a:t>you</a:t>
            </a:r>
            <a:endParaRPr lang="sv-SE" sz="4000" dirty="0" smtClean="0"/>
          </a:p>
          <a:p>
            <a:pPr marL="0" indent="0" algn="ctr">
              <a:buNone/>
            </a:pPr>
            <a:endParaRPr lang="sv-SE" sz="4000" dirty="0" smtClean="0"/>
          </a:p>
          <a:p>
            <a:pPr marL="0" indent="0" algn="ctr">
              <a:buNone/>
            </a:pPr>
            <a:r>
              <a:rPr lang="sv-SE" sz="2400" dirty="0" err="1" smtClean="0"/>
              <a:t>Questions</a:t>
            </a:r>
            <a:r>
              <a:rPr lang="sv-SE" sz="2400" dirty="0" smtClean="0"/>
              <a:t>?</a:t>
            </a:r>
            <a:endParaRPr lang="sv-SE" sz="2000" dirty="0" smtClean="0"/>
          </a:p>
        </p:txBody>
      </p:sp>
    </p:spTree>
    <p:extLst>
      <p:ext uri="{BB962C8B-B14F-4D97-AF65-F5344CB8AC3E}">
        <p14:creationId xmlns:p14="http://schemas.microsoft.com/office/powerpoint/2010/main" val="41800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56"/>
    </mc:Choice>
    <mc:Fallback xmlns="">
      <p:transition spd="slow" advTm="792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1025426" y="1619597"/>
            <a:ext cx="10009112" cy="142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dirty="0" smtClean="0"/>
              <a:t>               is the </a:t>
            </a:r>
            <a:r>
              <a:rPr lang="sv-SE" dirty="0" err="1" smtClean="0"/>
              <a:t>impact-aware</a:t>
            </a:r>
            <a:r>
              <a:rPr lang="sv-SE" dirty="0" smtClean="0"/>
              <a:t> </a:t>
            </a:r>
            <a:r>
              <a:rPr lang="sv-SE" dirty="0" err="1" smtClean="0"/>
              <a:t>security</a:t>
            </a:r>
            <a:r>
              <a:rPr lang="sv-SE" dirty="0" smtClean="0"/>
              <a:t> </a:t>
            </a:r>
            <a:r>
              <a:rPr lang="sv-SE" dirty="0" err="1" smtClean="0"/>
              <a:t>metric</a:t>
            </a:r>
            <a:r>
              <a:rPr lang="sv-SE" dirty="0" smtClean="0"/>
              <a:t> for the k-</a:t>
            </a:r>
            <a:r>
              <a:rPr lang="sv-SE" dirty="0" err="1" smtClean="0"/>
              <a:t>th</a:t>
            </a:r>
            <a:r>
              <a:rPr lang="sv-SE" dirty="0" smtClean="0"/>
              <a:t> </a:t>
            </a:r>
            <a:r>
              <a:rPr lang="sv-SE" dirty="0" err="1" smtClean="0"/>
              <a:t>measurement</a:t>
            </a:r>
            <a:r>
              <a:rPr lang="sv-SE" dirty="0" smtClean="0"/>
              <a:t> (cf.                )</a:t>
            </a:r>
            <a:endParaRPr lang="sv-SE" dirty="0"/>
          </a:p>
          <a:p>
            <a:pPr lvl="1"/>
            <a:r>
              <a:rPr lang="sv-SE" dirty="0" smtClean="0"/>
              <a:t>      is the optimal solution </a:t>
            </a:r>
            <a:r>
              <a:rPr lang="sv-SE" dirty="0" err="1" smtClean="0"/>
              <a:t>of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Impact-Aware Security Metric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BB64AA3-48EE-4151-AEA8-B73AB1536908}" type="slidenum">
              <a:rPr lang="sv-SE" smtClean="0"/>
              <a:pPr>
                <a:defRPr/>
              </a:pPr>
              <a:t>19</a:t>
            </a:fld>
            <a:endParaRPr lang="sv-SE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025426" y="5378768"/>
            <a:ext cx="10009112" cy="92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dirty="0" smtClean="0"/>
              <a:t>Maximum </a:t>
            </a:r>
            <a:r>
              <a:rPr lang="sv-SE" dirty="0" err="1" smtClean="0"/>
              <a:t>impact</a:t>
            </a:r>
            <a:r>
              <a:rPr lang="sv-SE" dirty="0" smtClean="0"/>
              <a:t> </a:t>
            </a:r>
            <a:r>
              <a:rPr lang="sv-SE" dirty="0" err="1" smtClean="0"/>
              <a:t>to</a:t>
            </a:r>
            <a:r>
              <a:rPr lang="sv-SE" dirty="0" smtClean="0"/>
              <a:t> the </a:t>
            </a:r>
            <a:r>
              <a:rPr lang="sv-SE" dirty="0" err="1" smtClean="0"/>
              <a:t>network</a:t>
            </a:r>
            <a:r>
              <a:rPr lang="sv-SE" dirty="0" smtClean="0"/>
              <a:t> operation </a:t>
            </a:r>
            <a:r>
              <a:rPr lang="sv-SE" dirty="0" err="1" smtClean="0"/>
              <a:t>cost</a:t>
            </a:r>
            <a:r>
              <a:rPr lang="sv-SE" dirty="0" smtClean="0"/>
              <a:t> so </a:t>
            </a:r>
            <a:r>
              <a:rPr lang="sv-SE" dirty="0" err="1" smtClean="0"/>
              <a:t>that</a:t>
            </a:r>
            <a:endParaRPr lang="en-US" dirty="0" smtClean="0"/>
          </a:p>
          <a:p>
            <a:pPr lvl="1"/>
            <a:r>
              <a:rPr lang="en-US" dirty="0" smtClean="0"/>
              <a:t>Attacks are </a:t>
            </a:r>
            <a:r>
              <a:rPr lang="en-US" dirty="0"/>
              <a:t>stealthy with a given </a:t>
            </a:r>
            <a:r>
              <a:rPr lang="en-US" dirty="0" err="1" smtClean="0"/>
              <a:t>sparsity</a:t>
            </a:r>
            <a:endParaRPr lang="en-US" dirty="0" smtClean="0"/>
          </a:p>
          <a:p>
            <a:pPr lvl="1"/>
            <a:r>
              <a:rPr lang="en-US" dirty="0" smtClean="0"/>
              <a:t>Measurement     is corrupted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54" y="2915741"/>
            <a:ext cx="2610612" cy="2345436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5705946" y="3564402"/>
            <a:ext cx="4201668" cy="1071372"/>
            <a:chOff x="5394875" y="3108190"/>
            <a:chExt cx="4201668" cy="1071372"/>
          </a:xfrm>
        </p:grpSpPr>
        <p:pic>
          <p:nvPicPr>
            <p:cNvPr id="25" name="Picture 24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781" y="3108190"/>
              <a:ext cx="3156966" cy="30632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781" y="3873238"/>
              <a:ext cx="1476756" cy="306324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4875" y="3501598"/>
              <a:ext cx="4201668" cy="306324"/>
            </a:xfrm>
            <a:prstGeom prst="rect">
              <a:avLst/>
            </a:prstGeom>
          </p:spPr>
        </p:pic>
      </p:grpSp>
      <p:pic>
        <p:nvPicPr>
          <p:cNvPr id="29" name="Picture 2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92" y="1682106"/>
            <a:ext cx="1225296" cy="30632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906" y="2411685"/>
            <a:ext cx="336042" cy="30175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130" y="6276718"/>
            <a:ext cx="251460" cy="18288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244" y="2031972"/>
            <a:ext cx="1415034" cy="30632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auto">
          <a:xfrm>
            <a:off x="1014814" y="5378768"/>
            <a:ext cx="8352928" cy="118075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33698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805"/>
    </mc:Choice>
    <mc:Fallback xmlns="">
      <p:transition spd="slow" advTm="798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 descr="C:\Users\andretei\Dropbox\Licenciate Thesis\presentation\figures\CPS_norma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002" y="1890811"/>
            <a:ext cx="42100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BB64AA3-48EE-4151-AEA8-B73AB1536908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05346" y="1691605"/>
            <a:ext cx="5904656" cy="4752528"/>
          </a:xfrm>
        </p:spPr>
        <p:txBody>
          <a:bodyPr/>
          <a:lstStyle/>
          <a:p>
            <a:r>
              <a:rPr lang="sv-SE" sz="2000" dirty="0" err="1" smtClean="0"/>
              <a:t>Networked</a:t>
            </a:r>
            <a:r>
              <a:rPr lang="sv-SE" sz="2000" dirty="0" smtClean="0"/>
              <a:t> </a:t>
            </a:r>
            <a:r>
              <a:rPr lang="sv-SE" sz="2000" dirty="0" err="1" smtClean="0"/>
              <a:t>control</a:t>
            </a:r>
            <a:r>
              <a:rPr lang="sv-SE" sz="2000" dirty="0" smtClean="0"/>
              <a:t> systems </a:t>
            </a:r>
            <a:r>
              <a:rPr lang="sv-SE" sz="2000" dirty="0" err="1" smtClean="0"/>
              <a:t>are</a:t>
            </a:r>
            <a:r>
              <a:rPr lang="sv-SE" sz="2000" dirty="0" smtClean="0"/>
              <a:t> </a:t>
            </a:r>
            <a:r>
              <a:rPr lang="sv-SE" sz="2000" dirty="0" err="1" smtClean="0"/>
              <a:t>becoming</a:t>
            </a:r>
            <a:r>
              <a:rPr lang="sv-SE" sz="2000" dirty="0" smtClean="0"/>
              <a:t> </a:t>
            </a:r>
            <a:r>
              <a:rPr lang="sv-SE" sz="2000" dirty="0" err="1" smtClean="0"/>
              <a:t>more</a:t>
            </a:r>
            <a:r>
              <a:rPr lang="sv-SE" sz="2000" dirty="0" smtClean="0"/>
              <a:t> </a:t>
            </a:r>
            <a:r>
              <a:rPr lang="sv-SE" sz="2000" dirty="0" err="1" smtClean="0"/>
              <a:t>pervasive</a:t>
            </a:r>
            <a:endParaRPr lang="sv-SE" sz="2000" dirty="0" smtClean="0"/>
          </a:p>
          <a:p>
            <a:pPr marL="585787" lvl="1" indent="-285750"/>
            <a:r>
              <a:rPr lang="en-US" sz="1800" dirty="0" smtClean="0"/>
              <a:t>Increasing use of ”</a:t>
            </a:r>
            <a:r>
              <a:rPr lang="en-US" sz="1800" dirty="0"/>
              <a:t>open” </a:t>
            </a:r>
            <a:r>
              <a:rPr lang="en-US" sz="1800" dirty="0" smtClean="0"/>
              <a:t>networks and COTS</a:t>
            </a:r>
            <a:endParaRPr lang="en-US" dirty="0" smtClean="0"/>
          </a:p>
          <a:p>
            <a:endParaRPr lang="en-US" sz="2000" dirty="0" smtClean="0"/>
          </a:p>
          <a:p>
            <a:r>
              <a:rPr lang="en-US" sz="2000" dirty="0" smtClean="0"/>
              <a:t>Infrastructures </a:t>
            </a:r>
            <a:r>
              <a:rPr lang="en-US" sz="2000" dirty="0"/>
              <a:t>are becoming more vulnerable to cyber-threats</a:t>
            </a:r>
            <a:r>
              <a:rPr lang="en-US" sz="2000" dirty="0" smtClean="0"/>
              <a:t>!</a:t>
            </a:r>
          </a:p>
          <a:p>
            <a:pPr lvl="1"/>
            <a:r>
              <a:rPr lang="en-US" sz="1800" dirty="0" smtClean="0"/>
              <a:t>Several attack points</a:t>
            </a:r>
          </a:p>
          <a:p>
            <a:endParaRPr lang="en-US" sz="2000" dirty="0"/>
          </a:p>
          <a:p>
            <a:r>
              <a:rPr lang="sv-SE" sz="2000" dirty="0"/>
              <a:t>Nature-driven events </a:t>
            </a:r>
            <a:r>
              <a:rPr lang="sv-SE" sz="2000" dirty="0" err="1"/>
              <a:t>are</a:t>
            </a:r>
            <a:r>
              <a:rPr lang="sv-SE" sz="2000" dirty="0"/>
              <a:t> </a:t>
            </a:r>
            <a:r>
              <a:rPr lang="sv-SE" sz="2000" dirty="0" err="1"/>
              <a:t>known</a:t>
            </a:r>
            <a:r>
              <a:rPr lang="sv-SE" sz="2000" dirty="0"/>
              <a:t> </a:t>
            </a:r>
            <a:r>
              <a:rPr lang="sv-SE" sz="2000" dirty="0" err="1"/>
              <a:t>to</a:t>
            </a:r>
            <a:r>
              <a:rPr lang="sv-SE" sz="2000" dirty="0"/>
              <a:t> </a:t>
            </a:r>
            <a:r>
              <a:rPr lang="sv-SE" sz="2000" dirty="0" err="1"/>
              <a:t>have</a:t>
            </a:r>
            <a:r>
              <a:rPr lang="sv-SE" sz="2000" dirty="0"/>
              <a:t> </a:t>
            </a:r>
            <a:r>
              <a:rPr lang="sv-SE" sz="2000" dirty="0" err="1"/>
              <a:t>caused</a:t>
            </a:r>
            <a:r>
              <a:rPr lang="sv-SE" sz="2000" dirty="0"/>
              <a:t> </a:t>
            </a:r>
            <a:r>
              <a:rPr lang="sv-SE" sz="2000" dirty="0" err="1"/>
              <a:t>severe</a:t>
            </a:r>
            <a:r>
              <a:rPr lang="sv-SE" sz="2000" dirty="0"/>
              <a:t> </a:t>
            </a:r>
            <a:r>
              <a:rPr lang="sv-SE" sz="2000" dirty="0" err="1" smtClean="0"/>
              <a:t>disruptions</a:t>
            </a:r>
            <a:endParaRPr lang="sv-SE" sz="2000" dirty="0" smtClean="0"/>
          </a:p>
          <a:p>
            <a:endParaRPr lang="en-US" sz="2000" dirty="0"/>
          </a:p>
          <a:p>
            <a:r>
              <a:rPr lang="en-US" sz="2000" dirty="0"/>
              <a:t>A major concern is the possible impact of cyber threats on these systems</a:t>
            </a:r>
          </a:p>
          <a:p>
            <a:endParaRPr lang="en-US" dirty="0"/>
          </a:p>
        </p:txBody>
      </p:sp>
      <p:pic>
        <p:nvPicPr>
          <p:cNvPr id="11266" name="Picture 2" descr="C:\Users\andretei\Dropbox\Licenciate Thesis\presentation\figures\CPS_attac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002" y="1890811"/>
            <a:ext cx="42100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ndretei\Dropbox\Licenciate Thesis\presentation\figures\power_blackou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066" y="119001"/>
            <a:ext cx="2703002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51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977"/>
    </mc:Choice>
    <mc:Fallback xmlns="">
      <p:transition spd="slow" advTm="679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Power Transmission </a:t>
            </a:r>
            <a:r>
              <a:rPr lang="sv-SE" dirty="0" err="1" smtClean="0"/>
              <a:t>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5346" y="1979637"/>
            <a:ext cx="5184576" cy="4546808"/>
          </a:xfrm>
        </p:spPr>
        <p:txBody>
          <a:bodyPr/>
          <a:lstStyle/>
          <a:p>
            <a:r>
              <a:rPr lang="en-US" b="1" dirty="0" smtClean="0"/>
              <a:t>Previous work</a:t>
            </a:r>
          </a:p>
          <a:p>
            <a:pPr lvl="1"/>
            <a:r>
              <a:rPr lang="en-US" dirty="0" smtClean="0"/>
              <a:t>Vulnerabilities of current SCADA/EMS systems to data attacks on measurements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Current work</a:t>
            </a:r>
            <a:endParaRPr lang="en-US" dirty="0" smtClean="0"/>
          </a:p>
          <a:p>
            <a:pPr lvl="1"/>
            <a:r>
              <a:rPr lang="en-US" dirty="0" smtClean="0"/>
              <a:t>Consequences on system operation: Optimal Power Flow</a:t>
            </a:r>
          </a:p>
          <a:p>
            <a:endParaRPr lang="en-US" dirty="0" smtClean="0"/>
          </a:p>
          <a:p>
            <a:pPr marL="0" indent="0">
              <a:buNone/>
            </a:pPr>
            <a:endParaRPr lang="sv-SE" dirty="0"/>
          </a:p>
          <a:p>
            <a:endParaRPr lang="sv-SE" dirty="0" smtClean="0"/>
          </a:p>
          <a:p>
            <a:endParaRPr lang="sv-SE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BB64AA3-48EE-4151-AEA8-B73AB1536908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  <p:pic>
        <p:nvPicPr>
          <p:cNvPr id="10" name="Picture 3" descr="C:\Users\andretei\Dropbox\Licenciate Thesis\thesis\figures\intro\SCADA_WAMS_attacks_faul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922" y="1474439"/>
            <a:ext cx="5007496" cy="491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33812" y="6828090"/>
            <a:ext cx="9577064" cy="45073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sv-SE" dirty="0" smtClean="0"/>
              <a:t>SCADA: </a:t>
            </a:r>
            <a:r>
              <a:rPr lang="sv-SE" dirty="0" err="1" smtClean="0"/>
              <a:t>Supervisory</a:t>
            </a:r>
            <a:r>
              <a:rPr lang="sv-SE" dirty="0" smtClean="0"/>
              <a:t> Control and Data </a:t>
            </a:r>
            <a:r>
              <a:rPr lang="sv-SE" dirty="0" err="1" smtClean="0"/>
              <a:t>Acquisition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36725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578"/>
    </mc:Choice>
    <mc:Fallback xmlns="">
      <p:transition spd="slow" advTm="17657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Cyber Security of State Estimator</a:t>
            </a:r>
            <a:br>
              <a:rPr lang="en-US" sz="2800" dirty="0" smtClean="0"/>
            </a:br>
            <a:r>
              <a:rPr lang="en-US" sz="2800" dirty="0" smtClean="0"/>
              <a:t> in Power Networks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BB64AA3-48EE-4151-AEA8-B73AB1536908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  <p:pic>
        <p:nvPicPr>
          <p:cNvPr id="12" name="Picture 2" descr="C:\Users\andretei\Dropbox\Licenciate Thesis\presentation\figures\Attack_SE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86" y="1835621"/>
            <a:ext cx="589631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 bwMode="auto">
          <a:xfrm>
            <a:off x="2465586" y="1691605"/>
            <a:ext cx="5896315" cy="115212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77354" y="4599267"/>
            <a:ext cx="10009112" cy="198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dirty="0" smtClean="0"/>
              <a:t>State </a:t>
            </a:r>
            <a:r>
              <a:rPr lang="sv-SE" dirty="0" err="1" smtClean="0"/>
              <a:t>Estimator</a:t>
            </a:r>
            <a:r>
              <a:rPr lang="sv-SE" dirty="0" smtClean="0"/>
              <a:t>: </a:t>
            </a:r>
            <a:r>
              <a:rPr lang="sv-SE" dirty="0" err="1" smtClean="0"/>
              <a:t>estimates</a:t>
            </a:r>
            <a:r>
              <a:rPr lang="sv-SE" dirty="0" smtClean="0"/>
              <a:t> the </a:t>
            </a:r>
            <a:r>
              <a:rPr lang="sv-SE" dirty="0" err="1" smtClean="0"/>
              <a:t>state</a:t>
            </a:r>
            <a:r>
              <a:rPr lang="sv-SE" dirty="0" smtClean="0"/>
              <a:t> and </a:t>
            </a:r>
            <a:r>
              <a:rPr lang="sv-SE" dirty="0" err="1" smtClean="0"/>
              <a:t>unmeasured</a:t>
            </a:r>
            <a:r>
              <a:rPr lang="sv-SE" dirty="0" smtClean="0"/>
              <a:t> </a:t>
            </a:r>
            <a:r>
              <a:rPr lang="sv-SE" dirty="0" err="1" smtClean="0"/>
              <a:t>variables</a:t>
            </a:r>
            <a:endParaRPr lang="sv-SE" dirty="0" smtClean="0"/>
          </a:p>
          <a:p>
            <a:r>
              <a:rPr lang="sv-SE" dirty="0" smtClean="0"/>
              <a:t>Bad Data </a:t>
            </a:r>
            <a:r>
              <a:rPr lang="sv-SE" dirty="0" err="1" smtClean="0"/>
              <a:t>Detector</a:t>
            </a:r>
            <a:r>
              <a:rPr lang="sv-SE" dirty="0" smtClean="0"/>
              <a:t>: </a:t>
            </a:r>
            <a:r>
              <a:rPr lang="sv-SE" dirty="0" err="1" smtClean="0"/>
              <a:t>detects</a:t>
            </a:r>
            <a:r>
              <a:rPr lang="sv-SE" dirty="0" smtClean="0"/>
              <a:t> and </a:t>
            </a:r>
            <a:r>
              <a:rPr lang="sv-SE" dirty="0" err="1" smtClean="0"/>
              <a:t>removes</a:t>
            </a:r>
            <a:r>
              <a:rPr lang="sv-SE" dirty="0" smtClean="0"/>
              <a:t> </a:t>
            </a:r>
            <a:r>
              <a:rPr lang="sv-SE" dirty="0" err="1" smtClean="0"/>
              <a:t>corrupted</a:t>
            </a:r>
            <a:r>
              <a:rPr lang="sv-SE" dirty="0" smtClean="0"/>
              <a:t> </a:t>
            </a:r>
            <a:r>
              <a:rPr lang="sv-SE" dirty="0" err="1" smtClean="0"/>
              <a:t>measurements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err="1" smtClean="0"/>
              <a:t>Can</a:t>
            </a:r>
            <a:r>
              <a:rPr lang="sv-SE" dirty="0" smtClean="0"/>
              <a:t> data attacks </a:t>
            </a:r>
            <a:r>
              <a:rPr lang="sv-SE" dirty="0" err="1" smtClean="0"/>
              <a:t>affect</a:t>
            </a:r>
            <a:r>
              <a:rPr lang="sv-SE" dirty="0" smtClean="0"/>
              <a:t> the SE </a:t>
            </a:r>
            <a:r>
              <a:rPr lang="sv-SE" dirty="0" err="1" smtClean="0"/>
              <a:t>without</a:t>
            </a:r>
            <a:r>
              <a:rPr lang="sv-SE" dirty="0" smtClean="0"/>
              <a:t> </a:t>
            </a:r>
            <a:r>
              <a:rPr lang="sv-SE" dirty="0" err="1" smtClean="0"/>
              <a:t>being</a:t>
            </a:r>
            <a:r>
              <a:rPr lang="sv-SE" dirty="0" smtClean="0"/>
              <a:t> </a:t>
            </a:r>
            <a:r>
              <a:rPr lang="sv-SE" dirty="0" err="1" smtClean="0"/>
              <a:t>detected</a:t>
            </a:r>
            <a:r>
              <a:rPr lang="sv-SE" dirty="0" smtClean="0"/>
              <a:t>?</a:t>
            </a:r>
          </a:p>
          <a:p>
            <a:pPr lvl="1"/>
            <a:r>
              <a:rPr lang="sv-SE" dirty="0" err="1" smtClean="0"/>
              <a:t>Yes</a:t>
            </a:r>
            <a:r>
              <a:rPr lang="sv-SE" dirty="0" smtClean="0"/>
              <a:t>! [Liu et al, 2009]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652" y="2103624"/>
            <a:ext cx="358784" cy="3000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558" y="2299065"/>
            <a:ext cx="190253" cy="2002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224" y="1769873"/>
            <a:ext cx="186746" cy="180722"/>
          </a:xfrm>
          <a:prstGeom prst="rect">
            <a:avLst/>
          </a:prstGeom>
          <a:solidFill>
            <a:schemeClr val="bg1"/>
          </a:solidFill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551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288"/>
    </mc:Choice>
    <mc:Fallback xmlns="">
      <p:transition spd="slow" advTm="942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DC Network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BB64AA3-48EE-4151-AEA8-B73AB1536908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52084" y="4118716"/>
            <a:ext cx="4464496" cy="23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Only active power: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 smtClean="0"/>
          </a:p>
          <a:p>
            <a:pPr lvl="1"/>
            <a:r>
              <a:rPr lang="en-US" dirty="0" smtClean="0"/>
              <a:t>Similar to a DC resistive network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4" y="4695770"/>
            <a:ext cx="2606802" cy="63912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84" y="5436021"/>
            <a:ext cx="2361628" cy="291274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531220" y="2070158"/>
            <a:ext cx="4773392" cy="1853695"/>
          </a:xfrm>
        </p:spPr>
        <p:txBody>
          <a:bodyPr/>
          <a:lstStyle/>
          <a:p>
            <a:r>
              <a:rPr lang="en-US" dirty="0" smtClean="0"/>
              <a:t>Simplifications:</a:t>
            </a:r>
          </a:p>
          <a:p>
            <a:pPr lvl="1"/>
            <a:r>
              <a:rPr lang="sv-SE" dirty="0" smtClean="0"/>
              <a:t>   </a:t>
            </a:r>
          </a:p>
          <a:p>
            <a:pPr lvl="1"/>
            <a:r>
              <a:rPr lang="sv-SE" dirty="0"/>
              <a:t> </a:t>
            </a:r>
            <a:r>
              <a:rPr lang="sv-SE" dirty="0" smtClean="0"/>
              <a:t>        </a:t>
            </a:r>
          </a:p>
          <a:p>
            <a:pPr lvl="1"/>
            <a:r>
              <a:rPr lang="sv-SE" dirty="0" smtClean="0"/>
              <a:t>No </a:t>
            </a:r>
            <a:r>
              <a:rPr lang="sv-SE" dirty="0" err="1" smtClean="0"/>
              <a:t>resistances</a:t>
            </a:r>
            <a:r>
              <a:rPr lang="sv-SE" dirty="0" smtClean="0"/>
              <a:t> or shunt elements</a:t>
            </a:r>
            <a:endParaRPr lang="en-US" dirty="0"/>
          </a:p>
        </p:txBody>
      </p:sp>
      <p:pic>
        <p:nvPicPr>
          <p:cNvPr id="2055" name="Picture 205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37" y="2565532"/>
            <a:ext cx="2740914" cy="317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37" y="2944727"/>
            <a:ext cx="1147572" cy="26746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113537" y="1952815"/>
            <a:ext cx="4840881" cy="4400677"/>
            <a:chOff x="5113537" y="1952815"/>
            <a:chExt cx="4840881" cy="4400677"/>
          </a:xfrm>
        </p:grpSpPr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113537" y="1952815"/>
              <a:ext cx="4840881" cy="4285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dirty="0"/>
                <a:t>Measurement model:</a:t>
              </a:r>
            </a:p>
            <a:p>
              <a:endParaRPr lang="sv-SE" dirty="0"/>
            </a:p>
            <a:p>
              <a:r>
                <a:rPr lang="sv-SE" dirty="0" err="1"/>
                <a:t>Linear</a:t>
              </a:r>
              <a:r>
                <a:rPr lang="sv-SE" dirty="0"/>
                <a:t> </a:t>
              </a:r>
              <a:r>
                <a:rPr lang="sv-SE" dirty="0" err="1"/>
                <a:t>Least</a:t>
              </a:r>
              <a:r>
                <a:rPr lang="sv-SE" dirty="0"/>
                <a:t> Squares </a:t>
              </a:r>
              <a:r>
                <a:rPr lang="sv-SE" dirty="0" err="1"/>
                <a:t>Estimator</a:t>
              </a:r>
              <a:r>
                <a:rPr lang="sv-SE" dirty="0" smtClean="0"/>
                <a:t>:</a:t>
              </a:r>
            </a:p>
            <a:p>
              <a:endParaRPr lang="sv-SE" dirty="0"/>
            </a:p>
            <a:p>
              <a:endParaRPr lang="sv-SE" dirty="0" smtClean="0"/>
            </a:p>
            <a:p>
              <a:r>
                <a:rPr lang="sv-SE" dirty="0" err="1" smtClean="0"/>
                <a:t>Measurement</a:t>
              </a:r>
              <a:r>
                <a:rPr lang="sv-SE" dirty="0" smtClean="0"/>
                <a:t> </a:t>
              </a:r>
              <a:r>
                <a:rPr lang="sv-SE" dirty="0" err="1" smtClean="0"/>
                <a:t>residual</a:t>
              </a:r>
              <a:r>
                <a:rPr lang="sv-SE" dirty="0" smtClean="0"/>
                <a:t>:</a:t>
              </a:r>
            </a:p>
            <a:p>
              <a:endParaRPr lang="sv-SE" dirty="0"/>
            </a:p>
            <a:p>
              <a:endParaRPr lang="sv-SE" dirty="0" smtClean="0"/>
            </a:p>
            <a:p>
              <a:r>
                <a:rPr lang="sv-SE" dirty="0" smtClean="0"/>
                <a:t>Bad Data </a:t>
              </a:r>
              <a:r>
                <a:rPr lang="sv-SE" dirty="0" err="1" smtClean="0"/>
                <a:t>Detector</a:t>
              </a:r>
              <a:r>
                <a:rPr lang="sv-SE" dirty="0" smtClean="0"/>
                <a:t>:</a:t>
              </a:r>
            </a:p>
            <a:p>
              <a:endParaRPr lang="sv-SE" dirty="0"/>
            </a:p>
            <a:p>
              <a:pPr lvl="1"/>
              <a:endParaRPr lang="sv-SE" dirty="0"/>
            </a:p>
          </p:txBody>
        </p:sp>
        <p:pic>
          <p:nvPicPr>
            <p:cNvPr id="10" name="Picture 9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938" y="2447686"/>
              <a:ext cx="3122295" cy="2870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5932" y="3344970"/>
              <a:ext cx="2608326" cy="4434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997" y="4501565"/>
              <a:ext cx="4012882" cy="406527"/>
            </a:xfrm>
            <a:prstGeom prst="rect">
              <a:avLst/>
            </a:prstGeom>
          </p:spPr>
        </p:pic>
        <p:pic>
          <p:nvPicPr>
            <p:cNvPr id="2054" name="Picture 2053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1119" y="5656262"/>
              <a:ext cx="1929384" cy="697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34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53"/>
    </mc:Choice>
    <mc:Fallback xmlns="">
      <p:transition spd="slow" advTm="613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Attacker Model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BB64AA3-48EE-4151-AEA8-B73AB1536908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83355" y="1653761"/>
            <a:ext cx="5278575" cy="236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Corrupted measurements: </a:t>
            </a:r>
          </a:p>
          <a:p>
            <a:endParaRPr lang="sv-SE" b="1" dirty="0" smtClean="0"/>
          </a:p>
          <a:p>
            <a:r>
              <a:rPr lang="sv-SE" b="1" dirty="0" err="1" smtClean="0"/>
              <a:t>Attacker’s</a:t>
            </a:r>
            <a:r>
              <a:rPr lang="sv-SE" b="1" dirty="0" smtClean="0"/>
              <a:t> </a:t>
            </a:r>
            <a:r>
              <a:rPr lang="sv-SE" b="1" dirty="0" err="1" smtClean="0"/>
              <a:t>objectives</a:t>
            </a:r>
            <a:r>
              <a:rPr lang="sv-SE" b="1" dirty="0" smtClean="0"/>
              <a:t>:</a:t>
            </a:r>
          </a:p>
          <a:p>
            <a:pPr lvl="1"/>
            <a:r>
              <a:rPr lang="sv-SE" dirty="0"/>
              <a:t>Attack is </a:t>
            </a:r>
            <a:r>
              <a:rPr lang="sv-SE" dirty="0" err="1"/>
              <a:t>stealthy</a:t>
            </a:r>
            <a:r>
              <a:rPr lang="sv-SE" dirty="0"/>
              <a:t> (</a:t>
            </a:r>
            <a:r>
              <a:rPr lang="sv-SE" dirty="0" err="1"/>
              <a:t>undetectable</a:t>
            </a:r>
            <a:r>
              <a:rPr lang="sv-SE" dirty="0" smtClean="0"/>
              <a:t>)</a:t>
            </a:r>
          </a:p>
          <a:p>
            <a:pPr lvl="1"/>
            <a:r>
              <a:rPr lang="sv-SE" dirty="0"/>
              <a:t>Target </a:t>
            </a:r>
            <a:r>
              <a:rPr lang="sv-SE" dirty="0" err="1"/>
              <a:t>measurements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corrupted</a:t>
            </a:r>
            <a:endParaRPr lang="sv-SE" dirty="0"/>
          </a:p>
          <a:p>
            <a:endParaRPr lang="sv-SE" dirty="0" smtClean="0"/>
          </a:p>
          <a:p>
            <a:r>
              <a:rPr lang="sv-SE" dirty="0" err="1" smtClean="0"/>
              <a:t>Least-effort</a:t>
            </a:r>
            <a:r>
              <a:rPr lang="sv-SE" dirty="0" smtClean="0"/>
              <a:t> attacks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likely</a:t>
            </a:r>
            <a:endParaRPr lang="sv-SE" dirty="0" smtClean="0"/>
          </a:p>
          <a:p>
            <a:r>
              <a:rPr lang="sv-SE" dirty="0" err="1"/>
              <a:t>Larger</a:t>
            </a:r>
            <a:r>
              <a:rPr lang="sv-SE" dirty="0"/>
              <a:t> </a:t>
            </a:r>
            <a:r>
              <a:rPr lang="sv-SE" dirty="0" err="1"/>
              <a:t>effort</a:t>
            </a:r>
            <a:r>
              <a:rPr lang="sv-SE" dirty="0"/>
              <a:t>     </a:t>
            </a:r>
            <a:r>
              <a:rPr lang="sv-SE" dirty="0" err="1"/>
              <a:t>increased</a:t>
            </a:r>
            <a:r>
              <a:rPr lang="sv-SE" dirty="0"/>
              <a:t> </a:t>
            </a:r>
            <a:r>
              <a:rPr lang="sv-SE" dirty="0" err="1"/>
              <a:t>security</a:t>
            </a:r>
            <a:endParaRPr lang="sv-SE" dirty="0"/>
          </a:p>
          <a:p>
            <a:endParaRPr lang="en-US" dirty="0" smtClean="0"/>
          </a:p>
          <a:p>
            <a:pPr marL="0" indent="0">
              <a:buFontTx/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606" y="1749099"/>
            <a:ext cx="1373886" cy="244602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921970" y="4571925"/>
            <a:ext cx="4536504" cy="199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sv-SE" dirty="0" smtClean="0"/>
              <a:t>  : </a:t>
            </a:r>
            <a:r>
              <a:rPr lang="sv-SE" dirty="0"/>
              <a:t>set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 smtClean="0"/>
              <a:t>stealthy</a:t>
            </a:r>
            <a:r>
              <a:rPr lang="sv-SE" dirty="0" smtClean="0"/>
              <a:t> attacks</a:t>
            </a:r>
            <a:endParaRPr lang="sv-SE" dirty="0"/>
          </a:p>
          <a:p>
            <a:pPr lvl="1"/>
            <a:r>
              <a:rPr lang="sv-SE" dirty="0" smtClean="0"/>
              <a:t>  : </a:t>
            </a:r>
            <a:r>
              <a:rPr lang="sv-SE" dirty="0"/>
              <a:t>set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 smtClean="0"/>
              <a:t>goals</a:t>
            </a:r>
            <a:endParaRPr lang="sv-SE" dirty="0"/>
          </a:p>
          <a:p>
            <a:pPr lvl="1"/>
            <a:r>
              <a:rPr lang="sv-SE" dirty="0" smtClean="0"/>
              <a:t>  : </a:t>
            </a:r>
            <a:r>
              <a:rPr lang="sv-SE" dirty="0"/>
              <a:t>set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 smtClean="0"/>
              <a:t>constraints</a:t>
            </a:r>
            <a:endParaRPr lang="sv-SE" dirty="0" smtClean="0"/>
          </a:p>
          <a:p>
            <a:r>
              <a:rPr lang="sv-SE" dirty="0"/>
              <a:t> </a:t>
            </a:r>
            <a:r>
              <a:rPr lang="sv-SE" dirty="0" smtClean="0"/>
              <a:t>  and   </a:t>
            </a:r>
            <a:r>
              <a:rPr lang="sv-SE" dirty="0" err="1" smtClean="0"/>
              <a:t>are</a:t>
            </a:r>
            <a:r>
              <a:rPr lang="sv-SE" dirty="0" smtClean="0"/>
              <a:t> scenario </a:t>
            </a:r>
            <a:r>
              <a:rPr lang="sv-SE" dirty="0" err="1" smtClean="0"/>
              <a:t>specific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57045" y="5098115"/>
            <a:ext cx="4536504" cy="1994090"/>
            <a:chOff x="357045" y="4571925"/>
            <a:chExt cx="4536504" cy="1994090"/>
          </a:xfrm>
        </p:grpSpPr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357045" y="4571925"/>
              <a:ext cx="4536504" cy="1994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en-US" dirty="0" smtClean="0"/>
                <a:t>Minimum effort attacks:</a:t>
              </a:r>
            </a:p>
            <a:p>
              <a:endParaRPr lang="sv-SE" dirty="0"/>
            </a:p>
            <a:p>
              <a:endParaRPr lang="sv-SE" dirty="0" smtClean="0"/>
            </a:p>
            <a:p>
              <a:endParaRPr lang="sv-SE" dirty="0" smtClean="0"/>
            </a:p>
          </p:txBody>
        </p:sp>
        <p:pic>
          <p:nvPicPr>
            <p:cNvPr id="13" name="Picture 12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279" y="5134261"/>
              <a:ext cx="2320290" cy="852678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998" y="4637312"/>
            <a:ext cx="214884" cy="2148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998" y="5031293"/>
            <a:ext cx="171450" cy="2468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60" y="5400863"/>
            <a:ext cx="160020" cy="21717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5849962" y="1653761"/>
            <a:ext cx="4501256" cy="2198084"/>
            <a:chOff x="5849962" y="1653761"/>
            <a:chExt cx="4501256" cy="2198084"/>
          </a:xfrm>
        </p:grpSpPr>
        <p:pic>
          <p:nvPicPr>
            <p:cNvPr id="7" name="Picture 2" descr="C:\Users\andretei\Dropbox\Licenciate Thesis\presentation\figures\Attack_SE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9962" y="1707975"/>
              <a:ext cx="4501256" cy="2143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9370" y="1871400"/>
              <a:ext cx="358784" cy="30001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5986" y="2139411"/>
              <a:ext cx="190253" cy="200266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082" y="1653761"/>
              <a:ext cx="186746" cy="180722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24" name="Picture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94" y="5763857"/>
            <a:ext cx="171450" cy="24688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086" y="5782109"/>
            <a:ext cx="160020" cy="217170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 bwMode="auto">
          <a:xfrm>
            <a:off x="2349337" y="4543753"/>
            <a:ext cx="304988" cy="143160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effectLst/>
              <a:latin typeface="Time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434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430"/>
    </mc:Choice>
    <mc:Fallback xmlns="">
      <p:transition spd="slow" advTm="1144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Metric for Stealthy Attacks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BB64AA3-48EE-4151-AEA8-B73AB1536908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1385466" y="1835621"/>
            <a:ext cx="885698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dirty="0"/>
              <a:t> </a:t>
            </a:r>
            <a:r>
              <a:rPr lang="sv-SE" dirty="0" smtClean="0"/>
              <a:t>                is </a:t>
            </a:r>
            <a:r>
              <a:rPr lang="sv-SE" dirty="0"/>
              <a:t>the </a:t>
            </a:r>
            <a:r>
              <a:rPr lang="sv-SE" dirty="0" err="1"/>
              <a:t>security</a:t>
            </a:r>
            <a:r>
              <a:rPr lang="sv-SE" dirty="0"/>
              <a:t> </a:t>
            </a:r>
            <a:r>
              <a:rPr lang="sv-SE" dirty="0" err="1"/>
              <a:t>metric</a:t>
            </a:r>
            <a:r>
              <a:rPr lang="sv-SE" dirty="0"/>
              <a:t> for the k-</a:t>
            </a:r>
            <a:r>
              <a:rPr lang="sv-SE" dirty="0" err="1"/>
              <a:t>th</a:t>
            </a:r>
            <a:r>
              <a:rPr lang="sv-SE" dirty="0"/>
              <a:t> </a:t>
            </a:r>
            <a:r>
              <a:rPr lang="sv-SE" dirty="0" err="1"/>
              <a:t>measurement</a:t>
            </a:r>
            <a:endParaRPr lang="en-US" dirty="0" smtClean="0"/>
          </a:p>
          <a:p>
            <a:pPr lvl="1"/>
            <a:r>
              <a:rPr lang="en-US" dirty="0" smtClean="0"/>
              <a:t>      is the optimal solution of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 smtClean="0"/>
          </a:p>
          <a:p>
            <a:pPr lvl="1"/>
            <a:r>
              <a:rPr lang="sv-SE" dirty="0" smtClean="0"/>
              <a:t> </a:t>
            </a:r>
          </a:p>
          <a:p>
            <a:pPr lvl="1"/>
            <a:r>
              <a:rPr lang="sv-SE" dirty="0" smtClean="0"/>
              <a:t> </a:t>
            </a:r>
          </a:p>
          <a:p>
            <a:pPr lvl="1"/>
            <a:r>
              <a:rPr lang="sv-SE" dirty="0" smtClean="0"/>
              <a:t> </a:t>
            </a:r>
          </a:p>
          <a:p>
            <a:endParaRPr lang="sv-SE" dirty="0"/>
          </a:p>
          <a:p>
            <a:r>
              <a:rPr lang="sv-SE" dirty="0" smtClean="0"/>
              <a:t>Minimum </a:t>
            </a:r>
            <a:r>
              <a:rPr lang="sv-SE" dirty="0" err="1" smtClean="0"/>
              <a:t>number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attacked</a:t>
            </a:r>
            <a:r>
              <a:rPr lang="sv-SE" dirty="0" smtClean="0"/>
              <a:t> </a:t>
            </a:r>
            <a:r>
              <a:rPr lang="sv-SE" dirty="0" err="1" smtClean="0"/>
              <a:t>measurements</a:t>
            </a:r>
            <a:r>
              <a:rPr lang="sv-SE" dirty="0" smtClean="0"/>
              <a:t> so </a:t>
            </a:r>
            <a:r>
              <a:rPr lang="sv-SE" dirty="0" err="1" smtClean="0"/>
              <a:t>that</a:t>
            </a:r>
            <a:endParaRPr lang="sv-SE" dirty="0" smtClean="0"/>
          </a:p>
          <a:p>
            <a:pPr lvl="1"/>
            <a:r>
              <a:rPr lang="sv-SE" dirty="0" smtClean="0"/>
              <a:t>Attack is </a:t>
            </a:r>
            <a:r>
              <a:rPr lang="sv-SE" dirty="0" err="1" smtClean="0"/>
              <a:t>stealthy</a:t>
            </a:r>
            <a:endParaRPr lang="sv-SE" dirty="0" smtClean="0"/>
          </a:p>
          <a:p>
            <a:pPr lvl="1"/>
            <a:r>
              <a:rPr lang="sv-SE" dirty="0" err="1" smtClean="0"/>
              <a:t>Measurement</a:t>
            </a:r>
            <a:r>
              <a:rPr lang="sv-SE" dirty="0" smtClean="0"/>
              <a:t>      is </a:t>
            </a:r>
            <a:r>
              <a:rPr lang="sv-SE" dirty="0" err="1" smtClean="0"/>
              <a:t>corrupted</a:t>
            </a:r>
            <a:endParaRPr lang="sv-SE" dirty="0" smtClean="0"/>
          </a:p>
          <a:p>
            <a:pPr lvl="1"/>
            <a:endParaRPr lang="sv-SE" dirty="0" smtClean="0"/>
          </a:p>
        </p:txBody>
      </p:sp>
      <p:pic>
        <p:nvPicPr>
          <p:cNvPr id="42" name="Picture 4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25" y="2769427"/>
            <a:ext cx="2452878" cy="8663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37" y="4232233"/>
            <a:ext cx="3156966" cy="30632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837" y="3905561"/>
            <a:ext cx="1476756" cy="306324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64" y="1889337"/>
            <a:ext cx="1415034" cy="306324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31" y="4625641"/>
            <a:ext cx="4201668" cy="30632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24" y="2312587"/>
            <a:ext cx="253746" cy="22860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730" y="6218273"/>
            <a:ext cx="251460" cy="18288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1025426" y="5147989"/>
            <a:ext cx="8352928" cy="144016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02090" y="2769427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[Sandberg et al, 2010]</a:t>
            </a:r>
          </a:p>
          <a:p>
            <a:r>
              <a:rPr lang="en-US" sz="1800" dirty="0" smtClean="0">
                <a:latin typeface="+mn-lt"/>
              </a:rPr>
              <a:t>[</a:t>
            </a:r>
            <a:r>
              <a:rPr lang="en-US" sz="1800" dirty="0" err="1" smtClean="0">
                <a:latin typeface="+mn-lt"/>
              </a:rPr>
              <a:t>Sou</a:t>
            </a:r>
            <a:r>
              <a:rPr lang="en-US" sz="1800" dirty="0" smtClean="0">
                <a:latin typeface="+mn-lt"/>
              </a:rPr>
              <a:t> et al, 2011]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453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37"/>
    </mc:Choice>
    <mc:Fallback xmlns="">
      <p:transition spd="slow" advTm="509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425" y="107429"/>
            <a:ext cx="8002588" cy="1260475"/>
          </a:xfrm>
        </p:spPr>
        <p:txBody>
          <a:bodyPr/>
          <a:lstStyle/>
          <a:p>
            <a:r>
              <a:rPr lang="en-US" sz="2800" dirty="0" smtClean="0"/>
              <a:t>Cyber Security of Optimal Power Flow</a:t>
            </a:r>
            <a:br>
              <a:rPr lang="en-US" sz="2800" dirty="0" smtClean="0"/>
            </a:br>
            <a:r>
              <a:rPr lang="en-US" sz="2800" dirty="0" smtClean="0"/>
              <a:t> in Power Networks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BB64AA3-48EE-4151-AEA8-B73AB1536908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  <p:pic>
        <p:nvPicPr>
          <p:cNvPr id="13" name="Picture 2" descr="C:\Users\andretei\Dropbox\Licenciate Thesis\presentation\figures\Attack_S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586" y="1331565"/>
            <a:ext cx="589631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5746376" y="2771725"/>
            <a:ext cx="2561143" cy="781684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77354" y="4355901"/>
            <a:ext cx="1008112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204788" indent="-20478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825" indent="-2095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-"/>
              <a:defRPr sz="2000">
                <a:solidFill>
                  <a:schemeClr val="tx1"/>
                </a:solidFill>
                <a:latin typeface="+mn-lt"/>
              </a:defRPr>
            </a:lvl2pPr>
            <a:lvl3pPr marL="754063" indent="-260350" algn="l" defTabSz="1042988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030288" indent="-261938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Font typeface="Verdana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281113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5pPr>
            <a:lvl6pPr marL="28035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6pPr>
            <a:lvl7pPr marL="32607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7pPr>
            <a:lvl8pPr marL="37179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8pPr>
            <a:lvl9pPr marL="4175125" indent="-260350" algn="l" defTabSz="1042988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stealthy</a:t>
            </a:r>
            <a:r>
              <a:rPr lang="sv-SE" dirty="0"/>
              <a:t> attacks </a:t>
            </a:r>
            <a:r>
              <a:rPr lang="sv-SE" b="1" dirty="0" err="1"/>
              <a:t>affect</a:t>
            </a:r>
            <a:r>
              <a:rPr lang="sv-SE" dirty="0"/>
              <a:t> </a:t>
            </a:r>
            <a:r>
              <a:rPr lang="sv-SE" b="1" dirty="0"/>
              <a:t>the </a:t>
            </a:r>
            <a:r>
              <a:rPr lang="sv-SE" b="1" dirty="0" err="1" smtClean="0"/>
              <a:t>power</a:t>
            </a:r>
            <a:r>
              <a:rPr lang="sv-SE" b="1" dirty="0" smtClean="0"/>
              <a:t> </a:t>
            </a:r>
            <a:r>
              <a:rPr lang="sv-SE" b="1" dirty="0" err="1" smtClean="0"/>
              <a:t>system’s</a:t>
            </a:r>
            <a:r>
              <a:rPr lang="sv-SE" b="1" dirty="0" smtClean="0"/>
              <a:t> </a:t>
            </a:r>
            <a:r>
              <a:rPr lang="sv-SE" b="1" dirty="0"/>
              <a:t>operation</a:t>
            </a:r>
            <a:r>
              <a:rPr lang="sv-SE" dirty="0" smtClean="0"/>
              <a:t>?</a:t>
            </a:r>
            <a:endParaRPr lang="en-US" dirty="0"/>
          </a:p>
          <a:p>
            <a:pPr lvl="1"/>
            <a:r>
              <a:rPr lang="sv-SE" sz="1800" dirty="0" err="1" smtClean="0"/>
              <a:t>Related</a:t>
            </a:r>
            <a:r>
              <a:rPr lang="sv-SE" sz="1800" dirty="0" smtClean="0"/>
              <a:t> </a:t>
            </a:r>
            <a:r>
              <a:rPr lang="sv-SE" sz="1800" dirty="0" err="1" smtClean="0"/>
              <a:t>work</a:t>
            </a:r>
            <a:r>
              <a:rPr lang="sv-SE" sz="1800" dirty="0" smtClean="0"/>
              <a:t>: [</a:t>
            </a:r>
            <a:r>
              <a:rPr lang="sv-SE" sz="1800" dirty="0" err="1" smtClean="0"/>
              <a:t>Xie</a:t>
            </a:r>
            <a:r>
              <a:rPr lang="sv-SE" sz="1800" dirty="0" smtClean="0"/>
              <a:t> et al, 2010], [</a:t>
            </a:r>
            <a:r>
              <a:rPr lang="sv-SE" sz="1800" dirty="0" err="1" smtClean="0"/>
              <a:t>Yuan</a:t>
            </a:r>
            <a:r>
              <a:rPr lang="sv-SE" sz="1800" dirty="0" smtClean="0"/>
              <a:t> et al, 2011]</a:t>
            </a:r>
          </a:p>
          <a:p>
            <a:pPr lvl="1"/>
            <a:endParaRPr lang="sv-SE" dirty="0" smtClean="0"/>
          </a:p>
          <a:p>
            <a:r>
              <a:rPr lang="sv-SE" dirty="0" smtClean="0"/>
              <a:t>Optimal Power </a:t>
            </a:r>
            <a:r>
              <a:rPr lang="sv-SE" dirty="0" err="1" smtClean="0"/>
              <a:t>Flow</a:t>
            </a:r>
            <a:endParaRPr lang="sv-SE" dirty="0" smtClean="0"/>
          </a:p>
          <a:p>
            <a:pPr lvl="1"/>
            <a:r>
              <a:rPr lang="sv-SE" dirty="0" err="1" smtClean="0"/>
              <a:t>Computes</a:t>
            </a:r>
            <a:r>
              <a:rPr lang="sv-SE" dirty="0" smtClean="0"/>
              <a:t>  generator </a:t>
            </a:r>
            <a:r>
              <a:rPr lang="sv-SE" dirty="0" err="1" smtClean="0"/>
              <a:t>setpoints</a:t>
            </a:r>
            <a:r>
              <a:rPr lang="sv-SE" dirty="0" smtClean="0"/>
              <a:t> </a:t>
            </a:r>
            <a:r>
              <a:rPr lang="sv-SE" dirty="0" err="1" smtClean="0"/>
              <a:t>minimizing</a:t>
            </a:r>
            <a:r>
              <a:rPr lang="sv-SE" dirty="0" smtClean="0"/>
              <a:t> operation </a:t>
            </a:r>
            <a:r>
              <a:rPr lang="sv-SE" dirty="0" err="1" smtClean="0"/>
              <a:t>costs</a:t>
            </a:r>
            <a:endParaRPr lang="sv-SE" dirty="0" smtClean="0"/>
          </a:p>
          <a:p>
            <a:pPr lvl="1"/>
            <a:r>
              <a:rPr lang="sv-SE" dirty="0" err="1" smtClean="0"/>
              <a:t>Ensures</a:t>
            </a:r>
            <a:r>
              <a:rPr lang="sv-SE" dirty="0" smtClean="0"/>
              <a:t> operation </a:t>
            </a:r>
            <a:r>
              <a:rPr lang="sv-SE" dirty="0" err="1" smtClean="0"/>
              <a:t>constraints</a:t>
            </a:r>
            <a:endParaRPr lang="sv-SE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91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8"/>
    </mc:Choice>
    <mc:Fallback xmlns="">
      <p:transition spd="slow" advTm="13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774" y="395461"/>
            <a:ext cx="8002588" cy="1260475"/>
          </a:xfrm>
        </p:spPr>
        <p:txBody>
          <a:bodyPr/>
          <a:lstStyle/>
          <a:p>
            <a:r>
              <a:rPr lang="en-US" sz="3000" dirty="0" smtClean="0"/>
              <a:t>DC-Optimal Power Flow</a:t>
            </a: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28th, 2012</a:t>
            </a:r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ACCESS Linnaeus Centre            KTH-Royal Institute of Technology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BBB64AA3-48EE-4151-AEA8-B73AB1536908}" type="slidenum">
              <a:rPr lang="sv-SE" smtClean="0"/>
              <a:pPr>
                <a:defRPr/>
              </a:pPr>
              <a:t>9</a:t>
            </a:fld>
            <a:endParaRPr lang="sv-SE"/>
          </a:p>
        </p:txBody>
      </p:sp>
      <p:grpSp>
        <p:nvGrpSpPr>
          <p:cNvPr id="34" name="Group 33"/>
          <p:cNvGrpSpPr/>
          <p:nvPr/>
        </p:nvGrpSpPr>
        <p:grpSpPr>
          <a:xfrm>
            <a:off x="5231608" y="4247425"/>
            <a:ext cx="5472608" cy="2226424"/>
            <a:chOff x="305346" y="4571925"/>
            <a:chExt cx="5472608" cy="2226424"/>
          </a:xfrm>
        </p:grpSpPr>
        <p:sp>
          <p:nvSpPr>
            <p:cNvPr id="33" name="Content Placeholder 2"/>
            <p:cNvSpPr txBox="1">
              <a:spLocks/>
            </p:cNvSpPr>
            <p:nvPr/>
          </p:nvSpPr>
          <p:spPr bwMode="auto">
            <a:xfrm>
              <a:off x="305346" y="4571925"/>
              <a:ext cx="5472608" cy="222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r>
                <a:rPr lang="sv-SE" dirty="0" smtClean="0"/>
                <a:t>Optimal </a:t>
              </a:r>
              <a:r>
                <a:rPr lang="sv-SE" dirty="0" err="1" smtClean="0"/>
                <a:t>power</a:t>
              </a:r>
              <a:r>
                <a:rPr lang="sv-SE" dirty="0" smtClean="0"/>
                <a:t> generation</a:t>
              </a:r>
            </a:p>
            <a:p>
              <a:endParaRPr lang="sv-SE" dirty="0"/>
            </a:p>
            <a:p>
              <a:endParaRPr lang="sv-SE" dirty="0" smtClean="0"/>
            </a:p>
            <a:p>
              <a:endParaRPr lang="sv-SE" dirty="0"/>
            </a:p>
            <a:p>
              <a:endParaRPr lang="sv-SE" dirty="0" smtClean="0"/>
            </a:p>
            <a:p>
              <a:pPr lvl="1"/>
              <a:r>
                <a:rPr lang="sv-SE" dirty="0" err="1" smtClean="0"/>
                <a:t>However</a:t>
              </a:r>
              <a:r>
                <a:rPr lang="sv-SE" dirty="0" smtClean="0"/>
                <a:t>      </a:t>
              </a:r>
              <a:r>
                <a:rPr lang="sv-SE" dirty="0" err="1" smtClean="0"/>
                <a:t>may</a:t>
              </a:r>
              <a:r>
                <a:rPr lang="sv-SE" dirty="0" smtClean="0"/>
                <a:t> not be </a:t>
              </a:r>
              <a:r>
                <a:rPr lang="sv-SE" dirty="0" err="1" smtClean="0"/>
                <a:t>measured</a:t>
              </a:r>
              <a:r>
                <a:rPr lang="sv-SE" dirty="0" smtClean="0"/>
                <a:t>  </a:t>
              </a:r>
              <a:endParaRPr lang="sv-SE" dirty="0"/>
            </a:p>
          </p:txBody>
        </p:sp>
        <p:pic>
          <p:nvPicPr>
            <p:cNvPr id="26" name="Picture 25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70" y="5065927"/>
              <a:ext cx="5040560" cy="1306198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05346" y="1900131"/>
            <a:ext cx="6192688" cy="2023722"/>
            <a:chOff x="305346" y="1900131"/>
            <a:chExt cx="6192688" cy="2023722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 bwMode="auto">
            <a:xfrm>
              <a:off x="305346" y="1900131"/>
              <a:ext cx="6192688" cy="1663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sv-SE" dirty="0" smtClean="0"/>
                <a:t>DC-Optimal Power </a:t>
              </a:r>
              <a:r>
                <a:rPr lang="sv-SE" dirty="0" err="1" smtClean="0"/>
                <a:t>Flow</a:t>
              </a:r>
              <a:r>
                <a:rPr lang="sv-SE" dirty="0" smtClean="0"/>
                <a:t> </a:t>
              </a:r>
              <a:r>
                <a:rPr lang="sv-SE" dirty="0" err="1" smtClean="0"/>
                <a:t>considers</a:t>
              </a:r>
              <a:r>
                <a:rPr lang="sv-SE" dirty="0" smtClean="0"/>
                <a:t> the </a:t>
              </a:r>
              <a:r>
                <a:rPr lang="sv-SE" dirty="0" err="1" smtClean="0"/>
                <a:t>lossless</a:t>
              </a:r>
              <a:r>
                <a:rPr lang="sv-SE" dirty="0" smtClean="0"/>
                <a:t> DC </a:t>
              </a:r>
              <a:r>
                <a:rPr lang="sv-SE" dirty="0" err="1" smtClean="0"/>
                <a:t>model</a:t>
              </a:r>
              <a:endParaRPr lang="sv-SE" dirty="0" smtClean="0"/>
            </a:p>
            <a:p>
              <a:pPr lvl="1">
                <a:lnSpc>
                  <a:spcPct val="150000"/>
                </a:lnSpc>
              </a:pPr>
              <a:r>
                <a:rPr lang="sv-SE" dirty="0" smtClean="0"/>
                <a:t>                </a:t>
              </a:r>
              <a:r>
                <a:rPr lang="sv-SE" dirty="0" err="1" smtClean="0"/>
                <a:t>power</a:t>
              </a:r>
              <a:r>
                <a:rPr lang="sv-SE" dirty="0" smtClean="0"/>
                <a:t> </a:t>
              </a:r>
              <a:r>
                <a:rPr lang="sv-SE" dirty="0" err="1" smtClean="0"/>
                <a:t>demand</a:t>
              </a:r>
              <a:endParaRPr lang="sv-SE" dirty="0" smtClean="0"/>
            </a:p>
            <a:p>
              <a:pPr lvl="1">
                <a:lnSpc>
                  <a:spcPct val="150000"/>
                </a:lnSpc>
              </a:pPr>
              <a:r>
                <a:rPr lang="sv-SE" dirty="0" smtClean="0"/>
                <a:t>                </a:t>
              </a:r>
              <a:r>
                <a:rPr lang="sv-SE" dirty="0" err="1" smtClean="0"/>
                <a:t>power</a:t>
              </a:r>
              <a:r>
                <a:rPr lang="sv-SE" dirty="0" smtClean="0"/>
                <a:t> generation</a:t>
              </a:r>
            </a:p>
            <a:p>
              <a:pPr lvl="1"/>
              <a:endParaRPr lang="sv-SE" dirty="0" smtClean="0"/>
            </a:p>
          </p:txBody>
        </p:sp>
        <p:pic>
          <p:nvPicPr>
            <p:cNvPr id="17" name="Picture 1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2" y="3147201"/>
              <a:ext cx="1163574" cy="27203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402" y="3654105"/>
              <a:ext cx="1245870" cy="269748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305346" y="4152843"/>
            <a:ext cx="4809880" cy="2182252"/>
            <a:chOff x="305346" y="3757825"/>
            <a:chExt cx="4809880" cy="2182252"/>
          </a:xfrm>
        </p:grpSpPr>
        <p:sp>
          <p:nvSpPr>
            <p:cNvPr id="38" name="Content Placeholder 2"/>
            <p:cNvSpPr txBox="1">
              <a:spLocks/>
            </p:cNvSpPr>
            <p:nvPr/>
          </p:nvSpPr>
          <p:spPr bwMode="auto">
            <a:xfrm>
              <a:off x="305346" y="3757825"/>
              <a:ext cx="4809880" cy="2182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04788" indent="-20478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4825" indent="-2095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-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754063" indent="-260350" algn="l" defTabSz="1042988" rtl="0" eaLnBrk="1" fontAlgn="base" hangingPunct="1">
                <a:spcBef>
                  <a:spcPts val="6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Arial" charset="0"/>
                <a:buChar char="•"/>
                <a:defRPr>
                  <a:solidFill>
                    <a:schemeClr val="tx1"/>
                  </a:solidFill>
                  <a:latin typeface="+mn-lt"/>
                </a:defRPr>
              </a:lvl3pPr>
              <a:lvl4pPr marL="1030288" indent="-261938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Font typeface="Verdana" pitchFamily="34" charset="0"/>
                <a:buChar char="–"/>
                <a:defRPr sz="1600">
                  <a:solidFill>
                    <a:schemeClr val="tx1"/>
                  </a:solidFill>
                  <a:latin typeface="+mn-lt"/>
                </a:defRPr>
              </a:lvl4pPr>
              <a:lvl5pPr marL="1281113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Arial" charset="0"/>
                <a:buChar char="•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8035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6pPr>
              <a:lvl7pPr marL="32607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7pPr>
              <a:lvl8pPr marL="37179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8pPr>
              <a:lvl9pPr marL="4175125" indent="-260350" algn="l" defTabSz="1042988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23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sv-SE" dirty="0" smtClean="0"/>
                <a:t>Operation </a:t>
              </a:r>
              <a:r>
                <a:rPr lang="sv-SE" dirty="0" err="1" smtClean="0"/>
                <a:t>costs</a:t>
              </a:r>
              <a:r>
                <a:rPr lang="sv-SE" dirty="0" smtClean="0"/>
                <a:t>:</a:t>
              </a:r>
            </a:p>
            <a:p>
              <a:pPr lvl="1">
                <a:lnSpc>
                  <a:spcPct val="150000"/>
                </a:lnSpc>
              </a:pPr>
              <a:endParaRPr lang="sv-SE" dirty="0" smtClean="0"/>
            </a:p>
            <a:p>
              <a:pPr lvl="1">
                <a:lnSpc>
                  <a:spcPct val="150000"/>
                </a:lnSpc>
              </a:pPr>
              <a:r>
                <a:rPr lang="sv-SE" dirty="0" smtClean="0"/>
                <a:t>Generation </a:t>
              </a:r>
              <a:r>
                <a:rPr lang="sv-SE" dirty="0" err="1" smtClean="0"/>
                <a:t>costs</a:t>
              </a:r>
              <a:endParaRPr lang="sv-SE" dirty="0" smtClean="0"/>
            </a:p>
            <a:p>
              <a:pPr lvl="1">
                <a:lnSpc>
                  <a:spcPct val="150000"/>
                </a:lnSpc>
              </a:pPr>
              <a:r>
                <a:rPr lang="sv-SE" dirty="0" smtClean="0"/>
                <a:t>Transmission </a:t>
              </a:r>
              <a:r>
                <a:rPr lang="sv-SE" dirty="0" err="1" smtClean="0"/>
                <a:t>losses</a:t>
              </a:r>
              <a:endParaRPr lang="sv-SE" dirty="0" smtClean="0"/>
            </a:p>
            <a:p>
              <a:pPr lvl="1"/>
              <a:endParaRPr lang="sv-SE" dirty="0"/>
            </a:p>
          </p:txBody>
        </p:sp>
        <p:pic>
          <p:nvPicPr>
            <p:cNvPr id="22" name="Picture 2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370" y="4424475"/>
              <a:ext cx="4407408" cy="363474"/>
            </a:xfrm>
            <a:prstGeom prst="rect">
              <a:avLst/>
            </a:prstGeom>
          </p:spPr>
        </p:pic>
      </p:grpSp>
      <p:pic>
        <p:nvPicPr>
          <p:cNvPr id="30" name="Picture 2" descr="C:\Users\andretei\Dropbox\Licenciate Thesis\presentation\figures\two_areas_v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098" y="1907629"/>
            <a:ext cx="2889180" cy="853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ndretei\Dropbox\Licenciate Thesis\presentation\figures\coal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0225" y="508858"/>
            <a:ext cx="1250257" cy="115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ndretei\Dropbox\Licenciate Thesis\presentation\figures\hydro.jp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18" y="480741"/>
            <a:ext cx="1206128" cy="120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365" y="6329831"/>
            <a:ext cx="349758" cy="258318"/>
          </a:xfrm>
          <a:prstGeom prst="rect">
            <a:avLst/>
          </a:prstGeom>
        </p:spPr>
      </p:pic>
      <p:sp>
        <p:nvSpPr>
          <p:cNvPr id="8" name="AutoShape 4" descr="data:image/jpeg;base64,/9j/4AAQSkZJRgABAQAAAQABAAD/2wCEAAkGBhIQEBEPDxEQEBAQDxQPDhAPDxAPEA8RFBAVFBUUFBcXHCYeGBkjGRISHy8gIycpLCwsFR4xNTAqNSYrLSkBCQoKDgwOGg8PGiolHyQsLCwqNCosLCwsLSksLCwpLCoqLCwpKSkpLCwpKiwpLCkpLCwsLCwpLSksLCksKSksLP/AABEIAOEA4AMBIgACEQEDEQH/xAAbAAEAAgMBAQAAAAAAAAAAAAAABAUBAwYCB//EAEQQAAIBAQMHCAkBBgUFAQAAAAABAgMEEVEFBhIhMUFhExQicYGRodEyQlJTkpOxwdJiFnJzorLhFSNDgvA0Y4Oj4iT/xAAaAQEAAgMBAAAAAAAAAAAAAAAAAwQBAgUG/8QAMhEAAgIABAIHCQACAwAAAAAAAAECAwQREjEhQQUTQlGhseEUIjJSYXGR0fBigRUjQ//aAAwDAQACEQMRAD8A+4gAAAAAAAAAAAAAAAGuVbA0nZGCzkzKWZsPEqqX9jRKbZ5KFmMfYX5N1DvNsrTgu81u0S4LsPLR5OfZibpdr8cCRRRl1pYs0Vakt0pd7NrR5kilKyz5n+TdJEKpa6i2Tl9fqaXlqtHen+9Ffa4kV6ZAr0zMcRatpP8AJIoxfIkwzra9OmnxhK7wfmTbNnPZ56nPk3hUWiu/Z4nM16ZX16Zbr6Quju8/uHRBn0qE01emmnsad6Z6Pl1myhVoSvpTlDgn0X1xepnSZMz4TujaI3f9ymm12x293cdKrpCufCXDyIZ4aS4ridaDXZ7TGpFTpyU4vY4u9Gw6CefFFYAAyAAAAAAAAAAAAAeZTuPM6m5Gsq235cImyiJSvPJ6MSaSvdyS1tvUkUpZviyQwYuKa35z04XqkuUljsgu3a+zvKG15YrVfSm1H2YdGPht7SpO2KJo1SZ1toylSp+nUinhfe+5ayuq50UV6KnLqSivFlDZskVqnoU5tPfdox73cixo5oVn6Tpw65OT8F9yNQts+GLN9MI7s2Tzrwpd8/JHj9qZe6j8b8iTDMt76y7IPzPbzLwrf+v/AOjb2K99nxX7Gur+zIf7S37aXdP+x5eWIS2xku5kmeZ0/VqQfXGUfMiVs2a8dkVNfokn4O5kUsJbHeLNlKt7M8yrQlsku3V9SJXpnirZpQd04yi8JJr6mE2V8siRfQh14EYsqlK8gVqbT1mUSJm6wZSqUJaVKTi962xl1redvkTOmnaLoTup1fZb6M/3X9vqfPjKZaoxU6Xw27iOyqM99z64DkM3c7dlK0vhCq/pPz78Trz0FN0bo6onNnW4PJgAExoAAAAAADVUqbkZq1LtW80lO+7L3Im8Y8zKMhFZljLSorRjdKo1s3QWL8ik5KKzZIk28kb8o5UhQV8nfJ+jBek/JcTlLflOpXd0n0b+jTjfd/dmbLYqtpqO6+TbvnOWxdb+x12TMiU6CvS0p75ta+zBEUK7MU+HCP8AfkmbjV9Wc9k/NSpO6VV8nHDbN9m7t7jo7FkSjS9GCcval0peOzsJwOpThKqtlx+pXnbKW4ABaIgAAAAADzUpqSuklJYNJrxKi25sU566d9OXDXHu3dhcgisphYsprM2jJx2OGtuSqlF9OOrdJa4vt3dpEnRUlc1efQ5wTTTSaeppq9MoMpZu7Z0e2H4+RxsR0fKHvV8V4+pbhfnwkcXabG461rjjvXWRjplZ+BWZRyU43zgujtkvZ4rgcxMtKRWHVZp5xNSjZqt8oyejSltcX7L4fTq2cqdRmPk3SnKvJaodCH7zWt9i/qLmDc+tWj+Rrfp0PM7UAHpTlAAAA8zlcrz0Rq073dgQYi3qoZ8+RtFZs8t3mTyjxabSqcHOWxLve5I5ClzZNkRsr5UVGNyudSXorD9TOfybkydpm727r76k3r2/VsU6U7VW/VJ3t7oRX2R2VkskaUFCCuS7297fEzRS8TPVL4V4kkpdUsluLLZI0oqEFcl3t4vFm4A7iSSyRTbzAAMgAAAAAAAAAAAAAAAr8oZMU+nFXS3r2v7lYqB0ZGr2S93rbv8AM5GOwWr/ALK1x5onrsy4M4TLWRHBqdNXxk0tFerJu5JcGzuMkWBUKMKS2xXSeMnrk+83UrKlxfE3EuBwsqk5T3Ytt1pIAA6RAAAAeKs7lf3ERG21T1pYGlHBxl2u3TyX8yeCyR7Rz+XbXpz5NejDbxl/bzLu0VtCDlgtXXuKrJFh06ulLWo9KV+936vHX2FfjNquPMljkveZaZDybyVO9rpz1y4LdEsgD0ddariox5FSTcnmwADcwAAAAAAAAAAAAAAAAAAAAAAAACnlnNT0nFRm7m1etG53PatZtzhyhyNCTTulPoQ63tfYrzjqEzl43Fyqkow35lmmpSWbOxhl6D9WX8vmb4ZTi9z8DmKEyxoTOc+kL+/wN3TEspzvbeJlGuDPaKik282MjVaqDmkk0td7vN9gpqnFra27214BHpFumWiWtbmj4rIkcusGOWNCMo6McTN8yPSjfyo5Q1GUyZXyMaUbdMcoawb9bIxkj3yg5U8Hk0d0hpRs5Yxy6wZrZhkTxFnebaUbecLBmOcrB+BpZ5ZBLGWrmZ0I386WD8DHO1g/A0M8srSx965+Bt1cTZPKcV6svA0Ty/FepP8Al8yPXRXV0arpG/v8DdVRLKedUF/p1P5fMtLHaeUhGpouKkr0pXX3bnq7zkbNY+Vqxp7m+lwitb8DtIxuSS1JK5LBHUwN1t2cpvgR3RjHJIyADokBw+dtqnOvoqM+TpLRT0ZXOT1yad3UuwrKNS4+lmNFHLt6P6ybk5b/AE9S1HEaY5ZHCUbRH2o/Eiws1oi9SlFvBSTZ1eisEV+WndTX76Xgyrd0d1cHPVt9PUyrtTyyI9CZIRX0KhNUtXYchcGbNCVqhH0pwXXOK+rMK30ve0/mQ8zzkiV77Ly20Vgu46+FwvXQ155EU5aXkVv+IUve0vmQ8zP+IUve0vmQ8yx0Vgu4aKwXcXlgmu14epprXcV6yhS97S+ZDzPXP6XvafzIeZO0Vgu4aKwXcbrCtdrw9TGtdxC5/T95T+ZDzM8+p+8p/Mh5kzRWC7horBG3s77/AA9TGpEPntP3lP44+ZjnlP3kPjj5k3RWCGisDDwz7/D1GpELncPbh8cfMw7VD24fHHzJ2isBomjwjfa8PUzrIHOIe3D4omHXj7UfiRYXC4jeAb7Xh6mes+hXOtH2o/Ejzysfaj3os7hcRPozPteHqZ636FNWksV3ogVYN7E31K86i4yaror/AD8PU2V2XIqMg2Fx0qkk030Y3q5pLb3v6FuAdWmpVQUEQylqeYABKagHitWUIynJ3RjFyk8Elez51as5rROUmqs4Rcm4xi1HRV+paleVcRiY0ZZ8yWup2bH0grM4H/lR/iL+mRxFLK1Z7a1V/wDln5kuFsnLVKc5LCU5yXc2c+7Hxsg4aXxJ44dxeeZa0KhPpz1Pqf0KehULCjUOKyRo25Bn0rv0v7F8UdKyQ2pNP9M6kfozbzVY1PnVvyOphMdGmGhrmQWQ1PMtwVSsscanzq35GVZY41PnVvyLq6Ri+yR9WWgK3mscanzq35Geaxxn86r+RuscnyMaCxBX81jjP5tX8hzaOM/m1fyNvbF3DQWAIHNljP5tX8hzdYz+bU/Ie1ruGgnggcgsZ/MqeY5FYz+ZU8zDxq7hoJ4IHJLGXzJ+ZjQ4y+OfmaPHpdkz1ZYArtHjL45+Zi7jL45eZo+k4rssdUWQKqc5LY5fFJlnTTSSbvd2t8SzhsWsRnkmsjWUNJ6ABcNAAADms9so6FKNFPpVXfLhCL+7u7mcOdxljNSpaK0qrrRSdyjHQk9GK2Lb1vtIP7Az9/D5cvyOHiqL7bHJR4ctjoVWVwjlmcxTlcTqFQuf2Cn7+Hy5fkbYZkTX+tH5b/IrexX/AC+X7N3dX3kGhUJ9GoVdSm6dSVOW2EnF8bt5Ko1ClJNPJmXxLmjUJcZFdY46W+67WWlnsjav0l3Ga6p2S0wWbIJNLcIyjbzR4+Bnmrx8C5HB3rs+X7I9cTUmZNvNePgObcfAnWGu+XyNdSNZk2c34+A5vx8CRYe35fIxqRrvF5s5vx8Bzfj4GfZ7e7yGpGoG3m/HwHN+PgavD2/L5GdSNLMG7m3HwHNePgRvC3fL5GdSI7MEjmjx8DHNHj4EEsFe+z5fszria7LSvlfujr7dxONdGloq7tZsO3g6OpqSe+7IZyzYABbNAAAAAAAAADj87LLoVo1FsqR1/vR1fTRK2jUOvzhsHLUJJK+cOnDG9bV2q9HDUap5zH1aLW+T4/s6FMtUPsXlitOjJPsfUdDY6/Sux+pyFGqW9ktN6WK/4inVY6pqa5CyGaOnBoslp04371ql1m89ZCanFSjsyg1k8gADcwAAAAAAAAAAAAAAAAAAAAAAAAAAAAAADgc48nchXbS/y6l84YJ+tHsb7mjviBlvJatFJw2SXSpywktnY9naVMXR11eS3WxNTZol9DhaNUn2avcyn1wk4yTUotxkntTW0lUqp5lo6DR0lit+hJS2p+ksUdFTqKSUou9NXpnD0a24tMmZW5J3S1wb1rfF4o6GCxXVPRL4X4FW2rPijpgeadRSSlFpp601sZ6PQ7lMAAAAAAAAAAAAAAAAAAGqrX0dW17zFeuo6t/0IjlecvGY3q/cg+PP6EsIZ8WTqdZPrwPZyNoy3p2qjRpvoKtHlJL1mpbFwR1xPg75XQzluhZDQAAXSIAAAAAA5jO3IOmucUl04r/NivXivWXFfTqOTpVT6mcXnPm5ybdooroPXUgvUftL9P06tnHx2E/9If7/AGXaLezL/RWUqpJjO/rKqlVJdOqcYtNFvk7LEqLu2wv6UH9VgzqbHboVY6UHfitko9aOGvUuvExTrzpSUotxe6Sf/O4vYbGSp918V/bFeylT+59CBzdgzsWqNZf74r6ryL6z2uFRX05RkuDvu68DuVYiu34X+ynKuUdzcACc0AAAAAAABBtOV6cNV+k8I6+97DSdka1nJ5GUm9icQbTlJLVDW8dy6sSqtOVZVNWyPsr74kaVoSV7dyOLiekXL3avz+ixCnmyw5beykyzlzU6dJ8JTW/hHzI9uym5LRjqjvxfXwKirI5SXMtxh3kjIj//AFUP4sfqfTj5hkP/AKmh/Fj9T6ed7o34JfcrYr4kAAdQqAAAAAAANAAHH5w5qON9azK9bZ0ltXGHDh3HN06p9UKHLmasK99SldTq7X7E3+pbnxXicnFYDP3q/wAfouVYjlM5OnVJEal+0hWmzVKMtCrFxlx2NYp7GjMKpxXFp5Mt77EqdmT9F3cHsNOlOm7+lF7pJteKNkKpvjVMZ5GDfZs6a8NslNYTV/irmWNHPP26XbGf2a+5TSoQltV3FajW8nrdJrrSfkWoYu6G0vzxI3XB7o6eGd9HfGouyL+56/a2jhU+GP5HKf4fL2o+IVinjHvfkS/8hd3o06iB0887oerTm+txj5karnVN+jGMeu+TKRWKXtLxPasqW2TfUrjSWNul2jKqguRJr5TqVPTm3w2LuWo1xqHlRit3frPM6hUlJyebeZIkuRslaLiJWrN7WJzI9SZg2SPFSZGmyRToyqSUKcXOT2KKvZ1mQ8z407qlounPaobYR6/afh1lmjDzueUTE7IwXErs1s3JynC0VL4Qi1OCu6U2tj4R+p24B6GiiNMdKOdZY5vNgAE5GAAAAAAAAAAAAaLXYoVY6FSKnHB7uKe59Ry+UczJRvlZ5aS93N3S7JbH23dZ14ILsPXb8SJIWShsfMqtKdOWjUjKEsJJruxMxqn0ivZ4zWjOMZLCSTXiU1rzPoy103Kk+D0o9z8zlW9GzXwPMtRxMX8Ry0apsVUsK+aFaPoShNdbg/HV4kKpka0R20Z/7Up/03lGeGtjvFkynB7MKqZ5UjypTj6UJrrhJfY86TwfcQuLRsSeVMOoao05vZCb6oSf2N9PJNeWylU7Vo/W4yq5S2TMNpbmmVQ1yqFvQzUry9JwguL0n3LzLOy5oUo66kpVHh6EfDX4lqGCunyy+5G7oLmclGMpvRgnKT2KKbfgXOT8z6k7pVnycfZVzm/svE6yzWSFNXU4Rgv0pK/rxNx0aejoR4zefkQTxLfwkWw5Np0I6NKKji9spdb2slAHTUVFZIrNt8WAAZMAAAAAAAAAAAAAAAAAAAAAAwAAZAAAAAAAAAAAAAAAAA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jpeg;base64,/9j/4AAQSkZJRgABAQAAAQABAAD/2wCEAAkGBhIQEBEPDxEQEBAQDxQPDhAPDxAPEA8RFBAVFBUUFBcXHCYeGBkjGRISHy8gIycpLCwsFR4xNTAqNSYrLSkBCQoKDgwOGg8PGiolHyQsLCwqNCosLCwsLSksLCwpLCoqLCwpKSkpLCwpKiwpLCkpLCwsLCwpLSksLCksKSksLP/AABEIAOEA4AMBIgACEQEDEQH/xAAbAAEAAgMBAQAAAAAAAAAAAAAABAUBAwYCB//EAEQQAAIBAQMHCAkBBgUFAQAAAAABAgMEEVEFBhIhMUFhExQicYGRodEyQlJTkpOxwdJiFnJzorLhFSNDgvA0Y4Oj4iT/xAAaAQEAAgMBAAAAAAAAAAAAAAAAAwQBAgUG/8QAMhEAAgIABAIHCQACAwAAAAAAAAECAwQREjEhQQUTQlGhseEUIjJSYXGR0fBigRUjQ//aAAwDAQACEQMRAD8A+4gAAAAAAAAAAAAAAAGuVbA0nZGCzkzKWZsPEqqX9jRKbZ5KFmMfYX5N1DvNsrTgu81u0S4LsPLR5OfZibpdr8cCRRRl1pYs0Vakt0pd7NrR5kilKyz5n+TdJEKpa6i2Tl9fqaXlqtHen+9Ffa4kV6ZAr0zMcRatpP8AJIoxfIkwzra9OmnxhK7wfmTbNnPZ56nPk3hUWiu/Z4nM16ZX16Zbr6Quju8/uHRBn0qE01emmnsad6Z6Pl1myhVoSvpTlDgn0X1xepnSZMz4TujaI3f9ymm12x293cdKrpCufCXDyIZ4aS4ridaDXZ7TGpFTpyU4vY4u9Gw6CefFFYAAyAAAAAAAAAAAAAeZTuPM6m5Gsq235cImyiJSvPJ6MSaSvdyS1tvUkUpZviyQwYuKa35z04XqkuUljsgu3a+zvKG15YrVfSm1H2YdGPht7SpO2KJo1SZ1toylSp+nUinhfe+5ayuq50UV6KnLqSivFlDZskVqnoU5tPfdox73cixo5oVn6Tpw65OT8F9yNQts+GLN9MI7s2Tzrwpd8/JHj9qZe6j8b8iTDMt76y7IPzPbzLwrf+v/AOjb2K99nxX7Gur+zIf7S37aXdP+x5eWIS2xku5kmeZ0/VqQfXGUfMiVs2a8dkVNfokn4O5kUsJbHeLNlKt7M8yrQlsku3V9SJXpnirZpQd04yi8JJr6mE2V8siRfQh14EYsqlK8gVqbT1mUSJm6wZSqUJaVKTi962xl1redvkTOmnaLoTup1fZb6M/3X9vqfPjKZaoxU6Xw27iOyqM99z64DkM3c7dlK0vhCq/pPz78Trz0FN0bo6onNnW4PJgAExoAAAAAADVUqbkZq1LtW80lO+7L3Im8Y8zKMhFZljLSorRjdKo1s3QWL8ik5KKzZIk28kb8o5UhQV8nfJ+jBek/JcTlLflOpXd0n0b+jTjfd/dmbLYqtpqO6+TbvnOWxdb+x12TMiU6CvS0p75ta+zBEUK7MU+HCP8AfkmbjV9Wc9k/NSpO6VV8nHDbN9m7t7jo7FkSjS9GCcval0peOzsJwOpThKqtlx+pXnbKW4ABaIgAAAAADzUpqSuklJYNJrxKi25sU566d9OXDXHu3dhcgisphYsprM2jJx2OGtuSqlF9OOrdJa4vt3dpEnRUlc1efQ5wTTTSaeppq9MoMpZu7Z0e2H4+RxsR0fKHvV8V4+pbhfnwkcXabG461rjjvXWRjplZ+BWZRyU43zgujtkvZ4rgcxMtKRWHVZp5xNSjZqt8oyejSltcX7L4fTq2cqdRmPk3SnKvJaodCH7zWt9i/qLmDc+tWj+Rrfp0PM7UAHpTlAAAA8zlcrz0Rq073dgQYi3qoZ8+RtFZs8t3mTyjxabSqcHOWxLve5I5ClzZNkRsr5UVGNyudSXorD9TOfybkydpm727r76k3r2/VsU6U7VW/VJ3t7oRX2R2VkskaUFCCuS7297fEzRS8TPVL4V4kkpdUsluLLZI0oqEFcl3t4vFm4A7iSSyRTbzAAMgAAAAAAAAAAAAAAAr8oZMU+nFXS3r2v7lYqB0ZGr2S93rbv8AM5GOwWr/ALK1x5onrsy4M4TLWRHBqdNXxk0tFerJu5JcGzuMkWBUKMKS2xXSeMnrk+83UrKlxfE3EuBwsqk5T3Ytt1pIAA6RAAAAeKs7lf3ERG21T1pYGlHBxl2u3TyX8yeCyR7Rz+XbXpz5NejDbxl/bzLu0VtCDlgtXXuKrJFh06ulLWo9KV+936vHX2FfjNquPMljkveZaZDybyVO9rpz1y4LdEsgD0ddariox5FSTcnmwADcwAAAAAAAAAAAAAAAAAAAAAAAACnlnNT0nFRm7m1etG53PatZtzhyhyNCTTulPoQ63tfYrzjqEzl43Fyqkow35lmmpSWbOxhl6D9WX8vmb4ZTi9z8DmKEyxoTOc+kL+/wN3TEspzvbeJlGuDPaKik282MjVaqDmkk0td7vN9gpqnFra27214BHpFumWiWtbmj4rIkcusGOWNCMo6McTN8yPSjfyo5Q1GUyZXyMaUbdMcoawb9bIxkj3yg5U8Hk0d0hpRs5Yxy6wZrZhkTxFnebaUbecLBmOcrB+BpZ5ZBLGWrmZ0I386WD8DHO1g/A0M8srSx965+Bt1cTZPKcV6svA0Ty/FepP8Al8yPXRXV0arpG/v8DdVRLKedUF/p1P5fMtLHaeUhGpouKkr0pXX3bnq7zkbNY+Vqxp7m+lwitb8DtIxuSS1JK5LBHUwN1t2cpvgR3RjHJIyADokBw+dtqnOvoqM+TpLRT0ZXOT1yad3UuwrKNS4+lmNFHLt6P6ybk5b/AE9S1HEaY5ZHCUbRH2o/Eiws1oi9SlFvBSTZ1eisEV+WndTX76Xgyrd0d1cHPVt9PUyrtTyyI9CZIRX0KhNUtXYchcGbNCVqhH0pwXXOK+rMK30ve0/mQ8zzkiV77Ly20Vgu46+FwvXQ155EU5aXkVv+IUve0vmQ8zP+IUve0vmQ8yx0Vgu4aKwXcXlgmu14epprXcV6yhS97S+ZDzPXP6XvafzIeZO0Vgu4aKwXcbrCtdrw9TGtdxC5/T95T+ZDzM8+p+8p/Mh5kzRWC7horBG3s77/AA9TGpEPntP3lP44+ZjnlP3kPjj5k3RWCGisDDwz7/D1GpELncPbh8cfMw7VD24fHHzJ2isBomjwjfa8PUzrIHOIe3D4omHXj7UfiRYXC4jeAb7Xh6mes+hXOtH2o/Ejzysfaj3os7hcRPozPteHqZ636FNWksV3ogVYN7E31K86i4yaror/AD8PU2V2XIqMg2Fx0qkk030Y3q5pLb3v6FuAdWmpVQUEQylqeYABKagHitWUIynJ3RjFyk8Elez51as5rROUmqs4Rcm4xi1HRV+paleVcRiY0ZZ8yWup2bH0grM4H/lR/iL+mRxFLK1Z7a1V/wDln5kuFsnLVKc5LCU5yXc2c+7Hxsg4aXxJ44dxeeZa0KhPpz1Pqf0KehULCjUOKyRo25Bn0rv0v7F8UdKyQ2pNP9M6kfozbzVY1PnVvyOphMdGmGhrmQWQ1PMtwVSsscanzq35GVZY41PnVvyLq6Ri+yR9WWgK3mscanzq35Geaxxn86r+RuscnyMaCxBX81jjP5tX8hzaOM/m1fyNvbF3DQWAIHNljP5tX8hzdYz+bU/Ie1ruGgnggcgsZ/MqeY5FYz+ZU8zDxq7hoJ4IHJLGXzJ+ZjQ4y+OfmaPHpdkz1ZYArtHjL45+Zi7jL45eZo+k4rssdUWQKqc5LY5fFJlnTTSSbvd2t8SzhsWsRnkmsjWUNJ6ABcNAAADms9so6FKNFPpVXfLhCL+7u7mcOdxljNSpaK0qrrRSdyjHQk9GK2Lb1vtIP7Az9/D5cvyOHiqL7bHJR4ctjoVWVwjlmcxTlcTqFQuf2Cn7+Hy5fkbYZkTX+tH5b/IrexX/AC+X7N3dX3kGhUJ9GoVdSm6dSVOW2EnF8bt5Ko1ClJNPJmXxLmjUJcZFdY46W+67WWlnsjav0l3Ga6p2S0wWbIJNLcIyjbzR4+Bnmrx8C5HB3rs+X7I9cTUmZNvNePgObcfAnWGu+XyNdSNZk2c34+A5vx8CRYe35fIxqRrvF5s5vx8Bzfj4GfZ7e7yGpGoG3m/HwHN+PgavD2/L5GdSNLMG7m3HwHNePgRvC3fL5GdSI7MEjmjx8DHNHj4EEsFe+z5fszria7LSvlfujr7dxONdGloq7tZsO3g6OpqSe+7IZyzYABbNAAAAAAAAADj87LLoVo1FsqR1/vR1fTRK2jUOvzhsHLUJJK+cOnDG9bV2q9HDUap5zH1aLW+T4/s6FMtUPsXlitOjJPsfUdDY6/Sux+pyFGqW9ktN6WK/4inVY6pqa5CyGaOnBoslp04371ql1m89ZCanFSjsyg1k8gADcwAAAAAAAAAAAAAAAAAAAAAAAAAAAAAADgc48nchXbS/y6l84YJ+tHsb7mjviBlvJatFJw2SXSpywktnY9naVMXR11eS3WxNTZol9DhaNUn2avcyn1wk4yTUotxkntTW0lUqp5lo6DR0lit+hJS2p+ksUdFTqKSUou9NXpnD0a24tMmZW5J3S1wb1rfF4o6GCxXVPRL4X4FW2rPijpgeadRSSlFpp601sZ6PQ7lMAAAAAAAAAAAAAAAAAAGqrX0dW17zFeuo6t/0IjlecvGY3q/cg+PP6EsIZ8WTqdZPrwPZyNoy3p2qjRpvoKtHlJL1mpbFwR1xPg75XQzluhZDQAAXSIAAAAAA5jO3IOmucUl04r/NivXivWXFfTqOTpVT6mcXnPm5ybdooroPXUgvUftL9P06tnHx2E/9If7/AGXaLezL/RWUqpJjO/rKqlVJdOqcYtNFvk7LEqLu2wv6UH9VgzqbHboVY6UHfitko9aOGvUuvExTrzpSUotxe6Sf/O4vYbGSp918V/bFeylT+59CBzdgzsWqNZf74r6ryL6z2uFRX05RkuDvu68DuVYiu34X+ynKuUdzcACc0AAAAAAABBtOV6cNV+k8I6+97DSdka1nJ5GUm9icQbTlJLVDW8dy6sSqtOVZVNWyPsr74kaVoSV7dyOLiekXL3avz+ixCnmyw5beykyzlzU6dJ8JTW/hHzI9uym5LRjqjvxfXwKirI5SXMtxh3kjIj//AFUP4sfqfTj5hkP/AKmh/Fj9T6ed7o34JfcrYr4kAAdQqAAAAAAANAAHH5w5qON9azK9bZ0ltXGHDh3HN06p9UKHLmasK99SldTq7X7E3+pbnxXicnFYDP3q/wAfouVYjlM5OnVJEal+0hWmzVKMtCrFxlx2NYp7GjMKpxXFp5Mt77EqdmT9F3cHsNOlOm7+lF7pJteKNkKpvjVMZ5GDfZs6a8NslNYTV/irmWNHPP26XbGf2a+5TSoQltV3FajW8nrdJrrSfkWoYu6G0vzxI3XB7o6eGd9HfGouyL+56/a2jhU+GP5HKf4fL2o+IVinjHvfkS/8hd3o06iB0887oerTm+txj5karnVN+jGMeu+TKRWKXtLxPasqW2TfUrjSWNul2jKqguRJr5TqVPTm3w2LuWo1xqHlRit3frPM6hUlJyebeZIkuRslaLiJWrN7WJzI9SZg2SPFSZGmyRToyqSUKcXOT2KKvZ1mQ8z407qlounPaobYR6/afh1lmjDzueUTE7IwXErs1s3JynC0VL4Qi1OCu6U2tj4R+p24B6GiiNMdKOdZY5vNgAE5GAAAAAAAAAAAAaLXYoVY6FSKnHB7uKe59Ry+UczJRvlZ5aS93N3S7JbH23dZ14ILsPXb8SJIWShsfMqtKdOWjUjKEsJJruxMxqn0ivZ4zWjOMZLCSTXiU1rzPoy103Kk+D0o9z8zlW9GzXwPMtRxMX8Ry0apsVUsK+aFaPoShNdbg/HV4kKpka0R20Z/7Up/03lGeGtjvFkynB7MKqZ5UjypTj6UJrrhJfY86TwfcQuLRsSeVMOoao05vZCb6oSf2N9PJNeWylU7Vo/W4yq5S2TMNpbmmVQ1yqFvQzUry9JwguL0n3LzLOy5oUo66kpVHh6EfDX4lqGCunyy+5G7oLmclGMpvRgnKT2KKbfgXOT8z6k7pVnycfZVzm/svE6yzWSFNXU4Rgv0pK/rxNx0aejoR4zefkQTxLfwkWw5Np0I6NKKji9spdb2slAHTUVFZIrNt8WAAZMAAAAAAAAAAAAAAAAAAAAAAwAAZAAAAAAAAAAAAAAAAA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49962" y="-13940"/>
            <a:ext cx="4753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n-lt"/>
              </a:rPr>
              <a:t>$</a:t>
            </a:r>
            <a:endParaRPr lang="en-US" dirty="0">
              <a:latin typeface="+mn-lt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8275291" y="-108595"/>
            <a:ext cx="1391095" cy="1074241"/>
            <a:chOff x="9678294" y="2417564"/>
            <a:chExt cx="780180" cy="1074241"/>
          </a:xfrm>
        </p:grpSpPr>
        <p:sp>
          <p:nvSpPr>
            <p:cNvPr id="25" name="TextBox 24"/>
            <p:cNvSpPr txBox="1"/>
            <p:nvPr/>
          </p:nvSpPr>
          <p:spPr>
            <a:xfrm>
              <a:off x="9678294" y="2417564"/>
              <a:ext cx="4753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+mn-lt"/>
                </a:rPr>
                <a:t>$</a:t>
              </a:r>
              <a:endParaRPr lang="en-US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830694" y="2569964"/>
              <a:ext cx="4753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+mn-lt"/>
                </a:rPr>
                <a:t>$</a:t>
              </a:r>
              <a:endParaRPr lang="en-US" dirty="0">
                <a:latin typeface="+mn-lt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983094" y="2722364"/>
              <a:ext cx="4753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 smtClean="0">
                  <a:latin typeface="+mn-lt"/>
                </a:rPr>
                <a:t>$</a:t>
              </a:r>
              <a:endParaRPr lang="en-US" dirty="0">
                <a:latin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3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46"/>
    </mc:Choice>
    <mc:Fallback xmlns="">
      <p:transition spd="slow" advTm="106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25.2|6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&#10;\newtheorem{theorem}{Theorem}&#10;\newcommand{\range}{\operatorname{Im}}&#10;\newcommand{\Hlessgtr}{\overset{H_0}{\underset{H_1}{\lessgtr}}}&#10;&#10;\pagestyle{empty}&#10;\begin{document}&#10;\begin{align*}&#10;z=Hx+\epsilon,\quad \epsilon\sim\mathcal{N}(0,I)&#10;\end{align*}&#10;\end{document}"/>
  <p:tag name="IGUANATEXSIZE" val="2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&#10;\newtheorem{theorem}{Theorem}&#10;\newcommand{\range}{\operatorname{Im}}&#10;\newcommand{\Hlessgtr}{\overset{H_0}{\underset{H_1}{\lessgtr}}}&#10;&#10;\pagestyle{empty}&#10;\begin{document}&#10;&#10;\begin{align*}&#10;\hat{x} = \left(H^{\top}H\right)^{-1}H^{\top}z&#10;\end{align*}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&#10;\newtheorem{theorem}{Theorem}&#10;\newcommand{\range}{\operatorname{Im}}&#10;\newcommand{\Hlessgtr}{\overset{H_0}{\underset{H_1}{\lessgtr}}}&#10;&#10;\pagestyle{empty}&#10;\begin{document}&#10;\begin{align*}&#10;r = (I-H\left(H^{\top}H\right)^{-1}H^{\top})\epsilon = S\epsilon&#10;\end{align*}&#10;\end{document}"/>
  <p:tag name="IGUANATEXSIZE" val="2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\|Wr(\hat{x})\|_p\Hlessgtr\tau&#10;\end{equation*}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1|38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z^a = z + a&#10;\end{equation*}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\mathcal{U}&#10;  \end{equation*}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\mathcal{G}&#10;  \end{equation*}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\mathcal{C}&#10;  \end{equation*}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\mathcal{G}&#10;  \end{equation*}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\mathcal{C}&#10;  \end{equation*}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z^a&#10;\end{equation*}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z&#10;\end{equation*}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a&#10;\end{equation*}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  \begin{aligned}&#10;&amp; \min_a \|a\|_p \\&#10;\text{s.t. } &amp; a\in\mathcal{U}\cap\mathcal{G}\cap\mathcal{C}&#10;   \end{aligned}&#10;  \end{equation*}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  \begin{aligned}&#10;&amp; \min_a \|a\|_0 \\&#10;\text{s.t. } &amp; a\in\mathcal{U}\cap\mathcal{G}_k\cap\mathcal{C}&#10;   \end{aligned}&#10;  \end{equation*}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\mathcal{G}_k=\{a\in\mathbb{R}^m:\, a_k = 1\}&#10;  \end{equation*}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    \begin{equation*}&#10;\mathcal{U}=\range(H)&#10;  \end{equation*}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\rho_k = \|a^*\|_0&#10;  \end{equation*}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\mathcal{C}=\{a\in\mathbb{R}^m:\, a_i = 0 \quad \forall\, i\in \mathcal{P}\}&#10;  \end{equation*}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z^a&#10;\end{equation*}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a^*&#10;  \end{equation*}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z_k&#10;\end{equation*}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2|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$P^d$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$c(P^g)= \frac{1}{2}P^{g\top}QP^g + R^\top P^g + C_0$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$P^d\in\mathbb{R}^N$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$P^g\in\mathbb{R}^{N_g}$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align*}&#10; \min_{P^g}&amp; \quad c(P^g)\\&#10; \text{s.t.}&#10;&amp;\quad g(P^g, P^d) = \mathbf{1}^\top P^g  + \mathbf{1}^\top P^d  = 0\\&#10;&amp;\quad f(P^g, P^d) =&#10;F_g&#10;P^g+&#10;F_d&#10;P^d +&#10;F_0&#10;\leq 0&#10;\end{align*}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\underbrace{\begin{bmatrix}&#10;Q &amp; F_g^\top &amp; \mathbf{1}\\&#10;\mathbf{1}^\top &amp;0 &amp;0 \\&#10;H_1F_g &amp; 0 &amp; 0  \\&#10;0 &amp; H_0 &amp; 0&#10;\end{bmatrix}&#10;}_K&#10;\begin{bmatrix}&#10;P^{g*}\\&#10;\lambda^*\\&#10;\nu^*\\&#10;\end{bmatrix}=&#10;\begin{bmatrix}&#10;-R\\&#10;-\ensuremath{\mathbf{1}}^\top P^d\\&#10;H_1(-F_d P^d - F_0)\\&#10;0\\&#10;\end{bmatrix}&#10;\end{equation*}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z&#10;\end{equation*}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L(P^g,\nu,\lambda)  &amp;= c(P^g) + \nu(\mathbf{1}^\top P^g  + \mathbf{1}^\top P^d ) + \lambda^\top(F_gP^g + F_dP^d + F_0)&#10;\end{align*}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2.4|10.4|10.1|11|1.2|12.4|21.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\hat{P}^g_a &amp;= P^{g*} + a_g \\&#10;\hat{P}^d_a &amp;= P^d + a_d &#10;\end{align*}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align*}&#10; \min_{P^g}&amp; \quad c(P^g)\\&#10; \text{s.t.}&#10;&amp;\quad g(P^g, \hat{P}^d_a) = 0\\&#10;&amp;\quad f(P^g, \hat{P}^d_a) \leq 0&#10;\end{align*}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\hat{P}^{g*}_a&#10;\end{align*}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$\hat{P}^d$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\hat{P}^g &amp;= P^{g*}&#10;\end{align*}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\hat{P}^d &amp;= P^d&#10;\end{align*}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equation*}&#10;\begin{bmatrix}&#10;\hat{P}^{g*}_a - P^{g*}\\&#10;\hat{\lambda}_{a}^* - \lambda^*\\&#10;\hat{\nu}_a^* - \nu^*&#10;\end{bmatrix}=&#10;K^{-1}&#10;\begin{bmatrix}&#10;0\\&#10;- \ensuremath{\mathbf{1}}^\top\\&#10;- H_1F_d\\&#10;0&#10;\end{bmatrix} a_d=&#10;\begin{bmatrix}&#10;T_g\\&#10;T_\lambda\\&#10;T_\nu&#10;\end{bmatrix}a_d,&#10;\end{equation*}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$H_1$, $H_0$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a&#10;\end{equation*}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\hat{P}^{g*}_a&#10;\end{align*}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a_d&#10;\end{align*}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7|2.4|10.4|10.1|11|1.2|12.4|21.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\hat{\mathcal{P}}_a \triangleq c(\hat{P}^{g}_a) - c(\hat{P}^{g*}_a)&#10;\end{equation*}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\hat{P}^g_a&#10;\end{align*}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\hat{P}^d_a&#10;\end{align*}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c(\hat{P}^g_a)&#10;\end{align*}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c(\hat{P}^{g*}_a)&#10;\end{align*}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\hat{P}^d_a&#10;\end{align*}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\hat{P}^{g*}_a&#10;\end{align*}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&#10;\newtheorem{theorem}{Theorem}&#10;\newcommand{\range}{\operatorname{Im}}&#10;\newcommand{\Hlessgtr}{\overset{H_0}{\underset{H_1}{\lessgtr}}}&#10;&#10;\pagestyle{empty}&#10;\begin{document}&#10;&#10;&#10;\begin{equation*}&#10;  P_i  =  \sum_{j\in N_i}B_{ij}(\theta_{i}-\theta_j)&#10;\end{equation*}&#10;&#10;\end{document}"/>
  <p:tag name="IGUANATEXSIZE" val="2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\hat{P}^g_a &amp;= P^{g*} + a_g \\&#10;\hat{P}^d_a &amp;= P^d + a_d &#10;\end{align*}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align*}&#10; \min_{P^g}&amp; \quad c(P^g)\\&#10; \text{s.t.}&#10;&amp;\quad g(P^g, \hat{P}^d_a) = 0\\&#10;&amp;\quad f(P^g, \hat{P}^d_a) \leq 0&#10;\end{align*}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\hat{P}^{g*}_a&#10;\end{align*}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15.6|18.6|22.1|9.3|21|30.7|1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\mathcal{P}_a \triangleq c(P^{g*}) - c(P^{g*}_{a})&#10;\end{equation*}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P^d&#10;\end{align*}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\hat{P}^d_a&#10;\end{align*}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c(P^g_a)&#10;\end{align*}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|\mathcal{P}_a|&#10;\end{equation*}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\hat{P}^{g*}_a&#10;\end{align*}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&#10;\newtheorem{theorem}{Theorem}&#10;\newcommand{\range}{\operatorname{Im}}&#10;\newcommand{\Hlessgtr}{\overset{H_0}{\underset{H_1}{\lessgtr}}}&#10;&#10;\pagestyle{empty}&#10;\begin{document}&#10;&#10;&#10;\begin{equation*}&#10;    P_{ij}  =  -B_{ij}(\theta_{i}-\theta_j)&#10;\end{equation*}&#10;\end{document}"/>
  <p:tag name="IGUANATEXSIZE" val="2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P^{g}_a&#10;\end{align*}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a_d&#10;\end{align*}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\begin{align*}&#10;P^{g*}_{a} - P^{g*} = MT_ga_d&#10;\end{align*}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2.3|9.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\rho_k =\|a^*\|_0&#10;\end{equation*}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\mathcal{P}_a&#10;\end{equation*}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18.4|44.9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\rho_k =\|a^*\|_0&#10;\end{equation*}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\frac{\mathcal{P}^*_a}{c(P^{g*})}&#10;\end{equation*}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\rho_k&#10;  \end{equation*}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&#10;\newtheorem{theorem}{Theorem}&#10;\newcommand{\range}{\operatorname{Im}}&#10;\newcommand{\Hlessgtr}{\overset{H_0}{\underset{H_1}{\lessgtr}}}&#10;&#10;\pagestyle{empty}&#10;\begin{document}&#10;\begin{align*}&#10;\sin(\theta_i - \theta_j)\approx \theta_i - \theta_j&#10;\end{align*}&#10;\end{document}"/>
  <p:tag name="IGUANATEXSIZE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\sigma_k&#10;  \end{equation*}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k&#10;  \end{equation*}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k&#10;  \end{equation*}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  \begin{aligned}&#10;&amp; \min_a \|a\|_0 \\&#10;\text{s.t. } &amp; a\in\mathcal{U}\cap\mathcal{G}_k\cap\mathcal{C}&#10;   \end{aligned}&#10;  \end{equation*}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\mathcal{G}_k=\{a\in\mathbb{R}^m:\, a_k = \epsilon,\, \hat{\mathcal{P}}_a \geq \hat{\xi} ,\, \mathcal{P}_a \geq \xi\}&#10;  \end{equation*}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    \begin{equation*}&#10;\mathcal{U}=\range(H)&#10;  \end{equation*}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\beta_k = \|a^*\|_0&#10;  \end{equation*}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\mathcal{C}=\{a\in\mathbb{R}^m:\, a_i = 0 \quad \forall\, i\in \mathcal{P}\}&#10;  \end{equation*}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a^*&#10;  \end{equation*}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align*}&#10;\max_{a} &amp;\quad |\mathcal{P}_a| \\&#10;\text{s.t. } &amp; \\&#10;&amp;\begin{aligned}&#10;a  &amp;\in \mathcal{G}_k \cap \mathcal{C}\cap \mathcal{U} \\&#10;C &amp; \geq \| a\|_0\\&#10;\hat{\xi} &amp; \leq \hat{\mathcal{P}}_a&#10;\end{aligned}&#10;\end{align*}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&#10;\newtheorem{theorem}{Theorem}&#10;\newcommand{\range}{\operatorname{Im}}&#10;\newcommand{\Hlessgtr}{\overset{H_0}{\underset{H_1}{\lessgtr}}}&#10;&#10;\pagestyle{empty}&#10;\begin{document}&#10;\begin{align*}&#10;V_i=1 \mbox{pu}&#10;\end{align*}&#10;\end{document}"/>
  <p:tag name="IGUANATEXSIZE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\sigma_k =|\mathcal{P}^*_a|&#10;\end{equation*}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\mathcal{P}^*_a&#10;\end{equation*}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z_k&#10;\end{equation*}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\begin{equation*}&#10;\rho_k =\|a^*\|_0&#10;\end{equation*}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\mathcal{G}_k=\{a\in\mathbb{R}^m:\, a_k = 1\}&#10;  \end{equation*}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    \begin{equation*}&#10;\mathcal{U}=\range(H)&#10;  \end{equation*}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%\usepackage{winfonts}&#10;%\usepackage[T1]{fontenc}&#10;%\fontfamily{verdana}\selectfont&#10;&#10;\usepackage{amsmath,amssymb,amsthm}&#10;\usepackage{amsfonts}&#10;&#10;\newtheorem{theorem}{Theorem}&#10;\newcommand{\range}{\operatorname{Im}}&#10;\newcommand{\Hlessgtr}{\overset{H_0}{\underset{H_1}{\lessgtr}}}&#10;&#10;\pagestyle{empty}&#10;\begin{document}&#10;&#10;    \begin{equation*}&#10;\mathcal{C}=\{a\in\mathbb{R}^m:\, a_i = 0 \quad \forall\, i\in \mathcal{P}\}&#10;  \end{equation*}&#10;\end{document}"/>
  <p:tag name="IGUANATEXSIZE" val="24"/>
</p:tagLst>
</file>

<file path=ppt/theme/theme1.xml><?xml version="1.0" encoding="utf-8"?>
<a:theme xmlns:a="http://schemas.openxmlformats.org/drawingml/2006/main" name="KTH eng logo">
  <a:themeElements>
    <a:clrScheme name="KTH Colour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1C54A6"/>
      </a:accent1>
      <a:accent2>
        <a:srgbClr val="808080"/>
      </a:accent2>
      <a:accent3>
        <a:srgbClr val="9D102D"/>
      </a:accent3>
      <a:accent4>
        <a:srgbClr val="E3DCC0"/>
      </a:accent4>
      <a:accent5>
        <a:srgbClr val="7F8E2B"/>
      </a:accent5>
      <a:accent6>
        <a:srgbClr val="404616"/>
      </a:accent6>
      <a:hlink>
        <a:srgbClr val="009999"/>
      </a:hlink>
      <a:folHlink>
        <a:srgbClr val="99CC00"/>
      </a:folHlink>
    </a:clrScheme>
    <a:fontScheme name="KTH 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Office-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KTH eng logo</Template>
  <TotalTime>0</TotalTime>
  <Words>978</Words>
  <Application>Microsoft Office PowerPoint</Application>
  <PresentationFormat>Custom</PresentationFormat>
  <Paragraphs>266</Paragraphs>
  <Slides>19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KTH eng logo</vt:lpstr>
      <vt:lpstr>Optimal Power Flow:  Closing the Loop over Corrupted Data</vt:lpstr>
      <vt:lpstr>Motivation</vt:lpstr>
      <vt:lpstr>Power Transmission Networks</vt:lpstr>
      <vt:lpstr>Cyber Security of State Estimator  in Power Networks</vt:lpstr>
      <vt:lpstr>DC Network Model</vt:lpstr>
      <vt:lpstr>Attacker Model</vt:lpstr>
      <vt:lpstr>Security Metric for Stealthy Attacks</vt:lpstr>
      <vt:lpstr>Cyber Security of Optimal Power Flow  in Power Networks</vt:lpstr>
      <vt:lpstr>DC-Optimal Power Flow</vt:lpstr>
      <vt:lpstr>DC-Optimal Power Flow Nominal Operation</vt:lpstr>
      <vt:lpstr>DC-Optimal Power Flow under attack</vt:lpstr>
      <vt:lpstr>DC-Optimal Power Flow under attack</vt:lpstr>
      <vt:lpstr>Estimated Re-Dispatch Profit</vt:lpstr>
      <vt:lpstr>True Re-Dispatch Profit</vt:lpstr>
      <vt:lpstr>VIKING Benchmark: Impact of Data Attacks</vt:lpstr>
      <vt:lpstr>VIKING Benchmark: Impact of Data Attacks</vt:lpstr>
      <vt:lpstr>Impact-Aware Security Metric</vt:lpstr>
      <vt:lpstr>Summary</vt:lpstr>
      <vt:lpstr>Impact-Aware Security Metric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2012-10-10T12:37:06Z</dcterms:created>
  <dcterms:modified xsi:type="dcterms:W3CDTF">2012-10-10T12:37:19Z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