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4" r:id="rId1"/>
  </p:sldMasterIdLst>
  <p:notesMasterIdLst>
    <p:notesMasterId r:id="rId24"/>
  </p:notesMasterIdLst>
  <p:sldIdLst>
    <p:sldId id="256" r:id="rId2"/>
    <p:sldId id="270" r:id="rId3"/>
    <p:sldId id="288" r:id="rId4"/>
    <p:sldId id="301" r:id="rId5"/>
    <p:sldId id="287" r:id="rId6"/>
    <p:sldId id="286" r:id="rId7"/>
    <p:sldId id="289" r:id="rId8"/>
    <p:sldId id="280" r:id="rId9"/>
    <p:sldId id="268" r:id="rId10"/>
    <p:sldId id="290" r:id="rId11"/>
    <p:sldId id="291" r:id="rId12"/>
    <p:sldId id="293" r:id="rId13"/>
    <p:sldId id="297" r:id="rId14"/>
    <p:sldId id="307" r:id="rId15"/>
    <p:sldId id="306" r:id="rId16"/>
    <p:sldId id="308" r:id="rId17"/>
    <p:sldId id="309" r:id="rId18"/>
    <p:sldId id="305" r:id="rId19"/>
    <p:sldId id="304" r:id="rId20"/>
    <p:sldId id="294" r:id="rId21"/>
    <p:sldId id="310" r:id="rId22"/>
    <p:sldId id="303" r:id="rId23"/>
  </p:sldIdLst>
  <p:sldSz cx="10691813" cy="7559675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6B1845-BE60-4797-A8AD-75D2BD322AB5}">
          <p14:sldIdLst>
            <p14:sldId id="256"/>
          </p14:sldIdLst>
        </p14:section>
        <p14:section name="Introduction" id="{7651109B-9CBE-432B-874B-D1D4A0AED709}">
          <p14:sldIdLst>
            <p14:sldId id="270"/>
            <p14:sldId id="288"/>
            <p14:sldId id="301"/>
            <p14:sldId id="287"/>
            <p14:sldId id="286"/>
            <p14:sldId id="289"/>
            <p14:sldId id="280"/>
          </p14:sldIdLst>
        </p14:section>
        <p14:section name="Zero Dynamics" id="{9F61EAB1-9EF4-4E71-80EE-09DF0BE81AE5}">
          <p14:sldIdLst>
            <p14:sldId id="268"/>
            <p14:sldId id="290"/>
          </p14:sldIdLst>
        </p14:section>
        <p14:section name="Initial Condition" id="{BEBF9E37-8DB2-47E2-9393-2667618C9A80}">
          <p14:sldIdLst>
            <p14:sldId id="291"/>
          </p14:sldIdLst>
        </p14:section>
        <p14:section name="Revealing Attacks" id="{F6AA3C55-579A-4D81-B2A5-D7970B269189}">
          <p14:sldIdLst>
            <p14:sldId id="293"/>
            <p14:sldId id="297"/>
            <p14:sldId id="307"/>
            <p14:sldId id="306"/>
            <p14:sldId id="308"/>
            <p14:sldId id="309"/>
            <p14:sldId id="305"/>
          </p14:sldIdLst>
        </p14:section>
        <p14:section name="Conclusions" id="{45139C4E-C738-48F5-ABAD-2F2CC6852925}">
          <p14:sldIdLst>
            <p14:sldId id="304"/>
            <p14:sldId id="294"/>
            <p14:sldId id="310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8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3309" autoAdjust="0"/>
  </p:normalViewPr>
  <p:slideViewPr>
    <p:cSldViewPr>
      <p:cViewPr varScale="1">
        <p:scale>
          <a:sx n="65" d="100"/>
          <a:sy n="65" d="100"/>
        </p:scale>
        <p:origin x="-756" y="-114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fld id="{A371E484-1B73-49DF-93F6-85AB1858572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339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38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it also applies to a stable closed-loop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82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8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40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40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047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6277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Comment on the initial condition effect.</a:t>
            </a:r>
          </a:p>
          <a:p>
            <a:r>
              <a:rPr lang="en-US" baseline="0" dirty="0" smtClean="0"/>
              <a:t>Say that the attack starts at k=0.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5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283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82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20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Refer back to the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2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why unstable zero is interesting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0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the interpretation of zero-dynamics</a:t>
            </a:r>
          </a:p>
          <a:p>
            <a:r>
              <a:rPr lang="en-US" dirty="0" smtClean="0"/>
              <a:t>Related unstable zero to the exponential growing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234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it is an experimental result;</a:t>
            </a:r>
          </a:p>
          <a:p>
            <a:endParaRPr lang="en-US" dirty="0" smtClean="0"/>
          </a:p>
          <a:p>
            <a:r>
              <a:rPr lang="en-US" dirty="0" smtClean="0"/>
              <a:t>Briefly</a:t>
            </a:r>
            <a:r>
              <a:rPr lang="en-US" baseline="0" dirty="0" smtClean="0"/>
              <a:t> state the main conclusions (initial conditions and model change);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49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65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820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how the system can be decomposed in “attacked” and non-attacked components…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1E484-1B73-49DF-93F6-85AB1858572A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82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Platshållare för sidfot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Platshållare för bildnumm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C7D4F-9EBB-401E-A080-B1B00EB264C5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43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2012-10-04</a:t>
            </a:r>
            <a:endParaRPr lang="sv-SE"/>
          </a:p>
        </p:txBody>
      </p:sp>
      <p:sp>
        <p:nvSpPr>
          <p:cNvPr id="4" name="Platshållare för sidfo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5" name="Platshållare för bild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BE102-67A9-49E1-9D59-662E749089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8200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9" name="Platshållare för datum 1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2012-10-04</a:t>
            </a:r>
            <a:endParaRPr lang="sv-SE"/>
          </a:p>
        </p:txBody>
      </p:sp>
      <p:sp>
        <p:nvSpPr>
          <p:cNvPr id="11" name="Platshållare för sidfot 1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12" name="Platshållare för bildnummer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83A12-5A04-4353-B66D-DEFA4D855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520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9353C-D210-4449-9FB0-5C8EBA917D76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66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422275"/>
            <a:ext cx="80025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bakgrundsrubriken</a:t>
            </a:r>
          </a:p>
        </p:txBody>
      </p:sp>
      <p:pic>
        <p:nvPicPr>
          <p:cNvPr id="1027" name="Bildobjekt 9" descr="kth_eng_rgb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50838"/>
            <a:ext cx="84772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2065338"/>
            <a:ext cx="8026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42900" y="6637338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252413" y="6811963"/>
            <a:ext cx="109220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15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2130425" y="6811963"/>
            <a:ext cx="559174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16" name="Platshållare för bildnummer 15"/>
          <p:cNvSpPr>
            <a:spLocks noGrp="1"/>
          </p:cNvSpPr>
          <p:nvPr>
            <p:ph type="sldNum" sz="quarter" idx="4"/>
          </p:nvPr>
        </p:nvSpPr>
        <p:spPr>
          <a:xfrm>
            <a:off x="9918700" y="6811963"/>
            <a:ext cx="5270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5E9353C-D210-4449-9FB0-5C8EBA917D7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2" r:id="rId3"/>
    <p:sldLayoutId id="2147483693" r:id="rId4"/>
    <p:sldLayoutId id="2147483694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3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tags" Target="../tags/tag20.xml"/><Relationship Id="rId10" Type="http://schemas.openxmlformats.org/officeDocument/2006/relationships/image" Target="../media/image34.png"/><Relationship Id="rId4" Type="http://schemas.openxmlformats.org/officeDocument/2006/relationships/tags" Target="../tags/tag19.xml"/><Relationship Id="rId9" Type="http://schemas.openxmlformats.org/officeDocument/2006/relationships/image" Target="../media/image33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40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39.png"/><Relationship Id="rId5" Type="http://schemas.openxmlformats.org/officeDocument/2006/relationships/tags" Target="../tags/tag25.xml"/><Relationship Id="rId10" Type="http://schemas.openxmlformats.org/officeDocument/2006/relationships/image" Target="../media/image38.png"/><Relationship Id="rId4" Type="http://schemas.openxmlformats.org/officeDocument/2006/relationships/tags" Target="../tags/tag24.xml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tags" Target="../tags/tag28.xml"/><Relationship Id="rId16" Type="http://schemas.openxmlformats.org/officeDocument/2006/relationships/image" Target="../media/image26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3.png"/><Relationship Id="rId5" Type="http://schemas.openxmlformats.org/officeDocument/2006/relationships/tags" Target="../tags/tag31.xml"/><Relationship Id="rId15" Type="http://schemas.openxmlformats.org/officeDocument/2006/relationships/image" Target="../media/image25.png"/><Relationship Id="rId10" Type="http://schemas.openxmlformats.org/officeDocument/2006/relationships/image" Target="../media/image42.png"/><Relationship Id="rId4" Type="http://schemas.openxmlformats.org/officeDocument/2006/relationships/tags" Target="../tags/tag30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52.png"/><Relationship Id="rId3" Type="http://schemas.openxmlformats.org/officeDocument/2006/relationships/tags" Target="../tags/tag36.xml"/><Relationship Id="rId21" Type="http://schemas.openxmlformats.org/officeDocument/2006/relationships/image" Target="../media/image55.png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1.png"/><Relationship Id="rId2" Type="http://schemas.openxmlformats.org/officeDocument/2006/relationships/tags" Target="../tags/tag35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tags" Target="../tags/tag43.xml"/><Relationship Id="rId19" Type="http://schemas.openxmlformats.org/officeDocument/2006/relationships/image" Target="../media/image5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62.png"/><Relationship Id="rId3" Type="http://schemas.openxmlformats.org/officeDocument/2006/relationships/tags" Target="../tags/tag47.xml"/><Relationship Id="rId21" Type="http://schemas.openxmlformats.org/officeDocument/2006/relationships/image" Target="../media/image52.png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1.png"/><Relationship Id="rId2" Type="http://schemas.openxmlformats.org/officeDocument/2006/relationships/tags" Target="../tags/tag46.xml"/><Relationship Id="rId16" Type="http://schemas.openxmlformats.org/officeDocument/2006/relationships/image" Target="../media/image60.png"/><Relationship Id="rId20" Type="http://schemas.openxmlformats.org/officeDocument/2006/relationships/image" Target="../media/image16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66.png"/><Relationship Id="rId5" Type="http://schemas.openxmlformats.org/officeDocument/2006/relationships/tags" Target="../tags/tag49.xml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10" Type="http://schemas.openxmlformats.org/officeDocument/2006/relationships/tags" Target="../tags/tag54.xml"/><Relationship Id="rId19" Type="http://schemas.openxmlformats.org/officeDocument/2006/relationships/image" Target="../media/image63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58.png"/><Relationship Id="rId22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70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6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60.xml"/><Relationship Id="rId10" Type="http://schemas.openxmlformats.org/officeDocument/2006/relationships/image" Target="../media/image67.png"/><Relationship Id="rId4" Type="http://schemas.openxmlformats.org/officeDocument/2006/relationships/tags" Target="../tags/tag59.xml"/><Relationship Id="rId9" Type="http://schemas.openxmlformats.org/officeDocument/2006/relationships/image" Target="../media/image61.png"/><Relationship Id="rId1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notesSlide" Target="../notesSlides/notesSlide15.xml"/><Relationship Id="rId18" Type="http://schemas.openxmlformats.org/officeDocument/2006/relationships/image" Target="../media/image75.png"/><Relationship Id="rId3" Type="http://schemas.openxmlformats.org/officeDocument/2006/relationships/tags" Target="../tags/tag63.xml"/><Relationship Id="rId21" Type="http://schemas.openxmlformats.org/officeDocument/2006/relationships/image" Target="../media/image78.png"/><Relationship Id="rId7" Type="http://schemas.openxmlformats.org/officeDocument/2006/relationships/tags" Target="../tags/tag6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4.png"/><Relationship Id="rId2" Type="http://schemas.openxmlformats.org/officeDocument/2006/relationships/tags" Target="../tags/tag62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image" Target="../media/image72.png"/><Relationship Id="rId23" Type="http://schemas.openxmlformats.org/officeDocument/2006/relationships/image" Target="../media/image79.png"/><Relationship Id="rId10" Type="http://schemas.openxmlformats.org/officeDocument/2006/relationships/tags" Target="../tags/tag70.xml"/><Relationship Id="rId19" Type="http://schemas.openxmlformats.org/officeDocument/2006/relationships/image" Target="../media/image76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48.png"/><Relationship Id="rId22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2.png"/><Relationship Id="rId26" Type="http://schemas.openxmlformats.org/officeDocument/2006/relationships/image" Target="../media/image65.png"/><Relationship Id="rId3" Type="http://schemas.openxmlformats.org/officeDocument/2006/relationships/tags" Target="../tags/tag74.xml"/><Relationship Id="rId21" Type="http://schemas.openxmlformats.org/officeDocument/2006/relationships/image" Target="../media/image55.png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image" Target="../media/image81.png"/><Relationship Id="rId25" Type="http://schemas.openxmlformats.org/officeDocument/2006/relationships/image" Target="../media/image87.png"/><Relationship Id="rId2" Type="http://schemas.openxmlformats.org/officeDocument/2006/relationships/tags" Target="../tags/tag73.xml"/><Relationship Id="rId16" Type="http://schemas.openxmlformats.org/officeDocument/2006/relationships/image" Target="../media/image80.png"/><Relationship Id="rId20" Type="http://schemas.openxmlformats.org/officeDocument/2006/relationships/image" Target="../media/image54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image" Target="../media/image86.png"/><Relationship Id="rId5" Type="http://schemas.openxmlformats.org/officeDocument/2006/relationships/tags" Target="../tags/tag76.xml"/><Relationship Id="rId15" Type="http://schemas.openxmlformats.org/officeDocument/2006/relationships/image" Target="../media/image48.png"/><Relationship Id="rId23" Type="http://schemas.openxmlformats.org/officeDocument/2006/relationships/image" Target="../media/image85.png"/><Relationship Id="rId10" Type="http://schemas.openxmlformats.org/officeDocument/2006/relationships/tags" Target="../tags/tag81.xml"/><Relationship Id="rId19" Type="http://schemas.openxmlformats.org/officeDocument/2006/relationships/image" Target="../media/image83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notesSlide" Target="../notesSlides/notesSlide16.xml"/><Relationship Id="rId22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0.png"/><Relationship Id="rId3" Type="http://schemas.openxmlformats.org/officeDocument/2006/relationships/tags" Target="../tags/tag86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86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5" Type="http://schemas.openxmlformats.org/officeDocument/2006/relationships/tags" Target="../tags/tag88.xml"/><Relationship Id="rId15" Type="http://schemas.openxmlformats.org/officeDocument/2006/relationships/image" Target="../media/image92.png"/><Relationship Id="rId10" Type="http://schemas.openxmlformats.org/officeDocument/2006/relationships/image" Target="../media/image89.png"/><Relationship Id="rId4" Type="http://schemas.openxmlformats.org/officeDocument/2006/relationships/tags" Target="../tags/tag87.xml"/><Relationship Id="rId9" Type="http://schemas.openxmlformats.org/officeDocument/2006/relationships/image" Target="../media/image88.png"/><Relationship Id="rId1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27.png"/><Relationship Id="rId18" Type="http://schemas.openxmlformats.org/officeDocument/2006/relationships/image" Target="../media/image97.png"/><Relationship Id="rId3" Type="http://schemas.openxmlformats.org/officeDocument/2006/relationships/tags" Target="../tags/tag92.xml"/><Relationship Id="rId21" Type="http://schemas.openxmlformats.org/officeDocument/2006/relationships/image" Target="../media/image30.png"/><Relationship Id="rId7" Type="http://schemas.openxmlformats.org/officeDocument/2006/relationships/tags" Target="../tags/tag96.xml"/><Relationship Id="rId12" Type="http://schemas.openxmlformats.org/officeDocument/2006/relationships/notesSlide" Target="../notesSlides/notesSlide19.xml"/><Relationship Id="rId17" Type="http://schemas.openxmlformats.org/officeDocument/2006/relationships/image" Target="../media/image96.png"/><Relationship Id="rId2" Type="http://schemas.openxmlformats.org/officeDocument/2006/relationships/tags" Target="../tags/tag91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15" Type="http://schemas.openxmlformats.org/officeDocument/2006/relationships/image" Target="../media/image94.png"/><Relationship Id="rId10" Type="http://schemas.openxmlformats.org/officeDocument/2006/relationships/tags" Target="../tags/tag99.xml"/><Relationship Id="rId19" Type="http://schemas.openxmlformats.org/officeDocument/2006/relationships/image" Target="../media/image29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28.png"/><Relationship Id="rId2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02.xml"/><Relationship Id="rId7" Type="http://schemas.openxmlformats.org/officeDocument/2006/relationships/image" Target="../media/image99.png"/><Relationship Id="rId12" Type="http://schemas.openxmlformats.org/officeDocument/2006/relationships/image" Target="../media/image69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20.xml"/><Relationship Id="rId11" Type="http://schemas.openxmlformats.org/officeDocument/2006/relationships/image" Target="../media/image10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1.png"/><Relationship Id="rId4" Type="http://schemas.openxmlformats.org/officeDocument/2006/relationships/tags" Target="../tags/tag103.xml"/><Relationship Id="rId9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1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0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15.xml"/><Relationship Id="rId10" Type="http://schemas.openxmlformats.org/officeDocument/2006/relationships/image" Target="../media/image29.png"/><Relationship Id="rId4" Type="http://schemas.openxmlformats.org/officeDocument/2006/relationships/tags" Target="../tags/tag14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/>
          <p:cNvSpPr>
            <a:spLocks noGrp="1"/>
          </p:cNvSpPr>
          <p:nvPr>
            <p:ph type="ctrTitle"/>
          </p:nvPr>
        </p:nvSpPr>
        <p:spPr>
          <a:xfrm>
            <a:off x="2344738" y="2351088"/>
            <a:ext cx="7393656" cy="1120775"/>
          </a:xfrm>
        </p:spPr>
        <p:txBody>
          <a:bodyPr/>
          <a:lstStyle/>
          <a:p>
            <a:r>
              <a:rPr lang="en-US" sz="3200" b="1" dirty="0" smtClean="0"/>
              <a:t>Revealing Stealthy Attacks in Control </a:t>
            </a:r>
            <a:r>
              <a:rPr lang="en-US" sz="3200" b="1" dirty="0"/>
              <a:t>Systems</a:t>
            </a:r>
            <a:endParaRPr lang="en-US" sz="3200" dirty="0" smtClean="0"/>
          </a:p>
        </p:txBody>
      </p:sp>
      <p:sp>
        <p:nvSpPr>
          <p:cNvPr id="3075" name="Underrubrik 2"/>
          <p:cNvSpPr>
            <a:spLocks noGrp="1"/>
          </p:cNvSpPr>
          <p:nvPr>
            <p:ph type="subTitle" idx="1"/>
          </p:nvPr>
        </p:nvSpPr>
        <p:spPr>
          <a:xfrm>
            <a:off x="377354" y="6516141"/>
            <a:ext cx="9841928" cy="864096"/>
          </a:xfrm>
        </p:spPr>
        <p:txBody>
          <a:bodyPr/>
          <a:lstStyle/>
          <a:p>
            <a:pPr algn="ctr"/>
            <a:r>
              <a:rPr lang="en-US" dirty="0" smtClean="0"/>
              <a:t>50</a:t>
            </a:r>
            <a:r>
              <a:rPr lang="en-US" baseline="30000" dirty="0" smtClean="0"/>
              <a:t>th</a:t>
            </a:r>
            <a:r>
              <a:rPr lang="en-US" dirty="0" smtClean="0"/>
              <a:t> Annual </a:t>
            </a:r>
            <a:r>
              <a:rPr lang="en-US" dirty="0" err="1" smtClean="0"/>
              <a:t>Allerton</a:t>
            </a:r>
            <a:r>
              <a:rPr lang="en-US" dirty="0" smtClean="0"/>
              <a:t> Conference, UIUC, IL, USA</a:t>
            </a:r>
            <a:endParaRPr lang="en-US" dirty="0" smtClean="0"/>
          </a:p>
          <a:p>
            <a:pPr algn="ctr"/>
            <a:r>
              <a:rPr lang="en-US" dirty="0" smtClean="0"/>
              <a:t>October 4</a:t>
            </a:r>
            <a:r>
              <a:rPr lang="en-US" baseline="30000" dirty="0" smtClean="0"/>
              <a:t>th</a:t>
            </a:r>
            <a:r>
              <a:rPr lang="en-US" dirty="0" smtClean="0"/>
              <a:t> 2012</a:t>
            </a:r>
            <a:endParaRPr lang="en-US" dirty="0" smtClean="0"/>
          </a:p>
        </p:txBody>
      </p:sp>
      <p:sp>
        <p:nvSpPr>
          <p:cNvPr id="4" name="Underrubrik 2"/>
          <p:cNvSpPr txBox="1">
            <a:spLocks/>
          </p:cNvSpPr>
          <p:nvPr/>
        </p:nvSpPr>
        <p:spPr bwMode="auto">
          <a:xfrm>
            <a:off x="816768" y="4262148"/>
            <a:ext cx="9841928" cy="82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6pPr>
            <a:lvl7pPr marL="27432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7pPr>
            <a:lvl8pPr marL="32004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8pPr>
            <a:lvl9pPr marL="36576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b="1" dirty="0" smtClean="0"/>
              <a:t>André Teixeira</a:t>
            </a:r>
            <a:r>
              <a:rPr lang="en-US" dirty="0" smtClean="0"/>
              <a:t>, </a:t>
            </a:r>
            <a:r>
              <a:rPr lang="en-US" dirty="0" err="1" smtClean="0"/>
              <a:t>Iman</a:t>
            </a:r>
            <a:r>
              <a:rPr lang="en-US" dirty="0" smtClean="0"/>
              <a:t> Shames, </a:t>
            </a:r>
            <a:r>
              <a:rPr lang="en-US" dirty="0" err="1" smtClean="0"/>
              <a:t>Henrik</a:t>
            </a:r>
            <a:r>
              <a:rPr lang="en-US" dirty="0" smtClean="0"/>
              <a:t> Sandberg, Karl H. Johansson</a:t>
            </a:r>
          </a:p>
          <a:p>
            <a:pPr algn="ctr"/>
            <a:r>
              <a:rPr lang="en-US" sz="1800" dirty="0"/>
              <a:t>ACCESS Linnaeus Centre, KTH Royal Institute of Technology</a:t>
            </a:r>
            <a:endParaRPr lang="en-US" sz="1800" dirty="0" smtClean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8214" y="5538117"/>
            <a:ext cx="7191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8564" y="5609555"/>
            <a:ext cx="7810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5014" y="5661875"/>
            <a:ext cx="6810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www.eitictlabs.eu/getfile.ashx?cid=66264&amp;cc=3&amp;refid=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1814" y="5623817"/>
            <a:ext cx="676300" cy="6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Zero-Dynamics Attack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0" y="2475675"/>
            <a:ext cx="3895725" cy="7600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77354" y="2011632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Physical </a:t>
            </a:r>
            <a:r>
              <a:rPr lang="en-US" dirty="0"/>
              <a:t>p</a:t>
            </a:r>
            <a:r>
              <a:rPr lang="en-US" dirty="0" smtClean="0"/>
              <a:t>lant under attack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42" y="2460305"/>
            <a:ext cx="3164205" cy="598170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542006" y="1996262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0-Stealthy attacks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49318" y="3584509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Zero-dynamics attack policy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0" y="4178887"/>
            <a:ext cx="3463290" cy="149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34" y="4621827"/>
            <a:ext cx="4080510" cy="5981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 flipH="1">
            <a:off x="8932288" y="2540946"/>
            <a:ext cx="897600" cy="50090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3451420" y="2605270"/>
            <a:ext cx="1030389" cy="50090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H="1">
            <a:off x="8874298" y="4692423"/>
            <a:ext cx="1723848" cy="50090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725870" y="4571925"/>
            <a:ext cx="1052084" cy="60456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373654" y="6012085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happens when          ? 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28" y="6123714"/>
            <a:ext cx="798195" cy="23241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3186208" y="5978835"/>
            <a:ext cx="4392488" cy="5613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938528" y="159149"/>
            <a:ext cx="1663962" cy="1752522"/>
            <a:chOff x="113385" y="1115541"/>
            <a:chExt cx="4175667" cy="5904656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85" y="5256095"/>
              <a:ext cx="4175667" cy="1764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" y="1115541"/>
              <a:ext cx="4090658" cy="4192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ctangle 31"/>
            <p:cNvSpPr/>
            <p:nvPr/>
          </p:nvSpPr>
          <p:spPr bwMode="auto">
            <a:xfrm flipH="1">
              <a:off x="2491874" y="1619597"/>
              <a:ext cx="549775" cy="5256584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flipH="1">
              <a:off x="1601489" y="1619597"/>
              <a:ext cx="792088" cy="52565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6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nimBg="1"/>
      <p:bldP spid="16" grpId="0" animBg="1"/>
      <p:bldP spid="17" grpId="0" animBg="1"/>
      <p:bldP spid="10" grpId="0" animBg="1"/>
      <p:bldP spid="26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nitial </a:t>
            </a:r>
            <a:r>
              <a:rPr lang="en-US" dirty="0" smtClean="0"/>
              <a:t>C</a:t>
            </a:r>
            <a:r>
              <a:rPr lang="en-US" dirty="0" smtClean="0"/>
              <a:t>ondition Mismatch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254844" y="1547589"/>
            <a:ext cx="497138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Theorem 1. </a:t>
            </a:r>
            <a:r>
              <a:rPr lang="en-US" sz="2000" dirty="0" smtClean="0"/>
              <a:t>The output produced by the zero dynamics attack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is described by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6" y="3419797"/>
            <a:ext cx="2493645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17" y="2268409"/>
            <a:ext cx="3232785" cy="609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3073051" y="1510548"/>
            <a:ext cx="5006329" cy="26423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89950" y="4499917"/>
            <a:ext cx="100525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Attack is not 0-stealthy if      belongs to the observable subspace of </a:t>
            </a:r>
          </a:p>
          <a:p>
            <a:r>
              <a:rPr lang="en-US" dirty="0" smtClean="0"/>
              <a:t>If   is stable:</a:t>
            </a:r>
          </a:p>
          <a:p>
            <a:pPr lvl="1"/>
            <a:r>
              <a:rPr lang="en-US" dirty="0" smtClean="0"/>
              <a:t>the resulting output energy is finite;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output can be made arbitrarily small by </a:t>
            </a:r>
            <a:r>
              <a:rPr lang="en-US" dirty="0" smtClean="0"/>
              <a:t>scaling down the initial </a:t>
            </a:r>
            <a:r>
              <a:rPr lang="en-US" dirty="0" smtClean="0"/>
              <a:t>condition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69" y="4661608"/>
            <a:ext cx="220027" cy="167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37" y="6147717"/>
            <a:ext cx="200025" cy="152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6" y="5037009"/>
            <a:ext cx="175260" cy="1790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30" y="4601421"/>
            <a:ext cx="219456" cy="2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498" y="422275"/>
            <a:ext cx="8002588" cy="1260475"/>
          </a:xfrm>
        </p:spPr>
        <p:txBody>
          <a:bodyPr/>
          <a:lstStyle/>
          <a:p>
            <a:r>
              <a:rPr lang="en-US" dirty="0"/>
              <a:t>Revealing Zero-Dynamics Attacks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19140" y="3419797"/>
            <a:ext cx="497138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Every zero-dynamics attack is revealed if the system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s observable for all 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39" y="4217393"/>
            <a:ext cx="3196590" cy="133921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0948" y="1619597"/>
            <a:ext cx="1006551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Definition: </a:t>
            </a:r>
            <a:r>
              <a:rPr lang="en-US" sz="2000" dirty="0" smtClean="0"/>
              <a:t>A zero-dynamics attack is revealed if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8" y="1713738"/>
            <a:ext cx="697230" cy="232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33" y="5665182"/>
            <a:ext cx="1402080" cy="23241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5346" y="2267669"/>
            <a:ext cx="1006551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Proposed approach: </a:t>
            </a:r>
          </a:p>
          <a:p>
            <a:pPr lvl="1"/>
            <a:r>
              <a:rPr lang="en-US" sz="1800" dirty="0" smtClean="0"/>
              <a:t>change the system dynamics from                      to                       </a:t>
            </a:r>
            <a:endParaRPr lang="en-US" sz="18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8" y="2703509"/>
            <a:ext cx="1497330" cy="2552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34" y="2677584"/>
            <a:ext cx="1497330" cy="29908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874298" y="107429"/>
            <a:ext cx="1663962" cy="1752522"/>
            <a:chOff x="113385" y="1115541"/>
            <a:chExt cx="4175667" cy="5904656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85" y="5256095"/>
              <a:ext cx="4175667" cy="1764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" y="1115541"/>
              <a:ext cx="4090658" cy="4192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tangle 20"/>
            <p:cNvSpPr/>
            <p:nvPr/>
          </p:nvSpPr>
          <p:spPr bwMode="auto">
            <a:xfrm flipH="1">
              <a:off x="2491874" y="1619597"/>
              <a:ext cx="549775" cy="5256584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 flipH="1">
              <a:off x="1601489" y="1619597"/>
              <a:ext cx="792088" cy="52565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 flipH="1">
            <a:off x="6875171" y="2580692"/>
            <a:ext cx="1723848" cy="500904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62556" y="3401260"/>
            <a:ext cx="497138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Zero-dynamics attacks are stealthy with respect to the system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 all 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5" y="4198856"/>
            <a:ext cx="3196590" cy="13182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90" y="5646645"/>
            <a:ext cx="1402080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input matrix </a:t>
            </a:r>
            <a:r>
              <a:rPr lang="en-US" dirty="0" smtClean="0"/>
              <a:t>B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grpSp>
        <p:nvGrpSpPr>
          <p:cNvPr id="46" name="Group 45"/>
          <p:cNvGrpSpPr/>
          <p:nvPr/>
        </p:nvGrpSpPr>
        <p:grpSpPr>
          <a:xfrm>
            <a:off x="377354" y="5364013"/>
            <a:ext cx="9937104" cy="922678"/>
            <a:chOff x="377354" y="2195661"/>
            <a:chExt cx="9937104" cy="922678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377354" y="2195661"/>
              <a:ext cx="9937104" cy="92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Theorem</a:t>
              </a:r>
              <a:r>
                <a:rPr lang="en-US" sz="2000" b="1" dirty="0" smtClean="0"/>
                <a:t> 2</a:t>
              </a:r>
              <a:r>
                <a:rPr lang="en-US" sz="2000" b="1" dirty="0" smtClean="0"/>
                <a:t>. </a:t>
              </a:r>
              <a:r>
                <a:rPr lang="en-US" sz="2000" dirty="0"/>
                <a:t>All the </a:t>
              </a:r>
              <a:r>
                <a:rPr lang="en-US" sz="2000" dirty="0" smtClean="0"/>
                <a:t>zero-dynamics attacks associated with a given</a:t>
              </a:r>
            </a:p>
            <a:p>
              <a:pPr marL="0" indent="0">
                <a:buNone/>
              </a:pPr>
              <a:r>
                <a:rPr lang="en-US" sz="2000" dirty="0"/>
                <a:t>r</a:t>
              </a:r>
              <a:r>
                <a:rPr lang="en-US" sz="2000" dirty="0" smtClean="0"/>
                <a:t>emain stealthy with respect to                   if and only if</a:t>
              </a:r>
              <a:endParaRPr lang="en-US" sz="2000" dirty="0"/>
            </a:p>
            <a:p>
              <a:pPr marL="0" indent="0">
                <a:buNone/>
              </a:pPr>
              <a:endParaRPr lang="en-US" sz="2000" b="1" dirty="0" smtClean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500" y="2300919"/>
              <a:ext cx="803910" cy="21907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935" y="2614283"/>
              <a:ext cx="1497330" cy="2990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178" y="2649526"/>
              <a:ext cx="2447925" cy="257175"/>
            </a:xfrm>
            <a:prstGeom prst="rect">
              <a:avLst/>
            </a:prstGeom>
          </p:spPr>
        </p:pic>
      </p:grp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77353" y="1646449"/>
            <a:ext cx="10314459" cy="11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Consider </a:t>
            </a:r>
          </a:p>
          <a:p>
            <a:r>
              <a:rPr lang="en-US" sz="2000" b="1" dirty="0" smtClean="0"/>
              <a:t>Observation: </a:t>
            </a:r>
            <a:r>
              <a:rPr lang="en-US" sz="2000" dirty="0" smtClean="0"/>
              <a:t>attacks remain </a:t>
            </a:r>
            <a:r>
              <a:rPr lang="en-US" sz="2000" b="1" i="1" dirty="0" smtClean="0"/>
              <a:t>stealthy</a:t>
            </a:r>
            <a:r>
              <a:rPr lang="en-US" sz="2000" dirty="0" smtClean="0"/>
              <a:t> w.r.t to      if and only if the unobservable trajectories are </a:t>
            </a:r>
            <a:r>
              <a:rPr lang="en-US" sz="2000" b="1" i="1" dirty="0" smtClean="0"/>
              <a:t>not perturbed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89" y="1724855"/>
            <a:ext cx="1002030" cy="238125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77353" y="4787949"/>
            <a:ext cx="1031445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/>
              <a:t>Revealing attacks: </a:t>
            </a:r>
            <a:r>
              <a:rPr lang="en-US" sz="2000" dirty="0"/>
              <a:t>C</a:t>
            </a:r>
            <a:r>
              <a:rPr lang="en-US" sz="2000" dirty="0" smtClean="0"/>
              <a:t>hoose     such that     </a:t>
            </a:r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32" y="4919836"/>
            <a:ext cx="251460" cy="17716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9493" y="2722104"/>
            <a:ext cx="10332320" cy="1849821"/>
            <a:chOff x="359493" y="3118339"/>
            <a:chExt cx="10332320" cy="1849821"/>
          </a:xfrm>
        </p:grpSpPr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" y="3622395"/>
              <a:ext cx="4503420" cy="910590"/>
            </a:xfrm>
            <a:prstGeom prst="rect">
              <a:avLst/>
            </a:prstGeom>
          </p:spPr>
        </p:pic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359493" y="3118339"/>
              <a:ext cx="10332320" cy="92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Proof sketch: </a:t>
              </a:r>
              <a:r>
                <a:rPr lang="en-US" sz="2000" dirty="0" smtClean="0"/>
                <a:t>Check the conditions for which                  is unobservable i.e.,</a:t>
              </a:r>
              <a:r>
                <a:rPr lang="en-US" sz="2000" b="1" dirty="0" smtClean="0"/>
                <a:t> </a:t>
              </a:r>
            </a:p>
            <a:p>
              <a:pPr marL="0" indent="0">
                <a:buNone/>
              </a:pPr>
              <a:endParaRPr lang="en-US" sz="2000" b="1" dirty="0"/>
            </a:p>
            <a:p>
              <a:pPr marL="0" indent="0">
                <a:buNone/>
              </a:pPr>
              <a:r>
                <a:rPr lang="en-US" sz="2000" b="1" dirty="0" smtClean="0"/>
                <a:t>                                                          ,  </a:t>
              </a:r>
              <a:r>
                <a:rPr lang="en-US" sz="2000" dirty="0" smtClean="0"/>
                <a:t>where </a:t>
              </a:r>
            </a:p>
            <a:p>
              <a:pPr marL="0" indent="0">
                <a:buNone/>
              </a:pPr>
              <a:endParaRPr lang="en-US" sz="2000" b="1" dirty="0"/>
            </a:p>
            <a:p>
              <a:r>
                <a:rPr lang="en-US" sz="2000" b="1" dirty="0" smtClean="0"/>
                <a:t> 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098" y="3237171"/>
              <a:ext cx="1402080" cy="21907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042" y="3950055"/>
              <a:ext cx="2586990" cy="25527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" y="4712890"/>
              <a:ext cx="1988820" cy="255270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478" y="2147272"/>
            <a:ext cx="251460" cy="17716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74" y="4889356"/>
            <a:ext cx="198882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-144934"/>
            <a:ext cx="8002588" cy="1260475"/>
          </a:xfrm>
        </p:spPr>
        <p:txBody>
          <a:bodyPr/>
          <a:lstStyle/>
          <a:p>
            <a:r>
              <a:rPr lang="en-US" dirty="0"/>
              <a:t>Modifying the input matrix </a:t>
            </a:r>
            <a:r>
              <a:rPr lang="en-US" dirty="0" smtClean="0"/>
              <a:t>B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77354" y="2411684"/>
            <a:ext cx="5688632" cy="76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Coordinated input scaling:</a:t>
            </a:r>
          </a:p>
          <a:p>
            <a:pPr lvl="1"/>
            <a:r>
              <a:rPr lang="en-US" sz="1800" dirty="0" smtClean="0"/>
              <a:t>Similar to encryption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77353" y="5868069"/>
            <a:ext cx="1031445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/>
              <a:t>Revealing attack: </a:t>
            </a:r>
            <a:r>
              <a:rPr lang="en-US" sz="2000" dirty="0" smtClean="0"/>
              <a:t>choose     such that     is “large” enough.</a:t>
            </a:r>
          </a:p>
          <a:p>
            <a:pPr lvl="1"/>
            <a:r>
              <a:rPr lang="en-US" sz="1800" dirty="0" smtClean="0"/>
              <a:t>Does not affect the system dynamics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99" y="6010562"/>
            <a:ext cx="219075" cy="1638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40" y="6030436"/>
            <a:ext cx="144780" cy="1143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60968" y="4355901"/>
            <a:ext cx="9937104" cy="1224136"/>
            <a:chOff x="260968" y="4355901"/>
            <a:chExt cx="9937104" cy="1224136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260968" y="4355901"/>
              <a:ext cx="9937104" cy="92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Theorem</a:t>
              </a:r>
              <a:r>
                <a:rPr lang="en-US" sz="2000" b="1" dirty="0" smtClean="0"/>
                <a:t> 3</a:t>
              </a:r>
              <a:r>
                <a:rPr lang="en-US" sz="2000" b="1" dirty="0" smtClean="0"/>
                <a:t>. </a:t>
              </a:r>
              <a:r>
                <a:rPr lang="en-US" sz="2000" dirty="0" smtClean="0"/>
                <a:t>Let                        and apply             at time   . The output trajectory is described by</a:t>
              </a:r>
              <a:endParaRPr lang="en-US" sz="2000" dirty="0"/>
            </a:p>
            <a:p>
              <a:pPr marL="0" indent="0">
                <a:buNone/>
              </a:pPr>
              <a:endParaRPr lang="en-US" sz="2000" b="1" dirty="0" smtClean="0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482" y="4443117"/>
              <a:ext cx="1887855" cy="2324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69" y="4481109"/>
              <a:ext cx="889635" cy="17716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688" y="4488214"/>
              <a:ext cx="116205" cy="17907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389" y="4970437"/>
              <a:ext cx="3004185" cy="6096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128272" y="899517"/>
            <a:ext cx="4114178" cy="3511368"/>
            <a:chOff x="5057874" y="899517"/>
            <a:chExt cx="4114178" cy="3511368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874" y="899517"/>
              <a:ext cx="4114178" cy="3511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6110646" y="2843733"/>
              <a:ext cx="459396" cy="504056"/>
              <a:chOff x="5475174" y="2828985"/>
              <a:chExt cx="459396" cy="504056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475174" y="2828985"/>
                <a:ext cx="459396" cy="5040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969" y="2987749"/>
                <a:ext cx="251460" cy="177165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270526" y="1374077"/>
              <a:ext cx="752948" cy="504056"/>
              <a:chOff x="3080790" y="2660858"/>
              <a:chExt cx="752948" cy="50405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3080790" y="2660858"/>
                <a:ext cx="752948" cy="5040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2585" y="2819622"/>
                <a:ext cx="502920" cy="224790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5889102" y="3635821"/>
              <a:ext cx="752948" cy="504056"/>
              <a:chOff x="3080790" y="2660858"/>
              <a:chExt cx="752948" cy="504056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3080790" y="2660858"/>
                <a:ext cx="752948" cy="5040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2585" y="2819622"/>
                <a:ext cx="502920" cy="224790"/>
              </a:xfrm>
              <a:prstGeom prst="rect">
                <a:avLst/>
              </a:prstGeom>
            </p:spPr>
          </p:pic>
        </p:grp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77354" y="1475581"/>
            <a:ext cx="5688632" cy="54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Simply changing    to    affects the system performance under </a:t>
            </a:r>
            <a:r>
              <a:rPr lang="en-US" sz="2000" b="1" dirty="0" smtClean="0"/>
              <a:t>no attack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26" y="1544046"/>
            <a:ext cx="182880" cy="234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34" y="1605006"/>
            <a:ext cx="182880" cy="1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modifying 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2012-10-04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Teixeira et al. ”Revealing Stealthy Attacks in Control Systems”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515269" y="1547589"/>
            <a:ext cx="763284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Solution to reveal attacks: input scaling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89271" y="-36587"/>
            <a:ext cx="2185227" cy="2713236"/>
            <a:chOff x="8489271" y="-36587"/>
            <a:chExt cx="2185227" cy="27132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9271" y="-36587"/>
              <a:ext cx="2185227" cy="271323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9018314" y="827509"/>
              <a:ext cx="360040" cy="2880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020097" y="1697954"/>
              <a:ext cx="356475" cy="46087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735267" y="1883074"/>
              <a:ext cx="335815" cy="27956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735020" y="692840"/>
              <a:ext cx="342565" cy="40802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20" y="1715716"/>
            <a:ext cx="889635" cy="177165"/>
          </a:xfrm>
          <a:prstGeom prst="rect">
            <a:avLst/>
          </a:prstGeom>
        </p:spPr>
      </p:pic>
      <p:sp>
        <p:nvSpPr>
          <p:cNvPr id="25" name="Content Placeholder 7"/>
          <p:cNvSpPr txBox="1">
            <a:spLocks/>
          </p:cNvSpPr>
          <p:nvPr/>
        </p:nvSpPr>
        <p:spPr bwMode="auto">
          <a:xfrm>
            <a:off x="449362" y="2339677"/>
            <a:ext cx="763284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choose 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86" y="2494961"/>
            <a:ext cx="1062990" cy="175260"/>
          </a:xfrm>
          <a:prstGeom prst="rect">
            <a:avLst/>
          </a:prstGeom>
        </p:spPr>
      </p:pic>
      <p:pic>
        <p:nvPicPr>
          <p:cNvPr id="3074" name="Picture 2" descr="C:\Users\andretei\Dropbox\Iman_Andre\Active Defence\figures\pert_B_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" y="2843733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7"/>
          <p:cNvSpPr txBox="1">
            <a:spLocks/>
          </p:cNvSpPr>
          <p:nvPr/>
        </p:nvSpPr>
        <p:spPr bwMode="auto">
          <a:xfrm>
            <a:off x="5707729" y="5147989"/>
            <a:ext cx="38146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Stable </a:t>
            </a:r>
            <a:r>
              <a:rPr lang="en-US" dirty="0" smtClean="0">
                <a:solidFill>
                  <a:srgbClr val="000000"/>
                </a:solidFill>
              </a:rPr>
              <a:t>    results </a:t>
            </a:r>
            <a:r>
              <a:rPr lang="en-US" dirty="0" smtClean="0">
                <a:solidFill>
                  <a:srgbClr val="000000"/>
                </a:solidFill>
              </a:rPr>
              <a:t>in finite output energy</a:t>
            </a:r>
          </a:p>
        </p:txBody>
      </p:sp>
      <p:sp>
        <p:nvSpPr>
          <p:cNvPr id="18" name="Rectangle 17"/>
          <p:cNvSpPr/>
          <p:nvPr/>
        </p:nvSpPr>
        <p:spPr bwMode="auto">
          <a:xfrm flipH="1">
            <a:off x="2645498" y="3779837"/>
            <a:ext cx="2268360" cy="2429184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H="1">
            <a:off x="809402" y="5868069"/>
            <a:ext cx="1728192" cy="504056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0" name="Content Placeholder 7"/>
          <p:cNvSpPr txBox="1">
            <a:spLocks/>
          </p:cNvSpPr>
          <p:nvPr/>
        </p:nvSpPr>
        <p:spPr bwMode="auto">
          <a:xfrm>
            <a:off x="5705946" y="2987749"/>
            <a:ext cx="450489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Attack begins at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Initial condition mismatch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1" name="Content Placeholder 7"/>
          <p:cNvSpPr txBox="1">
            <a:spLocks/>
          </p:cNvSpPr>
          <p:nvPr/>
        </p:nvSpPr>
        <p:spPr bwMode="auto">
          <a:xfrm>
            <a:off x="5705946" y="4067869"/>
            <a:ext cx="475252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Input scaling applied at </a:t>
            </a:r>
          </a:p>
          <a:p>
            <a:pPr lvl="1">
              <a:buClr>
                <a:srgbClr val="808080"/>
              </a:buClr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he attack is revealed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36" y="3143033"/>
            <a:ext cx="579120" cy="180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54" y="4211885"/>
            <a:ext cx="832485" cy="180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32" y="5262600"/>
            <a:ext cx="210312" cy="2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8" grpId="0" animBg="1"/>
      <p:bldP spid="19" grpId="0" animBg="1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output matrix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77353" y="5003973"/>
            <a:ext cx="10044150" cy="1066694"/>
            <a:chOff x="377353" y="2137079"/>
            <a:chExt cx="10044150" cy="1066694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377353" y="2137079"/>
              <a:ext cx="10044149" cy="1066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Theorem 4</a:t>
              </a:r>
              <a:r>
                <a:rPr lang="en-US" sz="2000" b="1" dirty="0" smtClean="0"/>
                <a:t>. </a:t>
              </a:r>
              <a:r>
                <a:rPr lang="en-US" sz="2000" dirty="0"/>
                <a:t>There exists a </a:t>
              </a:r>
              <a:r>
                <a:rPr lang="en-US" sz="2000" dirty="0" smtClean="0"/>
                <a:t>          generating a </a:t>
              </a:r>
              <a:r>
                <a:rPr lang="en-US" sz="2000" dirty="0"/>
                <a:t>stealthy attack </a:t>
              </a:r>
              <a:r>
                <a:rPr lang="en-US" sz="2000" dirty="0" smtClean="0"/>
                <a:t>to                 if </a:t>
              </a:r>
              <a:r>
                <a:rPr lang="en-US" sz="2000" dirty="0"/>
                <a:t>and only if there exists a non-empty </a:t>
              </a:r>
              <a:r>
                <a:rPr lang="en-US" sz="2000" dirty="0" smtClean="0"/>
                <a:t>            -invariant </a:t>
              </a:r>
              <a:r>
                <a:rPr lang="en-US" sz="2000" dirty="0"/>
                <a:t>subspace  </a:t>
              </a:r>
              <a:r>
                <a:rPr lang="en-US" sz="2000" dirty="0" smtClean="0"/>
                <a:t>   that </a:t>
              </a:r>
              <a:r>
                <a:rPr lang="en-US" sz="2000" dirty="0"/>
                <a:t>is contained </a:t>
              </a:r>
              <a:r>
                <a:rPr lang="en-US" sz="2000" dirty="0" smtClean="0"/>
                <a:t>in</a:t>
              </a:r>
              <a:endParaRPr lang="en-US" sz="2000" dirty="0" smtClean="0"/>
            </a:p>
            <a:p>
              <a:pPr marL="0" indent="0">
                <a:buNone/>
              </a:pPr>
              <a:endParaRPr lang="en-US" sz="2000" b="1" dirty="0" smtClean="0"/>
            </a:p>
            <a:p>
              <a:pPr marL="0" indent="0">
                <a:buNone/>
              </a:pPr>
              <a:endParaRPr lang="en-US" sz="20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456" y="2242337"/>
              <a:ext cx="803910" cy="21907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173" y="2202331"/>
              <a:ext cx="1497330" cy="29908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906" y="2552502"/>
              <a:ext cx="1049655" cy="25527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2540" y="2569127"/>
              <a:ext cx="194310" cy="17335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546" y="2807772"/>
              <a:ext cx="1139190" cy="245745"/>
            </a:xfrm>
            <a:prstGeom prst="rect">
              <a:avLst/>
            </a:prstGeom>
          </p:spPr>
        </p:pic>
      </p:grp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377354" y="1577085"/>
            <a:ext cx="9937104" cy="55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Consider 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89" y="1514053"/>
            <a:ext cx="1139190" cy="609600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77354" y="3347789"/>
            <a:ext cx="10314458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/>
              <a:t>Revealing attacks:</a:t>
            </a:r>
            <a:r>
              <a:rPr lang="en-US" sz="2000" dirty="0" smtClean="0"/>
              <a:t> add measurements so that                  becomes empty</a:t>
            </a:r>
          </a:p>
          <a:p>
            <a:pPr lvl="1"/>
            <a:r>
              <a:rPr lang="en-US" sz="1800" dirty="0" smtClean="0"/>
              <a:t>system dynamics are not affected </a:t>
            </a:r>
          </a:p>
          <a:p>
            <a:pPr lvl="1"/>
            <a:r>
              <a:rPr lang="en-US" sz="1800" dirty="0" smtClean="0"/>
              <a:t>Requires at most              new measurements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2" y="3419797"/>
            <a:ext cx="1390650" cy="24574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4" y="4103416"/>
            <a:ext cx="878205" cy="257175"/>
          </a:xfrm>
          <a:prstGeom prst="rect">
            <a:avLst/>
          </a:prstGeom>
        </p:spPr>
      </p:pic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77353" y="2267669"/>
            <a:ext cx="10314459" cy="9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/>
              <a:t>Observation: </a:t>
            </a:r>
            <a:r>
              <a:rPr lang="en-US" sz="2000" dirty="0" smtClean="0"/>
              <a:t>attacks remain </a:t>
            </a:r>
            <a:r>
              <a:rPr lang="en-US" sz="2000" b="1" i="1" dirty="0" smtClean="0"/>
              <a:t>stealthy</a:t>
            </a:r>
            <a:r>
              <a:rPr lang="en-US" sz="2000" dirty="0" smtClean="0"/>
              <a:t> w.r.t to     if and only if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and                   share common unobservable trajectories</a:t>
            </a:r>
            <a:endParaRPr lang="en-US" sz="2000" b="1" i="1" dirty="0" smtClean="0"/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14" y="2692799"/>
            <a:ext cx="1497330" cy="29908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0" y="2742229"/>
            <a:ext cx="1497330" cy="255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18" y="2326661"/>
            <a:ext cx="180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</a:t>
            </a:r>
            <a:r>
              <a:rPr lang="en-US" dirty="0" smtClean="0"/>
              <a:t>system </a:t>
            </a:r>
            <a:r>
              <a:rPr lang="en-US" dirty="0"/>
              <a:t>matrix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grpSp>
        <p:nvGrpSpPr>
          <p:cNvPr id="7" name="Group 6"/>
          <p:cNvGrpSpPr/>
          <p:nvPr/>
        </p:nvGrpSpPr>
        <p:grpSpPr>
          <a:xfrm>
            <a:off x="377354" y="5794329"/>
            <a:ext cx="9937104" cy="922678"/>
            <a:chOff x="377354" y="2195661"/>
            <a:chExt cx="9937104" cy="922678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377354" y="2195661"/>
              <a:ext cx="9937104" cy="92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Theorem</a:t>
              </a:r>
              <a:r>
                <a:rPr lang="en-US" sz="2000" b="1" dirty="0" smtClean="0"/>
                <a:t> 5</a:t>
              </a:r>
              <a:r>
                <a:rPr lang="en-US" sz="2000" b="1" dirty="0" smtClean="0"/>
                <a:t>. </a:t>
              </a:r>
              <a:r>
                <a:rPr lang="en-US" sz="2000" dirty="0"/>
                <a:t>All the </a:t>
              </a:r>
              <a:r>
                <a:rPr lang="en-US" sz="2000" dirty="0" smtClean="0"/>
                <a:t>zero-dynamics attacks associated with a given</a:t>
              </a:r>
            </a:p>
            <a:p>
              <a:pPr marL="0" indent="0">
                <a:buNone/>
              </a:pPr>
              <a:r>
                <a:rPr lang="en-US" sz="2000" dirty="0"/>
                <a:t>r</a:t>
              </a:r>
              <a:r>
                <a:rPr lang="en-US" sz="2000" dirty="0" smtClean="0"/>
                <a:t>emain stealthy with respect to                   if and only if</a:t>
              </a:r>
              <a:endParaRPr lang="en-US" sz="2000" dirty="0"/>
            </a:p>
            <a:p>
              <a:pPr marL="0" indent="0">
                <a:buNone/>
              </a:pPr>
              <a:endParaRPr lang="en-US" sz="2000" b="1" dirty="0" smtClean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500" y="2300919"/>
              <a:ext cx="803910" cy="2190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935" y="2614283"/>
              <a:ext cx="1497330" cy="2990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178" y="2649525"/>
              <a:ext cx="1535430" cy="257175"/>
            </a:xfrm>
            <a:prstGeom prst="rect">
              <a:avLst/>
            </a:prstGeom>
          </p:spPr>
        </p:pic>
      </p:grp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77354" y="1646449"/>
            <a:ext cx="9937104" cy="92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Consider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89" y="1724855"/>
            <a:ext cx="1413510" cy="255270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60039" y="4873383"/>
            <a:ext cx="10314459" cy="92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/>
              <a:t>Revealing attacks:</a:t>
            </a:r>
            <a:r>
              <a:rPr lang="en-US" sz="2000" dirty="0" smtClean="0"/>
              <a:t> choose       such that</a:t>
            </a:r>
          </a:p>
          <a:p>
            <a:pPr lvl="1"/>
            <a:r>
              <a:rPr lang="en-US" sz="1800" dirty="0" smtClean="0"/>
              <a:t>Affects the system dynamics and may also require re-designing the controller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9493" y="2902315"/>
            <a:ext cx="10332320" cy="1813626"/>
            <a:chOff x="359493" y="3118339"/>
            <a:chExt cx="10332320" cy="1813626"/>
          </a:xfrm>
        </p:grpSpPr>
        <p:pic>
          <p:nvPicPr>
            <p:cNvPr id="11" name="Picture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" y="3622395"/>
              <a:ext cx="4678680" cy="910590"/>
            </a:xfrm>
            <a:prstGeom prst="rect">
              <a:avLst/>
            </a:prstGeom>
          </p:spPr>
        </p:pic>
        <p:sp>
          <p:nvSpPr>
            <p:cNvPr id="24" name="Content Placeholder 2"/>
            <p:cNvSpPr txBox="1">
              <a:spLocks/>
            </p:cNvSpPr>
            <p:nvPr/>
          </p:nvSpPr>
          <p:spPr bwMode="auto">
            <a:xfrm>
              <a:off x="359493" y="3118339"/>
              <a:ext cx="10332320" cy="92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Proof sketch: </a:t>
              </a:r>
              <a:r>
                <a:rPr lang="en-US" sz="2000" dirty="0" smtClean="0"/>
                <a:t>Check the conditions for which                 is unobservable i.e.,</a:t>
              </a:r>
              <a:r>
                <a:rPr lang="en-US" sz="2000" b="1" dirty="0" smtClean="0"/>
                <a:t> </a:t>
              </a:r>
            </a:p>
            <a:p>
              <a:pPr marL="0" indent="0">
                <a:buNone/>
              </a:pPr>
              <a:endParaRPr lang="en-US" sz="2000" b="1" dirty="0"/>
            </a:p>
            <a:p>
              <a:pPr marL="0" indent="0">
                <a:buNone/>
              </a:pPr>
              <a:r>
                <a:rPr lang="en-US" sz="2000" b="1" dirty="0" smtClean="0"/>
                <a:t>                                                          ,  </a:t>
              </a:r>
              <a:r>
                <a:rPr lang="en-US" sz="2000" dirty="0" smtClean="0"/>
                <a:t>where </a:t>
              </a:r>
            </a:p>
            <a:p>
              <a:pPr marL="0" indent="0">
                <a:buNone/>
              </a:pPr>
              <a:endParaRPr lang="en-US" sz="2000" b="1" dirty="0"/>
            </a:p>
            <a:p>
              <a:r>
                <a:rPr lang="en-US" sz="2000" b="1" dirty="0" smtClean="0"/>
                <a:t>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6254" y="3222423"/>
              <a:ext cx="1402080" cy="2190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042" y="3950055"/>
              <a:ext cx="2586990" cy="25527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" y="4712890"/>
              <a:ext cx="1074420" cy="219075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4975665"/>
            <a:ext cx="1954530" cy="259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6" y="4980791"/>
            <a:ext cx="382905" cy="179070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77353" y="2150505"/>
            <a:ext cx="10314459" cy="9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/>
              <a:t>Observation: </a:t>
            </a:r>
            <a:r>
              <a:rPr lang="en-US" sz="2000" dirty="0" smtClean="0"/>
              <a:t>attacks remain </a:t>
            </a:r>
            <a:r>
              <a:rPr lang="en-US" sz="2000" b="1" i="1" dirty="0" smtClean="0"/>
              <a:t>stealthy</a:t>
            </a:r>
            <a:r>
              <a:rPr lang="en-US" sz="2000" dirty="0" smtClean="0"/>
              <a:t> w.r.t to     if and only if </a:t>
            </a:r>
            <a:r>
              <a:rPr lang="en-US" sz="2000" dirty="0"/>
              <a:t>the unobservable trajectories are </a:t>
            </a:r>
            <a:r>
              <a:rPr lang="en-US" sz="2000" b="1" i="1" dirty="0"/>
              <a:t>not </a:t>
            </a:r>
            <a:r>
              <a:rPr lang="en-US" sz="2000" b="1" i="1" dirty="0" smtClean="0"/>
              <a:t>perturbed</a:t>
            </a:r>
            <a:r>
              <a:rPr lang="en-US" sz="2000" b="1" i="1" dirty="0"/>
              <a:t> </a:t>
            </a:r>
            <a:r>
              <a:rPr lang="en-US" sz="2000" b="1" i="1" dirty="0" smtClean="0"/>
              <a:t> </a:t>
            </a:r>
            <a:r>
              <a:rPr lang="en-US" sz="2000" dirty="0" smtClean="0"/>
              <a:t>(similar to    )</a:t>
            </a:r>
            <a:endParaRPr lang="en-US" sz="2000" b="1" i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22" y="2230820"/>
            <a:ext cx="175260" cy="234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58" y="2537410"/>
            <a:ext cx="18288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modifying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2012-10-04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Teixeira et al. ”Revealing Stealthy Attacks in Control Systems”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515269" y="1547589"/>
            <a:ext cx="763284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Solution to reveal attacks:      such that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89271" y="-36587"/>
            <a:ext cx="2185227" cy="2713236"/>
            <a:chOff x="8489271" y="-36587"/>
            <a:chExt cx="2185227" cy="27132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9271" y="-36587"/>
              <a:ext cx="2185227" cy="271323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9018314" y="827509"/>
              <a:ext cx="360040" cy="2880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020097" y="1697954"/>
              <a:ext cx="356475" cy="46087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735267" y="1883074"/>
              <a:ext cx="335815" cy="27956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735020" y="692840"/>
              <a:ext cx="342565" cy="40802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9" y="2022854"/>
            <a:ext cx="1602105" cy="12134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10" y="2371849"/>
            <a:ext cx="147828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20" y="1697954"/>
            <a:ext cx="1954530" cy="259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06" y="1704294"/>
            <a:ext cx="382905" cy="179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2" y="2843733"/>
            <a:ext cx="3021330" cy="1213485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 bwMode="auto">
          <a:xfrm>
            <a:off x="2465586" y="2221964"/>
            <a:ext cx="1052084" cy="60456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 bwMode="auto">
          <a:xfrm>
            <a:off x="449362" y="3236339"/>
            <a:ext cx="763284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connect tank 3 to tank </a:t>
            </a:r>
            <a:r>
              <a:rPr lang="en-US" dirty="0" smtClean="0">
                <a:solidFill>
                  <a:srgbClr val="000000"/>
                </a:solidFill>
              </a:rPr>
              <a:t>1: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andretei\Dropbox\Iman_Andre\Active Defence\figures\pert_A_x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29" y="4068854"/>
            <a:ext cx="4410097" cy="33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retei\Dropbox\Iman_Andre\Active Defence\figures\pert_A_y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85" y="4078560"/>
            <a:ext cx="4410097" cy="33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 bwMode="auto">
          <a:xfrm flipH="1">
            <a:off x="6453225" y="4355901"/>
            <a:ext cx="692881" cy="2664296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H="1">
            <a:off x="4907706" y="6516141"/>
            <a:ext cx="1230287" cy="504056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H="1">
            <a:off x="2204752" y="4355901"/>
            <a:ext cx="1052921" cy="2664296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H="1">
            <a:off x="554365" y="5388882"/>
            <a:ext cx="1563008" cy="504056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8613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19</a:t>
            </a:fld>
            <a:endParaRPr lang="sv-SE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177554" y="2051645"/>
            <a:ext cx="763284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Zero-dynamics attacks are robust to initial condition mismatch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Proposed methods to reveal attacks by</a:t>
            </a:r>
          </a:p>
          <a:p>
            <a:pPr lvl="1"/>
            <a:r>
              <a:rPr lang="en-US" dirty="0" smtClean="0"/>
              <a:t>Changing C:  Adding measurements</a:t>
            </a:r>
          </a:p>
          <a:p>
            <a:pPr lvl="1"/>
            <a:r>
              <a:rPr lang="en-US" dirty="0" smtClean="0"/>
              <a:t>Changing A:  Modifying the open-loop dynamics</a:t>
            </a:r>
          </a:p>
          <a:p>
            <a:pPr lvl="1"/>
            <a:r>
              <a:rPr lang="en-US" dirty="0" smtClean="0"/>
              <a:t>Changing B:  Cooperatively scaling the input signals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measurements and scaling input signals does not affect the system performance</a:t>
            </a:r>
          </a:p>
          <a:p>
            <a:pPr marL="0" indent="0">
              <a:buFontTx/>
              <a:buNone/>
            </a:pPr>
            <a:endParaRPr lang="sv-SE" dirty="0" smtClean="0"/>
          </a:p>
          <a:p>
            <a:endParaRPr lang="sv-SE" sz="2000" dirty="0" smtClean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8874298" y="107429"/>
            <a:ext cx="1663962" cy="1752522"/>
            <a:chOff x="113385" y="1115541"/>
            <a:chExt cx="4175667" cy="5904656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85" y="5256095"/>
              <a:ext cx="4175667" cy="1764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" y="1115541"/>
              <a:ext cx="4090658" cy="4192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 flipH="1">
              <a:off x="2491874" y="1619597"/>
              <a:ext cx="549775" cy="5256584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flipH="1">
              <a:off x="1601489" y="1619597"/>
              <a:ext cx="792088" cy="52565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  <p:sp>
        <p:nvSpPr>
          <p:cNvPr id="13" name="Rectangle 12"/>
          <p:cNvSpPr/>
          <p:nvPr/>
        </p:nvSpPr>
        <p:spPr bwMode="auto">
          <a:xfrm flipH="1">
            <a:off x="1745506" y="3275781"/>
            <a:ext cx="432048" cy="1584176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1745506" y="2123653"/>
            <a:ext cx="432048" cy="648072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108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pic>
        <p:nvPicPr>
          <p:cNvPr id="9" name="Picture 2" descr="C:\Users\andretei\Dropbox\Licenciate Thesis\presentation\figures\CPS_at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32" y="1403573"/>
            <a:ext cx="4210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233338" y="1619597"/>
            <a:ext cx="648072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2000" dirty="0" err="1" smtClean="0"/>
              <a:t>Networked</a:t>
            </a:r>
            <a:r>
              <a:rPr lang="sv-SE" sz="2000" dirty="0" smtClean="0"/>
              <a:t> </a:t>
            </a:r>
            <a:r>
              <a:rPr lang="sv-SE" sz="2000" dirty="0" err="1" smtClean="0"/>
              <a:t>control</a:t>
            </a:r>
            <a:r>
              <a:rPr lang="sv-SE" sz="2000" dirty="0" smtClean="0"/>
              <a:t> systems </a:t>
            </a:r>
            <a:r>
              <a:rPr lang="sv-SE" sz="2000" dirty="0" err="1" smtClean="0"/>
              <a:t>are</a:t>
            </a:r>
            <a:r>
              <a:rPr lang="sv-SE" sz="2000" dirty="0" smtClean="0"/>
              <a:t> </a:t>
            </a:r>
            <a:r>
              <a:rPr lang="sv-SE" sz="2000" dirty="0" err="1" smtClean="0"/>
              <a:t>to</a:t>
            </a:r>
            <a:r>
              <a:rPr lang="sv-SE" sz="2000" dirty="0" smtClean="0"/>
              <a:t> a </a:t>
            </a:r>
            <a:r>
              <a:rPr lang="sv-SE" sz="2000" dirty="0" err="1" smtClean="0"/>
              <a:t>growing</a:t>
            </a:r>
            <a:r>
              <a:rPr lang="sv-SE" sz="2000" dirty="0" smtClean="0"/>
              <a:t> </a:t>
            </a:r>
            <a:r>
              <a:rPr lang="sv-SE" sz="2000" dirty="0" err="1" smtClean="0"/>
              <a:t>extent</a:t>
            </a:r>
            <a:r>
              <a:rPr lang="sv-SE" sz="2000" dirty="0" smtClean="0"/>
              <a:t> </a:t>
            </a:r>
            <a:r>
              <a:rPr lang="sv-SE" sz="2000" dirty="0" err="1" smtClean="0"/>
              <a:t>based</a:t>
            </a:r>
            <a:r>
              <a:rPr lang="sv-SE" sz="2000" dirty="0" smtClean="0"/>
              <a:t> on COTS</a:t>
            </a:r>
            <a:endParaRPr lang="sv-SE" sz="2000" b="1" dirty="0" smtClean="0"/>
          </a:p>
          <a:p>
            <a:endParaRPr lang="sv-SE" sz="2000" dirty="0" smtClean="0"/>
          </a:p>
          <a:p>
            <a:r>
              <a:rPr lang="sv-SE" sz="2000" dirty="0" err="1" smtClean="0"/>
              <a:t>Leads</a:t>
            </a:r>
            <a:r>
              <a:rPr lang="sv-SE" sz="2000" dirty="0" smtClean="0"/>
              <a:t> </a:t>
            </a:r>
            <a:r>
              <a:rPr lang="sv-SE" sz="2000" dirty="0" err="1" smtClean="0"/>
              <a:t>to</a:t>
            </a:r>
            <a:r>
              <a:rPr lang="sv-SE" sz="2000" dirty="0" smtClean="0"/>
              <a:t> </a:t>
            </a:r>
            <a:r>
              <a:rPr lang="sv-SE" sz="2000" b="1" dirty="0" err="1" smtClean="0"/>
              <a:t>increasing</a:t>
            </a:r>
            <a:r>
              <a:rPr lang="sv-SE" sz="2000" b="1" dirty="0" smtClean="0"/>
              <a:t> </a:t>
            </a:r>
            <a:r>
              <a:rPr lang="sv-SE" sz="2000" b="1" dirty="0" err="1" smtClean="0"/>
              <a:t>vulnerability</a:t>
            </a:r>
            <a:r>
              <a:rPr lang="sv-SE" sz="2000" b="1" dirty="0" smtClean="0"/>
              <a:t> </a:t>
            </a:r>
            <a:r>
              <a:rPr lang="sv-SE" sz="2000" dirty="0" err="1" smtClean="0"/>
              <a:t>to</a:t>
            </a:r>
            <a:r>
              <a:rPr lang="sv-SE" sz="2000" dirty="0" smtClean="0"/>
              <a:t> cyber-</a:t>
            </a:r>
            <a:r>
              <a:rPr lang="sv-SE" sz="2000" dirty="0" err="1" smtClean="0"/>
              <a:t>threats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many</a:t>
            </a:r>
            <a:r>
              <a:rPr lang="sv-SE" sz="2000" dirty="0" smtClean="0"/>
              <a:t> potential </a:t>
            </a:r>
            <a:r>
              <a:rPr lang="sv-SE" sz="2000" dirty="0" err="1" smtClean="0"/>
              <a:t>points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attacks</a:t>
            </a:r>
          </a:p>
          <a:p>
            <a:endParaRPr lang="sv-SE" sz="2000" dirty="0" smtClean="0"/>
          </a:p>
          <a:p>
            <a:r>
              <a:rPr lang="sv-SE" sz="2000" dirty="0" err="1" smtClean="0"/>
              <a:t>Need</a:t>
            </a:r>
            <a:r>
              <a:rPr lang="sv-SE" sz="2000" dirty="0" smtClean="0"/>
              <a:t> for </a:t>
            </a:r>
            <a:r>
              <a:rPr lang="sv-SE" sz="2000" dirty="0" err="1" smtClean="0"/>
              <a:t>tools</a:t>
            </a:r>
            <a:r>
              <a:rPr lang="sv-SE" sz="2000" dirty="0" smtClean="0"/>
              <a:t> and </a:t>
            </a:r>
            <a:r>
              <a:rPr lang="sv-SE" sz="2000" dirty="0" err="1" smtClean="0"/>
              <a:t>strategies</a:t>
            </a:r>
            <a:r>
              <a:rPr lang="sv-SE" sz="2000" dirty="0" smtClean="0"/>
              <a:t> </a:t>
            </a:r>
            <a:r>
              <a:rPr lang="sv-SE" sz="2000" dirty="0" err="1" smtClean="0"/>
              <a:t>to</a:t>
            </a:r>
            <a:r>
              <a:rPr lang="sv-SE" sz="2000" dirty="0" smtClean="0"/>
              <a:t> understand and </a:t>
            </a:r>
            <a:r>
              <a:rPr lang="sv-SE" sz="2000" dirty="0" err="1" smtClean="0"/>
              <a:t>mitigate</a:t>
            </a:r>
            <a:r>
              <a:rPr lang="sv-SE" sz="2000" dirty="0" smtClean="0"/>
              <a:t> attacks in </a:t>
            </a:r>
            <a:r>
              <a:rPr lang="sv-SE" sz="2000" dirty="0" err="1" smtClean="0"/>
              <a:t>networked</a:t>
            </a:r>
            <a:r>
              <a:rPr lang="sv-SE" sz="2000" dirty="0" smtClean="0"/>
              <a:t> </a:t>
            </a:r>
            <a:r>
              <a:rPr lang="sv-SE" sz="2000" dirty="0" err="1" smtClean="0"/>
              <a:t>control</a:t>
            </a:r>
            <a:r>
              <a:rPr lang="sv-SE" sz="2000" dirty="0" smtClean="0"/>
              <a:t> systems</a:t>
            </a:r>
            <a:endParaRPr lang="sv-SE" sz="2000" dirty="0"/>
          </a:p>
          <a:p>
            <a:endParaRPr lang="sv-SE" sz="2000" dirty="0" smtClean="0"/>
          </a:p>
          <a:p>
            <a:pPr marL="0" indent="0">
              <a:buFontTx/>
              <a:buNone/>
            </a:pPr>
            <a:endParaRPr lang="sv-SE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31075" y="5580037"/>
            <a:ext cx="1015539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2000" dirty="0" err="1" smtClean="0"/>
              <a:t>Related</a:t>
            </a:r>
            <a:r>
              <a:rPr lang="sv-SE" sz="2000" dirty="0" smtClean="0"/>
              <a:t> </a:t>
            </a:r>
            <a:r>
              <a:rPr lang="sv-SE" sz="2000" dirty="0" err="1" smtClean="0"/>
              <a:t>work</a:t>
            </a:r>
            <a:r>
              <a:rPr lang="sv-SE" sz="2000" dirty="0" smtClean="0"/>
              <a:t>: Basar, </a:t>
            </a:r>
            <a:r>
              <a:rPr lang="sv-SE" sz="2000" dirty="0" err="1" smtClean="0"/>
              <a:t>Sastry</a:t>
            </a:r>
            <a:r>
              <a:rPr lang="sv-SE" sz="2000" dirty="0" smtClean="0"/>
              <a:t>, Amin, </a:t>
            </a:r>
            <a:r>
              <a:rPr lang="sv-SE" sz="2000" dirty="0" err="1" smtClean="0"/>
              <a:t>Sinopoli</a:t>
            </a:r>
            <a:r>
              <a:rPr lang="sv-SE" sz="2000" dirty="0" smtClean="0"/>
              <a:t>, </a:t>
            </a:r>
            <a:r>
              <a:rPr lang="sv-SE" sz="2000" dirty="0" err="1" smtClean="0"/>
              <a:t>Bullo</a:t>
            </a:r>
            <a:r>
              <a:rPr lang="sv-SE" sz="2000" dirty="0" smtClean="0"/>
              <a:t>, </a:t>
            </a:r>
            <a:r>
              <a:rPr lang="sv-SE" sz="2000" dirty="0" err="1" smtClean="0"/>
              <a:t>Sundaram</a:t>
            </a:r>
            <a:r>
              <a:rPr lang="sv-SE" sz="2000" dirty="0" smtClean="0"/>
              <a:t>  </a:t>
            </a:r>
          </a:p>
        </p:txBody>
      </p:sp>
      <p:pic>
        <p:nvPicPr>
          <p:cNvPr id="11" name="Picture 3" descr="C:\Users\andretei\Dropbox\Licenciate Thesis\presentation\figures\CPS_norm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32" y="1401503"/>
            <a:ext cx="4210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output matrix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20</a:t>
            </a:fld>
            <a:endParaRPr lang="sv-SE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3" y="1979637"/>
            <a:ext cx="8734425" cy="4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Zero-Dynamics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0" y="2083641"/>
            <a:ext cx="2720340" cy="7600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77354" y="1619597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Physical </a:t>
            </a:r>
            <a:r>
              <a:rPr lang="en-US" dirty="0" smtClean="0"/>
              <a:t>p</a:t>
            </a:r>
            <a:r>
              <a:rPr lang="en-US" dirty="0" smtClean="0"/>
              <a:t>lant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33338" y="3105177"/>
            <a:ext cx="4104456" cy="10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Output-zeroing problem:</a:t>
            </a:r>
          </a:p>
          <a:p>
            <a:pPr lvl="1"/>
            <a:r>
              <a:rPr lang="en-US" dirty="0" smtClean="0"/>
              <a:t>Find    and    such that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0" y="3995861"/>
            <a:ext cx="3394710" cy="609600"/>
          </a:xfrm>
          <a:prstGeom prst="rect">
            <a:avLst/>
          </a:prstGeom>
        </p:spPr>
      </p:pic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913858" y="1619598"/>
            <a:ext cx="561662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Geometric Control framework</a:t>
            </a:r>
          </a:p>
          <a:p>
            <a:r>
              <a:rPr lang="en-US" dirty="0" smtClean="0"/>
              <a:t>Controlled Invariant Subspace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Controlled Invariant Subspace contained in </a:t>
            </a:r>
          </a:p>
          <a:p>
            <a:endParaRPr lang="en-US" dirty="0"/>
          </a:p>
          <a:p>
            <a:pPr lvl="1"/>
            <a:r>
              <a:rPr lang="en-US" dirty="0" smtClean="0"/>
              <a:t>Admits a maximum 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0" y="2562778"/>
            <a:ext cx="2318385" cy="25527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0" y="2988442"/>
            <a:ext cx="238696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29" y="4147121"/>
            <a:ext cx="4099560" cy="25527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18" y="4499352"/>
            <a:ext cx="266700" cy="20383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62179" y="4808212"/>
            <a:ext cx="6536055" cy="1739119"/>
            <a:chOff x="1457474" y="4874712"/>
            <a:chExt cx="6536055" cy="1739119"/>
          </a:xfrm>
          <a:noFill/>
        </p:grpSpPr>
        <p:pic>
          <p:nvPicPr>
            <p:cNvPr id="50" name="Picture 4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474" y="5419396"/>
              <a:ext cx="6536055" cy="119443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9" name="Content Placeholder 2"/>
            <p:cNvSpPr txBox="1">
              <a:spLocks/>
            </p:cNvSpPr>
            <p:nvPr/>
          </p:nvSpPr>
          <p:spPr bwMode="auto">
            <a:xfrm>
              <a:off x="3276067" y="4874712"/>
              <a:ext cx="3437991" cy="5613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Zero-Dynamics</a:t>
              </a:r>
              <a:endParaRPr lang="en-US" sz="2800" dirty="0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1601490" y="4859958"/>
            <a:ext cx="6840760" cy="175387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95" y="3728063"/>
            <a:ext cx="704850" cy="2552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90" y="3649570"/>
            <a:ext cx="200025" cy="152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66" y="3624910"/>
            <a:ext cx="180975" cy="1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8" grpId="0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QTP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2012-10-04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Teixeira et al. ”Revealing Stealthy Attacks in Control Systems”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515269" y="1547589"/>
            <a:ext cx="763284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Linearized and discretized model: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9" y="2120676"/>
            <a:ext cx="6899910" cy="19240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89271" y="-36587"/>
            <a:ext cx="2185227" cy="2713236"/>
            <a:chOff x="8489271" y="-36587"/>
            <a:chExt cx="2185227" cy="27132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9271" y="-36587"/>
              <a:ext cx="2185227" cy="271323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9018314" y="827509"/>
              <a:ext cx="360040" cy="2880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020097" y="1697954"/>
              <a:ext cx="356475" cy="46087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735267" y="1883074"/>
              <a:ext cx="335815" cy="27956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735020" y="692840"/>
              <a:ext cx="342565" cy="40802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18" y="4859957"/>
            <a:ext cx="5646420" cy="1213485"/>
          </a:xfrm>
          <a:prstGeom prst="rect">
            <a:avLst/>
          </a:prstGeom>
        </p:spPr>
      </p:pic>
      <p:sp>
        <p:nvSpPr>
          <p:cNvPr id="15" name="Content Placeholder 7"/>
          <p:cNvSpPr txBox="1">
            <a:spLocks/>
          </p:cNvSpPr>
          <p:nvPr/>
        </p:nvSpPr>
        <p:spPr bwMode="auto">
          <a:xfrm>
            <a:off x="521370" y="4139877"/>
            <a:ext cx="518457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Zero-dynamics parameterized by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13" y="5078412"/>
            <a:ext cx="1605915" cy="1213485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 bwMode="auto">
          <a:xfrm>
            <a:off x="6923820" y="4111754"/>
            <a:ext cx="373639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Unstable zero-dynamics </a:t>
            </a:r>
            <a:r>
              <a:rPr lang="en-US" dirty="0" smtClean="0">
                <a:solidFill>
                  <a:srgbClr val="000000"/>
                </a:solidFill>
              </a:rPr>
              <a:t>excited at        </a:t>
            </a:r>
            <a:r>
              <a:rPr lang="en-US" dirty="0" smtClean="0">
                <a:solidFill>
                  <a:srgbClr val="000000"/>
                </a:solidFill>
              </a:rPr>
              <a:t>by</a:t>
            </a:r>
          </a:p>
        </p:txBody>
      </p:sp>
      <p:pic>
        <p:nvPicPr>
          <p:cNvPr id="1026" name="Picture 2" descr="C:\Users\andretei\Dropbox\Iman_Andre\Active Defence\figures\pert_A_u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0" y="1547589"/>
            <a:ext cx="6438508" cy="48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14" y="4592226"/>
            <a:ext cx="57912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Control System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8" y="2011631"/>
            <a:ext cx="3545205" cy="7600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2012-10-04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Teixeira et al. ”Revealing Stealthy Attacks in Control Systems”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20" y="3812599"/>
            <a:ext cx="1230630" cy="255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30" y="5180751"/>
            <a:ext cx="1905000" cy="255270"/>
          </a:xfrm>
          <a:prstGeom prst="rect">
            <a:avLst/>
          </a:prstGeom>
        </p:spPr>
      </p:pic>
      <p:pic>
        <p:nvPicPr>
          <p:cNvPr id="19458" name="Picture 2" descr="C:\Users\andretei\Dropbox\HIConS 2012\presentation CPSWEEK 2012\figures\nc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6" y="1475581"/>
            <a:ext cx="404993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885822" y="1547589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Physical Plant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85822" y="3275781"/>
            <a:ext cx="3844460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LTI Feedback </a:t>
            </a:r>
            <a:r>
              <a:rPr lang="en-US" dirty="0" smtClean="0">
                <a:solidFill>
                  <a:srgbClr val="000000"/>
                </a:solidFill>
              </a:rPr>
              <a:t>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85822" y="4658688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LTI Anomaly </a:t>
            </a:r>
            <a:r>
              <a:rPr lang="en-US" dirty="0" smtClean="0">
                <a:solidFill>
                  <a:srgbClr val="000000"/>
                </a:solidFill>
              </a:rPr>
              <a:t>Detector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22" y="5887128"/>
            <a:ext cx="1562100" cy="255270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13858" y="5508029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Alarm triggered if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4210" y="4804278"/>
            <a:ext cx="3033504" cy="524063"/>
            <a:chOff x="584210" y="4804278"/>
            <a:chExt cx="3033504" cy="524063"/>
          </a:xfrm>
        </p:grpSpPr>
        <p:pic>
          <p:nvPicPr>
            <p:cNvPr id="35" name="Picture 3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10" y="5003973"/>
              <a:ext cx="1737360" cy="25527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 bwMode="auto">
            <a:xfrm>
              <a:off x="2493237" y="4804278"/>
              <a:ext cx="0" cy="52406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Content Placeholder 2"/>
            <p:cNvSpPr txBox="1">
              <a:spLocks/>
            </p:cNvSpPr>
            <p:nvPr/>
          </p:nvSpPr>
          <p:spPr bwMode="auto">
            <a:xfrm>
              <a:off x="2681610" y="4930572"/>
              <a:ext cx="936104" cy="308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Clr>
                  <a:srgbClr val="808080"/>
                </a:buClr>
                <a:buFontTx/>
                <a:buNone/>
              </a:pPr>
              <a:r>
                <a:rPr lang="en-US" sz="1800" b="1" dirty="0" smtClean="0">
                  <a:solidFill>
                    <a:srgbClr val="FF0000"/>
                  </a:solidFill>
                </a:rPr>
                <a:t>Alarm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512788" y="323452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[T, HiCoNS’12]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107429"/>
            <a:ext cx="8002588" cy="1260475"/>
          </a:xfrm>
        </p:spPr>
        <p:txBody>
          <a:bodyPr/>
          <a:lstStyle/>
          <a:p>
            <a:r>
              <a:rPr lang="en-US" dirty="0" smtClean="0"/>
              <a:t>Zero-Dynamics Attack Model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8" y="2270169"/>
            <a:ext cx="4025265" cy="7600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2012-10-04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Teixeira et al. ”Revealing Stealthy Attacks in Control Systems”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885822" y="1259557"/>
            <a:ext cx="4780564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Physical </a:t>
            </a:r>
            <a:r>
              <a:rPr lang="en-US" dirty="0" smtClean="0">
                <a:solidFill>
                  <a:srgbClr val="000000"/>
                </a:solidFill>
              </a:rPr>
              <a:t>Plant under attack</a:t>
            </a:r>
          </a:p>
          <a:p>
            <a:pPr>
              <a:buClr>
                <a:srgbClr val="808080"/>
              </a:buClr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85822" y="3491805"/>
            <a:ext cx="478056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Attack policy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Computed using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Open-loop policy</a:t>
            </a:r>
          </a:p>
          <a:p>
            <a:pPr lvl="1">
              <a:buClr>
                <a:srgbClr val="80808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Attack Goals and Constraints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Reach an unsafe state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Remain stealthy</a:t>
            </a:r>
          </a:p>
        </p:txBody>
      </p:sp>
      <p:sp>
        <p:nvSpPr>
          <p:cNvPr id="3" name="Rectangle 2"/>
          <p:cNvSpPr/>
          <p:nvPr/>
        </p:nvSpPr>
        <p:spPr>
          <a:xfrm>
            <a:off x="8512788" y="323452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[T, HiCoNS’12]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1" y="2267669"/>
            <a:ext cx="4114178" cy="351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584210" y="5651350"/>
            <a:ext cx="3033504" cy="524063"/>
            <a:chOff x="584210" y="4804278"/>
            <a:chExt cx="3033504" cy="524063"/>
          </a:xfrm>
        </p:grpSpPr>
        <p:pic>
          <p:nvPicPr>
            <p:cNvPr id="35" name="Picture 3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10" y="5003973"/>
              <a:ext cx="1737360" cy="25527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 bwMode="auto">
            <a:xfrm>
              <a:off x="2493237" y="4804278"/>
              <a:ext cx="0" cy="52406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Content Placeholder 2"/>
            <p:cNvSpPr txBox="1">
              <a:spLocks/>
            </p:cNvSpPr>
            <p:nvPr/>
          </p:nvSpPr>
          <p:spPr bwMode="auto">
            <a:xfrm>
              <a:off x="2681610" y="4930572"/>
              <a:ext cx="936104" cy="308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Clr>
                  <a:srgbClr val="808080"/>
                </a:buClr>
                <a:buFontTx/>
                <a:buNone/>
              </a:pPr>
              <a:r>
                <a:rPr lang="en-US" sz="1800" b="1" dirty="0" smtClean="0">
                  <a:solidFill>
                    <a:srgbClr val="FF0000"/>
                  </a:solidFill>
                </a:rPr>
                <a:t>Alarm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13" y="3434693"/>
            <a:ext cx="271553" cy="184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95" y="3983285"/>
            <a:ext cx="803910" cy="228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74" y="1716552"/>
            <a:ext cx="5324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24" y="107429"/>
            <a:ext cx="8762249" cy="1260475"/>
          </a:xfrm>
        </p:spPr>
        <p:txBody>
          <a:bodyPr/>
          <a:lstStyle/>
          <a:p>
            <a:r>
              <a:rPr lang="en-US" sz="2800" dirty="0" err="1" smtClean="0"/>
              <a:t>Testbed</a:t>
            </a:r>
            <a:r>
              <a:rPr lang="en-US" sz="2800" dirty="0" smtClean="0"/>
              <a:t> for Networked Control System Security</a:t>
            </a:r>
            <a:endParaRPr lang="en-US" sz="28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682694" y="1475581"/>
            <a:ext cx="4603015" cy="3619644"/>
            <a:chOff x="2609602" y="2051645"/>
            <a:chExt cx="5487937" cy="4315514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602" y="2051645"/>
              <a:ext cx="5487937" cy="4315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 descr="C:\Users\andretei\Dropbox\HIConS 2012\figures\quadruple_tan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617" y="2074465"/>
              <a:ext cx="2725620" cy="300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98" y="4355901"/>
            <a:ext cx="5038899" cy="16668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69134" y="6257527"/>
            <a:ext cx="1261348" cy="474638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[J, 2000]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504" y="6012085"/>
            <a:ext cx="6415836" cy="474638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Quadruple-tank process has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 unstable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zero if   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986" y="6012085"/>
            <a:ext cx="1936528" cy="54092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88654" y="1331565"/>
            <a:ext cx="3115246" cy="2990840"/>
            <a:chOff x="1187624" y="1412776"/>
            <a:chExt cx="2664264" cy="27132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0669" y="1412776"/>
              <a:ext cx="2185227" cy="27132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/>
            <a:srcRect l="28270" r="54340"/>
            <a:stretch/>
          </p:blipFill>
          <p:spPr>
            <a:xfrm>
              <a:off x="1187624" y="2492896"/>
              <a:ext cx="288000" cy="49072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l="56536" r="26073"/>
            <a:stretch/>
          </p:blipFill>
          <p:spPr>
            <a:xfrm>
              <a:off x="3563888" y="2492896"/>
              <a:ext cx="288000" cy="49072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sp>
        <p:nvSpPr>
          <p:cNvPr id="18" name="Rectangle 17"/>
          <p:cNvSpPr/>
          <p:nvPr/>
        </p:nvSpPr>
        <p:spPr>
          <a:xfrm>
            <a:off x="8082210" y="1013916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[T, HiCoNS’12]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35421"/>
            <a:ext cx="8002588" cy="1260475"/>
          </a:xfrm>
        </p:spPr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2012-10-04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Teixeira et al. ”Revealing Stealthy Attacks in Control Systems”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" y="5256095"/>
            <a:ext cx="4175667" cy="176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62" y="1115541"/>
            <a:ext cx="4090658" cy="419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09802" y="2351647"/>
            <a:ext cx="4780564" cy="402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b="1" dirty="0" smtClean="0">
                <a:solidFill>
                  <a:srgbClr val="000000"/>
                </a:solidFill>
              </a:rPr>
              <a:t>Attack Goal: </a:t>
            </a:r>
            <a:r>
              <a:rPr lang="en-US" dirty="0" smtClean="0">
                <a:solidFill>
                  <a:srgbClr val="000000"/>
                </a:solidFill>
              </a:rPr>
              <a:t>Empty tank 3</a:t>
            </a:r>
          </a:p>
          <a:p>
            <a:pPr>
              <a:buClr>
                <a:srgbClr val="80808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Zero-dynamics </a:t>
            </a:r>
            <a:r>
              <a:rPr lang="en-US" dirty="0" smtClean="0">
                <a:solidFill>
                  <a:srgbClr val="000000"/>
                </a:solidFill>
              </a:rPr>
              <a:t>attack on both actuators</a:t>
            </a:r>
          </a:p>
          <a:p>
            <a:pPr>
              <a:buClr>
                <a:srgbClr val="80808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Tank 3 becomes empty</a:t>
            </a:r>
          </a:p>
          <a:p>
            <a:pPr>
              <a:buClr>
                <a:srgbClr val="808080"/>
              </a:buClr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The attack is </a:t>
            </a:r>
            <a:r>
              <a:rPr lang="en-US" b="1" dirty="0" smtClean="0">
                <a:solidFill>
                  <a:srgbClr val="000000"/>
                </a:solidFill>
              </a:rPr>
              <a:t>detected</a:t>
            </a:r>
          </a:p>
          <a:p>
            <a:pPr marL="0" indent="0">
              <a:buClr>
                <a:srgbClr val="808080"/>
              </a:buClr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 flipH="1">
            <a:off x="2491875" y="1619597"/>
            <a:ext cx="45719" cy="5256584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2609602" y="1619597"/>
            <a:ext cx="45719" cy="5256584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1601490" y="1619597"/>
            <a:ext cx="45719" cy="5256584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89271" y="-36587"/>
            <a:ext cx="2185227" cy="2713236"/>
            <a:chOff x="8489271" y="-36587"/>
            <a:chExt cx="2185227" cy="27132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9271" y="-36587"/>
              <a:ext cx="2185227" cy="271323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9018314" y="827509"/>
              <a:ext cx="360040" cy="2880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020097" y="1697954"/>
              <a:ext cx="356475" cy="46087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9735267" y="1883074"/>
              <a:ext cx="335815" cy="27956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735020" y="692840"/>
              <a:ext cx="342565" cy="40802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8721719" y="6125241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[T, HiCoNS’12]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14" y="35421"/>
            <a:ext cx="8002588" cy="1260475"/>
          </a:xfrm>
        </p:spPr>
        <p:txBody>
          <a:bodyPr/>
          <a:lstStyle/>
          <a:p>
            <a:r>
              <a:rPr lang="en-US" dirty="0" smtClean="0"/>
              <a:t>Experimental Result – 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2012-10-04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Teixeira et al. ”Revealing Stealthy Attacks in Control Systems”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" y="5256095"/>
            <a:ext cx="4175667" cy="176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62" y="1115541"/>
            <a:ext cx="4090658" cy="419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09802" y="2351647"/>
            <a:ext cx="4780564" cy="402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Smooth increase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What causes it?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Does it compromise the attack’s </a:t>
            </a:r>
            <a:r>
              <a:rPr lang="en-US" dirty="0" err="1" smtClean="0">
                <a:solidFill>
                  <a:srgbClr val="000000"/>
                </a:solidFill>
              </a:rPr>
              <a:t>stealthiness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buClr>
                <a:srgbClr val="808080"/>
              </a:buClr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Abrupt increase</a:t>
            </a:r>
          </a:p>
          <a:p>
            <a:pPr lvl="1">
              <a:buClr>
                <a:srgbClr val="808080"/>
              </a:buClr>
            </a:pPr>
            <a:r>
              <a:rPr lang="en-US" dirty="0" smtClean="0">
                <a:solidFill>
                  <a:srgbClr val="000000"/>
                </a:solidFill>
              </a:rPr>
              <a:t>How can it be induced so that attacks are revealed?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80808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808080"/>
              </a:buClr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 flipH="1">
            <a:off x="2491874" y="1619597"/>
            <a:ext cx="549775" cy="5256584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1601489" y="1619597"/>
            <a:ext cx="792088" cy="525658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89271" y="-36587"/>
            <a:ext cx="2185227" cy="2713236"/>
            <a:chOff x="8489271" y="-36587"/>
            <a:chExt cx="2185227" cy="27132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9271" y="-36587"/>
              <a:ext cx="2185227" cy="271323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9018314" y="827509"/>
              <a:ext cx="360040" cy="2880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020097" y="1697954"/>
              <a:ext cx="356475" cy="46087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9735267" y="1883074"/>
              <a:ext cx="335815" cy="27956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735020" y="692840"/>
              <a:ext cx="342565" cy="40802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673498" y="1979637"/>
            <a:ext cx="7632848" cy="3384376"/>
          </a:xfrm>
        </p:spPr>
        <p:txBody>
          <a:bodyPr/>
          <a:lstStyle/>
          <a:p>
            <a:pPr marL="0" indent="0">
              <a:buNone/>
            </a:pPr>
            <a:endParaRPr lang="sv-SE" sz="2400" dirty="0" smtClean="0"/>
          </a:p>
          <a:p>
            <a:r>
              <a:rPr lang="en-US" sz="2400" dirty="0" smtClean="0"/>
              <a:t>Revisit zero-dynamics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Output behavior with initial condition mismatch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Revealing zero-dynamics attacks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866520" y="107429"/>
            <a:ext cx="1663962" cy="1752522"/>
            <a:chOff x="113385" y="1115541"/>
            <a:chExt cx="4175667" cy="5904656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85" y="5256095"/>
              <a:ext cx="4175667" cy="1764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" y="1115541"/>
              <a:ext cx="4090658" cy="4192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 flipH="1">
              <a:off x="2491874" y="1619597"/>
              <a:ext cx="549775" cy="5256584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flipH="1">
              <a:off x="1601489" y="1619597"/>
              <a:ext cx="792088" cy="52565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Times"/>
              </a:endParaRPr>
            </a:p>
          </p:txBody>
        </p:sp>
      </p:grpSp>
      <p:sp>
        <p:nvSpPr>
          <p:cNvPr id="13" name="Rectangle 12"/>
          <p:cNvSpPr/>
          <p:nvPr/>
        </p:nvSpPr>
        <p:spPr bwMode="auto">
          <a:xfrm flipH="1">
            <a:off x="1241450" y="4139877"/>
            <a:ext cx="432048" cy="504056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1241450" y="3275781"/>
            <a:ext cx="432048" cy="504056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mtClean="0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574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Zero-Dynamics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12" y="2282792"/>
            <a:ext cx="2720340" cy="7600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2012-10-04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Teixeira et al. ”Revealing Stealthy Attacks in Control Systems”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2C7D4F-9EBB-401E-A080-B1B00EB264C5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34376" y="1818748"/>
            <a:ext cx="3203418" cy="5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Physical </a:t>
            </a:r>
            <a:r>
              <a:rPr lang="en-US" dirty="0" smtClean="0"/>
              <a:t>p</a:t>
            </a:r>
            <a:r>
              <a:rPr lang="en-US" dirty="0" smtClean="0"/>
              <a:t>lant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705946" y="1775497"/>
            <a:ext cx="4104456" cy="10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Output-zeroing problem:</a:t>
            </a:r>
          </a:p>
          <a:p>
            <a:pPr lvl="1"/>
            <a:r>
              <a:rPr lang="en-US" dirty="0" smtClean="0"/>
              <a:t>Find    and    such that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38" y="2666181"/>
            <a:ext cx="3394710" cy="609600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2122219" y="3918434"/>
            <a:ext cx="6536055" cy="1739119"/>
            <a:chOff x="1457474" y="4874712"/>
            <a:chExt cx="6536055" cy="1739119"/>
          </a:xfrm>
          <a:noFill/>
        </p:grpSpPr>
        <p:pic>
          <p:nvPicPr>
            <p:cNvPr id="50" name="Picture 4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474" y="5419396"/>
              <a:ext cx="6536055" cy="119443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9" name="Content Placeholder 2"/>
            <p:cNvSpPr txBox="1">
              <a:spLocks/>
            </p:cNvSpPr>
            <p:nvPr/>
          </p:nvSpPr>
          <p:spPr bwMode="auto">
            <a:xfrm>
              <a:off x="3276067" y="4874712"/>
              <a:ext cx="3437991" cy="5613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Zero-Dynamics</a:t>
              </a:r>
              <a:endParaRPr lang="en-US" sz="2800" dirty="0"/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1961530" y="3970180"/>
            <a:ext cx="6840760" cy="175387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8" y="2319890"/>
            <a:ext cx="200025" cy="152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74" y="2295230"/>
            <a:ext cx="180975" cy="1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mathcal{P}:\left\{\begin{aligned}&#10;x_{k+1}&amp;=A x_k+B \tilde{u}_k + G w_k\\&#10;y_k&amp;=C x_k + v_k %+ E f_k&#10;\end{aligned}\right.&#10;\end{equation*}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&#10;\begin{equation*}\label{eq:residue_threshold}&#10;\| r_k \| &gt; \delta_r + \delta_\alpha\, \rm{?}&#10;\end{equation*}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begin{aligned}&#10;A&amp;=\begin{bmatrix}&#10;0.975     &amp;     0     &amp;    0.042      &amp;   0\\&#10;         0 &amp;   0.977  &amp;    0           &amp; 0.044\\&#10;         0 &amp;       0   &amp;    0.958      &amp;   0\\&#10;         0 &amp;       0   &amp;    0           &amp; 0.956&#10;\end{bmatrix},&#10;B&amp;=\begin{bmatrix}&#10;    0.0515   &amp; 0.0016\\&#10;    0.0019   &amp; 0.0447\\&#10;         0   &amp; 0.0737\\&#10;    0.0850   &amp;      0\\&#10;\end{bmatrix},\\&#10;C&amp;=\begin{bmatrix}&#10;0.2  &amp;   0   &amp;0 &amp;0\\&#10;0    &amp;   0.2 &amp;0 &amp;0&#10;\end{bmatrix}&#10;\end{aligned}&#10;\end{equation*}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V^\star =&#10;\begin{bmatrix}&#10;     0  &amp;   0\\&#10;     0  &amp;   0\\&#10;    -1  &amp;   0\\&#10;     0  &amp;   1&#10;\end{bmatrix},\quad&#10;F=\begin{bmatrix}&#10;0     &amp;    0  &amp; -0.8057  &amp;  0.0302\\&#10;0     &amp;    0  &amp;  0.0349  &amp; -0.9844&#10;\end{bmatrix}&#10;\end{equation*}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$z_0 = \epsilon \begin{bmatrix}0\\ 0\\ -0.72\\0.69\end{bmatrix}$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k=0&#10;\end{equation*}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mathcal{P}:\left\{\begin{aligned}&#10;x_{k+1}&amp;=A x_k+Ba_k\\&#10;y_k&amp;=C x_k&#10;\end{aligned}\right.&#10;\end{equation*}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begin{aligned}&#10;x_{k+1}&amp;=(A +BF)x_k\\&#10;0 &amp;=C x_k&#10;\end{aligned},\quad x_0=z_0&#10;\end{equation*}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z_0&#10;\end{equation*}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F&#10;\end{equation*}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centering&#10;\begin{equation*}\label{eq:zero_dynamics}&#10;\begin{aligned}&#10;x_{k+1} &amp;= (A+BF)x_k\\&#10;0 &amp;= Cx_k,&#10;\end{aligned}&#10;\end{equation*}%\flushright&#10;with $x_0\in\mathcal{V}^\star\subset\rm{ker}(C)$ and $F$ such that $(A+BF)\mathcal{V}^\star \subseteq \mathcal{V}^\star$.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mathcal{P}:\left\{\begin{aligned}&#10;x_{k+1}&amp;=A x_k+Ba_k\\&#10;y_k&amp;=C x_k&#10;\end{aligned}\right. ,\quad x_0=0&#10;\end{equation*}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begin{aligned}&#10;x_{k+1}&amp;=A x_k+Ba_k\\&#10;0 &amp;=C x_k&#10;\end{aligned},\quad x_0=0&#10;\end{equation*}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centering&#10;\begin{equation*}\label{eq:zero_dynamics}&#10;\begin{aligned}&#10;z_{k+1} &amp;= (A+BF)z_k\\&#10;a_k &amp;= Fz_k,&#10;\end{aligned}&#10;\end{equation*}%\flushright&#10;with $z_0\in\mathcal{V}^\star\subset\rm{ker}(C)$ and&#10;&#10; $F$ such that $(A+BF)\mathcal{V}^\star \subseteq \mathcal{V}^\star$.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begin{aligned}&#10;x_{k+1}&amp;=A x_k+Ba_k\\&#10;0 &amp;=C x_k&#10;\end{aligned},\quad \mbox{if}\; x_0=z_0\in\mathcal{V}^\star&#10;\end{equation*}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controller_space_state}&#10;u_k = \mathcal{F}(\tilde{y}_k)&#10;\end{equation*}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x_0\neq z_0&#10;\end{equation*}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begin{aligned}&#10;e_{k+1} &amp;= Ae_k\\&#10;y_k &amp;= C e_k&#10;\end{aligned}\;,\; e_0 = -z_0&#10;\end{equation*}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zero_dynamics}&#10;\begin{aligned}&#10;z_{k+1} &amp;= (A+BF)z_k\\&#10;a_k &amp;= Fz_k&#10;\end{aligned}\; , \; z_0\in\mathcal{V}^\star&#10;\end{equation*}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z_0&#10;\end{equation*}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z_0&#10;\end{equation*}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A&#10;\end{equation*}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P}&#10;\end{equation*}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modified_system_attacked}&#10;\begin{aligned}&#10;\begin{bmatrix}&#10;x_{k+1}\\&#10;z_{k+1}&#10;\end{bmatrix}&#10; &amp;=&#10; \begin{bmatrix}&#10;\tilde{A} &amp; \tilde{B}F\\&#10;0 &amp; A+BF&#10;\end{bmatrix}&#10; \begin{bmatrix}&#10;x_{k}\\&#10;z_{k}&#10;\end{bmatrix}\\&#10;y_k &amp;=&#10;\begin{bmatrix}&#10;\tilde{C} &amp; 0&#10;\end{bmatrix}&#10; \begin{bmatrix}&#10;x_{k}\\&#10;z_{k}&#10;\end{bmatrix}&#10;\end{aligned}&#10;\end{equation*}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y_k\neq0&#10;\end{equation*}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x_0=z_0 \in \mathcal{V}^\star&#10;\end{equation*}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residual_dynamics}&#10;r_k  = \mathcal{D}(u_{k-1} ,\;\tilde{y}_k)&#10;\end{equation*}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Sigma=(A,B,C)&#10;\end{equation*}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\Sigma=(\tilde A,\tilde B,\tilde C)&#10;\end{equation*}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modified_system_attacked}&#10;\begin{aligned}&#10;\begin{bmatrix}&#10;x_{k+1}\\&#10;z_{k+1}&#10;\end{bmatrix}&#10; &amp;=&#10; \begin{bmatrix}&#10;A&amp; BF\\&#10;0 &amp; A+BF&#10;\end{bmatrix}&#10; \begin{bmatrix}&#10;x_{k}\\&#10;z_{k}&#10;\end{bmatrix}\\&#10;y_k &amp;=&#10;\begin{bmatrix}&#10;C &amp; 0&#10;\end{bmatrix}&#10; \begin{bmatrix}&#10;x_{k}\\&#10;z_{k}&#10;\end{bmatrix}&#10;\end{aligned}&#10;\end{equation*}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x_0=z_0 \in \mathcal{V}^\star&#10;\end{equation*}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B = BW&#10;\end{equation*}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W&#10;\end{equation*}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W&#10;\end{equation*}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B(W-I)Fz_0 \neq 0&#10;\end{equation*}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begin{bmatrix}&#10;\lambda I -A&amp; -BF - B(W-I)F\\&#10; 0            &amp;  \lambda I-(A+BF)\\&#10; C &amp; 0\end{bmatrix}&#10; \begin{bmatrix}&#10; z_0\\&#10; z_0&#10; \end{bmatrix} = 0&#10;\end{equation*}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$x_0=z_0 \in \mathcal{V}^\star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&#10;\begin{equation*}\label{eq:residue_threshold}&#10;\| r_k \| &gt; \delta_r + \delta_\alpha %,\quad \delta_r\in \mathbb{R}^+&#10;\end{equation*}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$\left(\lambda I - (A+BF)\right)z_0 = 0$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B(W-I)Fz_0 = 0&#10;\end{equation*}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$z_0 \in \mathcal{V}^\star$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\Sigma =(A,\tilde B,C )&#10;\end{equation*}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^\star \subseteq \ker(B(W-I)F)&#10;\end{equation*}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y_k&#10;\end{equation*}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alpha&#10;\end{equation*}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B&#10;\end{equation*}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B&#10;\end{equation*}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W^{-1}&#10;\end{equation*}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&#10;\begin{equation*}\label{eq:residue_threshold}&#10;\| r_k \| &gt; \delta_r + \delta_\alpha\, \rm{?}&#10;\end{equation*}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W^{-1}&#10;\end{equation*}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W&#10;\end{equation*}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z_k=x_k=z\in\mathcal{V}^\star&#10;\end{equation*}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W=\alpha I&#10;\end{equation*}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k&#10;\end{equation*}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begin{aligned}&#10;e_{k+1} &amp;= Ae_k\\&#10;y_k &amp;= C e_k&#10;\end{aligned}\;,\; e_0 = (1-\alpha)z&#10;\end{equation*}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W=\alpha I&#10;\end{equation*}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alpha = 0.987&#10;\end{equation*}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k=0&#10;\end{equation*}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k=100&#10;\end{equation*}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mathcal{P}^a:\left\{\begin{aligned}&#10;x^a_{k+1}&amp;=A x^a_k+B a_k\\&#10;y^a_k&amp;=C x^a_k &#10;\end{aligned}\right.,\quad x^a_0 = 0&#10;\end{equation*}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A&#10;\end{equation*}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C =\begin{bmatrix} &#10;C\\&#10;\Delta C&#10;\end{bmatrix}&#10;\end{equation*}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X} = \tilde{\mathcal{V}}^\star\cap \mathcal{V}^\star&#10;\end{equation*}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box{dim}(\mathcal{V}^\star)&#10;\end{equation*}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\Sigma =(A,B,\tilde C )&#10;\end{equation*}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Sigma =(A,B,C )&#10;\end{equation*}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C&#10;\end{equation*}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$z_0 \in \mathcal{V}^\star$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\Sigma =(A,B,\tilde C )&#10;\end{equation*}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(A+BF)&#10;\end{equation*}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a_k&#10;\end{equation*}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X}&#10;\end{equation*}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^\star \cap \ker{\tilde{C}}&#10;\end{equation*}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A = A + \Delta A&#10;\end{equation*}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^\star \cap \ker(\Delta A) = \emptyset&#10;\end{equation*}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Delta A&#10;\end{equation*}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A&#10;\end{equation*}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 B&#10;\end{equation*}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begin{bmatrix}&#10;\lambda I -A-\Delta A &amp; -BF\\&#10; 0            &amp;  \lambda I-(A+BF)\\&#10; C &amp; 0\end{bmatrix}&#10; \begin{bmatrix}&#10; z_0\\&#10; z_0&#10; \end{bmatrix} = 0&#10;\end{equation*}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$x_0=z_0 \in \mathcal{V}^\star$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$\left(\lambda I - (A+BF)\right)z_0 = 0$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A,B,C&#10;\end{equation*}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Delta A z_0 = 0&#10;\end{equation*}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$z_0 \in \mathcal{V}^\star$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tilde\Sigma =(\tilde A,B,C )&#10;\end{equation*}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^\star \subseteq \ker(\Delta A)&#10;\end{equation*}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V^\star =&#10;\begin{bmatrix}&#10;     0  &amp;   0\\&#10;     0  &amp;   0\\&#10;    -1  &amp;   0\\&#10;     0  &amp;   1&#10;\end{bmatrix}&#10;\end{equation*}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Delta A =&#10;\begin{bmatrix}&#10; 0  &amp; \Delta&#10;\end{bmatrix}&#10;\end{equation*}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^\star \cap \ker(\Delta A) = \emptyset&#10;\end{equation*}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Delta A&#10;\end{equation*}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Delta A =&#10;\begin{bmatrix}&#10;0     &amp;    0  &amp; 0.0397  &amp;  0\\&#10;0     &amp;    0  &amp;  0  &amp; 0\\&#10;0     &amp;    0  &amp;  -0.0402  &amp; 0\\&#10;0     &amp;    0  &amp;  0  &amp; 0&#10;\end{bmatrix}&#10;\end{equation*}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\usepackage{algorithm}&#10;\usepackage{algorithmic,color}&#10;&#10;\newtheorem{theorem}{Theorem}&#10;\newcommand{\range}{\operatorname{Im}}&#10;\newcommand{\kernel}{\operatorname{Ker}}&#10;&#10;\newcommand{\Hlessgtr}{\overset{H_0}{\underset{H_1}{\lessgtr}}}&#10;&#10;\pagestyle{empty}&#10;\begin{document}&#10;\begin{algorithm}&#10;\caption{Algorithm to deploy additional measurements revealing zero-dynamics attacks. \label{alg:measurements}}&#10;\begin{algorithmic}&#10;\STATE Initialize $\mathcal{M}\gets\{C_i\}$ as the set of additional measurements available;&#10;\STATE $j \gets 0$;&#10;\STATE $\mathcal{X}_0\gets\mathcal{V}^\star$;&#10;\REPEAT&#10;\FORALL{$C_i \in \mathcal{M}$}&#10;\STATE  $\mathcal{Y}_i \gets \mathcal{X}_j \cap \ker{C_i}$;&#10;\ENDFOR&#10;\STATE Choose $C_i \in \mathcal{M}$ such that $\rm{dim}(\mathcal{Y}_i)$ is minimized;&#10;\STATE Compute $\mathcal{X}_{j+1}$ as the maximal $(A+BF)$-invariant contained in $\mathcal{Y}_i$;&#10;\STATE $j \gets j+1$;&#10;\UNTIL{$\mathcal{X}_{j}=\emptyset$ \OR $\mathcal{X}_{j-1} = \mathcal{X}_{j}$}&#10;\end{algorithmic}&#10;\end{algorithm}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x_k = \bar{x}_k + x^a_k \Rightarrow  \mathcal{P} = \bar{\mathcal{P}}  + \mathcal{P}^a ,\quad \bar{x}_0 = x_0,\;x^a_0 = 0&#10;\end{equation*}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mathcal{P}:\left\{\begin{aligned}&#10;x_{k+1}&amp;=A x_k+Ba_k\\&#10;y_k&amp;=C x_k&#10;\end{aligned}\right.&#10;\end{equation*}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\label{eq:plant_state space_faults}&#10;\begin{aligned}&#10;x_{k+1}&amp;=(A +BF)x_k\\&#10;0 &amp;=C x_k&#10;\end{aligned},\quad x_0=z_0&#10;\end{equation*}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:\; A\mathcal{V} \subseteq \mathcal{V} + \range(B)&#10;\end{equation*}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exists F:\;(A+BF)\mathcal{V} \subseteq \mathcal{V} &#10;\end{equation*}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:\; A\mathcal{V} \subseteq \mathcal{V} + \range(B)\;\mbox{and}\; \mathcal{V}  \subseteq \rm{ker}(C)&#10;\end{equation*}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mathcal{V}^\star&#10;\end{equation*}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\ker(C)&#10;\end{equation*}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z_0&#10;\end{equation*}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begin{equation*}&#10;F&#10;\end{equation*}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kernel}{\operatorname{Ker}}&#10;&#10;\newcommand{\Hlessgtr}{\overset{H_0}{\underset{H_1}{\lessgtr}}}&#10;&#10;\pagestyle{empty}&#10;\begin{document}&#10;\centering&#10;\begin{equation*}\label{eq:zero_dynamics}&#10;\begin{aligned}&#10;x_{k+1} &amp;= (A+BF)x_k\\&#10;0 &amp;= Cx_k,&#10;\end{aligned}&#10;\end{equation*}%\flushright&#10;with $x_0\in\mathcal{V}^\star\subset\rm{ker}(C)$ and $F$ such that $(A+BF)\mathcal{V}^\star \subseteq \mathcal{V}^\star$.&#10;\end{document}"/>
  <p:tag name="IGUANATEXSIZE" val="20"/>
</p:tagLst>
</file>

<file path=ppt/theme/theme1.xml><?xml version="1.0" encoding="utf-8"?>
<a:theme xmlns:a="http://schemas.openxmlformats.org/drawingml/2006/main" name="KTH eng logo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 eng logo</Template>
  <TotalTime>36880</TotalTime>
  <Words>1172</Words>
  <Application>Microsoft Office PowerPoint</Application>
  <PresentationFormat>Custom</PresentationFormat>
  <Paragraphs>272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KTH eng logo</vt:lpstr>
      <vt:lpstr>Revealing Stealthy Attacks in Control Systems</vt:lpstr>
      <vt:lpstr>Motivation</vt:lpstr>
      <vt:lpstr>Networked Control System</vt:lpstr>
      <vt:lpstr>Zero-Dynamics Attack Model</vt:lpstr>
      <vt:lpstr>Testbed for Networked Control System Security</vt:lpstr>
      <vt:lpstr>Experimental Result</vt:lpstr>
      <vt:lpstr>Experimental Result – Why?</vt:lpstr>
      <vt:lpstr>Outline</vt:lpstr>
      <vt:lpstr>Zero-Dynamics</vt:lpstr>
      <vt:lpstr>Zero-Dynamics Attack</vt:lpstr>
      <vt:lpstr>Initial Condition Mismatch</vt:lpstr>
      <vt:lpstr>Revealing Zero-Dynamics Attacks</vt:lpstr>
      <vt:lpstr>Modifying the input matrix B (1)</vt:lpstr>
      <vt:lpstr>Modifying the input matrix B (2)</vt:lpstr>
      <vt:lpstr>Example – modifying B</vt:lpstr>
      <vt:lpstr>Modifying the output matrix C</vt:lpstr>
      <vt:lpstr>Modifying the system matrix A</vt:lpstr>
      <vt:lpstr>Example – modifying A</vt:lpstr>
      <vt:lpstr>Summary</vt:lpstr>
      <vt:lpstr>Modifying the output matrix C</vt:lpstr>
      <vt:lpstr>Zero-Dynamics</vt:lpstr>
      <vt:lpstr>Example - QTP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Teixeira</dc:creator>
  <cp:lastModifiedBy>André Teixeira</cp:lastModifiedBy>
  <cp:revision>528</cp:revision>
  <dcterms:created xsi:type="dcterms:W3CDTF">2012-04-09T15:01:34Z</dcterms:created>
  <dcterms:modified xsi:type="dcterms:W3CDTF">2012-10-04T20:07:55Z</dcterms:modified>
</cp:coreProperties>
</file>