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60" r:id="rId4"/>
    <p:sldId id="262" r:id="rId5"/>
    <p:sldId id="330" r:id="rId6"/>
    <p:sldId id="263" r:id="rId7"/>
    <p:sldId id="264" r:id="rId8"/>
    <p:sldId id="266" r:id="rId9"/>
    <p:sldId id="261" r:id="rId10"/>
    <p:sldId id="258" r:id="rId11"/>
    <p:sldId id="259" r:id="rId12"/>
    <p:sldId id="265" r:id="rId13"/>
    <p:sldId id="267" r:id="rId14"/>
    <p:sldId id="272" r:id="rId15"/>
    <p:sldId id="273" r:id="rId16"/>
    <p:sldId id="274" r:id="rId17"/>
    <p:sldId id="283" r:id="rId18"/>
    <p:sldId id="280" r:id="rId19"/>
    <p:sldId id="281" r:id="rId20"/>
    <p:sldId id="282" r:id="rId21"/>
    <p:sldId id="276" r:id="rId22"/>
    <p:sldId id="284" r:id="rId23"/>
    <p:sldId id="277" r:id="rId24"/>
    <p:sldId id="279" r:id="rId25"/>
    <p:sldId id="268" r:id="rId26"/>
    <p:sldId id="275" r:id="rId27"/>
    <p:sldId id="278" r:id="rId28"/>
    <p:sldId id="310" r:id="rId29"/>
    <p:sldId id="285" r:id="rId30"/>
    <p:sldId id="286" r:id="rId31"/>
    <p:sldId id="287" r:id="rId32"/>
    <p:sldId id="288" r:id="rId33"/>
    <p:sldId id="292" r:id="rId34"/>
    <p:sldId id="293" r:id="rId35"/>
    <p:sldId id="294" r:id="rId36"/>
    <p:sldId id="295" r:id="rId37"/>
    <p:sldId id="289" r:id="rId38"/>
    <p:sldId id="269" r:id="rId39"/>
    <p:sldId id="317" r:id="rId40"/>
    <p:sldId id="318" r:id="rId41"/>
    <p:sldId id="296" r:id="rId42"/>
    <p:sldId id="297" r:id="rId43"/>
    <p:sldId id="298" r:id="rId44"/>
    <p:sldId id="299" r:id="rId45"/>
    <p:sldId id="300" r:id="rId46"/>
    <p:sldId id="311" r:id="rId47"/>
    <p:sldId id="312" r:id="rId48"/>
    <p:sldId id="313" r:id="rId49"/>
    <p:sldId id="314" r:id="rId50"/>
    <p:sldId id="315" r:id="rId51"/>
    <p:sldId id="290" r:id="rId52"/>
    <p:sldId id="270" r:id="rId53"/>
    <p:sldId id="302" r:id="rId54"/>
    <p:sldId id="303" r:id="rId55"/>
    <p:sldId id="320" r:id="rId56"/>
    <p:sldId id="319" r:id="rId57"/>
    <p:sldId id="305" r:id="rId58"/>
    <p:sldId id="321" r:id="rId59"/>
    <p:sldId id="322" r:id="rId60"/>
    <p:sldId id="323" r:id="rId61"/>
    <p:sldId id="271" r:id="rId62"/>
    <p:sldId id="304" r:id="rId63"/>
    <p:sldId id="324" r:id="rId64"/>
    <p:sldId id="325" r:id="rId65"/>
    <p:sldId id="328" r:id="rId66"/>
    <p:sldId id="307" r:id="rId67"/>
    <p:sldId id="308" r:id="rId68"/>
    <p:sldId id="309" r:id="rId69"/>
    <p:sldId id="326" r:id="rId70"/>
    <p:sldId id="327" r:id="rId71"/>
    <p:sldId id="329" r:id="rId72"/>
    <p:sldId id="306" r:id="rId73"/>
    <p:sldId id="316" r:id="rId74"/>
    <p:sldId id="291" r:id="rId75"/>
    <p:sldId id="332" r:id="rId7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FCC"/>
    <a:srgbClr val="595241"/>
    <a:srgbClr val="8B0917"/>
    <a:srgbClr val="FFFFFF"/>
    <a:srgbClr val="FAE5DE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19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0322E-57A9-4802-9F78-06D8AB5256A5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C6532-1290-45F2-8F45-49FF1FE58F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10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Quem já conhecia os princípios antes?</a:t>
            </a:r>
          </a:p>
          <a:p>
            <a:r>
              <a:rPr lang="pt-BR" dirty="0" smtClean="0"/>
              <a:t>Quem</a:t>
            </a:r>
            <a:r>
              <a:rPr lang="pt-BR" baseline="0" dirty="0" smtClean="0"/>
              <a:t> consegue citar e explicar os 5 princípios?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514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err="1" smtClean="0"/>
              <a:t>Principios</a:t>
            </a:r>
            <a:r>
              <a:rPr lang="pt-BR" baseline="0" dirty="0" smtClean="0"/>
              <a:t> SOLID podem ajudar!</a:t>
            </a:r>
            <a:endParaRPr lang="pt-BR" dirty="0" smtClean="0"/>
          </a:p>
          <a:p>
            <a:r>
              <a:rPr lang="pt-BR" dirty="0" smtClean="0"/>
              <a:t>Descritos por Robert C. Martin, aka “Uncle</a:t>
            </a:r>
            <a:r>
              <a:rPr lang="pt-BR" baseline="0" dirty="0" smtClean="0"/>
              <a:t> Bob”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Não</a:t>
            </a:r>
            <a:r>
              <a:rPr lang="pt-BR" baseline="0" dirty="0" smtClean="0"/>
              <a:t> deve ser aplicado cegamente, sem bom senso!</a:t>
            </a: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Dica: utilize o Princípio quando “sentir as dores”!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</a:t>
            </a:r>
            <a:r>
              <a:rPr lang="en-US" sz="1200" dirty="0" err="1" smtClean="0"/>
              <a:t>classe</a:t>
            </a:r>
            <a:r>
              <a:rPr lang="en-US" sz="1200" dirty="0" smtClean="0"/>
              <a:t> é </a:t>
            </a:r>
            <a:r>
              <a:rPr lang="en-US" sz="1200" dirty="0" err="1" smtClean="0"/>
              <a:t>focada</a:t>
            </a:r>
            <a:r>
              <a:rPr lang="en-US" sz="1200" dirty="0" smtClean="0"/>
              <a:t> </a:t>
            </a:r>
            <a:r>
              <a:rPr lang="en-US" sz="1200" dirty="0" err="1" smtClean="0"/>
              <a:t>em</a:t>
            </a:r>
            <a:r>
              <a:rPr lang="en-US" sz="1200" dirty="0" smtClean="0"/>
              <a:t> </a:t>
            </a:r>
            <a:r>
              <a:rPr lang="en-US" sz="1200" dirty="0" err="1" smtClean="0"/>
              <a:t>apenas</a:t>
            </a:r>
            <a:r>
              <a:rPr lang="en-US" sz="1200" dirty="0" smtClean="0"/>
              <a:t> </a:t>
            </a:r>
            <a:r>
              <a:rPr lang="en-US" sz="1200" dirty="0" err="1" smtClean="0"/>
              <a:t>uma</a:t>
            </a:r>
            <a:r>
              <a:rPr lang="en-US" sz="1200" dirty="0" smtClean="0"/>
              <a:t> </a:t>
            </a:r>
            <a:r>
              <a:rPr lang="en-US" sz="1200" dirty="0" err="1" smtClean="0"/>
              <a:t>coisa</a:t>
            </a:r>
            <a:r>
              <a:rPr lang="en-US" sz="1200" dirty="0" smtClean="0"/>
              <a:t> (</a:t>
            </a:r>
            <a:r>
              <a:rPr lang="en-US" sz="1200" dirty="0" err="1" smtClean="0"/>
              <a:t>conceito</a:t>
            </a:r>
            <a:r>
              <a:rPr lang="en-US" sz="1200" dirty="0" smtClean="0"/>
              <a:t>, </a:t>
            </a:r>
            <a:r>
              <a:rPr lang="en-US" sz="1200" dirty="0" err="1" smtClean="0"/>
              <a:t>regra</a:t>
            </a:r>
            <a:r>
              <a:rPr lang="en-US" sz="1200" dirty="0" smtClean="0"/>
              <a:t>, </a:t>
            </a:r>
            <a:r>
              <a:rPr lang="en-US" sz="1200" dirty="0" err="1" smtClean="0"/>
              <a:t>serviço</a:t>
            </a:r>
            <a:r>
              <a:rPr lang="en-US" sz="1200" dirty="0" smtClean="0"/>
              <a:t>, </a:t>
            </a:r>
            <a:r>
              <a:rPr lang="en-US" sz="1200" dirty="0" err="1" smtClean="0"/>
              <a:t>etc</a:t>
            </a:r>
            <a:r>
              <a:rPr lang="en-US" sz="1200" dirty="0" smtClean="0"/>
              <a:t>)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Canivete suiço:</a:t>
            </a:r>
            <a:r>
              <a:rPr lang="pt-BR" baseline="0" dirty="0" smtClean="0"/>
              <a:t> e se for preciso trocar a faca por um abridor de lata? E se a faca quebrar?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Reuso = com</a:t>
            </a:r>
            <a:r>
              <a:rPr lang="pt-BR" baseline="0" dirty="0" smtClean="0"/>
              <a:t> um unica responsabilidade é maior a chance de reaproveitar</a:t>
            </a:r>
          </a:p>
          <a:p>
            <a:r>
              <a:rPr lang="pt-BR" baseline="0" dirty="0" smtClean="0"/>
              <a:t>Clareza = codigo tende a ser mais curto, sem ações inesperadas</a:t>
            </a:r>
          </a:p>
          <a:p>
            <a:r>
              <a:rPr lang="pt-BR" baseline="0" dirty="0" smtClean="0"/>
              <a:t>Nomeaçao = com um unica responsabilidade fica mais facil encontrar um nome</a:t>
            </a:r>
          </a:p>
          <a:p>
            <a:r>
              <a:rPr lang="pt-BR" baseline="0" dirty="0" smtClean="0"/>
              <a:t>Leitura facil = se é claro, tem bons nomes e curtos fica bem mais facil a leitura e entendimento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Reuso = com</a:t>
            </a:r>
            <a:r>
              <a:rPr lang="pt-BR" baseline="0" dirty="0" smtClean="0"/>
              <a:t> um unica responsabilidade é maior a chance de reaproveitar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Clareza = </a:t>
            </a:r>
            <a:r>
              <a:rPr lang="pt-BR" baseline="0" dirty="0" err="1" smtClean="0"/>
              <a:t>codigo</a:t>
            </a:r>
            <a:r>
              <a:rPr lang="pt-BR" baseline="0" dirty="0" smtClean="0"/>
              <a:t> tende a ser mais curto, sem ações inesperadas, ou seja, menor chance de ter bugs!</a:t>
            </a:r>
          </a:p>
          <a:p>
            <a:r>
              <a:rPr lang="pt-BR" baseline="0" dirty="0" err="1" smtClean="0"/>
              <a:t>Nomeaçao</a:t>
            </a:r>
            <a:r>
              <a:rPr lang="pt-BR" baseline="0" dirty="0" smtClean="0"/>
              <a:t> = com um unica responsabilidade fica mais facil encontrar um nome</a:t>
            </a:r>
          </a:p>
          <a:p>
            <a:r>
              <a:rPr lang="pt-BR" baseline="0" dirty="0" smtClean="0"/>
              <a:t>Leitura facil = se é claro, tem bons nomes e curtos fica bem mais facil a leitura e entendimento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515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Reuso = com</a:t>
            </a:r>
            <a:r>
              <a:rPr lang="pt-BR" baseline="0" dirty="0" smtClean="0"/>
              <a:t> um unica responsabilidade é maior a chance de reaproveitar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Clareza = </a:t>
            </a:r>
            <a:r>
              <a:rPr lang="pt-BR" baseline="0" dirty="0" err="1" smtClean="0"/>
              <a:t>codigo</a:t>
            </a:r>
            <a:r>
              <a:rPr lang="pt-BR" baseline="0" dirty="0" smtClean="0"/>
              <a:t> tende a ser mais curto, sem ações inesperadas, ou seja, menor chance de ter bugs!</a:t>
            </a:r>
          </a:p>
          <a:p>
            <a:r>
              <a:rPr lang="pt-BR" baseline="0" dirty="0" err="1" smtClean="0"/>
              <a:t>Nomeaçao</a:t>
            </a:r>
            <a:r>
              <a:rPr lang="pt-BR" baseline="0" dirty="0" smtClean="0"/>
              <a:t> = com um unica responsabilidade fica mais facil encontrar um nome</a:t>
            </a:r>
          </a:p>
          <a:p>
            <a:r>
              <a:rPr lang="pt-BR" baseline="0" dirty="0" smtClean="0"/>
              <a:t>Leitura facil = se é claro, tem bons nomes e curtos fica bem mais facil a leitura e entendimento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299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Reuso = com</a:t>
            </a:r>
            <a:r>
              <a:rPr lang="pt-BR" baseline="0" dirty="0" smtClean="0"/>
              <a:t> um unica responsabilidade é maior a chance de reaproveitar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Clareza = </a:t>
            </a:r>
            <a:r>
              <a:rPr lang="pt-BR" baseline="0" dirty="0" err="1" smtClean="0"/>
              <a:t>codigo</a:t>
            </a:r>
            <a:r>
              <a:rPr lang="pt-BR" baseline="0" dirty="0" smtClean="0"/>
              <a:t> tende a ser mais curto, sem ações inesperadas, ou seja, menor chance de ter bugs!</a:t>
            </a:r>
          </a:p>
          <a:p>
            <a:r>
              <a:rPr lang="pt-BR" baseline="0" dirty="0" err="1" smtClean="0"/>
              <a:t>Nomeaçao</a:t>
            </a:r>
            <a:r>
              <a:rPr lang="pt-BR" baseline="0" dirty="0" smtClean="0"/>
              <a:t> = com um unica responsabilidade fica mais facil encontrar um nome</a:t>
            </a:r>
          </a:p>
          <a:p>
            <a:r>
              <a:rPr lang="pt-BR" baseline="0" dirty="0" smtClean="0"/>
              <a:t>Leitura facil = se é claro, tem bons nomes e curtos fica bem mais facil a leitura e entendimento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28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Existem várias ‘</a:t>
            </a:r>
            <a:r>
              <a:rPr lang="pt-BR" baseline="0" dirty="0" smtClean="0"/>
              <a:t>dimensões’: eficiência, testabilidade, confiabilidade, usabilidade, monitorável, manutenibilidade, clareza</a:t>
            </a:r>
          </a:p>
          <a:p>
            <a:r>
              <a:rPr lang="pt-BR" baseline="0" dirty="0" smtClean="0"/>
              <a:t>Qual a mais básica?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Reuso = com</a:t>
            </a:r>
            <a:r>
              <a:rPr lang="pt-BR" baseline="0" dirty="0" smtClean="0"/>
              <a:t> um unica responsabilidade é maior a chance de reaproveitar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Clareza = codigo tende a ser mais curto, sem ações inesperadas, ou seja, menor chance de ter bugs!</a:t>
            </a:r>
          </a:p>
          <a:p>
            <a:r>
              <a:rPr lang="pt-BR" baseline="0" dirty="0" smtClean="0"/>
              <a:t>Nomeaçao = com um unica responsabilidade fica mais facil encontrar um nome</a:t>
            </a:r>
          </a:p>
          <a:p>
            <a:r>
              <a:rPr lang="pt-BR" baseline="0" dirty="0" smtClean="0"/>
              <a:t>Leitura facil = se é claro, tem bons nomes e curtos fica bem mais facil a leitura e entendimento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569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Granularidade: Responsabilidade</a:t>
            </a:r>
            <a:r>
              <a:rPr lang="pt-BR" baseline="0" dirty="0" smtClean="0"/>
              <a:t> pode ser tão grande ou tão pequena qto se queira! Dica: pensar em razões para mudar</a:t>
            </a:r>
          </a:p>
          <a:p>
            <a:r>
              <a:rPr lang="pt-BR" baseline="0" dirty="0" smtClean="0"/>
              <a:t>Explosão: pode dificultar o entendimento; porem não existirá muito mais código do que se houvessem poucas classes – a logica geral é a mesma; e a clareza,  tende a facilitar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Granularidade: Responsabilidade</a:t>
            </a:r>
            <a:r>
              <a:rPr lang="pt-BR" baseline="0" dirty="0" smtClean="0"/>
              <a:t> pode ser tão grande ou tão pequena qto se queira! Dica: pensar em razões para mudar</a:t>
            </a:r>
          </a:p>
          <a:p>
            <a:r>
              <a:rPr lang="pt-BR" baseline="0" dirty="0" smtClean="0"/>
              <a:t>Explosão: pode dificultar o entendimento; porem não existirá muito mais código do que se houvessem poucas classes – a logica geral é a mesma; e a clareza,  tende a facilitar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75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Granularidade: Responsabilidade</a:t>
            </a:r>
            <a:r>
              <a:rPr lang="pt-BR" baseline="0" dirty="0" smtClean="0"/>
              <a:t> pode ser tão grande ou tão pequena qto se queira! Dica: pensar em razões para mudar</a:t>
            </a:r>
          </a:p>
          <a:p>
            <a:r>
              <a:rPr lang="pt-BR" baseline="0" dirty="0" smtClean="0"/>
              <a:t>Explosão: pode dificultar o entendimento; porem não existirá muito mais código do que se houvessem poucas classes – a logica geral é a mesma; e a clareza,  tende a facilitar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ETL básico: CSV para banco de dados (é incrível como isto ainda é comum</a:t>
            </a:r>
            <a:r>
              <a:rPr lang="pt-BR" baseline="0" dirty="0" smtClean="0"/>
              <a:t>...)</a:t>
            </a:r>
          </a:p>
          <a:p>
            <a:endParaRPr lang="pt-BR" dirty="0" smtClean="0"/>
          </a:p>
          <a:p>
            <a:r>
              <a:rPr lang="pt-BR" dirty="0" smtClean="0"/>
              <a:t>Depois do DEMO:</a:t>
            </a:r>
          </a:p>
          <a:p>
            <a:r>
              <a:rPr lang="pt-BR" b="1" dirty="0" smtClean="0"/>
              <a:t>SRP é a ‘mãe’ de todos os demais princípios SOLID. Os demais princípios</a:t>
            </a:r>
            <a:r>
              <a:rPr lang="pt-BR" b="1" baseline="0" dirty="0" smtClean="0"/>
              <a:t> são como técnicas ou heurísticas para aplicar SRP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/>
              <a:t>Usar ‘if’ ou ‘switches’ ou incluir</a:t>
            </a:r>
            <a:r>
              <a:rPr lang="pt-BR" b="0" baseline="0" dirty="0" smtClean="0"/>
              <a:t> código diretamente </a:t>
            </a:r>
            <a:r>
              <a:rPr lang="pt-BR" b="0" dirty="0" smtClean="0"/>
              <a:t>não deve ser a primeira opção!</a:t>
            </a:r>
          </a:p>
          <a:p>
            <a:r>
              <a:rPr lang="pt-BR" b="0" dirty="0" smtClean="0">
                <a:solidFill>
                  <a:srgbClr val="FF0000"/>
                </a:solidFill>
              </a:rPr>
              <a:t>Exceto para</a:t>
            </a:r>
            <a:r>
              <a:rPr lang="pt-BR" b="0" baseline="0" dirty="0" smtClean="0">
                <a:solidFill>
                  <a:srgbClr val="FF0000"/>
                </a:solidFill>
              </a:rPr>
              <a:t> corrigir bugs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necessário preparar seu</a:t>
            </a:r>
            <a:r>
              <a:rPr lang="pt-BR" baseline="0" dirty="0" smtClean="0"/>
              <a:t> código para OCP!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Pode ser sofisticado ao usar </a:t>
            </a:r>
            <a:r>
              <a:rPr lang="pt-BR" baseline="0" dirty="0" err="1" smtClean="0"/>
              <a:t>delegates</a:t>
            </a:r>
            <a:r>
              <a:rPr lang="pt-BR" baseline="0" dirty="0" smtClean="0"/>
              <a:t>/lambdas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762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Herança: </a:t>
            </a:r>
            <a:r>
              <a:rPr lang="pt-BR" baseline="0" dirty="0" smtClean="0"/>
              <a:t>polimorfismo/</a:t>
            </a:r>
            <a:r>
              <a:rPr lang="pt-BR" dirty="0" err="1" smtClean="0"/>
              <a:t>sobrescrição</a:t>
            </a:r>
            <a:r>
              <a:rPr lang="pt-BR" baseline="0" dirty="0" smtClean="0"/>
              <a:t> de métodos (problema: necessário marcar métodos como virtual); </a:t>
            </a:r>
            <a:r>
              <a:rPr lang="pt-BR" baseline="0" dirty="0" err="1" smtClean="0"/>
              <a:t>Template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Method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r>
              <a:rPr lang="pt-BR" baseline="0" dirty="0" smtClean="0"/>
              <a:t>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88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Livros de Engenharia de software sempre dizem isto, certo?</a:t>
            </a:r>
          </a:p>
          <a:p>
            <a:r>
              <a:rPr lang="pt-BR" dirty="0" smtClean="0"/>
              <a:t>Ligado ao relacionamento e interdependencias entre classes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Como identificar o grau de coesão</a:t>
            </a:r>
            <a:r>
              <a:rPr lang="pt-BR" baseline="0" dirty="0" smtClean="0"/>
              <a:t> e de acoplamento?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Eventos: sinaliza ocorrências de interesse, expondo informaçoes e ate permitindo alterar o fluxo (ex: </a:t>
            </a:r>
            <a:r>
              <a:rPr lang="pt-BR" baseline="0" dirty="0" err="1" smtClean="0"/>
              <a:t>FormClosing</a:t>
            </a:r>
            <a:r>
              <a:rPr lang="pt-BR" baseline="0" dirty="0" smtClean="0"/>
              <a:t>) – é necessário definir quais momentos serão interessantes...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57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Métodos de extensão: OCP por definição, já que a classe permanece intacta; mas </a:t>
            </a:r>
            <a:r>
              <a:rPr lang="pt-BR" baseline="0" dirty="0" err="1" smtClean="0"/>
              <a:t>nao</a:t>
            </a:r>
            <a:r>
              <a:rPr lang="pt-BR" baseline="0" dirty="0" smtClean="0"/>
              <a:t> comece a criar bibliotecas de classes estáticas (</a:t>
            </a:r>
            <a:r>
              <a:rPr lang="pt-BR" baseline="0" dirty="0" err="1" smtClean="0"/>
              <a:t>testabilidade</a:t>
            </a:r>
            <a:r>
              <a:rPr lang="pt-BR" baseline="0" dirty="0" smtClean="0"/>
              <a:t> vai sofrer!)! </a:t>
            </a:r>
            <a:r>
              <a:rPr lang="pt-BR" baseline="0" dirty="0" smtClean="0">
                <a:sym typeface="Wingdings" panose="05000000000000000000" pitchFamily="2" charset="2"/>
              </a:rPr>
              <a:t></a:t>
            </a:r>
          </a:p>
          <a:p>
            <a:endParaRPr lang="pt-B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396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Composição: Strategy Pattern; Proxy Pattern; </a:t>
            </a:r>
            <a:r>
              <a:rPr lang="pt-BR" baseline="0" dirty="0" err="1" smtClean="0"/>
              <a:t>Decorator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r>
              <a:rPr lang="pt-BR" baseline="0" dirty="0" smtClean="0"/>
              <a:t>; Chain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responsability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endParaRPr lang="pt-BR" baseline="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3445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Não introduz</a:t>
            </a:r>
            <a:r>
              <a:rPr lang="pt-BR" baseline="0" dirty="0" smtClean="0"/>
              <a:t>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223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Não introduz</a:t>
            </a:r>
            <a:r>
              <a:rPr lang="pt-BR" baseline="0" dirty="0" smtClean="0"/>
              <a:t> bugs em código existente, já testado, pois estes são minimamente alterados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137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Reduz gráfico de dependência de cada classe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196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Pensar em tudo que pode vir a ser necessário, no futuro, gera desperdício de tempo (a menos que </a:t>
            </a:r>
            <a:r>
              <a:rPr lang="pt-BR" baseline="0" dirty="0" err="1" smtClean="0"/>
              <a:t>vc</a:t>
            </a:r>
            <a:r>
              <a:rPr lang="pt-BR" baseline="0" dirty="0" smtClean="0"/>
              <a:t> seja um desenvolvedor de frameworks)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7395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Novo</a:t>
            </a:r>
            <a:r>
              <a:rPr lang="pt-BR" baseline="0" dirty="0" smtClean="0"/>
              <a:t> requisito: a</a:t>
            </a:r>
            <a:r>
              <a:rPr lang="pt-BR" dirty="0" smtClean="0"/>
              <a:t>dicionar o</a:t>
            </a:r>
            <a:r>
              <a:rPr lang="pt-BR" baseline="0" dirty="0" smtClean="0"/>
              <a:t> total de registros processados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326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99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Existem métricas (complexidade </a:t>
            </a:r>
            <a:r>
              <a:rPr lang="pt-BR" baseline="0" dirty="0" err="1" smtClean="0"/>
              <a:t>ciclomática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etc</a:t>
            </a:r>
            <a:r>
              <a:rPr lang="pt-BR" baseline="0" dirty="0" smtClean="0"/>
              <a:t>), mas uma forma empírica seria: p</a:t>
            </a:r>
            <a:r>
              <a:rPr lang="pt-BR" dirty="0" smtClean="0"/>
              <a:t>elos sintomas da falta de qualidade!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Desconfie quando precisar</a:t>
            </a:r>
            <a:r>
              <a:rPr lang="pt-BR" b="0" baseline="0" dirty="0" smtClean="0">
                <a:solidFill>
                  <a:srgbClr val="FF0000"/>
                </a:solidFill>
              </a:rPr>
              <a:t> usar “</a:t>
            </a:r>
            <a:r>
              <a:rPr lang="pt-BR" b="0" dirty="0" err="1" smtClean="0">
                <a:solidFill>
                  <a:srgbClr val="FF0000"/>
                </a:solidFill>
              </a:rPr>
              <a:t>if</a:t>
            </a:r>
            <a:r>
              <a:rPr lang="pt-BR" b="0" dirty="0" smtClean="0">
                <a:solidFill>
                  <a:srgbClr val="FF0000"/>
                </a:solidFill>
              </a:rPr>
              <a:t> (x </a:t>
            </a:r>
            <a:r>
              <a:rPr lang="pt-BR" b="0" dirty="0" err="1" smtClean="0">
                <a:solidFill>
                  <a:srgbClr val="FF0000"/>
                </a:solidFill>
              </a:rPr>
              <a:t>is</a:t>
            </a:r>
            <a:r>
              <a:rPr lang="pt-BR" b="0" dirty="0" smtClean="0">
                <a:solidFill>
                  <a:srgbClr val="FF0000"/>
                </a:solidFill>
              </a:rPr>
              <a:t> T)” – você pode estar violando o LSP!!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3429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2902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Exceto se forem exceções derivadas</a:t>
            </a:r>
            <a:r>
              <a:rPr lang="pt-BR" b="0" baseline="0" dirty="0" smtClean="0">
                <a:solidFill>
                  <a:srgbClr val="FF0000"/>
                </a:solidFill>
              </a:rPr>
              <a:t> de exceções lançadas pelo tipo base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6417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err="1" smtClean="0">
                <a:solidFill>
                  <a:srgbClr val="FF0000"/>
                </a:solidFill>
              </a:rPr>
              <a:t>Ex</a:t>
            </a:r>
            <a:r>
              <a:rPr lang="pt-BR" b="0" dirty="0" smtClean="0">
                <a:solidFill>
                  <a:srgbClr val="FF0000"/>
                </a:solidFill>
              </a:rPr>
              <a:t>: se parâmetro pode ser nulo no pai, o filho não pode recusar um parâmetro nulo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291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err="1" smtClean="0">
                <a:solidFill>
                  <a:srgbClr val="FF0000"/>
                </a:solidFill>
              </a:rPr>
              <a:t>Ex</a:t>
            </a:r>
            <a:r>
              <a:rPr lang="pt-BR" b="0" dirty="0" smtClean="0">
                <a:solidFill>
                  <a:srgbClr val="FF0000"/>
                </a:solidFill>
              </a:rPr>
              <a:t>: se o retorno de um método nunca era nulo no tipo pai, o filho não pode retornar nulo no mesmo método.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5693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err="1" smtClean="0">
                <a:solidFill>
                  <a:srgbClr val="FF0000"/>
                </a:solidFill>
              </a:rPr>
              <a:t>Ex</a:t>
            </a:r>
            <a:r>
              <a:rPr lang="pt-BR" b="0" dirty="0" smtClean="0">
                <a:solidFill>
                  <a:srgbClr val="FF0000"/>
                </a:solidFill>
              </a:rPr>
              <a:t>: propriedade</a:t>
            </a:r>
            <a:r>
              <a:rPr lang="pt-BR" b="0" baseline="0" dirty="0" smtClean="0">
                <a:solidFill>
                  <a:srgbClr val="FF0000"/>
                </a:solidFill>
              </a:rPr>
              <a:t> </a:t>
            </a:r>
            <a:r>
              <a:rPr lang="pt-BR" b="0" baseline="0" dirty="0" err="1" smtClean="0">
                <a:solidFill>
                  <a:srgbClr val="FF0000"/>
                </a:solidFill>
              </a:rPr>
              <a:t>readonly</a:t>
            </a:r>
            <a:r>
              <a:rPr lang="pt-BR" b="0" baseline="0" dirty="0" smtClean="0">
                <a:solidFill>
                  <a:srgbClr val="FF0000"/>
                </a:solidFill>
              </a:rPr>
              <a:t> no tipo pai passa a ser mutável no tipo derivado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8972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dirty="0" smtClean="0">
              <a:solidFill>
                <a:srgbClr val="FF0000"/>
              </a:solidFill>
            </a:endParaRPr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4066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dirty="0" smtClean="0">
              <a:solidFill>
                <a:srgbClr val="FF0000"/>
              </a:solidFill>
            </a:endParaRPr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6892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Auxilia nos</a:t>
            </a:r>
            <a:r>
              <a:rPr lang="pt-BR" b="0" baseline="0" dirty="0" smtClean="0">
                <a:solidFill>
                  <a:srgbClr val="FF0000"/>
                </a:solidFill>
              </a:rPr>
              <a:t> 3 últimos problemas (</a:t>
            </a:r>
            <a:r>
              <a:rPr lang="pt-BR" b="0" baseline="0" dirty="0" err="1" smtClean="0">
                <a:solidFill>
                  <a:srgbClr val="FF0000"/>
                </a:solidFill>
              </a:rPr>
              <a:t>pre-cond</a:t>
            </a:r>
            <a:r>
              <a:rPr lang="pt-BR" b="0" baseline="0" dirty="0" smtClean="0">
                <a:solidFill>
                  <a:srgbClr val="FF0000"/>
                </a:solidFill>
              </a:rPr>
              <a:t>, </a:t>
            </a:r>
            <a:r>
              <a:rPr lang="pt-BR" b="0" baseline="0" dirty="0" err="1" smtClean="0">
                <a:solidFill>
                  <a:srgbClr val="FF0000"/>
                </a:solidFill>
              </a:rPr>
              <a:t>pos-cond</a:t>
            </a:r>
            <a:r>
              <a:rPr lang="pt-BR" b="0" baseline="0" dirty="0" smtClean="0">
                <a:solidFill>
                  <a:srgbClr val="FF0000"/>
                </a:solidFill>
              </a:rPr>
              <a:t> e invariantes)</a:t>
            </a:r>
            <a:endParaRPr lang="pt-BR" b="0" dirty="0" smtClean="0">
              <a:solidFill>
                <a:srgbClr val="FF0000"/>
              </a:solidFill>
            </a:endParaRPr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2276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Auxilia</a:t>
            </a:r>
            <a:r>
              <a:rPr lang="pt-BR" b="0" baseline="0" dirty="0">
                <a:solidFill>
                  <a:srgbClr val="FF0000"/>
                </a:solidFill>
              </a:rPr>
              <a:t> </a:t>
            </a:r>
            <a:r>
              <a:rPr lang="pt-BR" b="0" baseline="0" dirty="0" smtClean="0">
                <a:solidFill>
                  <a:srgbClr val="FF0000"/>
                </a:solidFill>
              </a:rPr>
              <a:t>principalmente no primeiro problema</a:t>
            </a:r>
          </a:p>
          <a:p>
            <a:r>
              <a:rPr lang="pt-BR" b="0" baseline="0" dirty="0" smtClean="0">
                <a:solidFill>
                  <a:srgbClr val="FF0000"/>
                </a:solidFill>
              </a:rPr>
              <a:t>Relacionado ao próximo </a:t>
            </a:r>
            <a:r>
              <a:rPr lang="pt-BR" b="0" baseline="0" dirty="0" err="1" smtClean="0">
                <a:solidFill>
                  <a:srgbClr val="FF0000"/>
                </a:solidFill>
              </a:rPr>
              <a:t>principioo</a:t>
            </a:r>
            <a:r>
              <a:rPr lang="pt-BR" b="0" baseline="0" dirty="0" smtClean="0">
                <a:solidFill>
                  <a:srgbClr val="FF0000"/>
                </a:solidFill>
              </a:rPr>
              <a:t> (ISP)</a:t>
            </a:r>
            <a:endParaRPr lang="pt-BR" b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55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Rigidez:</a:t>
            </a:r>
            <a:r>
              <a:rPr lang="pt-BR" baseline="0" dirty="0" smtClean="0"/>
              <a:t> dificil de mudar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40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Em vez</a:t>
            </a:r>
            <a:r>
              <a:rPr lang="pt-BR" b="0" baseline="0" dirty="0" smtClean="0">
                <a:solidFill>
                  <a:srgbClr val="FF0000"/>
                </a:solidFill>
              </a:rPr>
              <a:t> de perguntar algo sobre o estado de um objeto, decidir o que fazer e então pedir ao objeto para fazer, peça diretamente ao objeto para fazê-lo, e deixe a decisão por conta do próprio objeto (relacionado ao SRP)</a:t>
            </a:r>
            <a:endParaRPr lang="pt-BR" b="0" dirty="0" smtClean="0">
              <a:solidFill>
                <a:srgbClr val="FF0000"/>
              </a:solidFill>
            </a:endParaRPr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5455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7850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Interfaces grandes</a:t>
            </a:r>
            <a:r>
              <a:rPr lang="pt-BR" b="0" baseline="0" dirty="0" smtClean="0">
                <a:solidFill>
                  <a:srgbClr val="FF0000"/>
                </a:solidFill>
              </a:rPr>
              <a:t> em geral indicam violação do SRP – está fazendo coisas demais!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7641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Interface </a:t>
            </a:r>
            <a:r>
              <a:rPr lang="en-US" sz="1200" dirty="0" err="1" smtClean="0"/>
              <a:t>menor</a:t>
            </a:r>
            <a:r>
              <a:rPr lang="en-US" sz="1200" dirty="0" smtClean="0"/>
              <a:t> = </a:t>
            </a:r>
            <a:r>
              <a:rPr lang="en-US" sz="1200" dirty="0" err="1" smtClean="0"/>
              <a:t>alta</a:t>
            </a:r>
            <a:r>
              <a:rPr lang="en-US" sz="1200" dirty="0" smtClean="0"/>
              <a:t> </a:t>
            </a:r>
            <a:r>
              <a:rPr lang="en-US" sz="1200" dirty="0" err="1" smtClean="0"/>
              <a:t>coesão</a:t>
            </a:r>
            <a:endParaRPr lang="en-US" sz="1200" dirty="0" smtClean="0"/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3952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 err="1" smtClean="0">
                <a:solidFill>
                  <a:srgbClr val="FF0000"/>
                </a:solidFill>
              </a:rPr>
              <a:t>Facil</a:t>
            </a:r>
            <a:r>
              <a:rPr lang="pt-BR" sz="1200" b="0" baseline="0" dirty="0" smtClean="0">
                <a:solidFill>
                  <a:srgbClr val="FF0000"/>
                </a:solidFill>
              </a:rPr>
              <a:t> pra quem implementa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2668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Menos</a:t>
            </a:r>
            <a:r>
              <a:rPr lang="en-US" sz="1200" dirty="0" smtClean="0"/>
              <a:t> </a:t>
            </a:r>
            <a:r>
              <a:rPr lang="en-US" sz="1200" dirty="0" err="1" smtClean="0"/>
              <a:t>coisas</a:t>
            </a:r>
            <a:r>
              <a:rPr lang="en-US" sz="1200" dirty="0" smtClean="0"/>
              <a:t> para se </a:t>
            </a:r>
            <a:r>
              <a:rPr lang="en-US" sz="1200" dirty="0" err="1" smtClean="0"/>
              <a:t>entender</a:t>
            </a:r>
            <a:r>
              <a:rPr lang="en-US" sz="1200" dirty="0" smtClean="0"/>
              <a:t>, </a:t>
            </a:r>
            <a:r>
              <a:rPr lang="en-US" sz="1200" dirty="0" err="1" smtClean="0"/>
              <a:t>portanto</a:t>
            </a:r>
            <a:r>
              <a:rPr lang="en-US" sz="1200" dirty="0" smtClean="0"/>
              <a:t> o </a:t>
            </a:r>
            <a:r>
              <a:rPr lang="en-US" sz="1200" dirty="0" err="1" smtClean="0"/>
              <a:t>cliente</a:t>
            </a:r>
            <a:r>
              <a:rPr lang="en-US" sz="1200" baseline="0" dirty="0" smtClean="0"/>
              <a:t> tem </a:t>
            </a:r>
            <a:r>
              <a:rPr lang="en-US" sz="1200" baseline="0" dirty="0" err="1" smtClean="0"/>
              <a:t>menos</a:t>
            </a:r>
            <a:r>
              <a:rPr lang="en-US" sz="1200" baseline="0" dirty="0" smtClean="0"/>
              <a:t> chance de </a:t>
            </a:r>
            <a:r>
              <a:rPr lang="en-US" sz="1200" baseline="0" dirty="0" err="1" smtClean="0"/>
              <a:t>errar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usar</a:t>
            </a:r>
            <a:endParaRPr lang="en-US" sz="1200" dirty="0" smtClean="0"/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5802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Demo </a:t>
            </a:r>
            <a:r>
              <a:rPr lang="pt-BR" smtClean="0"/>
              <a:t>na Web -&gt;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72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7 propriedades e 17 métodos, se eu contei</a:t>
            </a:r>
            <a:r>
              <a:rPr lang="pt-BR" b="0" baseline="0" dirty="0" smtClean="0">
                <a:solidFill>
                  <a:srgbClr val="FF0000"/>
                </a:solidFill>
              </a:rPr>
              <a:t> direito!!!</a:t>
            </a:r>
          </a:p>
          <a:p>
            <a:r>
              <a:rPr lang="pt-BR" b="0" baseline="0" dirty="0" smtClean="0">
                <a:solidFill>
                  <a:srgbClr val="FF0000"/>
                </a:solidFill>
              </a:rPr>
              <a:t>Observem: usa herança</a:t>
            </a:r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194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972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Rigidez:</a:t>
            </a:r>
            <a:r>
              <a:rPr lang="pt-BR" baseline="0" dirty="0" smtClean="0"/>
              <a:t> dificil de mudar</a:t>
            </a:r>
          </a:p>
          <a:p>
            <a:r>
              <a:rPr lang="pt-BR" baseline="0" dirty="0" smtClean="0"/>
              <a:t>Fragilidade: mudança em um lugar quebra ou causa bugs em vários lugares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Mistura de </a:t>
            </a:r>
            <a:r>
              <a:rPr lang="pt-BR" b="0" dirty="0" err="1" smtClean="0">
                <a:solidFill>
                  <a:srgbClr val="FF0000"/>
                </a:solidFill>
              </a:rPr>
              <a:t>Façade</a:t>
            </a:r>
            <a:r>
              <a:rPr lang="pt-BR" b="0" baseline="0" dirty="0" smtClean="0">
                <a:solidFill>
                  <a:srgbClr val="FF0000"/>
                </a:solidFill>
              </a:rPr>
              <a:t> (</a:t>
            </a:r>
            <a:r>
              <a:rPr lang="pt-BR" b="0" baseline="0" dirty="0" err="1" smtClean="0">
                <a:solidFill>
                  <a:srgbClr val="FF0000"/>
                </a:solidFill>
              </a:rPr>
              <a:t>UserManager</a:t>
            </a:r>
            <a:r>
              <a:rPr lang="pt-BR" b="0" baseline="0" dirty="0" smtClean="0">
                <a:solidFill>
                  <a:srgbClr val="FF0000"/>
                </a:solidFill>
              </a:rPr>
              <a:t>) com </a:t>
            </a:r>
            <a:r>
              <a:rPr lang="pt-BR" b="0" baseline="0" dirty="0" err="1" smtClean="0">
                <a:solidFill>
                  <a:srgbClr val="FF0000"/>
                </a:solidFill>
              </a:rPr>
              <a:t>Strategy</a:t>
            </a:r>
            <a:r>
              <a:rPr lang="pt-BR" b="0" baseline="0" dirty="0" smtClean="0">
                <a:solidFill>
                  <a:srgbClr val="FF0000"/>
                </a:solidFill>
              </a:rPr>
              <a:t> (</a:t>
            </a:r>
            <a:r>
              <a:rPr lang="pt-BR" b="0" baseline="0" dirty="0" err="1" smtClean="0">
                <a:solidFill>
                  <a:srgbClr val="FF0000"/>
                </a:solidFill>
              </a:rPr>
              <a:t>IUserStore</a:t>
            </a:r>
            <a:r>
              <a:rPr lang="pt-BR" b="0" baseline="0" dirty="0" smtClean="0">
                <a:solidFill>
                  <a:srgbClr val="FF0000"/>
                </a:solidFill>
              </a:rPr>
              <a:t>, </a:t>
            </a:r>
            <a:r>
              <a:rPr lang="pt-BR" b="0" baseline="0" dirty="0" err="1" smtClean="0">
                <a:solidFill>
                  <a:srgbClr val="FF0000"/>
                </a:solidFill>
              </a:rPr>
              <a:t>IUserPasswordStore</a:t>
            </a:r>
            <a:r>
              <a:rPr lang="pt-BR" b="0" baseline="0" dirty="0" smtClean="0">
                <a:solidFill>
                  <a:srgbClr val="FF0000"/>
                </a:solidFill>
              </a:rPr>
              <a:t>, </a:t>
            </a:r>
            <a:r>
              <a:rPr lang="pt-BR" b="0" baseline="0" dirty="0" err="1" smtClean="0">
                <a:solidFill>
                  <a:srgbClr val="FF0000"/>
                </a:solidFill>
              </a:rPr>
              <a:t>etc</a:t>
            </a:r>
            <a:r>
              <a:rPr lang="pt-BR" b="0" baseline="0" dirty="0" smtClean="0">
                <a:solidFill>
                  <a:srgbClr val="FF0000"/>
                </a:solidFill>
              </a:rPr>
              <a:t>) - usa composição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595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7322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Utilizar uma abstração em vez de uma implementação, para facilitar a substituição de implementações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266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Implementações nem sempre são feitas ‘sob medida’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3344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Uso de um ‘container’, responsável por ‘resolver’ as dependências (por construtor, por um ‘</a:t>
            </a:r>
            <a:r>
              <a:rPr lang="pt-BR" baseline="0" dirty="0" err="1" smtClean="0"/>
              <a:t>setter</a:t>
            </a:r>
            <a:r>
              <a:rPr lang="pt-BR" baseline="0" dirty="0" smtClean="0"/>
              <a:t>’, por uma interface)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2588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887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Mesmos do OCP – forma especializada de OCP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4998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Testes de unidade ficam mais fáceis: pode-se substituir uma dependência para testar uma classe em isolamento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7821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Possibilidade de se alterar implementações (usando </a:t>
            </a:r>
            <a:r>
              <a:rPr lang="pt-BR" baseline="0" dirty="0" err="1" smtClean="0"/>
              <a:t>Decorator</a:t>
            </a:r>
            <a:r>
              <a:rPr lang="pt-BR" baseline="0" dirty="0" smtClean="0"/>
              <a:t>, Proxy, </a:t>
            </a:r>
            <a:r>
              <a:rPr lang="pt-BR" baseline="0" dirty="0" err="1" smtClean="0"/>
              <a:t>Interception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etc</a:t>
            </a:r>
            <a:r>
              <a:rPr lang="pt-BR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828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Rigidez:</a:t>
            </a:r>
            <a:r>
              <a:rPr lang="pt-BR" baseline="0" dirty="0" smtClean="0"/>
              <a:t> dificil de mudar</a:t>
            </a:r>
          </a:p>
          <a:p>
            <a:r>
              <a:rPr lang="pt-BR" baseline="0" dirty="0" smtClean="0"/>
              <a:t>Fragilidade: mudança em um lugar quebra ou causa bugs em vários lugares</a:t>
            </a:r>
          </a:p>
          <a:p>
            <a:r>
              <a:rPr lang="pt-BR" baseline="0" dirty="0" smtClean="0"/>
              <a:t>Imobilidade: partes uteis que poderiam ser reaproveitadas dão muito esforço ou risco para separar do original....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Pode</a:t>
            </a:r>
            <a:r>
              <a:rPr lang="en-US" sz="1200" dirty="0" smtClean="0"/>
              <a:t> </a:t>
            </a:r>
            <a:r>
              <a:rPr lang="en-US" sz="1200" dirty="0" err="1" smtClean="0"/>
              <a:t>comprometer</a:t>
            </a:r>
            <a:r>
              <a:rPr lang="en-US" sz="1200" dirty="0" smtClean="0"/>
              <a:t> </a:t>
            </a:r>
            <a:r>
              <a:rPr lang="en-US" sz="1200" dirty="0" err="1" smtClean="0"/>
              <a:t>desempenho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por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exemplo</a:t>
            </a: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5017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Encontrar</a:t>
            </a:r>
            <a:r>
              <a:rPr lang="en-US" sz="1200" dirty="0" smtClean="0"/>
              <a:t> as </a:t>
            </a:r>
            <a:r>
              <a:rPr lang="en-US" sz="1200" dirty="0" err="1" smtClean="0"/>
              <a:t>dependencias</a:t>
            </a:r>
            <a:r>
              <a:rPr lang="en-US" sz="1200" dirty="0" smtClean="0"/>
              <a:t> </a:t>
            </a:r>
            <a:r>
              <a:rPr lang="en-US" sz="1200" dirty="0" err="1" smtClean="0"/>
              <a:t>ao</a:t>
            </a:r>
            <a:r>
              <a:rPr lang="en-US" sz="1200" dirty="0" smtClean="0"/>
              <a:t> </a:t>
            </a:r>
            <a:r>
              <a:rPr lang="en-US" sz="1200" dirty="0" err="1" smtClean="0"/>
              <a:t>ler</a:t>
            </a:r>
            <a:r>
              <a:rPr lang="en-US" sz="1200" dirty="0" smtClean="0"/>
              <a:t> o </a:t>
            </a:r>
            <a:r>
              <a:rPr lang="en-US" sz="1200" dirty="0" err="1" smtClean="0"/>
              <a:t>código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fica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mais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dificil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principalmente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quando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existem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várias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implementações</a:t>
            </a:r>
            <a:r>
              <a:rPr lang="en-US" sz="1200" baseline="0" dirty="0" smtClean="0"/>
              <a:t> da </a:t>
            </a:r>
            <a:r>
              <a:rPr lang="en-US" sz="1200" baseline="0" dirty="0" err="1" smtClean="0"/>
              <a:t>mesma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abstração</a:t>
            </a: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6840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(Antes de ir para próximo slide</a:t>
            </a:r>
            <a:r>
              <a:rPr lang="pt-BR" smtClean="0"/>
              <a:t>) </a:t>
            </a:r>
            <a:r>
              <a:rPr lang="pt-BR" b="1" smtClean="0"/>
              <a:t>Vale </a:t>
            </a:r>
            <a:r>
              <a:rPr lang="pt-BR" b="1" dirty="0" smtClean="0"/>
              <a:t>reforçar.</a:t>
            </a:r>
            <a:r>
              <a:rPr lang="pt-BR" dirty="0" smtClean="0"/>
              <a:t>..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1477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NÃO FIQUE OBCECADO!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Novamente:</a:t>
            </a:r>
            <a:r>
              <a:rPr lang="pt-BR" baseline="0" dirty="0" smtClean="0"/>
              <a:t> </a:t>
            </a:r>
            <a:r>
              <a:rPr lang="pt-BR" dirty="0" smtClean="0"/>
              <a:t>utilize o Princípio quando “sentir as dores”!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27444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melhores cozinheiros sabem a ordem de preparo, as quantidades corretas, conseguem </a:t>
            </a:r>
            <a:r>
              <a:rPr lang="pt-BR" baseline="0" dirty="0" smtClean="0"/>
              <a:t>adaptar receitas e utilizar ingredientes alternativos, etc...</a:t>
            </a:r>
            <a:endParaRPr lang="pt-BR" dirty="0" smtClean="0"/>
          </a:p>
          <a:p>
            <a:r>
              <a:rPr lang="pt-BR" dirty="0" smtClean="0"/>
              <a:t>A analogia</a:t>
            </a:r>
            <a:r>
              <a:rPr lang="pt-BR" baseline="0" dirty="0" smtClean="0"/>
              <a:t> entre programação e cozinha é bastante útil: </a:t>
            </a:r>
          </a:p>
          <a:p>
            <a:r>
              <a:rPr lang="pt-BR" baseline="0" dirty="0" smtClean="0"/>
              <a:t>-panelas e ingredientes corretos fazem bastante diferença</a:t>
            </a:r>
          </a:p>
          <a:p>
            <a:r>
              <a:rPr lang="pt-BR" baseline="0" dirty="0" smtClean="0"/>
              <a:t>-pense em quem será servido</a:t>
            </a:r>
          </a:p>
          <a:p>
            <a:r>
              <a:rPr lang="pt-BR" baseline="0" dirty="0" smtClean="0"/>
              <a:t>-receba feedback dos pratos servidos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3122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562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Tudo isto é o famoso ‘código </a:t>
            </a:r>
            <a:r>
              <a:rPr lang="pt-BR" dirty="0" err="1" smtClean="0"/>
              <a:t>spaguetti</a:t>
            </a:r>
            <a:r>
              <a:rPr lang="pt-BR" dirty="0" smtClean="0"/>
              <a:t>’!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Uma vez identificada baixa qualidade, o que podemos fazer?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836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81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29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252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24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67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43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93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95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0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0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4993-A1B8-48FC-97CB-ADAB68B45383}" type="datetimeFigureOut">
              <a:rPr lang="pt-BR" smtClean="0"/>
              <a:t>01/07/2014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59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1kyba5e.aspx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odetocode.com/blogs/scott/archive/2014/01/20/implementing-asp-net-identity.aspx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b="1" dirty="0" smtClean="0">
                <a:solidFill>
                  <a:schemeClr val="bg1"/>
                </a:solidFill>
              </a:rPr>
              <a:t>Princípios SOLID</a:t>
            </a:r>
            <a:endParaRPr lang="pt-BR" sz="66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ACCFCC"/>
                </a:solidFill>
              </a:rPr>
              <a:t>André Minelli</a:t>
            </a:r>
          </a:p>
          <a:p>
            <a:r>
              <a:rPr lang="pt-BR" sz="2400" b="1" dirty="0" smtClean="0">
                <a:solidFill>
                  <a:srgbClr val="ACCFCC"/>
                </a:solidFill>
              </a:rPr>
              <a:t>Julho/2014</a:t>
            </a:r>
            <a:endParaRPr lang="pt-BR" sz="2400" b="1" dirty="0">
              <a:solidFill>
                <a:srgbClr val="ACC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6600" b="1" dirty="0" smtClean="0">
                <a:solidFill>
                  <a:srgbClr val="ACCFCC"/>
                </a:solidFill>
              </a:rPr>
              <a:t>S.O.L.I.D.</a:t>
            </a:r>
          </a:p>
          <a:p>
            <a:pPr marL="0" indent="0" algn="ctr">
              <a:buNone/>
            </a:pPr>
            <a:r>
              <a:rPr lang="pt-BR" sz="6600" b="1" dirty="0" smtClean="0">
                <a:solidFill>
                  <a:srgbClr val="ACCFCC"/>
                </a:solidFill>
              </a:rPr>
              <a:t>To The Rescue!</a:t>
            </a:r>
          </a:p>
        </p:txBody>
      </p:sp>
    </p:spTree>
    <p:extLst>
      <p:ext uri="{BB962C8B-B14F-4D97-AF65-F5344CB8AC3E}">
        <p14:creationId xmlns:p14="http://schemas.microsoft.com/office/powerpoint/2010/main" val="32364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Lembre-se!</a:t>
            </a:r>
          </a:p>
          <a:p>
            <a:pPr marL="0" indent="0" algn="ctr">
              <a:buNone/>
            </a:pPr>
            <a:endParaRPr lang="pt-BR" sz="4400" dirty="0" smtClean="0"/>
          </a:p>
          <a:p>
            <a:pPr marL="0" indent="0" algn="ctr">
              <a:buNone/>
            </a:pPr>
            <a:r>
              <a:rPr lang="pt-BR" sz="4400" b="1" dirty="0" smtClean="0">
                <a:solidFill>
                  <a:srgbClr val="ACCFCC"/>
                </a:solidFill>
              </a:rPr>
              <a:t>Princípio ≠ Regra</a:t>
            </a:r>
            <a:endParaRPr lang="pt-BR" sz="4400" b="1" dirty="0">
              <a:solidFill>
                <a:srgbClr val="ACC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rgbClr val="ACCFCC"/>
                </a:solidFill>
              </a:rPr>
              <a:t>S</a:t>
            </a:r>
            <a:r>
              <a:rPr lang="en-US" sz="4000" dirty="0"/>
              <a:t>ingle Responsibility Principle (</a:t>
            </a:r>
            <a:r>
              <a:rPr lang="en-US" sz="4000" b="1" dirty="0"/>
              <a:t>SRP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5400" b="1" dirty="0">
                <a:solidFill>
                  <a:srgbClr val="ACCFCC"/>
                </a:solidFill>
              </a:rPr>
              <a:t>O</a:t>
            </a:r>
            <a:r>
              <a:rPr lang="en-US" sz="4000" dirty="0"/>
              <a:t>pen-Closed Principle (</a:t>
            </a:r>
            <a:r>
              <a:rPr lang="en-US" sz="4000" b="1" dirty="0"/>
              <a:t>OCP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5400" b="1" dirty="0" err="1">
                <a:solidFill>
                  <a:srgbClr val="ACCFCC"/>
                </a:solidFill>
              </a:rPr>
              <a:t>L</a:t>
            </a:r>
            <a:r>
              <a:rPr lang="en-US" sz="4000" dirty="0" err="1"/>
              <a:t>iskov</a:t>
            </a:r>
            <a:r>
              <a:rPr lang="en-US" sz="4000" dirty="0"/>
              <a:t> Substitution Principle (</a:t>
            </a:r>
            <a:r>
              <a:rPr lang="en-US" sz="4000" b="1" dirty="0"/>
              <a:t>LSP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5400" b="1" dirty="0">
                <a:solidFill>
                  <a:srgbClr val="ACCFCC"/>
                </a:solidFill>
              </a:rPr>
              <a:t>I</a:t>
            </a:r>
            <a:r>
              <a:rPr lang="en-US" sz="4000" dirty="0"/>
              <a:t>nterface Segregation Principle (</a:t>
            </a:r>
            <a:r>
              <a:rPr lang="en-US" sz="4000" b="1" dirty="0"/>
              <a:t>ISP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5400" b="1" dirty="0">
                <a:solidFill>
                  <a:srgbClr val="ACCFCC"/>
                </a:solidFill>
              </a:rPr>
              <a:t>D</a:t>
            </a:r>
            <a:r>
              <a:rPr lang="en-US" sz="4000" dirty="0"/>
              <a:t>ependency Inversion Principle (</a:t>
            </a:r>
            <a:r>
              <a:rPr lang="en-US" sz="4000" b="1" dirty="0"/>
              <a:t>DIP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10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ACCFCC"/>
                </a:solidFill>
              </a:rPr>
              <a:t>Single </a:t>
            </a:r>
            <a:r>
              <a:rPr lang="en-US" sz="4000" b="1" dirty="0">
                <a:solidFill>
                  <a:srgbClr val="ACCFCC"/>
                </a:solidFill>
              </a:rPr>
              <a:t>Responsibility Principle (SRP</a:t>
            </a:r>
            <a:r>
              <a:rPr lang="en-US" sz="4000" b="1" dirty="0" smtClean="0">
                <a:solidFill>
                  <a:srgbClr val="ACCFCC"/>
                </a:solidFill>
              </a:rPr>
              <a:t>)</a:t>
            </a:r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dirty="0" smtClean="0"/>
              <a:t>“Uma </a:t>
            </a:r>
            <a:r>
              <a:rPr lang="en-US" sz="4000" dirty="0" err="1" smtClean="0"/>
              <a:t>classe</a:t>
            </a:r>
            <a:r>
              <a:rPr lang="en-US" sz="4000" dirty="0" smtClean="0"/>
              <a:t> </a:t>
            </a:r>
            <a:r>
              <a:rPr lang="en-US" sz="4000" dirty="0" err="1" smtClean="0"/>
              <a:t>deve</a:t>
            </a:r>
            <a:r>
              <a:rPr lang="en-US" sz="4000" dirty="0" smtClean="0"/>
              <a:t> </a:t>
            </a:r>
            <a:r>
              <a:rPr lang="en-US" sz="4000" dirty="0" err="1" smtClean="0"/>
              <a:t>ter</a:t>
            </a:r>
            <a:r>
              <a:rPr lang="en-US" sz="4000" dirty="0" smtClean="0"/>
              <a:t> </a:t>
            </a:r>
            <a:r>
              <a:rPr lang="en-US" sz="4000" dirty="0" err="1" smtClean="0"/>
              <a:t>somente</a:t>
            </a:r>
            <a:r>
              <a:rPr lang="en-US" sz="4000" dirty="0" smtClean="0"/>
              <a:t> </a:t>
            </a:r>
            <a:r>
              <a:rPr lang="en-US" sz="4000" dirty="0" err="1" smtClean="0"/>
              <a:t>uma</a:t>
            </a:r>
            <a:r>
              <a:rPr lang="en-US" sz="4000" dirty="0" smtClean="0"/>
              <a:t> </a:t>
            </a:r>
            <a:r>
              <a:rPr lang="en-US" sz="4000" dirty="0" err="1" smtClean="0"/>
              <a:t>razão</a:t>
            </a:r>
            <a:r>
              <a:rPr lang="en-US" sz="4000" dirty="0" smtClean="0"/>
              <a:t> para </a:t>
            </a:r>
            <a:r>
              <a:rPr lang="en-US" sz="4000" dirty="0" err="1" smtClean="0"/>
              <a:t>mudar</a:t>
            </a:r>
            <a:r>
              <a:rPr lang="en-US" sz="4000" dirty="0" smtClean="0"/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483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Responsabilidade</a:t>
            </a:r>
            <a:r>
              <a:rPr lang="en-US" sz="4000" dirty="0" smtClean="0"/>
              <a:t> = O </a:t>
            </a:r>
            <a:r>
              <a:rPr lang="en-US" sz="4000" dirty="0" err="1" smtClean="0"/>
              <a:t>que</a:t>
            </a:r>
            <a:r>
              <a:rPr lang="en-US" sz="4000" dirty="0" smtClean="0"/>
              <a:t> a </a:t>
            </a:r>
            <a:r>
              <a:rPr lang="en-US" sz="4000" dirty="0" err="1" smtClean="0"/>
              <a:t>classe</a:t>
            </a:r>
            <a:r>
              <a:rPr lang="en-US" sz="4000" dirty="0" smtClean="0"/>
              <a:t> </a:t>
            </a:r>
            <a:r>
              <a:rPr lang="en-US" sz="4000" dirty="0" err="1" smtClean="0"/>
              <a:t>faz</a:t>
            </a:r>
            <a:r>
              <a:rPr lang="en-US" sz="4000" dirty="0" smtClean="0"/>
              <a:t>?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err="1" smtClean="0"/>
              <a:t>Responsabilidade</a:t>
            </a:r>
            <a:r>
              <a:rPr lang="en-US" sz="4000" dirty="0" smtClean="0"/>
              <a:t> </a:t>
            </a:r>
            <a:r>
              <a:rPr lang="en-US" sz="4000" dirty="0" err="1" smtClean="0"/>
              <a:t>Única</a:t>
            </a:r>
            <a:r>
              <a:rPr lang="en-US" sz="4000" dirty="0" smtClean="0"/>
              <a:t> = Alta </a:t>
            </a:r>
            <a:r>
              <a:rPr lang="en-US" sz="4000" dirty="0" err="1" smtClean="0"/>
              <a:t>Coesão</a:t>
            </a:r>
            <a:r>
              <a:rPr lang="en-US" sz="40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861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/>
              <a:t>Quanto</a:t>
            </a:r>
            <a:r>
              <a:rPr lang="en-US" sz="4000" dirty="0"/>
              <a:t> </a:t>
            </a:r>
            <a:r>
              <a:rPr lang="en-US" sz="4000" dirty="0" err="1"/>
              <a:t>mais</a:t>
            </a:r>
            <a:r>
              <a:rPr lang="en-US" sz="4000" dirty="0"/>
              <a:t> </a:t>
            </a:r>
            <a:r>
              <a:rPr lang="en-US" sz="4000" dirty="0" smtClean="0"/>
              <a:t>for </a:t>
            </a:r>
            <a:r>
              <a:rPr lang="en-US" sz="4000" dirty="0" err="1" smtClean="0"/>
              <a:t>feito</a:t>
            </a:r>
            <a:r>
              <a:rPr lang="en-US" sz="4000" dirty="0" smtClean="0"/>
              <a:t>, </a:t>
            </a:r>
            <a:r>
              <a:rPr lang="en-US" sz="4000" dirty="0" err="1"/>
              <a:t>maior</a:t>
            </a:r>
            <a:r>
              <a:rPr lang="en-US" sz="4000" dirty="0"/>
              <a:t> </a:t>
            </a:r>
            <a:r>
              <a:rPr lang="en-US" sz="4000" dirty="0" err="1" smtClean="0"/>
              <a:t>será</a:t>
            </a:r>
            <a:r>
              <a:rPr lang="en-US" sz="4000" dirty="0" smtClean="0"/>
              <a:t> a </a:t>
            </a:r>
            <a:r>
              <a:rPr lang="en-US" sz="4000" dirty="0"/>
              <a:t>chance de </a:t>
            </a:r>
            <a:r>
              <a:rPr lang="en-US" sz="4000" dirty="0" err="1" smtClean="0"/>
              <a:t>alterar</a:t>
            </a:r>
            <a:r>
              <a:rPr lang="en-US" sz="4000" dirty="0" smtClean="0"/>
              <a:t>!</a:t>
            </a: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err="1" smtClean="0"/>
              <a:t>Quanto</a:t>
            </a:r>
            <a:r>
              <a:rPr lang="en-US" sz="4000" dirty="0" smtClean="0"/>
              <a:t> </a:t>
            </a:r>
            <a:r>
              <a:rPr lang="en-US" sz="4000" dirty="0" err="1" smtClean="0"/>
              <a:t>mais</a:t>
            </a:r>
            <a:r>
              <a:rPr lang="en-US" sz="4000" dirty="0" smtClean="0"/>
              <a:t> for </a:t>
            </a:r>
            <a:r>
              <a:rPr lang="en-US" sz="4000" dirty="0" err="1" smtClean="0"/>
              <a:t>alterado</a:t>
            </a:r>
            <a:r>
              <a:rPr lang="en-US" sz="4000" dirty="0" smtClean="0"/>
              <a:t>, </a:t>
            </a:r>
            <a:r>
              <a:rPr lang="en-US" sz="4000" dirty="0" err="1" smtClean="0"/>
              <a:t>maior</a:t>
            </a:r>
            <a:r>
              <a:rPr lang="en-US" sz="4000" dirty="0" smtClean="0"/>
              <a:t> </a:t>
            </a:r>
            <a:r>
              <a:rPr lang="en-US" sz="4000" dirty="0" err="1" smtClean="0"/>
              <a:t>será</a:t>
            </a:r>
            <a:r>
              <a:rPr lang="en-US" sz="4000" dirty="0" smtClean="0"/>
              <a:t> a chance de </a:t>
            </a:r>
            <a:r>
              <a:rPr lang="en-US" sz="4000" dirty="0" err="1" smtClean="0"/>
              <a:t>introduzir</a:t>
            </a:r>
            <a:r>
              <a:rPr lang="en-US" sz="4000" dirty="0" smtClean="0"/>
              <a:t> bugs!</a:t>
            </a:r>
          </a:p>
        </p:txBody>
      </p:sp>
    </p:spTree>
    <p:extLst>
      <p:ext uri="{BB962C8B-B14F-4D97-AF65-F5344CB8AC3E}">
        <p14:creationId xmlns:p14="http://schemas.microsoft.com/office/powerpoint/2010/main" val="20173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11997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Reuso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32562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Reuso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Clareza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5504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Reuso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Clareza</a:t>
            </a:r>
            <a:endParaRPr lang="en-US" sz="4000" dirty="0" smtClean="0"/>
          </a:p>
          <a:p>
            <a:pPr algn="ctr"/>
            <a:r>
              <a:rPr lang="en-US" sz="4000" dirty="0" err="1" smtClean="0"/>
              <a:t>Nomeação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34110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O que é software de qualidade?</a:t>
            </a:r>
            <a:endParaRPr lang="pt-BR" sz="4400" i="1" dirty="0" smtClean="0"/>
          </a:p>
        </p:txBody>
      </p:sp>
    </p:spTree>
    <p:extLst>
      <p:ext uri="{BB962C8B-B14F-4D97-AF65-F5344CB8AC3E}">
        <p14:creationId xmlns:p14="http://schemas.microsoft.com/office/powerpoint/2010/main" val="16141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Reuso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Clareza</a:t>
            </a:r>
            <a:endParaRPr lang="en-US" sz="4000" dirty="0" smtClean="0"/>
          </a:p>
          <a:p>
            <a:pPr algn="ctr"/>
            <a:r>
              <a:rPr lang="en-US" sz="4000" dirty="0" err="1" smtClean="0"/>
              <a:t>Nomeação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Leitura</a:t>
            </a:r>
            <a:r>
              <a:rPr lang="en-US" sz="4000" dirty="0" smtClean="0"/>
              <a:t> </a:t>
            </a:r>
            <a:r>
              <a:rPr lang="en-US" sz="4000" dirty="0" err="1" smtClean="0"/>
              <a:t>Fácil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3959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endParaRPr lang="en-US" sz="4000" smtClean="0"/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4959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smtClean="0"/>
              <a:t>‘</a:t>
            </a:r>
            <a:r>
              <a:rPr lang="en-US" sz="4000" dirty="0" err="1" smtClean="0"/>
              <a:t>Granularidade</a:t>
            </a:r>
            <a:r>
              <a:rPr lang="en-US" sz="4000" dirty="0" smtClean="0"/>
              <a:t>’ da </a:t>
            </a:r>
            <a:r>
              <a:rPr lang="en-US" sz="4000" dirty="0" err="1" smtClean="0"/>
              <a:t>Responsabilidade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987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smtClean="0"/>
              <a:t>‘</a:t>
            </a:r>
            <a:r>
              <a:rPr lang="en-US" sz="4000" dirty="0" err="1" smtClean="0"/>
              <a:t>Granularidade</a:t>
            </a:r>
            <a:r>
              <a:rPr lang="en-US" sz="4000" dirty="0" smtClean="0"/>
              <a:t>’ da </a:t>
            </a:r>
            <a:r>
              <a:rPr lang="en-US" sz="4000" dirty="0" err="1" smtClean="0"/>
              <a:t>Responsabilidade</a:t>
            </a:r>
            <a:endParaRPr lang="en-US" sz="4000" dirty="0" smtClean="0"/>
          </a:p>
          <a:p>
            <a:pPr algn="ctr"/>
            <a:r>
              <a:rPr lang="en-US" sz="4000" dirty="0" err="1" smtClean="0"/>
              <a:t>Explosão</a:t>
            </a:r>
            <a:r>
              <a:rPr lang="en-US" sz="4000" dirty="0" smtClean="0"/>
              <a:t> de classes</a:t>
            </a:r>
          </a:p>
        </p:txBody>
      </p:sp>
    </p:spTree>
    <p:extLst>
      <p:ext uri="{BB962C8B-B14F-4D97-AF65-F5344CB8AC3E}">
        <p14:creationId xmlns:p14="http://schemas.microsoft.com/office/powerpoint/2010/main" val="252960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3881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ACCFCC"/>
                </a:solidFill>
              </a:rPr>
              <a:t>Open-Closed </a:t>
            </a:r>
            <a:r>
              <a:rPr lang="en-US" sz="4000" b="1" dirty="0">
                <a:solidFill>
                  <a:srgbClr val="ACCFCC"/>
                </a:solidFill>
              </a:rPr>
              <a:t>Principle (OCP</a:t>
            </a:r>
            <a:r>
              <a:rPr lang="en-US" sz="4000" b="1" dirty="0" smtClean="0">
                <a:solidFill>
                  <a:srgbClr val="ACCFCC"/>
                </a:solidFill>
              </a:rPr>
              <a:t>)</a:t>
            </a:r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dirty="0" smtClean="0"/>
              <a:t>“</a:t>
            </a:r>
            <a:r>
              <a:rPr lang="en-US" sz="4000" dirty="0" err="1" smtClean="0"/>
              <a:t>Módulos</a:t>
            </a:r>
            <a:r>
              <a:rPr lang="en-US" sz="4000" dirty="0" smtClean="0"/>
              <a:t> </a:t>
            </a:r>
            <a:r>
              <a:rPr lang="en-US" sz="4000" dirty="0" err="1" smtClean="0"/>
              <a:t>devem</a:t>
            </a:r>
            <a:r>
              <a:rPr lang="en-US" sz="4000" dirty="0" smtClean="0"/>
              <a:t> </a:t>
            </a:r>
            <a:r>
              <a:rPr lang="en-US" sz="4000" dirty="0" err="1" smtClean="0"/>
              <a:t>ser</a:t>
            </a:r>
            <a:r>
              <a:rPr lang="en-US" sz="4000" dirty="0" smtClean="0"/>
              <a:t> </a:t>
            </a:r>
            <a:r>
              <a:rPr lang="en-US" sz="4000" dirty="0" err="1" smtClean="0"/>
              <a:t>abertos</a:t>
            </a:r>
            <a:r>
              <a:rPr lang="en-US" sz="4000" dirty="0" smtClean="0"/>
              <a:t> para </a:t>
            </a:r>
            <a:r>
              <a:rPr lang="en-US" sz="4000" dirty="0" err="1" smtClean="0"/>
              <a:t>extensão</a:t>
            </a:r>
            <a:r>
              <a:rPr lang="en-US" sz="4000" dirty="0" smtClean="0"/>
              <a:t> e </a:t>
            </a:r>
            <a:r>
              <a:rPr lang="en-US" sz="4000" dirty="0" err="1" smtClean="0"/>
              <a:t>fechados</a:t>
            </a:r>
            <a:r>
              <a:rPr lang="en-US" sz="4000" dirty="0" smtClean="0"/>
              <a:t> para </a:t>
            </a:r>
            <a:r>
              <a:rPr lang="en-US" sz="4000" dirty="0" err="1" smtClean="0"/>
              <a:t>modificação</a:t>
            </a:r>
            <a:r>
              <a:rPr lang="en-US" sz="4000" dirty="0" smtClean="0"/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87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err="1" smtClean="0"/>
              <a:t>Aberto</a:t>
            </a:r>
            <a:r>
              <a:rPr lang="en-US" sz="4000" dirty="0" smtClean="0"/>
              <a:t> para </a:t>
            </a:r>
            <a:r>
              <a:rPr lang="en-US" sz="4000" dirty="0" err="1" smtClean="0"/>
              <a:t>extensão</a:t>
            </a:r>
            <a:r>
              <a:rPr lang="en-US" sz="4000" dirty="0" smtClean="0"/>
              <a:t> </a:t>
            </a:r>
          </a:p>
          <a:p>
            <a:pPr marL="400050" lvl="1" indent="0" algn="ctr">
              <a:buNone/>
            </a:pPr>
            <a:r>
              <a:rPr lang="en-US" sz="3600" dirty="0" err="1" smtClean="0"/>
              <a:t>Comportamento</a:t>
            </a:r>
            <a:r>
              <a:rPr lang="en-US" sz="3600" dirty="0" smtClean="0"/>
              <a:t> </a:t>
            </a:r>
            <a:r>
              <a:rPr lang="en-US" sz="3600" dirty="0" err="1" smtClean="0"/>
              <a:t>pode</a:t>
            </a:r>
            <a:r>
              <a:rPr lang="en-US" sz="3600" dirty="0" smtClean="0"/>
              <a:t> </a:t>
            </a:r>
            <a:r>
              <a:rPr lang="en-US" sz="3600" dirty="0" err="1" smtClean="0"/>
              <a:t>ser</a:t>
            </a:r>
            <a:r>
              <a:rPr lang="en-US" sz="3600" dirty="0" smtClean="0"/>
              <a:t> </a:t>
            </a:r>
            <a:r>
              <a:rPr lang="en-US" sz="3600" dirty="0" err="1" smtClean="0"/>
              <a:t>estendido</a:t>
            </a:r>
            <a:endParaRPr lang="en-US" sz="3600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algn="ctr"/>
            <a:r>
              <a:rPr lang="en-US" sz="4000" dirty="0" err="1" smtClean="0"/>
              <a:t>Fechado</a:t>
            </a:r>
            <a:r>
              <a:rPr lang="en-US" sz="4000" dirty="0" smtClean="0"/>
              <a:t> para </a:t>
            </a:r>
            <a:r>
              <a:rPr lang="en-US" sz="4000" dirty="0" err="1" smtClean="0"/>
              <a:t>modificação</a:t>
            </a:r>
            <a:r>
              <a:rPr lang="en-US" sz="4000" dirty="0" smtClean="0"/>
              <a:t> </a:t>
            </a:r>
          </a:p>
          <a:p>
            <a:pPr marL="400050" lvl="1" indent="0" algn="ctr">
              <a:buNone/>
            </a:pPr>
            <a:r>
              <a:rPr lang="en-US" sz="3600" dirty="0" err="1" smtClean="0"/>
              <a:t>Estender</a:t>
            </a:r>
            <a:r>
              <a:rPr lang="en-US" sz="3600" dirty="0" smtClean="0"/>
              <a:t> </a:t>
            </a:r>
            <a:r>
              <a:rPr lang="en-US" sz="3600" dirty="0" err="1" smtClean="0"/>
              <a:t>não</a:t>
            </a:r>
            <a:r>
              <a:rPr lang="en-US" sz="3600" dirty="0" smtClean="0"/>
              <a:t> </a:t>
            </a:r>
            <a:r>
              <a:rPr lang="en-US" sz="3600" dirty="0" err="1" smtClean="0"/>
              <a:t>significa</a:t>
            </a:r>
            <a:r>
              <a:rPr lang="en-US" sz="3600" dirty="0" smtClean="0"/>
              <a:t> </a:t>
            </a:r>
            <a:r>
              <a:rPr lang="en-US" sz="3600" dirty="0" err="1" smtClean="0"/>
              <a:t>alterar</a:t>
            </a:r>
            <a:r>
              <a:rPr lang="en-US" sz="3600" dirty="0" smtClean="0"/>
              <a:t> o </a:t>
            </a:r>
            <a:r>
              <a:rPr lang="en-US" sz="3600" dirty="0" err="1" smtClean="0"/>
              <a:t>código</a:t>
            </a:r>
            <a:r>
              <a:rPr lang="en-US" sz="3600" dirty="0" smtClean="0"/>
              <a:t> original </a:t>
            </a:r>
            <a:r>
              <a:rPr lang="en-US" sz="3600" dirty="0" err="1" smtClean="0"/>
              <a:t>diretamente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7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50319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Parametrização</a:t>
            </a: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2210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/>
              <a:t>Parametrização</a:t>
            </a:r>
            <a:endParaRPr lang="en-US" sz="4000" dirty="0"/>
          </a:p>
          <a:p>
            <a:pPr algn="ctr"/>
            <a:r>
              <a:rPr lang="en-US" sz="4000" dirty="0" err="1" smtClean="0"/>
              <a:t>Herança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6969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Software de Qualidade:</a:t>
            </a:r>
            <a:endParaRPr lang="pt-BR" sz="4400" i="1" dirty="0" smtClean="0"/>
          </a:p>
          <a:p>
            <a:pPr marL="0" indent="0" algn="ctr">
              <a:buNone/>
            </a:pPr>
            <a:r>
              <a:rPr lang="pt-BR" sz="4400" dirty="0" smtClean="0"/>
              <a:t>Alta Coesão </a:t>
            </a:r>
          </a:p>
          <a:p>
            <a:pPr marL="0" indent="0" algn="ctr">
              <a:buNone/>
            </a:pPr>
            <a:r>
              <a:rPr lang="pt-BR" sz="4400" dirty="0"/>
              <a:t>e</a:t>
            </a:r>
            <a:endParaRPr lang="pt-BR" sz="4400" dirty="0" smtClean="0"/>
          </a:p>
          <a:p>
            <a:pPr marL="0" indent="0" algn="ctr">
              <a:buNone/>
            </a:pPr>
            <a:r>
              <a:rPr lang="pt-BR" sz="4400" dirty="0" smtClean="0"/>
              <a:t>Baixo Acoplamento</a:t>
            </a:r>
          </a:p>
        </p:txBody>
      </p:sp>
    </p:spTree>
    <p:extLst>
      <p:ext uri="{BB962C8B-B14F-4D97-AF65-F5344CB8AC3E}">
        <p14:creationId xmlns:p14="http://schemas.microsoft.com/office/powerpoint/2010/main" val="34371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/>
              <a:t>Parametrização</a:t>
            </a:r>
            <a:endParaRPr lang="en-US" sz="4000" dirty="0"/>
          </a:p>
          <a:p>
            <a:pPr algn="ctr"/>
            <a:r>
              <a:rPr lang="en-US" sz="4000" dirty="0" err="1" smtClean="0"/>
              <a:t>Herança</a:t>
            </a:r>
            <a:endParaRPr lang="en-US" sz="4000" dirty="0" smtClean="0"/>
          </a:p>
          <a:p>
            <a:pPr algn="ctr"/>
            <a:r>
              <a:rPr lang="en-US" sz="4000" dirty="0" err="1"/>
              <a:t>Eventos</a:t>
            </a: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8202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/>
              <a:t>Parametrização</a:t>
            </a:r>
            <a:endParaRPr lang="en-US" sz="4000" dirty="0"/>
          </a:p>
          <a:p>
            <a:pPr algn="ctr"/>
            <a:r>
              <a:rPr lang="en-US" sz="4000" dirty="0" err="1" smtClean="0"/>
              <a:t>Herança</a:t>
            </a:r>
            <a:endParaRPr lang="en-US" sz="4000" dirty="0" smtClean="0"/>
          </a:p>
          <a:p>
            <a:pPr algn="ctr"/>
            <a:r>
              <a:rPr lang="en-US" sz="4000" dirty="0" err="1" smtClean="0"/>
              <a:t>Eventos</a:t>
            </a:r>
            <a:endParaRPr lang="en-US" sz="4000" dirty="0"/>
          </a:p>
          <a:p>
            <a:pPr algn="ctr"/>
            <a:r>
              <a:rPr lang="en-US" sz="4000" dirty="0" err="1"/>
              <a:t>Métodos</a:t>
            </a:r>
            <a:r>
              <a:rPr lang="en-US" sz="4000" dirty="0"/>
              <a:t> de </a:t>
            </a:r>
            <a:r>
              <a:rPr lang="en-US" sz="4000" dirty="0" err="1" smtClean="0"/>
              <a:t>extensão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1635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/>
              <a:t>Parametrização</a:t>
            </a:r>
            <a:endParaRPr lang="en-US" sz="4000" dirty="0"/>
          </a:p>
          <a:p>
            <a:pPr algn="ctr"/>
            <a:r>
              <a:rPr lang="en-US" sz="4000" dirty="0" err="1" smtClean="0"/>
              <a:t>Herança</a:t>
            </a:r>
            <a:endParaRPr lang="en-US" sz="4000" dirty="0" smtClean="0"/>
          </a:p>
          <a:p>
            <a:pPr algn="ctr"/>
            <a:r>
              <a:rPr lang="en-US" sz="4000" dirty="0" err="1"/>
              <a:t>Eventos</a:t>
            </a:r>
            <a:endParaRPr lang="en-US" sz="4000" dirty="0"/>
          </a:p>
          <a:p>
            <a:pPr algn="ctr"/>
            <a:r>
              <a:rPr lang="en-US" sz="4000" dirty="0" err="1"/>
              <a:t>Métodos</a:t>
            </a:r>
            <a:r>
              <a:rPr lang="en-US" sz="4000" dirty="0"/>
              <a:t> de </a:t>
            </a:r>
            <a:r>
              <a:rPr lang="en-US" sz="4000" dirty="0" err="1" smtClean="0"/>
              <a:t>extensão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Composição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865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7546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i="1" dirty="0"/>
              <a:t>Bugs</a:t>
            </a:r>
            <a:r>
              <a:rPr lang="en-US" sz="4000" dirty="0"/>
              <a:t> </a:t>
            </a:r>
            <a:r>
              <a:rPr lang="en-US" sz="4000" dirty="0" err="1"/>
              <a:t>apenas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</a:t>
            </a:r>
            <a:r>
              <a:rPr lang="en-US" sz="4000" dirty="0" err="1"/>
              <a:t>código</a:t>
            </a:r>
            <a:r>
              <a:rPr lang="en-US" sz="4000" dirty="0"/>
              <a:t> </a:t>
            </a:r>
            <a:r>
              <a:rPr lang="en-US" sz="4000" dirty="0" smtClean="0"/>
              <a:t>novo</a:t>
            </a:r>
            <a:endParaRPr lang="en-US" sz="4000" i="1" dirty="0" smtClean="0"/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5682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i="1" dirty="0" smtClean="0"/>
              <a:t>Bugs</a:t>
            </a:r>
            <a:r>
              <a:rPr lang="en-US" sz="4000" dirty="0" smtClean="0"/>
              <a:t> </a:t>
            </a:r>
            <a:r>
              <a:rPr lang="en-US" sz="4000" dirty="0" err="1" smtClean="0"/>
              <a:t>apenas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código</a:t>
            </a:r>
            <a:r>
              <a:rPr lang="en-US" sz="4000" dirty="0" smtClean="0"/>
              <a:t> novo</a:t>
            </a:r>
          </a:p>
          <a:p>
            <a:pPr algn="ctr"/>
            <a:r>
              <a:rPr lang="en-US" sz="4000" dirty="0" err="1" smtClean="0"/>
              <a:t>Baixo</a:t>
            </a:r>
            <a:r>
              <a:rPr lang="en-US" sz="4000" dirty="0" smtClean="0"/>
              <a:t> </a:t>
            </a:r>
            <a:r>
              <a:rPr lang="en-US" sz="4000" dirty="0" err="1" smtClean="0"/>
              <a:t>acoplamento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84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Exige</a:t>
            </a:r>
            <a:r>
              <a:rPr lang="en-US" sz="4000" dirty="0" smtClean="0"/>
              <a:t> </a:t>
            </a:r>
            <a:r>
              <a:rPr lang="en-US" sz="4000" dirty="0" err="1" smtClean="0"/>
              <a:t>planejamento</a:t>
            </a:r>
            <a:r>
              <a:rPr lang="en-US" sz="4000" dirty="0" smtClean="0"/>
              <a:t> </a:t>
            </a:r>
            <a:r>
              <a:rPr lang="en-US" sz="4000" dirty="0" err="1" smtClean="0"/>
              <a:t>antecipado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5460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874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ACCFCC"/>
                </a:solidFill>
              </a:rPr>
              <a:t>Liskov</a:t>
            </a:r>
            <a:r>
              <a:rPr lang="en-US" sz="4000" b="1" dirty="0" smtClean="0">
                <a:solidFill>
                  <a:srgbClr val="ACCFCC"/>
                </a:solidFill>
              </a:rPr>
              <a:t> </a:t>
            </a:r>
            <a:r>
              <a:rPr lang="en-US" sz="4000" b="1" dirty="0">
                <a:solidFill>
                  <a:srgbClr val="ACCFCC"/>
                </a:solidFill>
              </a:rPr>
              <a:t>Substitution Principle (LSP</a:t>
            </a:r>
            <a:r>
              <a:rPr lang="en-US" sz="4000" b="1" dirty="0" smtClean="0">
                <a:solidFill>
                  <a:srgbClr val="ACCFCC"/>
                </a:solidFill>
              </a:rPr>
              <a:t>)</a:t>
            </a:r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dirty="0" smtClean="0"/>
              <a:t>“</a:t>
            </a:r>
            <a:r>
              <a:rPr lang="en-US" sz="4000" dirty="0" err="1" smtClean="0"/>
              <a:t>Tipos</a:t>
            </a:r>
            <a:r>
              <a:rPr lang="en-US" sz="4000" dirty="0" smtClean="0"/>
              <a:t> </a:t>
            </a:r>
            <a:r>
              <a:rPr lang="en-US" sz="4000" dirty="0" err="1" smtClean="0"/>
              <a:t>derivados</a:t>
            </a:r>
            <a:r>
              <a:rPr lang="en-US" sz="4000" dirty="0" smtClean="0"/>
              <a:t> </a:t>
            </a:r>
            <a:r>
              <a:rPr lang="en-US" sz="4000" dirty="0" err="1" smtClean="0"/>
              <a:t>devem</a:t>
            </a:r>
            <a:r>
              <a:rPr lang="en-US" sz="4000" dirty="0" smtClean="0"/>
              <a:t> </a:t>
            </a:r>
            <a:r>
              <a:rPr lang="en-US" sz="4000" dirty="0" err="1" smtClean="0"/>
              <a:t>poder</a:t>
            </a:r>
            <a:r>
              <a:rPr lang="en-US" sz="4000" dirty="0" smtClean="0"/>
              <a:t> </a:t>
            </a:r>
            <a:r>
              <a:rPr lang="en-US" sz="4000" dirty="0" err="1" smtClean="0"/>
              <a:t>substituir</a:t>
            </a:r>
            <a:r>
              <a:rPr lang="en-US" sz="4000" dirty="0" smtClean="0"/>
              <a:t> </a:t>
            </a:r>
            <a:r>
              <a:rPr lang="en-US" sz="4000" dirty="0" err="1" smtClean="0"/>
              <a:t>seu</a:t>
            </a:r>
            <a:r>
              <a:rPr lang="en-US" sz="4000" dirty="0" smtClean="0"/>
              <a:t> </a:t>
            </a:r>
            <a:r>
              <a:rPr lang="en-US" sz="4000" dirty="0" err="1" smtClean="0"/>
              <a:t>tipo</a:t>
            </a:r>
            <a:r>
              <a:rPr lang="en-US" sz="4000" dirty="0" smtClean="0"/>
              <a:t> base”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87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Código</a:t>
            </a:r>
            <a:r>
              <a:rPr lang="en-US" sz="4000" dirty="0" smtClean="0"/>
              <a:t> </a:t>
            </a: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deve</a:t>
            </a:r>
            <a:r>
              <a:rPr lang="en-US" sz="4000" dirty="0" smtClean="0"/>
              <a:t> </a:t>
            </a:r>
            <a:r>
              <a:rPr lang="en-US" sz="4000" dirty="0" err="1" smtClean="0"/>
              <a:t>precisar</a:t>
            </a:r>
            <a:r>
              <a:rPr lang="en-US" sz="4000" dirty="0" smtClean="0"/>
              <a:t> saber </a:t>
            </a:r>
            <a:r>
              <a:rPr lang="en-US" sz="4000" dirty="0" err="1" smtClean="0"/>
              <a:t>que</a:t>
            </a:r>
            <a:r>
              <a:rPr lang="en-US" sz="4000" dirty="0" smtClean="0"/>
              <a:t> o </a:t>
            </a:r>
            <a:r>
              <a:rPr lang="en-US" sz="4000" dirty="0" err="1" smtClean="0"/>
              <a:t>tipo</a:t>
            </a:r>
            <a:r>
              <a:rPr lang="en-US" sz="4000" dirty="0" smtClean="0"/>
              <a:t> </a:t>
            </a:r>
            <a:r>
              <a:rPr lang="en-US" sz="4000" dirty="0" err="1" smtClean="0"/>
              <a:t>atual</a:t>
            </a:r>
            <a:r>
              <a:rPr lang="en-US" sz="4000" dirty="0" smtClean="0"/>
              <a:t> é um sub-</a:t>
            </a:r>
            <a:r>
              <a:rPr lang="en-US" sz="4000" dirty="0" err="1" smtClean="0"/>
              <a:t>tipo</a:t>
            </a:r>
            <a:r>
              <a:rPr lang="en-US" sz="4000" dirty="0" smtClean="0"/>
              <a:t> </a:t>
            </a:r>
            <a:r>
              <a:rPr lang="en-US" sz="4000" dirty="0" err="1" smtClean="0"/>
              <a:t>específico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553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Sintomas da Baixa Qualidade:</a:t>
            </a:r>
            <a:endParaRPr lang="pt-BR" sz="4400" i="1" dirty="0" smtClean="0"/>
          </a:p>
          <a:p>
            <a:pPr marL="0" indent="0" algn="ctr">
              <a:buNone/>
            </a:pPr>
            <a:endParaRPr lang="pt-BR" sz="4400" dirty="0" smtClean="0"/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endParaRPr lang="pt-BR" sz="4400" dirty="0" smtClean="0"/>
          </a:p>
        </p:txBody>
      </p:sp>
    </p:spTree>
    <p:extLst>
      <p:ext uri="{BB962C8B-B14F-4D97-AF65-F5344CB8AC3E}">
        <p14:creationId xmlns:p14="http://schemas.microsoft.com/office/powerpoint/2010/main" val="42275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Violação</a:t>
            </a:r>
            <a:r>
              <a:rPr lang="en-US" sz="4000" dirty="0" smtClean="0"/>
              <a:t> 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Comum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r>
              <a:rPr lang="en-US" sz="4000" dirty="0"/>
              <a:t>i</a:t>
            </a:r>
            <a:r>
              <a:rPr lang="en-US" sz="4000" dirty="0" smtClean="0"/>
              <a:t>f (</a:t>
            </a:r>
            <a:r>
              <a:rPr lang="en-US" sz="4000" dirty="0" err="1" smtClean="0"/>
              <a:t>obj</a:t>
            </a:r>
            <a:r>
              <a:rPr lang="en-US" sz="4000" dirty="0" smtClean="0"/>
              <a:t> is &lt;</a:t>
            </a:r>
            <a:r>
              <a:rPr lang="en-US" sz="4000" dirty="0" err="1" smtClean="0"/>
              <a:t>SubType</a:t>
            </a:r>
            <a:r>
              <a:rPr lang="en-US" sz="4000" dirty="0" smtClean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20369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O </a:t>
            </a:r>
            <a:r>
              <a:rPr lang="en-US" sz="4000" dirty="0" err="1" smtClean="0"/>
              <a:t>comportamento</a:t>
            </a:r>
            <a:r>
              <a:rPr lang="en-US" sz="4000" dirty="0" smtClean="0"/>
              <a:t> </a:t>
            </a:r>
            <a:r>
              <a:rPr lang="en-US" sz="4000" dirty="0" err="1" smtClean="0"/>
              <a:t>deve</a:t>
            </a:r>
            <a:r>
              <a:rPr lang="en-US" sz="4000" dirty="0" smtClean="0"/>
              <a:t> </a:t>
            </a:r>
            <a:r>
              <a:rPr lang="en-US" sz="4000" dirty="0" err="1" smtClean="0"/>
              <a:t>ser</a:t>
            </a:r>
            <a:r>
              <a:rPr lang="en-US" sz="4000" dirty="0" smtClean="0"/>
              <a:t> </a:t>
            </a:r>
            <a:r>
              <a:rPr lang="en-US" sz="4000" b="1" dirty="0" err="1" smtClean="0"/>
              <a:t>indistinguível</a:t>
            </a:r>
            <a:r>
              <a:rPr lang="en-US" sz="4000" dirty="0" smtClean="0"/>
              <a:t> entre </a:t>
            </a:r>
            <a:r>
              <a:rPr lang="en-US" sz="4000" dirty="0" err="1" smtClean="0"/>
              <a:t>tipo</a:t>
            </a:r>
            <a:r>
              <a:rPr lang="en-US" sz="4000" dirty="0" smtClean="0"/>
              <a:t> base e </a:t>
            </a:r>
            <a:r>
              <a:rPr lang="en-US" sz="4000" dirty="0" err="1" smtClean="0"/>
              <a:t>qualquer</a:t>
            </a:r>
            <a:r>
              <a:rPr lang="en-US" sz="4000" dirty="0" smtClean="0"/>
              <a:t> sub-</a:t>
            </a:r>
            <a:r>
              <a:rPr lang="en-US" sz="4000" dirty="0" err="1" smtClean="0"/>
              <a:t>tipo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793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Violações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Sub-</a:t>
            </a:r>
            <a:r>
              <a:rPr lang="en-US" sz="4000" dirty="0" err="1" smtClean="0"/>
              <a:t>tipos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Lançar</a:t>
            </a:r>
            <a:r>
              <a:rPr lang="en-US" sz="4000" dirty="0" smtClean="0"/>
              <a:t> </a:t>
            </a:r>
            <a:r>
              <a:rPr lang="en-US" sz="4000" dirty="0" err="1" smtClean="0"/>
              <a:t>novas</a:t>
            </a:r>
            <a:r>
              <a:rPr lang="en-US" sz="4000" dirty="0" smtClean="0"/>
              <a:t> </a:t>
            </a:r>
            <a:r>
              <a:rPr lang="en-US" sz="4000" dirty="0" err="1" smtClean="0"/>
              <a:t>exceções</a:t>
            </a:r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37503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Violações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Sub-</a:t>
            </a:r>
            <a:r>
              <a:rPr lang="en-US" sz="4000" dirty="0" err="1" smtClean="0"/>
              <a:t>tipos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Lançar</a:t>
            </a:r>
            <a:r>
              <a:rPr lang="en-US" sz="4000" dirty="0" smtClean="0"/>
              <a:t> </a:t>
            </a:r>
            <a:r>
              <a:rPr lang="en-US" sz="4000" dirty="0" err="1" smtClean="0"/>
              <a:t>novas</a:t>
            </a:r>
            <a:r>
              <a:rPr lang="en-US" sz="4000" dirty="0" smtClean="0"/>
              <a:t> </a:t>
            </a:r>
            <a:r>
              <a:rPr lang="en-US" sz="4000" dirty="0" err="1" smtClean="0"/>
              <a:t>exceções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Pré-condições</a:t>
            </a:r>
            <a:r>
              <a:rPr lang="en-US" sz="4000" dirty="0" smtClean="0"/>
              <a:t>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restritivas</a:t>
            </a:r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1901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Violações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Sub-</a:t>
            </a:r>
            <a:r>
              <a:rPr lang="en-US" sz="4000" dirty="0" err="1" smtClean="0"/>
              <a:t>tipos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Lançar</a:t>
            </a:r>
            <a:r>
              <a:rPr lang="en-US" sz="4000" dirty="0" smtClean="0"/>
              <a:t> </a:t>
            </a:r>
            <a:r>
              <a:rPr lang="en-US" sz="4000" dirty="0" err="1" smtClean="0"/>
              <a:t>novas</a:t>
            </a:r>
            <a:r>
              <a:rPr lang="en-US" sz="4000" dirty="0" smtClean="0"/>
              <a:t> </a:t>
            </a:r>
            <a:r>
              <a:rPr lang="en-US" sz="4000" dirty="0" err="1" smtClean="0"/>
              <a:t>exceções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Pré-condições</a:t>
            </a:r>
            <a:r>
              <a:rPr lang="en-US" sz="4000" dirty="0" smtClean="0"/>
              <a:t>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restritivas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Pós-condições</a:t>
            </a:r>
            <a:r>
              <a:rPr lang="en-US" sz="4000" dirty="0" smtClean="0"/>
              <a:t> </a:t>
            </a:r>
            <a:r>
              <a:rPr lang="en-US" sz="4000" dirty="0" err="1" smtClean="0"/>
              <a:t>menos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restritivas</a:t>
            </a:r>
            <a:endParaRPr lang="en-US" sz="4000" dirty="0" smtClean="0"/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7877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Violações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Sub-</a:t>
            </a:r>
            <a:r>
              <a:rPr lang="en-US" sz="4000" dirty="0" err="1" smtClean="0"/>
              <a:t>tipos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Lançar</a:t>
            </a:r>
            <a:r>
              <a:rPr lang="en-US" sz="4000" dirty="0" smtClean="0"/>
              <a:t> </a:t>
            </a:r>
            <a:r>
              <a:rPr lang="en-US" sz="4000" dirty="0" err="1" smtClean="0"/>
              <a:t>novas</a:t>
            </a:r>
            <a:r>
              <a:rPr lang="en-US" sz="4000" dirty="0" smtClean="0"/>
              <a:t> </a:t>
            </a:r>
            <a:r>
              <a:rPr lang="en-US" sz="4000" dirty="0" err="1" smtClean="0"/>
              <a:t>exceções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Pré-condições</a:t>
            </a:r>
            <a:r>
              <a:rPr lang="en-US" sz="4000" dirty="0" smtClean="0"/>
              <a:t>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restritivas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Pós-condições</a:t>
            </a:r>
            <a:r>
              <a:rPr lang="en-US" sz="4000" dirty="0" smtClean="0"/>
              <a:t> </a:t>
            </a:r>
            <a:r>
              <a:rPr lang="en-US" sz="4000" dirty="0" err="1" smtClean="0"/>
              <a:t>menos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restritivas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Invariantes</a:t>
            </a:r>
            <a:r>
              <a:rPr lang="en-US" sz="4000" dirty="0" smtClean="0"/>
              <a:t> </a:t>
            </a:r>
            <a:r>
              <a:rPr lang="en-US" sz="4000" dirty="0" err="1" smtClean="0"/>
              <a:t>menos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restritivos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7130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Soluções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:</a:t>
            </a:r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14570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Soluções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Documentação</a:t>
            </a:r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19950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Soluções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Documentação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Utilizar</a:t>
            </a:r>
            <a:r>
              <a:rPr lang="en-US" sz="4000" dirty="0" smtClean="0"/>
              <a:t> Code Contracts For .NET</a:t>
            </a:r>
          </a:p>
          <a:p>
            <a:pPr algn="ctr"/>
            <a:endParaRPr lang="en-US" sz="4000" dirty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5778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Soluções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Documentação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Utilizar</a:t>
            </a:r>
            <a:r>
              <a:rPr lang="en-US" sz="4000" dirty="0" smtClean="0"/>
              <a:t> Code Contracts For .NET</a:t>
            </a:r>
          </a:p>
          <a:p>
            <a:pPr algn="ctr"/>
            <a:r>
              <a:rPr lang="en-US" sz="4000" dirty="0" err="1"/>
              <a:t>Criar</a:t>
            </a:r>
            <a:r>
              <a:rPr lang="en-US" sz="4000" dirty="0"/>
              <a:t> </a:t>
            </a:r>
            <a:r>
              <a:rPr lang="en-US" sz="4000" dirty="0" err="1" smtClean="0"/>
              <a:t>hierarquias</a:t>
            </a:r>
            <a:r>
              <a:rPr lang="en-US" sz="4000" dirty="0" smtClean="0"/>
              <a:t> </a:t>
            </a:r>
            <a:r>
              <a:rPr lang="en-US" sz="4000" dirty="0" err="1" smtClean="0"/>
              <a:t>separadas</a:t>
            </a:r>
            <a:endParaRPr lang="en-US" sz="4000" dirty="0" smtClean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9807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Sintomas da Baixa Qualidade:</a:t>
            </a:r>
            <a:endParaRPr lang="pt-BR" sz="4400" i="1" dirty="0" smtClean="0"/>
          </a:p>
          <a:p>
            <a:pPr algn="ctr"/>
            <a:r>
              <a:rPr lang="pt-BR" sz="4400" dirty="0" smtClean="0"/>
              <a:t>Rigidez</a:t>
            </a:r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endParaRPr lang="pt-BR" sz="4400" dirty="0" smtClean="0"/>
          </a:p>
        </p:txBody>
      </p:sp>
    </p:spTree>
    <p:extLst>
      <p:ext uri="{BB962C8B-B14F-4D97-AF65-F5344CB8AC3E}">
        <p14:creationId xmlns:p14="http://schemas.microsoft.com/office/powerpoint/2010/main" val="30856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Soluções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Documentação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Utilizar</a:t>
            </a:r>
            <a:r>
              <a:rPr lang="en-US" sz="4000" dirty="0" smtClean="0"/>
              <a:t> Code Contracts For .NET</a:t>
            </a:r>
          </a:p>
          <a:p>
            <a:pPr algn="ctr"/>
            <a:r>
              <a:rPr lang="en-US" sz="4000" dirty="0" err="1" smtClean="0"/>
              <a:t>Criar</a:t>
            </a:r>
            <a:r>
              <a:rPr lang="en-US" sz="4000" dirty="0" smtClean="0"/>
              <a:t> </a:t>
            </a:r>
            <a:r>
              <a:rPr lang="en-US" sz="4000" dirty="0" err="1" smtClean="0"/>
              <a:t>hierarquias</a:t>
            </a:r>
            <a:r>
              <a:rPr lang="en-US" sz="4000" dirty="0" smtClean="0"/>
              <a:t> </a:t>
            </a:r>
            <a:r>
              <a:rPr lang="en-US" sz="4000" dirty="0" err="1" smtClean="0"/>
              <a:t>separadas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Aplicar</a:t>
            </a:r>
            <a:r>
              <a:rPr lang="en-US" sz="4000" dirty="0" smtClean="0"/>
              <a:t> “Tell, Don´t Ask” Principle</a:t>
            </a:r>
          </a:p>
        </p:txBody>
      </p:sp>
    </p:spTree>
    <p:extLst>
      <p:ext uri="{BB962C8B-B14F-4D97-AF65-F5344CB8AC3E}">
        <p14:creationId xmlns:p14="http://schemas.microsoft.com/office/powerpoint/2010/main" val="5733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128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solidFill>
                  <a:srgbClr val="ACCFCC"/>
                </a:solidFill>
              </a:rPr>
              <a:t>I</a:t>
            </a:r>
            <a:r>
              <a:rPr lang="en-US" sz="4000" b="1" dirty="0" smtClean="0">
                <a:solidFill>
                  <a:srgbClr val="ACCFCC"/>
                </a:solidFill>
              </a:rPr>
              <a:t>nterface </a:t>
            </a:r>
            <a:r>
              <a:rPr lang="en-US" sz="4000" b="1" dirty="0">
                <a:solidFill>
                  <a:srgbClr val="ACCFCC"/>
                </a:solidFill>
              </a:rPr>
              <a:t>Segregation Principle (ISP</a:t>
            </a:r>
            <a:r>
              <a:rPr lang="en-US" sz="4000" b="1" dirty="0" smtClean="0">
                <a:solidFill>
                  <a:srgbClr val="ACCFCC"/>
                </a:solidFill>
              </a:rPr>
              <a:t>)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dirty="0" smtClean="0"/>
              <a:t>“</a:t>
            </a:r>
            <a:r>
              <a:rPr lang="en-US" sz="4000" dirty="0" err="1" smtClean="0"/>
              <a:t>Clientes</a:t>
            </a:r>
            <a:r>
              <a:rPr lang="en-US" sz="4000" dirty="0" smtClean="0"/>
              <a:t> </a:t>
            </a: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devem</a:t>
            </a:r>
            <a:r>
              <a:rPr lang="en-US" sz="4000" dirty="0" smtClean="0"/>
              <a:t> </a:t>
            </a:r>
            <a:r>
              <a:rPr lang="en-US" sz="4000" dirty="0" err="1" smtClean="0"/>
              <a:t>ser</a:t>
            </a:r>
            <a:r>
              <a:rPr lang="en-US" sz="4000" dirty="0" smtClean="0"/>
              <a:t> </a:t>
            </a:r>
            <a:r>
              <a:rPr lang="en-US" sz="4000" dirty="0" err="1" smtClean="0"/>
              <a:t>forçados</a:t>
            </a:r>
            <a:r>
              <a:rPr lang="en-US" sz="4000" dirty="0" smtClean="0"/>
              <a:t> a </a:t>
            </a:r>
            <a:r>
              <a:rPr lang="en-US" sz="4000" dirty="0" err="1" smtClean="0"/>
              <a:t>depender</a:t>
            </a:r>
            <a:r>
              <a:rPr lang="en-US" sz="4000" dirty="0" smtClean="0"/>
              <a:t> de interfaces </a:t>
            </a:r>
            <a:r>
              <a:rPr lang="en-US" sz="4000" dirty="0" err="1" smtClean="0"/>
              <a:t>que</a:t>
            </a:r>
            <a:r>
              <a:rPr lang="en-US" sz="4000" dirty="0" smtClean="0"/>
              <a:t> </a:t>
            </a:r>
            <a:r>
              <a:rPr lang="en-US" sz="4000" dirty="0" err="1" smtClean="0"/>
              <a:t>eles</a:t>
            </a:r>
            <a:r>
              <a:rPr lang="en-US" sz="4000" dirty="0" smtClean="0"/>
              <a:t> </a:t>
            </a: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usam</a:t>
            </a:r>
            <a:r>
              <a:rPr lang="en-US" sz="4000" dirty="0" smtClean="0"/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87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crie</a:t>
            </a:r>
            <a:r>
              <a:rPr lang="en-US" sz="4000" dirty="0" smtClean="0"/>
              <a:t> interfaces </a:t>
            </a:r>
            <a:r>
              <a:rPr lang="en-US" sz="4000" dirty="0" err="1" smtClean="0"/>
              <a:t>grandes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(com </a:t>
            </a:r>
            <a:r>
              <a:rPr lang="en-US" sz="4000" dirty="0" err="1" smtClean="0"/>
              <a:t>vários</a:t>
            </a:r>
            <a:r>
              <a:rPr lang="en-US" sz="4000" dirty="0" smtClean="0"/>
              <a:t> </a:t>
            </a:r>
            <a:r>
              <a:rPr lang="en-US" sz="4000" dirty="0" err="1" smtClean="0"/>
              <a:t>métodos</a:t>
            </a:r>
            <a:r>
              <a:rPr lang="en-US" sz="4000" dirty="0" smtClean="0"/>
              <a:t>)!</a:t>
            </a:r>
          </a:p>
          <a:p>
            <a:pPr marL="0" indent="0" algn="ctr">
              <a:spcBef>
                <a:spcPts val="0"/>
              </a:spcBef>
              <a:buNone/>
              <a:defRPr/>
            </a:pPr>
            <a:endParaRPr lang="en-US" sz="4000" dirty="0" smtClean="0"/>
          </a:p>
          <a:p>
            <a:pPr marL="0" indent="0" algn="ctr">
              <a:spcBef>
                <a:spcPts val="0"/>
              </a:spcBef>
              <a:buNone/>
              <a:defRPr/>
            </a:pPr>
            <a:endParaRPr lang="en-US" sz="4000" dirty="0" smtClean="0"/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4000" dirty="0" smtClean="0"/>
              <a:t>Interface </a:t>
            </a:r>
            <a:r>
              <a:rPr lang="en-US" sz="4000" dirty="0" err="1"/>
              <a:t>menor</a:t>
            </a:r>
            <a:r>
              <a:rPr lang="en-US" sz="4000" dirty="0"/>
              <a:t> </a:t>
            </a:r>
            <a:r>
              <a:rPr lang="en-US" sz="4000" dirty="0" smtClean="0"/>
              <a:t>=&gt; Alta </a:t>
            </a:r>
            <a:r>
              <a:rPr lang="en-US" sz="4000" dirty="0" err="1" smtClean="0"/>
              <a:t>Coesão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330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endParaRPr lang="en-US" sz="4000" dirty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0496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Facilidade</a:t>
            </a:r>
            <a:r>
              <a:rPr lang="en-US" sz="4000" dirty="0" smtClean="0"/>
              <a:t> para </a:t>
            </a:r>
            <a:r>
              <a:rPr lang="en-US" sz="4000" dirty="0" err="1" smtClean="0"/>
              <a:t>implementar</a:t>
            </a:r>
            <a:endParaRPr lang="en-US" sz="4000" dirty="0" smtClean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10175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Facilidade</a:t>
            </a:r>
            <a:r>
              <a:rPr lang="en-US" sz="4000" dirty="0" smtClean="0"/>
              <a:t> para </a:t>
            </a:r>
            <a:r>
              <a:rPr lang="en-US" sz="4000" dirty="0" err="1" smtClean="0"/>
              <a:t>implementar</a:t>
            </a:r>
            <a:endParaRPr lang="en-US" sz="4000" dirty="0" smtClean="0"/>
          </a:p>
          <a:p>
            <a:pPr algn="ctr"/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fácil</a:t>
            </a:r>
            <a:r>
              <a:rPr lang="en-US" sz="4000" dirty="0" smtClean="0"/>
              <a:t> de </a:t>
            </a:r>
            <a:r>
              <a:rPr lang="en-US" sz="4000" dirty="0" err="1" smtClean="0"/>
              <a:t>usar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389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623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hlinkClick r:id="rId3"/>
              </a:rPr>
              <a:t>ASP.NET </a:t>
            </a:r>
            <a:r>
              <a:rPr lang="en-US" sz="4000" dirty="0" err="1" smtClean="0">
                <a:hlinkClick r:id="rId3"/>
              </a:rPr>
              <a:t>MembershipProvider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9905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Na </a:t>
            </a:r>
            <a:r>
              <a:rPr lang="en-US" sz="4000" dirty="0" err="1" smtClean="0"/>
              <a:t>maioria</a:t>
            </a:r>
            <a:r>
              <a:rPr lang="en-US" sz="4000" dirty="0" smtClean="0"/>
              <a:t> das </a:t>
            </a:r>
            <a:r>
              <a:rPr lang="en-US" sz="4000" dirty="0" err="1" smtClean="0"/>
              <a:t>vezes</a:t>
            </a:r>
            <a:r>
              <a:rPr lang="en-US" sz="4000" dirty="0" smtClean="0"/>
              <a:t> </a:t>
            </a:r>
            <a:r>
              <a:rPr lang="en-US" sz="4000" dirty="0" err="1" smtClean="0"/>
              <a:t>bastaria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bool</a:t>
            </a:r>
            <a:r>
              <a:rPr 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4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ValidateUser</a:t>
            </a:r>
            <a:r>
              <a:rPr 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(string username, string password)</a:t>
            </a:r>
            <a:endParaRPr lang="en-US" sz="40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333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Sintomas da Baixa Qualidade :</a:t>
            </a:r>
            <a:endParaRPr lang="pt-BR" sz="4400" i="1" dirty="0" smtClean="0"/>
          </a:p>
          <a:p>
            <a:pPr algn="ctr"/>
            <a:r>
              <a:rPr lang="pt-BR" sz="4400" dirty="0" smtClean="0"/>
              <a:t>Rigidez</a:t>
            </a:r>
          </a:p>
          <a:p>
            <a:pPr algn="ctr"/>
            <a:r>
              <a:rPr lang="pt-BR" sz="4400" dirty="0" smtClean="0"/>
              <a:t>Fragilidade</a:t>
            </a:r>
          </a:p>
          <a:p>
            <a:pPr marL="0" indent="0" algn="ctr">
              <a:buNone/>
            </a:pPr>
            <a:endParaRPr lang="pt-BR" sz="4400" dirty="0" smtClean="0"/>
          </a:p>
        </p:txBody>
      </p:sp>
    </p:spTree>
    <p:extLst>
      <p:ext uri="{BB962C8B-B14F-4D97-AF65-F5344CB8AC3E}">
        <p14:creationId xmlns:p14="http://schemas.microsoft.com/office/powerpoint/2010/main" val="24087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Versão</a:t>
            </a:r>
            <a:r>
              <a:rPr lang="en-US" sz="4000" dirty="0" smtClean="0"/>
              <a:t>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Recente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r>
              <a:rPr lang="en-US" sz="4000" dirty="0" smtClean="0">
                <a:hlinkClick r:id="rId3"/>
              </a:rPr>
              <a:t>ASP.NET Identity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2137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ACCFCC"/>
                </a:solidFill>
              </a:rPr>
              <a:t>D</a:t>
            </a:r>
            <a:r>
              <a:rPr lang="en-US" sz="4000" b="1" dirty="0">
                <a:solidFill>
                  <a:srgbClr val="ACCFCC"/>
                </a:solidFill>
              </a:rPr>
              <a:t>ependency Inversion Principle (DIP)</a:t>
            </a:r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dirty="0" smtClean="0"/>
              <a:t>“</a:t>
            </a:r>
            <a:r>
              <a:rPr lang="en-US" sz="4000" dirty="0" err="1" smtClean="0"/>
              <a:t>Dependa</a:t>
            </a:r>
            <a:r>
              <a:rPr lang="en-US" sz="4000" dirty="0" smtClean="0"/>
              <a:t> de </a:t>
            </a:r>
            <a:r>
              <a:rPr lang="en-US" sz="4000" dirty="0" err="1" smtClean="0"/>
              <a:t>abstrações</a:t>
            </a:r>
            <a:r>
              <a:rPr lang="en-US" sz="4000" dirty="0" smtClean="0"/>
              <a:t>, </a:t>
            </a: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dependa</a:t>
            </a:r>
            <a:r>
              <a:rPr lang="en-US" sz="4000" dirty="0" smtClean="0"/>
              <a:t> de </a:t>
            </a:r>
            <a:r>
              <a:rPr lang="en-US" sz="4000" dirty="0" err="1" smtClean="0"/>
              <a:t>implementações</a:t>
            </a:r>
            <a:r>
              <a:rPr lang="en-US" sz="4000" dirty="0" smtClean="0"/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87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 </a:t>
            </a:r>
          </a:p>
          <a:p>
            <a:pPr algn="ctr"/>
            <a:endParaRPr lang="en-US" sz="4000" i="1" dirty="0" smtClean="0"/>
          </a:p>
          <a:p>
            <a:pPr algn="ctr"/>
            <a:endParaRPr lang="en-US" sz="4000" i="1" dirty="0"/>
          </a:p>
          <a:p>
            <a:pPr algn="ctr"/>
            <a:endParaRPr 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34431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 </a:t>
            </a:r>
          </a:p>
          <a:p>
            <a:pPr algn="ctr"/>
            <a:r>
              <a:rPr lang="en-US" sz="4000" i="1" dirty="0" smtClean="0"/>
              <a:t>Strategy pattern</a:t>
            </a:r>
          </a:p>
          <a:p>
            <a:pPr algn="ctr"/>
            <a:endParaRPr lang="en-US" sz="4000" i="1" dirty="0" smtClean="0"/>
          </a:p>
          <a:p>
            <a:pPr algn="ctr"/>
            <a:endParaRPr 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2778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 </a:t>
            </a:r>
          </a:p>
          <a:p>
            <a:pPr algn="ctr"/>
            <a:r>
              <a:rPr lang="en-US" sz="4000" i="1" dirty="0" smtClean="0"/>
              <a:t>Strategy pattern</a:t>
            </a:r>
          </a:p>
          <a:p>
            <a:pPr algn="ctr"/>
            <a:r>
              <a:rPr lang="en-US" sz="4000" i="1" dirty="0" smtClean="0"/>
              <a:t>Adapter pattern</a:t>
            </a:r>
          </a:p>
          <a:p>
            <a:pPr algn="ctr"/>
            <a:endParaRPr 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7116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 </a:t>
            </a:r>
          </a:p>
          <a:p>
            <a:pPr algn="ctr"/>
            <a:r>
              <a:rPr lang="en-US" sz="4000" i="1" dirty="0" smtClean="0"/>
              <a:t>Strategy pattern</a:t>
            </a:r>
          </a:p>
          <a:p>
            <a:pPr algn="ctr"/>
            <a:r>
              <a:rPr lang="en-US" sz="4000" i="1" dirty="0" smtClean="0"/>
              <a:t>Adapter pattern</a:t>
            </a:r>
          </a:p>
          <a:p>
            <a:pPr algn="ctr"/>
            <a:r>
              <a:rPr lang="en-US" sz="4000" i="1" dirty="0" smtClean="0"/>
              <a:t>Dependency Injection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1844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endParaRPr lang="en-US" sz="4000" i="1" dirty="0" smtClean="0"/>
          </a:p>
          <a:p>
            <a:pPr algn="ctr"/>
            <a:endParaRPr lang="en-US" sz="4000" i="1" dirty="0"/>
          </a:p>
          <a:p>
            <a:pPr algn="ctr"/>
            <a:endParaRPr lang="en-US" sz="4000" i="1" dirty="0" smtClean="0"/>
          </a:p>
          <a:p>
            <a:pPr algn="ctr"/>
            <a:endParaRPr 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32218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i="1" dirty="0" smtClean="0"/>
              <a:t>Bugs</a:t>
            </a:r>
            <a:r>
              <a:rPr lang="en-US" sz="4000" dirty="0" smtClean="0"/>
              <a:t> </a:t>
            </a:r>
            <a:r>
              <a:rPr lang="en-US" sz="4000" dirty="0" err="1" smtClean="0"/>
              <a:t>apenas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código</a:t>
            </a:r>
            <a:r>
              <a:rPr lang="en-US" sz="4000" dirty="0" smtClean="0"/>
              <a:t> novo</a:t>
            </a:r>
          </a:p>
          <a:p>
            <a:pPr algn="ctr"/>
            <a:r>
              <a:rPr lang="en-US" sz="4000" dirty="0" err="1" smtClean="0"/>
              <a:t>Baixo</a:t>
            </a:r>
            <a:r>
              <a:rPr lang="en-US" sz="4000" dirty="0" smtClean="0"/>
              <a:t> </a:t>
            </a:r>
            <a:r>
              <a:rPr lang="en-US" sz="4000" dirty="0" err="1" smtClean="0"/>
              <a:t>acoplamento</a:t>
            </a:r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1470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i="1" dirty="0" smtClean="0"/>
              <a:t>Bugs</a:t>
            </a:r>
            <a:r>
              <a:rPr lang="en-US" sz="4000" dirty="0" smtClean="0"/>
              <a:t> </a:t>
            </a:r>
            <a:r>
              <a:rPr lang="en-US" sz="4000" dirty="0" err="1" smtClean="0"/>
              <a:t>apenas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código</a:t>
            </a:r>
            <a:r>
              <a:rPr lang="en-US" sz="4000" dirty="0" smtClean="0"/>
              <a:t> novo</a:t>
            </a:r>
          </a:p>
          <a:p>
            <a:pPr algn="ctr"/>
            <a:r>
              <a:rPr lang="en-US" sz="4000" dirty="0" err="1" smtClean="0"/>
              <a:t>Baixo</a:t>
            </a:r>
            <a:r>
              <a:rPr lang="en-US" sz="4000" dirty="0" smtClean="0"/>
              <a:t> </a:t>
            </a:r>
            <a:r>
              <a:rPr lang="en-US" sz="4000" dirty="0" err="1" smtClean="0"/>
              <a:t>acoplamento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Testabilidade</a:t>
            </a:r>
            <a:endParaRPr lang="en-US" sz="4000" dirty="0" smtClean="0"/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151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i="1" dirty="0" smtClean="0"/>
              <a:t>Bugs</a:t>
            </a:r>
            <a:r>
              <a:rPr lang="en-US" sz="4000" dirty="0" smtClean="0"/>
              <a:t> </a:t>
            </a:r>
            <a:r>
              <a:rPr lang="en-US" sz="4000" dirty="0" err="1" smtClean="0"/>
              <a:t>apenas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código</a:t>
            </a:r>
            <a:r>
              <a:rPr lang="en-US" sz="4000" dirty="0" smtClean="0"/>
              <a:t> novo</a:t>
            </a:r>
          </a:p>
          <a:p>
            <a:pPr algn="ctr"/>
            <a:r>
              <a:rPr lang="en-US" sz="4000" dirty="0" err="1" smtClean="0"/>
              <a:t>Baixo</a:t>
            </a:r>
            <a:r>
              <a:rPr lang="en-US" sz="4000" dirty="0" smtClean="0"/>
              <a:t> </a:t>
            </a:r>
            <a:r>
              <a:rPr lang="en-US" sz="4000" dirty="0" err="1" smtClean="0"/>
              <a:t>acoplamento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Testabilidade</a:t>
            </a:r>
            <a:endParaRPr lang="en-US" sz="4000" dirty="0" smtClean="0"/>
          </a:p>
          <a:p>
            <a:pPr algn="ctr"/>
            <a:r>
              <a:rPr lang="en-US" sz="4000" dirty="0" err="1" smtClean="0"/>
              <a:t>Extensibilidade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7027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Sintomas da Baixa Qualidade :</a:t>
            </a:r>
            <a:endParaRPr lang="pt-BR" sz="4400" i="1" dirty="0" smtClean="0"/>
          </a:p>
          <a:p>
            <a:pPr algn="ctr"/>
            <a:r>
              <a:rPr lang="pt-BR" sz="4400" dirty="0" smtClean="0"/>
              <a:t>Rigidez</a:t>
            </a:r>
          </a:p>
          <a:p>
            <a:pPr algn="ctr"/>
            <a:r>
              <a:rPr lang="pt-BR" sz="4400" dirty="0" smtClean="0"/>
              <a:t>Fragilidade</a:t>
            </a:r>
          </a:p>
          <a:p>
            <a:pPr algn="ctr"/>
            <a:r>
              <a:rPr lang="pt-BR" sz="4400" dirty="0" smtClean="0"/>
              <a:t>Imobilidade</a:t>
            </a:r>
          </a:p>
        </p:txBody>
      </p:sp>
    </p:spTree>
    <p:extLst>
      <p:ext uri="{BB962C8B-B14F-4D97-AF65-F5344CB8AC3E}">
        <p14:creationId xmlns:p14="http://schemas.microsoft.com/office/powerpoint/2010/main" val="24087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Menos</a:t>
            </a:r>
            <a:r>
              <a:rPr lang="en-US" sz="4000" dirty="0" smtClean="0"/>
              <a:t> </a:t>
            </a:r>
            <a:r>
              <a:rPr lang="en-US" sz="4000" dirty="0" err="1" smtClean="0"/>
              <a:t>controle</a:t>
            </a:r>
            <a:r>
              <a:rPr lang="en-US" sz="4000" dirty="0" smtClean="0"/>
              <a:t> </a:t>
            </a:r>
            <a:r>
              <a:rPr lang="en-US" sz="4000" dirty="0" err="1" smtClean="0"/>
              <a:t>sobre</a:t>
            </a:r>
            <a:r>
              <a:rPr lang="en-US" sz="4000" dirty="0" smtClean="0"/>
              <a:t> </a:t>
            </a:r>
            <a:r>
              <a:rPr lang="en-US" sz="4000" dirty="0" err="1" smtClean="0"/>
              <a:t>detalhes</a:t>
            </a:r>
            <a:endParaRPr lang="en-US" sz="4000" dirty="0" smtClean="0"/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8262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Menos</a:t>
            </a:r>
            <a:r>
              <a:rPr lang="en-US" sz="4000" dirty="0" smtClean="0"/>
              <a:t> </a:t>
            </a:r>
            <a:r>
              <a:rPr lang="en-US" sz="4000" dirty="0" err="1" smtClean="0"/>
              <a:t>controle</a:t>
            </a:r>
            <a:r>
              <a:rPr lang="en-US" sz="4000" dirty="0" smtClean="0"/>
              <a:t> </a:t>
            </a:r>
            <a:r>
              <a:rPr lang="en-US" sz="4000" dirty="0" err="1" smtClean="0"/>
              <a:t>sobre</a:t>
            </a:r>
            <a:r>
              <a:rPr lang="en-US" sz="4000" dirty="0" smtClean="0"/>
              <a:t> </a:t>
            </a:r>
            <a:r>
              <a:rPr lang="en-US" sz="4000" dirty="0" err="1" smtClean="0"/>
              <a:t>detalhes</a:t>
            </a:r>
            <a:endParaRPr lang="en-US" sz="4000" dirty="0" smtClean="0"/>
          </a:p>
          <a:p>
            <a:pPr algn="ctr"/>
            <a:r>
              <a:rPr lang="en-US" sz="4000" dirty="0" smtClean="0"/>
              <a:t>“</a:t>
            </a:r>
            <a:r>
              <a:rPr lang="en-US" sz="4000" dirty="0" err="1" smtClean="0"/>
              <a:t>Navegação</a:t>
            </a:r>
            <a:r>
              <a:rPr lang="en-US" sz="4000" dirty="0" smtClean="0"/>
              <a:t>” é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difícil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8076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423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7200" dirty="0" smtClean="0"/>
              <a:t>Lembre-se!</a:t>
            </a:r>
          </a:p>
          <a:p>
            <a:pPr marL="0" indent="0" algn="ctr">
              <a:buNone/>
            </a:pPr>
            <a:r>
              <a:rPr lang="pt-BR" sz="7200" b="1" dirty="0" smtClean="0">
                <a:solidFill>
                  <a:srgbClr val="ACCFCC"/>
                </a:solidFill>
              </a:rPr>
              <a:t>Princípio ≠ Regra</a:t>
            </a:r>
            <a:endParaRPr lang="pt-BR" sz="7200" b="1" dirty="0">
              <a:solidFill>
                <a:srgbClr val="ACC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“</a:t>
            </a:r>
            <a:r>
              <a:rPr lang="en-US" sz="4800" b="1" dirty="0" err="1" smtClean="0"/>
              <a:t>Programar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não</a:t>
            </a:r>
            <a:r>
              <a:rPr lang="en-US" sz="4800" b="1" dirty="0" smtClean="0"/>
              <a:t> é </a:t>
            </a:r>
            <a:r>
              <a:rPr lang="en-US" sz="4800" b="1" dirty="0" err="1" smtClean="0"/>
              <a:t>apenas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escrever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código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assim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como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cozinhar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não</a:t>
            </a:r>
            <a:r>
              <a:rPr lang="en-US" sz="4800" b="1" dirty="0" smtClean="0"/>
              <a:t> é </a:t>
            </a:r>
            <a:r>
              <a:rPr lang="en-US" sz="4800" b="1" dirty="0" err="1" smtClean="0"/>
              <a:t>apenas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misturar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ingredientes</a:t>
            </a:r>
            <a:r>
              <a:rPr lang="en-US" sz="4800" b="1" dirty="0" smtClean="0"/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80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b="1" dirty="0" err="1" smtClean="0"/>
              <a:t>Referências</a:t>
            </a:r>
            <a:r>
              <a:rPr lang="en-US" sz="4000" b="1" dirty="0" smtClean="0"/>
              <a:t>:</a:t>
            </a:r>
            <a:endParaRPr lang="en-US" sz="4000" b="1" dirty="0" smtClean="0"/>
          </a:p>
          <a:p>
            <a:r>
              <a:rPr lang="en-US" sz="4000" dirty="0" smtClean="0"/>
              <a:t>http://</a:t>
            </a:r>
            <a:r>
              <a:rPr lang="pt-BR" sz="4000" dirty="0" smtClean="0"/>
              <a:t>www.objectmentor.com/resources/articles/Principles_and_Patterns.pdf</a:t>
            </a:r>
            <a:endParaRPr lang="en-US" sz="4000" dirty="0" smtClean="0"/>
          </a:p>
          <a:p>
            <a:r>
              <a:rPr lang="en-US" sz="4000" dirty="0" smtClean="0"/>
              <a:t>http</a:t>
            </a:r>
            <a:r>
              <a:rPr lang="en-US" sz="4000" dirty="0"/>
              <a:t>://</a:t>
            </a:r>
            <a:r>
              <a:rPr lang="en-US" sz="4000" dirty="0" smtClean="0"/>
              <a:t>www.infoq.com/presentations/design-principles-code-structures</a:t>
            </a:r>
            <a:endParaRPr lang="en-US" sz="4000" dirty="0"/>
          </a:p>
          <a:p>
            <a:r>
              <a:rPr lang="en-US" sz="4000" dirty="0"/>
              <a:t>http://</a:t>
            </a:r>
            <a:r>
              <a:rPr lang="en-US" sz="4000" dirty="0" smtClean="0"/>
              <a:t>www.slideshare.net/Hitheshh/solid-31661700</a:t>
            </a:r>
          </a:p>
          <a:p>
            <a:r>
              <a:rPr lang="pt-BR" sz="4000" dirty="0" smtClean="0"/>
              <a:t>www.craigberntson.com/docs/SOLID.pptx</a:t>
            </a:r>
          </a:p>
          <a:p>
            <a:r>
              <a:rPr lang="pt-BR" sz="4000" dirty="0"/>
              <a:t>http://</a:t>
            </a:r>
            <a:r>
              <a:rPr lang="pt-BR" sz="4000" dirty="0" smtClean="0"/>
              <a:t>channel9.msdn.com/Events/TechEd/NorthAmerica/2014/DEV-B315</a:t>
            </a:r>
          </a:p>
          <a:p>
            <a:r>
              <a:rPr lang="pt-BR" sz="4000" dirty="0"/>
              <a:t>http://</a:t>
            </a:r>
            <a:r>
              <a:rPr lang="pt-BR" sz="4000" dirty="0" smtClean="0"/>
              <a:t>www.cuttingedge.it/blogs/steven/pivot/entry.php?id=92</a:t>
            </a:r>
          </a:p>
          <a:p>
            <a:r>
              <a:rPr lang="pt-BR" sz="4000" dirty="0"/>
              <a:t>http://research.microsoft.com/en-us/projects/contracts/</a:t>
            </a:r>
            <a:endParaRPr lang="pt-BR" sz="4000" dirty="0" smtClean="0"/>
          </a:p>
          <a:p>
            <a:r>
              <a:rPr lang="en-US" sz="4000" dirty="0"/>
              <a:t>https://simpleinjector.codeplex.com/wikipage?title=Advanced-scenarios#Interception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5659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Sintomas da Baixa Qualidade :</a:t>
            </a:r>
            <a:endParaRPr lang="pt-BR" sz="4400" i="1" dirty="0" smtClean="0"/>
          </a:p>
          <a:p>
            <a:pPr algn="ctr"/>
            <a:r>
              <a:rPr lang="pt-BR" sz="4400" dirty="0" smtClean="0"/>
              <a:t>Rigidez</a:t>
            </a:r>
          </a:p>
          <a:p>
            <a:pPr algn="ctr"/>
            <a:r>
              <a:rPr lang="pt-BR" sz="4400" dirty="0" smtClean="0"/>
              <a:t>Fragilidade</a:t>
            </a:r>
          </a:p>
          <a:p>
            <a:pPr algn="ctr"/>
            <a:r>
              <a:rPr lang="pt-BR" sz="4400" dirty="0" smtClean="0"/>
              <a:t>Imobilidade</a:t>
            </a:r>
          </a:p>
        </p:txBody>
      </p:sp>
      <p:sp>
        <p:nvSpPr>
          <p:cNvPr id="2" name="TextBox 1"/>
          <p:cNvSpPr txBox="1"/>
          <p:nvPr/>
        </p:nvSpPr>
        <p:spPr>
          <a:xfrm rot="20626471">
            <a:off x="1320892" y="2917292"/>
            <a:ext cx="6736940" cy="1015663"/>
          </a:xfrm>
          <a:prstGeom prst="rect">
            <a:avLst/>
          </a:prstGeom>
          <a:solidFill>
            <a:srgbClr val="FAE5DE">
              <a:alpha val="76078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595241"/>
                </a:solidFill>
              </a:rPr>
              <a:t>Código Spaghetti</a:t>
            </a:r>
            <a:endParaRPr lang="pt-BR" sz="6000" b="1" dirty="0">
              <a:solidFill>
                <a:srgbClr val="5952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i="1" dirty="0" smtClean="0"/>
              <a:t>Then what???</a:t>
            </a:r>
          </a:p>
        </p:txBody>
      </p:sp>
    </p:spTree>
    <p:extLst>
      <p:ext uri="{BB962C8B-B14F-4D97-AF65-F5344CB8AC3E}">
        <p14:creationId xmlns:p14="http://schemas.microsoft.com/office/powerpoint/2010/main" val="3802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1685</TotalTime>
  <Words>2103</Words>
  <Application>Microsoft Office PowerPoint</Application>
  <PresentationFormat>On-screen Show (4:3)</PresentationFormat>
  <Paragraphs>394</Paragraphs>
  <Slides>75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Cordia New</vt:lpstr>
      <vt:lpstr>Wingdings</vt:lpstr>
      <vt:lpstr>Office Theme</vt:lpstr>
      <vt:lpstr>Princípios SOLID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</dc:title>
  <dc:creator>Andre Minelli</dc:creator>
  <cp:lastModifiedBy>andre@takenet.com.br</cp:lastModifiedBy>
  <cp:revision>145</cp:revision>
  <dcterms:created xsi:type="dcterms:W3CDTF">2014-03-26T20:20:59Z</dcterms:created>
  <dcterms:modified xsi:type="dcterms:W3CDTF">2014-07-01T20:45:57Z</dcterms:modified>
</cp:coreProperties>
</file>