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64" r:id="rId5"/>
    <p:sldId id="276" r:id="rId6"/>
    <p:sldId id="277" r:id="rId7"/>
    <p:sldId id="281" r:id="rId8"/>
    <p:sldId id="282" r:id="rId9"/>
    <p:sldId id="283" r:id="rId10"/>
    <p:sldId id="284" r:id="rId11"/>
    <p:sldId id="285" r:id="rId12"/>
    <p:sldId id="297" r:id="rId13"/>
    <p:sldId id="298" r:id="rId14"/>
    <p:sldId id="299" r:id="rId15"/>
    <p:sldId id="301" r:id="rId16"/>
    <p:sldId id="293" r:id="rId17"/>
    <p:sldId id="286" r:id="rId18"/>
    <p:sldId id="294" r:id="rId19"/>
    <p:sldId id="295" r:id="rId20"/>
    <p:sldId id="302" r:id="rId21"/>
    <p:sldId id="303" r:id="rId22"/>
    <p:sldId id="304" r:id="rId23"/>
    <p:sldId id="287" r:id="rId24"/>
    <p:sldId id="289" r:id="rId25"/>
    <p:sldId id="288" r:id="rId26"/>
    <p:sldId id="290" r:id="rId27"/>
    <p:sldId id="292" r:id="rId28"/>
    <p:sldId id="305" r:id="rId29"/>
    <p:sldId id="296" r:id="rId30"/>
    <p:sldId id="291" r:id="rId31"/>
    <p:sldId id="266" r:id="rId32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howGuides="1">
      <p:cViewPr varScale="1">
        <p:scale>
          <a:sx n="68" d="100"/>
          <a:sy n="68" d="100"/>
        </p:scale>
        <p:origin x="82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3E42634-1A4A-451A-B592-FA374027D2ED}" type="datetime1">
              <a:rPr lang="pt-BR" smtClean="0">
                <a:solidFill>
                  <a:schemeClr val="tx2"/>
                </a:solidFill>
              </a:rPr>
              <a:pPr algn="r" rtl="0"/>
              <a:t>27/11/2016</a:t>
            </a:fld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pt-BR" smtClean="0">
                <a:solidFill>
                  <a:schemeClr val="tx2"/>
                </a:solidFill>
              </a:rPr>
              <a:pPr algn="r" rtl="0"/>
              <a:t>‹nº›</a:t>
            </a:fld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EE37D643-C1E2-42EF-929B-3EB28FD403B3}" type="datetime1">
              <a:rPr lang="pt-BR" noProof="0" smtClean="0"/>
              <a:pPr/>
              <a:t>26/11/2016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foco é</a:t>
            </a:r>
            <a:r>
              <a:rPr lang="pt-BR" baseline="0" dirty="0"/>
              <a:t> a interação entre os estudantes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pt-BR" noProof="0" smtClean="0"/>
              <a:pPr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91942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Principais funcionalidades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pt-BR" noProof="0" smtClean="0"/>
              <a:pPr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92420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Loop dos instrutores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pt-BR" noProof="0" smtClean="0"/>
              <a:pPr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06295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Loop das preferências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pt-BR" noProof="0" smtClean="0"/>
              <a:pPr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7596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Tomar cuidado com a complexidade, pois ela</a:t>
            </a:r>
            <a:r>
              <a:rPr lang="pt-BR" baseline="0" dirty="0"/>
              <a:t> é alta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pt-BR" noProof="0" smtClean="0"/>
              <a:pPr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484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50859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2383" y="13793"/>
            <a:ext cx="7008574" cy="2695127"/>
          </a:xfrm>
        </p:spPr>
        <p:txBody>
          <a:bodyPr rtlCol="0"/>
          <a:lstStyle/>
          <a:p>
            <a:pPr rtl="0"/>
            <a:r>
              <a:rPr lang="pt-BR" dirty="0"/>
              <a:t>CoLearn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1418" y="2836345"/>
            <a:ext cx="7329558" cy="1244600"/>
          </a:xfrm>
        </p:spPr>
        <p:txBody>
          <a:bodyPr rtlCol="0"/>
          <a:lstStyle/>
          <a:p>
            <a:r>
              <a:rPr lang="pt-BR" dirty="0"/>
              <a:t>Plataforma de Aprendizagem Colaborativa Online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4672383" y="3956342"/>
            <a:ext cx="7008574" cy="504056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0" indent="0" algn="l" defTabSz="1218987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Trabalho de Conclusão de Curso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4669510" y="4725144"/>
            <a:ext cx="7329558" cy="2132855"/>
          </a:xfrm>
          <a:prstGeom prst="rect">
            <a:avLst/>
          </a:prstGeom>
        </p:spPr>
        <p:txBody>
          <a:bodyPr vert="horz" lIns="121899" tIns="60949" rIns="121899" bIns="60949" rtlCol="0">
            <a:normAutofit fontScale="85000" lnSpcReduction="10000"/>
          </a:bodyPr>
          <a:lstStyle>
            <a:lvl1pPr marL="0" indent="0" algn="l" defTabSz="1218987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André Nicoletti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Orientador: Prof. Dr. Carlos Miguel Tobar Toledo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Pontifícia Universidade Católica de Campinas</a:t>
            </a:r>
          </a:p>
          <a:p>
            <a:pPr algn="just"/>
            <a:r>
              <a:rPr lang="pt-BR" dirty="0"/>
              <a:t>Graduação em Engenharia de Computação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10</a:t>
            </a:fld>
            <a:endParaRPr lang="pt-BR" noProof="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6"/>
          <a:stretch/>
        </p:blipFill>
        <p:spPr>
          <a:xfrm>
            <a:off x="3430116" y="10304"/>
            <a:ext cx="391519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306" y="-20212"/>
            <a:ext cx="2133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7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0465" y="44700"/>
            <a:ext cx="10157354" cy="1397000"/>
          </a:xfrm>
        </p:spPr>
        <p:txBody>
          <a:bodyPr/>
          <a:lstStyle/>
          <a:p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9780302" y="6369301"/>
            <a:ext cx="1107518" cy="320675"/>
          </a:xfrm>
        </p:spPr>
        <p:txBody>
          <a:bodyPr/>
          <a:lstStyle/>
          <a:p>
            <a:pPr rtl="0"/>
            <a:fld id="{DA60BA0E-20D0-4E7C-B286-26C960A6788F}" type="slidenum">
              <a:rPr lang="pt-BR" noProof="0" smtClean="0"/>
              <a:t>11</a:t>
            </a:fld>
            <a:endParaRPr lang="pt-BR" noProof="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6" b="49011"/>
          <a:stretch/>
        </p:blipFill>
        <p:spPr>
          <a:xfrm>
            <a:off x="1197868" y="0"/>
            <a:ext cx="7704856" cy="688152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574" y="0"/>
            <a:ext cx="2133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9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12</a:t>
            </a:fld>
            <a:endParaRPr lang="pt-BR" noProof="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6" t="50989"/>
          <a:stretch/>
        </p:blipFill>
        <p:spPr>
          <a:xfrm>
            <a:off x="909836" y="11359"/>
            <a:ext cx="7975136" cy="68466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972" y="11359"/>
            <a:ext cx="2133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8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89555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Método de desenvolvimento: </a:t>
            </a:r>
            <a:r>
              <a:rPr lang="pt-BR" i="1" dirty="0"/>
              <a:t>Scrum</a:t>
            </a:r>
          </a:p>
          <a:p>
            <a:pPr lvl="1" algn="just"/>
            <a:r>
              <a:rPr lang="pt-BR" dirty="0"/>
              <a:t>Divisão dos requisitos em histórias (</a:t>
            </a:r>
            <a:r>
              <a:rPr lang="pt-BR" i="1" dirty="0"/>
              <a:t>product backlog)</a:t>
            </a:r>
          </a:p>
          <a:p>
            <a:pPr marL="426645" lvl="1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Histórias divididas e desenvolvidas em </a:t>
            </a:r>
            <a:r>
              <a:rPr lang="pt-BR" i="1" dirty="0"/>
              <a:t>sprints</a:t>
            </a:r>
          </a:p>
          <a:p>
            <a:pPr marL="426645" lvl="1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Realização da </a:t>
            </a:r>
            <a:r>
              <a:rPr lang="pt-BR" i="1" dirty="0"/>
              <a:t>planning</a:t>
            </a:r>
            <a:r>
              <a:rPr lang="pt-BR" dirty="0"/>
              <a:t> ao início de cada </a:t>
            </a:r>
            <a:r>
              <a:rPr lang="pt-BR" i="1" dirty="0"/>
              <a:t>sprint</a:t>
            </a:r>
          </a:p>
          <a:p>
            <a:pPr lvl="1" algn="just"/>
            <a:endParaRPr lang="pt-BR" i="1" dirty="0"/>
          </a:p>
          <a:p>
            <a:pPr lvl="1" algn="just"/>
            <a:r>
              <a:rPr lang="pt-BR" dirty="0"/>
              <a:t>Desenvolvimento do</a:t>
            </a:r>
            <a:r>
              <a:rPr lang="pt-BR" i="1" dirty="0"/>
              <a:t> sprint</a:t>
            </a:r>
          </a:p>
          <a:p>
            <a:pPr lvl="1" algn="just"/>
            <a:endParaRPr lang="pt-BR" i="1" dirty="0"/>
          </a:p>
          <a:p>
            <a:pPr lvl="1" algn="just"/>
            <a:r>
              <a:rPr lang="pt-BR" dirty="0"/>
              <a:t>Demonstração para o cliente do que foi feito ao final de cada </a:t>
            </a:r>
            <a:r>
              <a:rPr lang="pt-BR" i="1" dirty="0"/>
              <a:t>sprint</a:t>
            </a:r>
            <a:endParaRPr lang="pt-BR" dirty="0"/>
          </a:p>
          <a:p>
            <a:pPr lvl="1" algn="just"/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625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rtlCol="0">
            <a:normAutofit/>
          </a:bodyPr>
          <a:lstStyle/>
          <a:p>
            <a:r>
              <a:rPr lang="pt-BR" dirty="0"/>
              <a:t>Aspectos de Aprimoramento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Recomendação personalizada de bons instrutores</a:t>
            </a:r>
          </a:p>
          <a:p>
            <a:pPr lvl="1" algn="just"/>
            <a:r>
              <a:rPr lang="pt-BR" dirty="0"/>
              <a:t>Implementação de um algoritmo de </a:t>
            </a:r>
            <a:r>
              <a:rPr lang="pt-BR" i="1" dirty="0"/>
              <a:t>matchmaking</a:t>
            </a:r>
            <a:endParaRPr lang="pt-BR" dirty="0"/>
          </a:p>
          <a:p>
            <a:pPr marL="426645" lvl="1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Desconhecimento do autor sobre este tipo de algoritmo</a:t>
            </a:r>
          </a:p>
          <a:p>
            <a:pPr marL="426645" lvl="1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Várias pesquisas por artigos da área de relacionamento </a:t>
            </a:r>
            <a:r>
              <a:rPr lang="pt-BR" i="1" dirty="0"/>
              <a:t>online </a:t>
            </a:r>
            <a:r>
              <a:rPr lang="pt-BR" dirty="0"/>
              <a:t>de pessoas</a:t>
            </a:r>
          </a:p>
          <a:p>
            <a:pPr lvl="2" algn="just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5457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Videoconferência entre estudantes e instrutores</a:t>
            </a:r>
          </a:p>
          <a:p>
            <a:pPr lvl="1" algn="just"/>
            <a:r>
              <a:rPr lang="pt-BR" dirty="0"/>
              <a:t>Utilização do WebRTC para a comunicação entre os participantes</a:t>
            </a:r>
          </a:p>
          <a:p>
            <a:pPr marL="426645" lvl="1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Utilização da biblioteca RecordRTC para a gravação da videoconferência</a:t>
            </a:r>
          </a:p>
          <a:p>
            <a:pPr marL="426645" lvl="1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Oportunidade de aprender sobre as tecnologias e ferramentas para comunicação em tempo real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/>
          <a:lstStyle/>
          <a:p>
            <a:r>
              <a:rPr lang="pt-BR" dirty="0"/>
              <a:t>Aspectos de Aprimoramento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5066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rtlCol="0"/>
          <a:lstStyle/>
          <a:p>
            <a:r>
              <a:rPr lang="pt-BR" dirty="0"/>
              <a:t>Aspectos de Aprimoramento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Programação </a:t>
            </a:r>
            <a:r>
              <a:rPr lang="pt-BR" i="1" dirty="0"/>
              <a:t>Web</a:t>
            </a:r>
            <a:endParaRPr lang="pt-BR" dirty="0"/>
          </a:p>
          <a:p>
            <a:pPr lvl="1" algn="just"/>
            <a:r>
              <a:rPr lang="pt-BR" dirty="0"/>
              <a:t>Utilização de </a:t>
            </a:r>
            <a:r>
              <a:rPr lang="pt-BR" i="1" dirty="0"/>
              <a:t>frameworks</a:t>
            </a:r>
            <a:r>
              <a:rPr lang="pt-BR" dirty="0"/>
              <a:t> e ferramentas para desenvolvimento de </a:t>
            </a:r>
            <a:r>
              <a:rPr lang="pt-BR" i="1" dirty="0"/>
              <a:t>websites</a:t>
            </a:r>
          </a:p>
          <a:p>
            <a:pPr marL="426645" lvl="1" indent="0" algn="just">
              <a:buNone/>
            </a:pPr>
            <a:endParaRPr lang="pt-BR" i="1" dirty="0"/>
          </a:p>
          <a:p>
            <a:pPr lvl="1" algn="just"/>
            <a:r>
              <a:rPr lang="pt-BR" dirty="0"/>
              <a:t>Pouca experiência do autor com aplicações </a:t>
            </a:r>
            <a:r>
              <a:rPr lang="pt-BR" i="1"/>
              <a:t>Web </a:t>
            </a:r>
            <a:r>
              <a:rPr lang="pt-BR"/>
              <a:t>e </a:t>
            </a:r>
            <a:r>
              <a:rPr lang="pt-BR" i="1"/>
              <a:t>layouts</a:t>
            </a:r>
            <a:r>
              <a:rPr lang="pt-BR"/>
              <a:t> responsivos</a:t>
            </a:r>
            <a:endParaRPr lang="pt-BR" i="1" dirty="0"/>
          </a:p>
          <a:p>
            <a:pPr marL="426645" lvl="1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Horas dedicadas ao estudo para aprender como é o desenvolvimento de um </a:t>
            </a:r>
            <a:r>
              <a:rPr lang="pt-BR" i="1" dirty="0"/>
              <a:t>site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162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rtlCol="0"/>
          <a:lstStyle/>
          <a:p>
            <a:r>
              <a:rPr lang="pt-BR" dirty="0"/>
              <a:t>Complexidade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Algoritmo de cálculo de similaridade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17</a:t>
            </a:fld>
            <a:endParaRPr lang="pt-BR" noProof="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50000" r="37553" b="18500"/>
          <a:stretch/>
        </p:blipFill>
        <p:spPr>
          <a:xfrm>
            <a:off x="3574132" y="2252011"/>
            <a:ext cx="5195286" cy="443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2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rtlCol="0"/>
          <a:lstStyle/>
          <a:p>
            <a:r>
              <a:rPr lang="pt-BR" dirty="0"/>
              <a:t>Complexidade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Algoritmo de cálculo de similaridade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18</a:t>
            </a:fld>
            <a:endParaRPr lang="pt-BR" noProof="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-1" t="38387" r="23817" b="23445"/>
          <a:stretch/>
        </p:blipFill>
        <p:spPr>
          <a:xfrm>
            <a:off x="2998068" y="2305679"/>
            <a:ext cx="6487158" cy="44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6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rtlCol="0"/>
          <a:lstStyle/>
          <a:p>
            <a:r>
              <a:rPr lang="pt-BR" dirty="0"/>
              <a:t>Complexidade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Dois principais laços</a:t>
            </a:r>
          </a:p>
          <a:p>
            <a:pPr lvl="1" algn="just"/>
            <a:r>
              <a:rPr lang="pt-BR" dirty="0"/>
              <a:t>Percorre cada instrutor</a:t>
            </a:r>
          </a:p>
          <a:p>
            <a:pPr lvl="1" algn="just"/>
            <a:r>
              <a:rPr lang="pt-BR" dirty="0"/>
              <a:t>Percorre cada preferência de cada instrutor</a:t>
            </a:r>
          </a:p>
          <a:p>
            <a:pPr lvl="1" algn="just"/>
            <a:endParaRPr lang="pt-BR" dirty="0"/>
          </a:p>
          <a:p>
            <a:pPr algn="just"/>
            <a:r>
              <a:rPr lang="pt-BR" dirty="0"/>
              <a:t>Dois </a:t>
            </a:r>
            <a:r>
              <a:rPr lang="pt-BR" i="1" dirty="0"/>
              <a:t>loops</a:t>
            </a:r>
            <a:r>
              <a:rPr lang="pt-BR" dirty="0"/>
              <a:t> encadeados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Complexidade O(n²)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6839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Agenda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rtl="0"/>
            <a:r>
              <a:rPr lang="pt-BR" dirty="0"/>
              <a:t>Introdução</a:t>
            </a:r>
          </a:p>
          <a:p>
            <a:pPr algn="just" rtl="0"/>
            <a:r>
              <a:rPr lang="pt-BR" dirty="0"/>
              <a:t>Sistema CoLearn</a:t>
            </a:r>
          </a:p>
          <a:p>
            <a:pPr algn="just" rtl="0"/>
            <a:r>
              <a:rPr lang="pt-BR" dirty="0"/>
              <a:t>Desenvolvimento</a:t>
            </a:r>
          </a:p>
          <a:p>
            <a:pPr algn="just" rtl="0"/>
            <a:r>
              <a:rPr lang="pt-BR" dirty="0"/>
              <a:t>Aspectos de Aprimoramento</a:t>
            </a:r>
          </a:p>
          <a:p>
            <a:pPr algn="just" rtl="0"/>
            <a:r>
              <a:rPr lang="pt-BR" dirty="0"/>
              <a:t>Complexidade</a:t>
            </a:r>
          </a:p>
          <a:p>
            <a:pPr algn="just" rtl="0"/>
            <a:r>
              <a:rPr lang="pt-BR" dirty="0"/>
              <a:t>Validação e Resultados</a:t>
            </a:r>
          </a:p>
          <a:p>
            <a:pPr algn="just" rtl="0"/>
            <a:r>
              <a:rPr lang="pt-BR" dirty="0"/>
              <a:t>Conclusão</a:t>
            </a:r>
          </a:p>
          <a:p>
            <a:pPr algn="just" rtl="0"/>
            <a:r>
              <a:rPr lang="pt-BR" dirty="0"/>
              <a:t>Demonstração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Validação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Roteiro com passos a serem seguidos pelo avaliador</a:t>
            </a:r>
          </a:p>
          <a:p>
            <a:pPr lvl="1" algn="just"/>
            <a:r>
              <a:rPr lang="pt-BR" dirty="0"/>
              <a:t>Explorar o conteúdo do </a:t>
            </a:r>
            <a:r>
              <a:rPr lang="pt-BR" i="1" dirty="0"/>
              <a:t>site</a:t>
            </a:r>
            <a:endParaRPr lang="pt-BR" dirty="0"/>
          </a:p>
          <a:p>
            <a:pPr lvl="1" algn="just"/>
            <a:r>
              <a:rPr lang="pt-BR" dirty="0"/>
              <a:t>Perceber como as suas contribuições (perguntas e respostas) foram tratadas pelo sistema</a:t>
            </a:r>
          </a:p>
          <a:p>
            <a:pPr lvl="1" algn="just"/>
            <a:r>
              <a:rPr lang="pt-BR" dirty="0"/>
              <a:t>Avaliar a recomendação de instrutores</a:t>
            </a:r>
          </a:p>
          <a:p>
            <a:pPr lvl="1" algn="just"/>
            <a:endParaRPr lang="pt-BR" dirty="0"/>
          </a:p>
          <a:p>
            <a:pPr algn="just"/>
            <a:r>
              <a:rPr lang="pt-BR" dirty="0"/>
              <a:t>Questionário com três questões dissertativas que cobriram o roteiro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0606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Resultados – Questão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Considerando sua experiência nesta avaliação, o sistema permite que estudantes melhorem seus conhecimentos em assuntos de seus interesses? Justifique.</a:t>
            </a:r>
          </a:p>
          <a:p>
            <a:pPr lvl="1" algn="just"/>
            <a:r>
              <a:rPr lang="pt-BR" i="1" dirty="0"/>
              <a:t>“Sim. A possibilidade de examinar as várias questões e respostas relativas a um tópico de interesse ajuda a entender os principais conceitos a ele relacionados. Os mecanismos de busca por palavras contidas nas questões respondidas e por etiquetas (tags) associadas às questões facilitam a identificação do material relevante.”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21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284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Resultados – Questão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 interação entre estudantes e instrutores através de perguntas e respostas favorece a melhora de conhecimento dos estudantes? Justifique.</a:t>
            </a:r>
          </a:p>
          <a:p>
            <a:pPr lvl="1" algn="just"/>
            <a:r>
              <a:rPr lang="pt-BR" i="1" dirty="0"/>
              <a:t>“Sim. A disponibilidade de uma comunidade ampla de estudantes fazendo perguntas e de instrutores fornecendo as respostas, permite que os estudantes percebam nuances que os ajudam a solidificar conceitos. Isto é favorecido pela possibilidade de que vários instrutores respondam às mesmas perguntas, propiciando a depuração das respostas.”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987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Resultados – Questão 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Segundo as respostas dadas pelos instrutores, o sistema ajuda um estudante a buscar por bons instrutores, que possam ajudá-lo a melhorar seus conhecimentos em assuntos que tenha demonstrado ter dúvidas? Justifique.</a:t>
            </a:r>
          </a:p>
          <a:p>
            <a:pPr lvl="1" algn="just"/>
            <a:r>
              <a:rPr lang="pt-BR" i="1" dirty="0"/>
              <a:t>“Sim. Ao examinar as respostas dos instrutores recomendados para várias questões, o estudante tenderá a identificar aqueles que se expressam de uma maneira que lhe é mais clara, assim como aqueles que têm mais credenciais em cada assunto.”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1792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As respostas do avaliador demonstram que o sistema permite que os estudantes melhorem seus conhecimentos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forma como eles interagem favorece a melhora de conhecimento deles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sistema é capaz de ajudar estudantes a encontrarem instrutores que possam ajudá-los a melhorar seus conhecimentos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24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27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Utilizando o CoLearn, um estudante é capaz de melhorar os seus conhecimentos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Portanto, o objetivo do trabalho foi atingido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25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0096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Aprendizado real no desenvolvimento do projeto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Ganho de experiência em gerenciamento de tempo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Novas tecnologias e ferramentas atuais foram aprendidas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26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257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Demonstração</a:t>
            </a:r>
          </a:p>
        </p:txBody>
      </p:sp>
      <p:pic>
        <p:nvPicPr>
          <p:cNvPr id="4" name="Espaço Reservado para Conteúdo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79" y="1701800"/>
            <a:ext cx="8288866" cy="4470400"/>
          </a:xfr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27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2043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Obrigado!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501967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Estudantes buscam ampliar seus conhecimentos</a:t>
            </a:r>
          </a:p>
          <a:p>
            <a:pPr lvl="1" algn="just"/>
            <a:r>
              <a:rPr lang="pt-BR" dirty="0"/>
              <a:t>Aulas com professores</a:t>
            </a:r>
          </a:p>
          <a:p>
            <a:pPr lvl="1" algn="just"/>
            <a:r>
              <a:rPr lang="pt-BR" dirty="0"/>
              <a:t>Consultas aos livros</a:t>
            </a:r>
          </a:p>
          <a:p>
            <a:pPr lvl="1" algn="just"/>
            <a:r>
              <a:rPr lang="pt-BR" dirty="0"/>
              <a:t>Pesquisas na </a:t>
            </a:r>
            <a:r>
              <a:rPr lang="pt-BR" i="1" dirty="0"/>
              <a:t>Web</a:t>
            </a:r>
            <a:endParaRPr lang="pt-BR" dirty="0"/>
          </a:p>
          <a:p>
            <a:pPr lvl="1" algn="just"/>
            <a:r>
              <a:rPr lang="pt-BR" b="1" dirty="0"/>
              <a:t>Interação com outros estudantes</a:t>
            </a:r>
          </a:p>
          <a:p>
            <a:pPr marL="426645" lvl="1" indent="0" algn="just">
              <a:buNone/>
            </a:pPr>
            <a:endParaRPr lang="pt-BR" b="1" dirty="0"/>
          </a:p>
          <a:p>
            <a:pPr algn="just"/>
            <a:r>
              <a:rPr lang="pt-BR" dirty="0"/>
              <a:t>Estudantes procuram por outros estudantes que podem ajudar (instrutores)</a:t>
            </a:r>
          </a:p>
          <a:p>
            <a:pPr lvl="1" algn="just"/>
            <a:r>
              <a:rPr lang="pt-BR" dirty="0"/>
              <a:t>Mídias sociais</a:t>
            </a:r>
          </a:p>
          <a:p>
            <a:pPr lvl="1" algn="just"/>
            <a:r>
              <a:rPr lang="pt-BR" dirty="0"/>
              <a:t>Anúncios nos murais da instituição</a:t>
            </a:r>
          </a:p>
          <a:p>
            <a:pPr lvl="1" algn="just"/>
            <a:r>
              <a:rPr lang="pt-BR" dirty="0"/>
              <a:t>Indicação de outros estudantes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501967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Problema</a:t>
            </a:r>
          </a:p>
          <a:p>
            <a:pPr lvl="1" algn="just"/>
            <a:r>
              <a:rPr lang="pt-BR" dirty="0"/>
              <a:t>Conhecimentos de um estudante não são melhorados quando instrutores não são encontrados</a:t>
            </a:r>
          </a:p>
          <a:p>
            <a:pPr lvl="2" algn="just"/>
            <a:r>
              <a:rPr lang="pt-BR" dirty="0"/>
              <a:t>Suas notas não são melhoradas</a:t>
            </a:r>
          </a:p>
          <a:p>
            <a:pPr lvl="2" algn="just"/>
            <a:r>
              <a:rPr lang="pt-BR" dirty="0"/>
              <a:t>Não consegue se aprofundar em temas de seu interesse</a:t>
            </a:r>
          </a:p>
          <a:p>
            <a:pPr lvl="2" algn="just"/>
            <a:endParaRPr lang="pt-BR" dirty="0"/>
          </a:p>
          <a:p>
            <a:pPr algn="just"/>
            <a:r>
              <a:rPr lang="pt-BR" dirty="0"/>
              <a:t>Objetivo</a:t>
            </a:r>
          </a:p>
          <a:p>
            <a:pPr lvl="1" algn="just"/>
            <a:r>
              <a:rPr lang="pt-BR" dirty="0"/>
              <a:t>Melhorar os conhecimentos dos estudantes, no contexto apresentado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4139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Proposta de solução: CoLearn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Aplicação </a:t>
            </a:r>
            <a:r>
              <a:rPr lang="pt-BR" i="1" dirty="0"/>
              <a:t>Web</a:t>
            </a:r>
            <a:r>
              <a:rPr lang="pt-BR" dirty="0"/>
              <a:t> para que estudantes possam fazer e responder perguntas de forma colaborativa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Funcionalidades que podem favorecer a melhora de conhecimento da comunidade de estudantes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5733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8" y="76200"/>
            <a:ext cx="10449711" cy="1397000"/>
          </a:xfrm>
        </p:spPr>
        <p:txBody>
          <a:bodyPr rtlCol="0"/>
          <a:lstStyle/>
          <a:p>
            <a:pPr rtl="0"/>
            <a:r>
              <a:rPr lang="pt-BR" dirty="0"/>
              <a:t>CoLearn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Cadastro, autenticação e autorização de usuários</a:t>
            </a:r>
          </a:p>
          <a:p>
            <a:pPr algn="just"/>
            <a:r>
              <a:rPr lang="pt-BR" dirty="0"/>
              <a:t>Cadastro e moderação de instituições de ensino superior</a:t>
            </a:r>
          </a:p>
          <a:p>
            <a:pPr algn="just"/>
            <a:r>
              <a:rPr lang="pt-BR" dirty="0"/>
              <a:t>Cadastro e moderação de disciplinas (</a:t>
            </a:r>
            <a:r>
              <a:rPr lang="pt-BR" i="1" dirty="0"/>
              <a:t>tags</a:t>
            </a:r>
            <a:r>
              <a:rPr lang="pt-BR" dirty="0"/>
              <a:t>)</a:t>
            </a:r>
          </a:p>
          <a:p>
            <a:pPr algn="just"/>
            <a:r>
              <a:rPr lang="pt-BR" dirty="0"/>
              <a:t>Criação de perguntas e respostas</a:t>
            </a:r>
          </a:p>
          <a:p>
            <a:pPr algn="just"/>
            <a:r>
              <a:rPr lang="pt-BR" dirty="0"/>
              <a:t>Avaliação de respostas</a:t>
            </a:r>
          </a:p>
          <a:p>
            <a:pPr algn="just"/>
            <a:r>
              <a:rPr lang="pt-BR" dirty="0"/>
              <a:t>Agendamento e realização de videoconferências</a:t>
            </a:r>
          </a:p>
          <a:p>
            <a:pPr algn="just"/>
            <a:r>
              <a:rPr lang="pt-BR" dirty="0"/>
              <a:t>Recomendação de bons instrutores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67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CoLearn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Principais ferramentas e tecnologias</a:t>
            </a:r>
          </a:p>
          <a:p>
            <a:pPr lvl="1" algn="just"/>
            <a:r>
              <a:rPr lang="pt-BR" dirty="0"/>
              <a:t>Linguagem de programação C#</a:t>
            </a:r>
          </a:p>
          <a:p>
            <a:pPr lvl="1" algn="just"/>
            <a:r>
              <a:rPr lang="pt-BR" i="1" dirty="0"/>
              <a:t>Framework </a:t>
            </a:r>
            <a:r>
              <a:rPr lang="pt-BR" dirty="0"/>
              <a:t>ASP.NET MVC 5</a:t>
            </a:r>
          </a:p>
          <a:p>
            <a:pPr lvl="1" algn="just"/>
            <a:r>
              <a:rPr lang="pt-BR" dirty="0"/>
              <a:t>HTML, JavaScript e CSS</a:t>
            </a:r>
          </a:p>
          <a:p>
            <a:pPr lvl="1" algn="just"/>
            <a:r>
              <a:rPr lang="pt-BR" dirty="0"/>
              <a:t>WebRTC e RecordRTC</a:t>
            </a:r>
          </a:p>
          <a:p>
            <a:pPr lvl="1" algn="just"/>
            <a:endParaRPr lang="pt-BR" dirty="0"/>
          </a:p>
          <a:p>
            <a:pPr algn="just"/>
            <a:r>
              <a:rPr lang="pt-BR" dirty="0"/>
              <a:t>Arquitetura da solução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6304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8</a:t>
            </a:fld>
            <a:endParaRPr lang="pt-BR" noProof="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358" y="0"/>
            <a:ext cx="5382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9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9</a:t>
            </a:fld>
            <a:endParaRPr lang="pt-BR" noProof="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5" r="63723" b="29591"/>
          <a:stretch/>
        </p:blipFill>
        <p:spPr>
          <a:xfrm>
            <a:off x="5662363" y="0"/>
            <a:ext cx="3312369" cy="685799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636" y="1124744"/>
            <a:ext cx="2441727" cy="43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vro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88_TF02787940_TF02787940.potx" id="{7706B11B-B88A-4A57-B367-3C7A915AC8F3}" vid="{D8549A6F-83F6-4158-B938-C367CEA2F6A0}"/>
    </a:ext>
  </a:extLst>
</a:theme>
</file>

<file path=ppt/theme/theme2.xml><?xml version="1.0" encoding="utf-8"?>
<a:theme xmlns:a="http://schemas.openxmlformats.org/drawingml/2006/main" name="Tema do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pilha de livros em azul (widescreen)</Template>
  <TotalTime>0</TotalTime>
  <Words>843</Words>
  <Application>Microsoft Office PowerPoint</Application>
  <PresentationFormat>Personalizar</PresentationFormat>
  <Paragraphs>174</Paragraphs>
  <Slides>28</Slides>
  <Notes>5</Notes>
  <HiddenSlides>3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1" baseType="lpstr">
      <vt:lpstr>Arial</vt:lpstr>
      <vt:lpstr>Century Gothic</vt:lpstr>
      <vt:lpstr>Livros 16X9</vt:lpstr>
      <vt:lpstr>CoLearn</vt:lpstr>
      <vt:lpstr>Agenda</vt:lpstr>
      <vt:lpstr>Introdução</vt:lpstr>
      <vt:lpstr>Introdução</vt:lpstr>
      <vt:lpstr>Introdução</vt:lpstr>
      <vt:lpstr>CoLearn</vt:lpstr>
      <vt:lpstr>CoLearn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Desenvolvimento</vt:lpstr>
      <vt:lpstr>Aspectos de Aprimoramento</vt:lpstr>
      <vt:lpstr>Aspectos de Aprimoramento</vt:lpstr>
      <vt:lpstr>Aspectos de Aprimoramento</vt:lpstr>
      <vt:lpstr>Complexidade</vt:lpstr>
      <vt:lpstr>Complexidade</vt:lpstr>
      <vt:lpstr>Complexidade</vt:lpstr>
      <vt:lpstr>Validação</vt:lpstr>
      <vt:lpstr>Resultados – Questão 1</vt:lpstr>
      <vt:lpstr>Resultados – Questão 2</vt:lpstr>
      <vt:lpstr>Resultados – Questão 3</vt:lpstr>
      <vt:lpstr>Resultados</vt:lpstr>
      <vt:lpstr>Resultados</vt:lpstr>
      <vt:lpstr>Conclusão</vt:lpstr>
      <vt:lpstr>Demonstração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2016-11-09T23:43:45Z</dcterms:created>
  <dcterms:modified xsi:type="dcterms:W3CDTF">2016-11-27T21:45:06Z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