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5.png" ContentType="image/png"/>
  <Override PartName="/ppt/media/image28.jpeg" ContentType="image/jpe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slideLayouts/_rels/slideLayout10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48C94E1-D951-4400-A92D-7EA73803DEB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92F6E0-E4A1-45A7-8D32-1ED1ACC5AC81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D68BE6-5C67-480B-998C-0B8F2482A5BC}" type="slidenum">
              <a:t>&lt;#&gt;</a:t>
            </a:fld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84BC30-C355-49D1-940C-C63D5AD41B26}" type="slidenum">
              <a:t>&lt;#&gt;</a:t>
            </a:fld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9EA57D-7433-4545-9570-0079832E8806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2614FC-525B-4BBF-8A93-FDA5F79C82DA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325BBB-2157-468F-AF75-E041021DC92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1370EB-D124-47DB-94C7-69FC14BA125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AD7896-61FF-45BB-9CD1-52B48CF7E8A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AB9B16-DAE5-41BC-9A53-1AC8C6C9467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86B4C6-3DF2-47BE-A302-8512E762E37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1690CF-4534-4C10-AFAD-5AE35294E05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A00A9A-3971-434D-88F4-D7AB50DA391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BF0D2F-F030-47FE-A3AD-4BFDC535148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0C4C60-FD49-4A0D-B043-A4936BF2643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CD57AC-B7C6-463D-99E0-E2201BFCB17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75E8A2-54E7-41FA-AADA-8CD164022AB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03FB52-FDC6-4274-B99C-09053FBE4A90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838B89-4D7A-4AAB-AA53-27FAF445ABE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FCD7EF-E339-45F8-A0A1-D9231027FC42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DAD3D3-1287-413F-BA3C-5A495CEA67E7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054F8A-8FE6-42AB-ABD4-E8E90E40A26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2C1C2C-33B3-461F-B7DB-4114C8B32ED0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A59089-7FD6-4715-AAE4-FF118A9AC10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575FB6-2D36-4577-9226-7C28EBA38DD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B5D88E-F849-49E6-8308-402291125C5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5CA2DD-E9EF-4851-821A-087EFA246ED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596829-D51A-41DC-A349-D5BB6EF2BA0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AC281C-5E47-4291-AB3D-42C20F420CD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8041BE-C031-472C-8EBA-03F120B8E3EA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FA9CC5-ECBC-48E7-96EA-72E415727C9A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4B3C2C-C915-47D6-A6FC-EFB8592E40DF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A6F5B77-5095-4B05-8B82-8137EEDEF2E7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10EB471-72FF-4CD8-88D9-00BB0C9EC47E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4AA56F4-AE39-4E35-B758-8B505B01C39F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5DE0AF0-006F-43B0-B725-32BE56D6B22A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B740EF-5338-4D08-B54F-7AFCDAE5436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81BE4A5-E213-4C64-82E3-4EBE8F24FEA3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C0A7206-1112-454B-B188-31A61778EE1C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5FFB7E6-18CF-4211-904E-1A032E3E4338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7A14078-AD2C-40A1-9EDF-8DEC2D08DF50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76FD65B-AC67-4EE1-8866-EEA86D4365F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B46BB4D-1D09-4F61-A950-81C76A2FEACB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1E08B79-9B3F-4CCC-8FC4-6E734245BB0B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6F0A05-CEDD-4C98-8806-0CAEA66A2A95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CECBB8A-6EE2-4668-8BB5-149FCD67F73D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A498AA-EA74-49B2-BC48-4BAADAEBC2B6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39098A-C0BC-4A98-8BC4-07BFF8EC8BF4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66D52D-6999-4A88-AD2E-B534A287178E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5AFBC7-5FE4-4ADE-B9B7-F82357AFDAE6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02D89C-0D6D-4D8C-B1B7-C26A969B4B10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444CE0-0771-4D19-9780-9CBE066ED2F5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A53C7B-2440-4E29-9434-7CBE236AA98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C855AF-65CC-4682-9AD0-2998692509E1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0FD246-7E2D-46A8-9F0B-40D9F0EC61CA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9C32A9-1551-4D3B-9BCB-5F846BDC97BF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CCC421-7ACF-40C1-A665-64604524E7AB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E60CBF-A2D6-4670-8483-0B53BF6F2DC7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B8905A-639F-4D2D-86D6-C1684BBC70A3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A3CEDB-0441-4695-AA1B-92D81A5ED0FA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583DFC-5766-4925-9DFA-3CD3CB940DEC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D40518-C3DF-471D-8DEF-DBE6399F1F57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36E4D1-4481-4A7A-8CF2-B3A1048276D0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0932F6-9B63-4076-A387-7E226E6DC44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AE2A664-B89E-4FB6-8678-83095DF54F71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DC6EF9-0157-42BD-819A-D3EDBCD79650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1313EF-B8F9-4425-8A19-EC96DBD202B2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9BC3A4-62C9-44AF-988D-1CF593A84F9A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BA92D7-B356-468B-AB48-6565EBD6664C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C30CD9-9023-45DE-8C7C-9FD311E3282E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84824E-7833-4CBF-8CC4-2D288D155B06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339552-205B-4273-B505-68CE24933ECB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37.xml"/><Relationship Id="rId8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23BA652-4E35-4E5A-8B8B-98155C028D09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129;p31"/>
          <p:cNvSpPr/>
          <p:nvPr/>
        </p:nvSpPr>
        <p:spPr>
          <a:xfrm>
            <a:off x="606240" y="1441080"/>
            <a:ext cx="7934760" cy="356112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135;p33"/>
          <p:cNvSpPr/>
          <p:nvPr/>
        </p:nvSpPr>
        <p:spPr>
          <a:xfrm>
            <a:off x="590400" y="1365120"/>
            <a:ext cx="7984440" cy="34084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140;p34"/>
          <p:cNvSpPr/>
          <p:nvPr/>
        </p:nvSpPr>
        <p:spPr>
          <a:xfrm>
            <a:off x="606240" y="2144160"/>
            <a:ext cx="7934760" cy="2460600"/>
          </a:xfrm>
          <a:prstGeom prst="rect">
            <a:avLst/>
          </a:prstGeom>
          <a:solidFill>
            <a:srgbClr val="fbfbf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6402ba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F0F443F-1822-4651-A3DC-7B8C38412698}" type="slidenum">
              <a:rPr b="0" lang="ru" sz="1000" spc="-1" strike="noStrike">
                <a:solidFill>
                  <a:srgbClr val="6402ba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</a:t>
            </a:r>
            <a:r>
              <a:rPr b="0" lang="en-US" sz="1800" spc="-1" strike="noStrike">
                <a:latin typeface="Arial"/>
              </a:rPr>
              <a:t>ic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</a:t>
            </a:r>
            <a:r>
              <a:rPr b="0" lang="en-US" sz="1800" spc="-1" strike="noStrike">
                <a:latin typeface="Arial"/>
              </a:rPr>
              <a:t>le </a:t>
            </a:r>
            <a:r>
              <a:rPr b="0" lang="en-US" sz="1800" spc="-1" strike="noStrike">
                <a:latin typeface="Arial"/>
              </a:rPr>
              <a:t>te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2EAD31A-C048-4F48-A9DB-E4CA5441053D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08E74BD-4360-4162-84BC-241C38B022B5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CC78724-13A5-4562-9F13-436A3CB4A4CA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468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6A519DF-DDCE-4EA3-9481-146932797E01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146;p35" descr=""/>
          <p:cNvPicPr/>
          <p:nvPr/>
        </p:nvPicPr>
        <p:blipFill>
          <a:blip r:embed="rId1"/>
          <a:srcRect l="18573" t="0" r="18567" b="0"/>
          <a:stretch/>
        </p:blipFill>
        <p:spPr>
          <a:xfrm>
            <a:off x="-75960" y="-2571840"/>
            <a:ext cx="9404640" cy="8356680"/>
          </a:xfrm>
          <a:prstGeom prst="rect">
            <a:avLst/>
          </a:prstGeom>
          <a:ln w="0">
            <a:noFill/>
          </a:ln>
        </p:spPr>
      </p:pic>
      <p:sp>
        <p:nvSpPr>
          <p:cNvPr id="467" name="Google Shape;147;p35"/>
          <p:cNvSpPr/>
          <p:nvPr/>
        </p:nvSpPr>
        <p:spPr>
          <a:xfrm>
            <a:off x="457200" y="685800"/>
            <a:ext cx="8454600" cy="29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ffffff"/>
                </a:solidFill>
                <a:latin typeface="Roboto"/>
                <a:ea typeface="Roboto"/>
              </a:rPr>
              <a:t>Создание и тестирование высоконагруженного отказоустойчивого кластера PostgreSQL на базе Patroni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68" name="Google Shape;148;p35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18280" cy="280800"/>
          </a:xfrm>
          <a:prstGeom prst="rect">
            <a:avLst/>
          </a:prstGeom>
          <a:ln w="0">
            <a:noFill/>
          </a:ln>
        </p:spPr>
      </p:pic>
      <p:sp>
        <p:nvSpPr>
          <p:cNvPr id="469" name="Google Shape;149;p35"/>
          <p:cNvSpPr/>
          <p:nvPr/>
        </p:nvSpPr>
        <p:spPr>
          <a:xfrm>
            <a:off x="629640" y="4138200"/>
            <a:ext cx="3253320" cy="1209600"/>
          </a:xfrm>
          <a:prstGeom prst="roundRect">
            <a:avLst>
              <a:gd name="adj" fmla="val 16667"/>
            </a:avLst>
          </a:prstGeom>
          <a:solidFill>
            <a:srgbClr val="3f299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Google Shape;150;p35"/>
          <p:cNvSpPr/>
          <p:nvPr/>
        </p:nvSpPr>
        <p:spPr>
          <a:xfrm>
            <a:off x="885960" y="4127400"/>
            <a:ext cx="2997000" cy="12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900" spc="-1" strike="noStrike">
                <a:solidFill>
                  <a:srgbClr val="ffffff"/>
                </a:solidFill>
                <a:latin typeface="Roboto Medium"/>
                <a:ea typeface="Roboto Medium"/>
              </a:rPr>
              <a:t>PostgreSQL для администраторов баз данных и разработчиков</a:t>
            </a:r>
            <a:endParaRPr b="0" lang="en-US" sz="1900" spc="-1" strike="noStrike">
              <a:latin typeface="Arial"/>
            </a:endParaRPr>
          </a:p>
        </p:txBody>
      </p:sp>
      <p:pic>
        <p:nvPicPr>
          <p:cNvPr id="471" name="Google Shape;151;p35" descr=""/>
          <p:cNvPicPr/>
          <p:nvPr/>
        </p:nvPicPr>
        <p:blipFill>
          <a:blip r:embed="rId3"/>
          <a:stretch/>
        </p:blipFill>
        <p:spPr>
          <a:xfrm>
            <a:off x="7409880" y="3083760"/>
            <a:ext cx="1544400" cy="166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6520" cy="109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511" name="Google Shape;213;p42"/>
          <p:cNvGraphicFramePr/>
          <p:nvPr/>
        </p:nvGraphicFramePr>
        <p:xfrm>
          <a:off x="952560" y="1718280"/>
          <a:ext cx="7238160" cy="2336400"/>
        </p:xfrm>
        <a:graphic>
          <a:graphicData uri="http://schemas.openxmlformats.org/drawingml/2006/table">
            <a:tbl>
              <a:tblPr/>
              <a:tblGrid>
                <a:gridCol w="687600"/>
                <a:gridCol w="6550920"/>
              </a:tblGrid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Кластер PostgreSQL был успешно развернут с использованием Patroni, что позволило обеспечить автоматическое управление репликацией и переключением ролей (мастер-реплика) в случае сбоев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HAProxy успешно справился с задачей балансировки нагрузки между репликами, что улучшило производительность системы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latin typeface="Arial"/>
                        </a:rPr>
                        <a:t>Keepalived обеспечил высокую доступность виртуального IP-адреса, что позволило минимизировать время простоя при сбоях HAProxy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80880">
                <a:tc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221;p43" descr=""/>
          <p:cNvPicPr/>
          <p:nvPr/>
        </p:nvPicPr>
        <p:blipFill>
          <a:blip r:embed="rId1"/>
          <a:stretch/>
        </p:blipFill>
        <p:spPr>
          <a:xfrm>
            <a:off x="0" y="0"/>
            <a:ext cx="9212040" cy="5139720"/>
          </a:xfrm>
          <a:prstGeom prst="rect">
            <a:avLst/>
          </a:prstGeom>
          <a:ln w="0">
            <a:noFill/>
          </a:ln>
        </p:spPr>
      </p:pic>
      <p:sp>
        <p:nvSpPr>
          <p:cNvPr id="513" name="Google Shape;222;p43"/>
          <p:cNvSpPr/>
          <p:nvPr/>
        </p:nvSpPr>
        <p:spPr>
          <a:xfrm>
            <a:off x="387000" y="1844640"/>
            <a:ext cx="7580520" cy="12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ffffff"/>
                </a:solidFill>
                <a:latin typeface="Roboto"/>
                <a:ea typeface="Roboto"/>
              </a:rPr>
              <a:t>Вопросы и рекомендации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14" name="Google Shape;223;p43"/>
          <p:cNvSpPr/>
          <p:nvPr/>
        </p:nvSpPr>
        <p:spPr>
          <a:xfrm>
            <a:off x="1214640" y="3061800"/>
            <a:ext cx="1923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есть вопросы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5" name="Google Shape;224;p43"/>
          <p:cNvSpPr/>
          <p:nvPr/>
        </p:nvSpPr>
        <p:spPr>
          <a:xfrm>
            <a:off x="4934880" y="3061800"/>
            <a:ext cx="214200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вопросов нет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6" name="Google Shape;225;p43"/>
          <p:cNvSpPr/>
          <p:nvPr/>
        </p:nvSpPr>
        <p:spPr>
          <a:xfrm>
            <a:off x="722880" y="2846520"/>
            <a:ext cx="48780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+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517" name="Google Shape;226;p43"/>
          <p:cNvSpPr/>
          <p:nvPr/>
        </p:nvSpPr>
        <p:spPr>
          <a:xfrm>
            <a:off x="4443480" y="2846520"/>
            <a:ext cx="48780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– </a:t>
            </a:r>
            <a:endParaRPr b="0" lang="en-US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234;p44" descr=""/>
          <p:cNvPicPr/>
          <p:nvPr/>
        </p:nvPicPr>
        <p:blipFill>
          <a:blip r:embed="rId1"/>
          <a:stretch/>
        </p:blipFill>
        <p:spPr>
          <a:xfrm>
            <a:off x="0" y="0"/>
            <a:ext cx="9212040" cy="513972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28920" y="1932480"/>
            <a:ext cx="7291080" cy="195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endParaRPr b="0" lang="en-US" sz="5000" spc="-1" strike="noStrike">
              <a:latin typeface="Arial"/>
            </a:endParaRPr>
          </a:p>
        </p:txBody>
      </p:sp>
      <p:pic>
        <p:nvPicPr>
          <p:cNvPr id="520" name="Google Shape;236;p44" descr=""/>
          <p:cNvPicPr/>
          <p:nvPr/>
        </p:nvPicPr>
        <p:blipFill>
          <a:blip r:embed="rId2"/>
          <a:stretch/>
        </p:blipFill>
        <p:spPr>
          <a:xfrm>
            <a:off x="6727320" y="231840"/>
            <a:ext cx="2266920" cy="30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241;p45" descr=""/>
          <p:cNvPicPr/>
          <p:nvPr/>
        </p:nvPicPr>
        <p:blipFill>
          <a:blip r:embed="rId1"/>
          <a:stretch/>
        </p:blipFill>
        <p:spPr>
          <a:xfrm>
            <a:off x="0" y="0"/>
            <a:ext cx="9140040" cy="513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744120" y="1422720"/>
            <a:ext cx="7931520" cy="139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73" name="Google Shape;157;p36" descr=""/>
          <p:cNvPicPr/>
          <p:nvPr/>
        </p:nvPicPr>
        <p:blipFill>
          <a:blip r:embed="rId1"/>
          <a:stretch/>
        </p:blipFill>
        <p:spPr>
          <a:xfrm>
            <a:off x="1544040" y="3841200"/>
            <a:ext cx="541800" cy="541800"/>
          </a:xfrm>
          <a:prstGeom prst="rect">
            <a:avLst/>
          </a:prstGeom>
          <a:ln w="0">
            <a:noFill/>
          </a:ln>
        </p:spPr>
      </p:pic>
      <p:pic>
        <p:nvPicPr>
          <p:cNvPr id="474" name="Google Shape;158;p36" descr=""/>
          <p:cNvPicPr/>
          <p:nvPr/>
        </p:nvPicPr>
        <p:blipFill>
          <a:blip r:embed="rId2"/>
          <a:stretch/>
        </p:blipFill>
        <p:spPr>
          <a:xfrm>
            <a:off x="825480" y="3890880"/>
            <a:ext cx="533160" cy="53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500400" y="84960"/>
            <a:ext cx="8516520" cy="2197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Создание и тестирование высоконагруженного отказоустойчивого кластера PostgreSQL на базе Patroni</a:t>
            </a:r>
            <a:br>
              <a:rPr sz="4000"/>
            </a:br>
            <a:br>
              <a:rPr sz="3200"/>
            </a:br>
            <a:br>
              <a:rPr sz="3000"/>
            </a:br>
            <a:endParaRPr b="0" lang="en-US" sz="3000" spc="-1" strike="noStrike">
              <a:latin typeface="Arial"/>
            </a:endParaRPr>
          </a:p>
        </p:txBody>
      </p:sp>
      <p:sp>
        <p:nvSpPr>
          <p:cNvPr id="476" name="Google Shape;165;p37"/>
          <p:cNvSpPr/>
          <p:nvPr/>
        </p:nvSpPr>
        <p:spPr>
          <a:xfrm>
            <a:off x="3614040" y="2596680"/>
            <a:ext cx="3697920" cy="37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300" spc="-1" strike="noStrike">
                <a:solidFill>
                  <a:srgbClr val="3f299a"/>
                </a:solidFill>
                <a:latin typeface="Roboto"/>
                <a:ea typeface="Roboto"/>
              </a:rPr>
              <a:t>Андрей Мошкин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77" name="Google Shape;166;p37"/>
          <p:cNvSpPr/>
          <p:nvPr/>
        </p:nvSpPr>
        <p:spPr>
          <a:xfrm>
            <a:off x="3665520" y="3200400"/>
            <a:ext cx="318924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backend-разработчик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38560" y="348840"/>
            <a:ext cx="8516520" cy="103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479" name="Google Shape;172;p38"/>
          <p:cNvSpPr/>
          <p:nvPr/>
        </p:nvSpPr>
        <p:spPr>
          <a:xfrm>
            <a:off x="1137960" y="1491480"/>
            <a:ext cx="3381120" cy="3722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6240" bIns="3362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0" name="Google Shape;173;p38"/>
          <p:cNvSpPr/>
          <p:nvPr/>
        </p:nvSpPr>
        <p:spPr>
          <a:xfrm>
            <a:off x="1137960" y="2071440"/>
            <a:ext cx="3381120" cy="3722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6240" bIns="3362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1" name="Google Shape;174;p38"/>
          <p:cNvSpPr/>
          <p:nvPr/>
        </p:nvSpPr>
        <p:spPr>
          <a:xfrm>
            <a:off x="1137960" y="2651760"/>
            <a:ext cx="3381120" cy="3722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6240" bIns="3362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2" name="Google Shape;175;p38"/>
          <p:cNvSpPr/>
          <p:nvPr/>
        </p:nvSpPr>
        <p:spPr>
          <a:xfrm>
            <a:off x="1137960" y="3246120"/>
            <a:ext cx="3381120" cy="3722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6240" bIns="3362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3" name="Google Shape;176;p38"/>
          <p:cNvSpPr/>
          <p:nvPr/>
        </p:nvSpPr>
        <p:spPr>
          <a:xfrm>
            <a:off x="1137960" y="1679400"/>
            <a:ext cx="360" cy="57636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3f299a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Google Shape;177;p38"/>
          <p:cNvSpPr/>
          <p:nvPr/>
        </p:nvSpPr>
        <p:spPr>
          <a:xfrm>
            <a:off x="1137960" y="2259720"/>
            <a:ext cx="360" cy="57636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3f299a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Google Shape;178;p38"/>
          <p:cNvSpPr/>
          <p:nvPr/>
        </p:nvSpPr>
        <p:spPr>
          <a:xfrm>
            <a:off x="1137960" y="2839680"/>
            <a:ext cx="360" cy="59076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3f299a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Google Shape;179;p38"/>
          <p:cNvSpPr/>
          <p:nvPr/>
        </p:nvSpPr>
        <p:spPr>
          <a:xfrm>
            <a:off x="1137960" y="3434400"/>
            <a:ext cx="360" cy="52272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3f299a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Google Shape;180;p38"/>
          <p:cNvSpPr/>
          <p:nvPr/>
        </p:nvSpPr>
        <p:spPr>
          <a:xfrm>
            <a:off x="1137960" y="3772800"/>
            <a:ext cx="3381120" cy="3722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6240" bIns="3362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Вопросы и рекомендации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185;p39"/>
          <p:cNvSpPr/>
          <p:nvPr/>
        </p:nvSpPr>
        <p:spPr>
          <a:xfrm>
            <a:off x="560520" y="324720"/>
            <a:ext cx="851652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489" name="Google Shape;186;p39"/>
          <p:cNvGraphicFramePr/>
          <p:nvPr/>
        </p:nvGraphicFramePr>
        <p:xfrm>
          <a:off x="952560" y="2382120"/>
          <a:ext cx="7238160" cy="2310120"/>
        </p:xfrm>
        <a:graphic>
          <a:graphicData uri="http://schemas.openxmlformats.org/drawingml/2006/table">
            <a:tbl>
              <a:tblPr/>
              <a:tblGrid>
                <a:gridCol w="596160"/>
                <a:gridCol w="6642360"/>
              </a:tblGrid>
              <a:tr h="4910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Развернуть кластер PostgreSQL на базе Paroni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Настройка HAProxy для обеспечения высокой доступности и балансировки нагрузки на чтение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5540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Настройка виртуального ip-адреса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560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Тестирование кластера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560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5.  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Мониторинг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0" name="Google Shape;187;p39"/>
          <p:cNvSpPr/>
          <p:nvPr/>
        </p:nvSpPr>
        <p:spPr>
          <a:xfrm>
            <a:off x="1628280" y="1386360"/>
            <a:ext cx="5883480" cy="6580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Цель проекта: создать высоконагруженный отказоустойчивый кластер PostgreSQL на базе Patroni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6520" cy="81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492" name="Google Shape;199;p40"/>
          <p:cNvGraphicFramePr/>
          <p:nvPr/>
        </p:nvGraphicFramePr>
        <p:xfrm>
          <a:off x="668880" y="1392480"/>
          <a:ext cx="7238160" cy="3057480"/>
        </p:xfrm>
        <a:graphic>
          <a:graphicData uri="http://schemas.openxmlformats.org/drawingml/2006/table">
            <a:tbl>
              <a:tblPr/>
              <a:tblGrid>
                <a:gridCol w="696960"/>
                <a:gridCol w="6541560"/>
              </a:tblGrid>
              <a:tr h="6692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VirtualBox, Ubuntu Server 24.04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692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  <a:ea typeface="Noto Sans CJK SC"/>
                        </a:rPr>
                        <a:t>postgresql, patroni, etcd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692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HAProxy, keepalived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6924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3f299a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Prometheus, Grafana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80880">
                <a:tc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6520" cy="581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563040" y="1125000"/>
            <a:ext cx="4235760" cy="3902400"/>
          </a:xfrm>
          <a:prstGeom prst="rect">
            <a:avLst/>
          </a:prstGeom>
          <a:ln w="0">
            <a:noFill/>
          </a:ln>
        </p:spPr>
      </p:pic>
      <p:sp>
        <p:nvSpPr>
          <p:cNvPr id="495" name=""/>
          <p:cNvSpPr/>
          <p:nvPr/>
        </p:nvSpPr>
        <p:spPr>
          <a:xfrm>
            <a:off x="5029200" y="741960"/>
            <a:ext cx="38858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https://github.com/andremos18/postgresql/blob/main/patroni/patroni.md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2"/>
          <a:stretch/>
        </p:blipFill>
        <p:spPr>
          <a:xfrm>
            <a:off x="5030640" y="1926000"/>
            <a:ext cx="3619800" cy="222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4"/>
          <p:cNvSpPr/>
          <p:nvPr/>
        </p:nvSpPr>
        <p:spPr>
          <a:xfrm>
            <a:off x="500400" y="331200"/>
            <a:ext cx="85165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Автоматический failover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98" name="PlaceHolder 5"/>
          <p:cNvSpPr/>
          <p:nvPr/>
        </p:nvSpPr>
        <p:spPr>
          <a:xfrm>
            <a:off x="526320" y="914400"/>
            <a:ext cx="678708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sudo patronictl -c /etc/patroni/patroni.yml list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499" name="" descr=""/>
          <p:cNvPicPr/>
          <p:nvPr/>
        </p:nvPicPr>
        <p:blipFill>
          <a:blip r:embed="rId1"/>
          <a:stretch/>
        </p:blipFill>
        <p:spPr>
          <a:xfrm>
            <a:off x="314640" y="1600200"/>
            <a:ext cx="6312960" cy="1169280"/>
          </a:xfrm>
          <a:prstGeom prst="rect">
            <a:avLst/>
          </a:prstGeom>
          <a:ln w="0">
            <a:noFill/>
          </a:ln>
        </p:spPr>
      </p:pic>
      <p:sp>
        <p:nvSpPr>
          <p:cNvPr id="500" name=""/>
          <p:cNvSpPr/>
          <p:nvPr/>
        </p:nvSpPr>
        <p:spPr>
          <a:xfrm>
            <a:off x="2755800" y="1299600"/>
            <a:ext cx="22680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PlaceHolder 6"/>
          <p:cNvSpPr/>
          <p:nvPr/>
        </p:nvSpPr>
        <p:spPr>
          <a:xfrm>
            <a:off x="457200" y="2971800"/>
            <a:ext cx="66276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Выполняем на pg0: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sudo service patroni stop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2"/>
          <a:stretch/>
        </p:blipFill>
        <p:spPr>
          <a:xfrm>
            <a:off x="295560" y="3886200"/>
            <a:ext cx="6103440" cy="1017000"/>
          </a:xfrm>
          <a:prstGeom prst="rect">
            <a:avLst/>
          </a:prstGeom>
          <a:ln w="0">
            <a:noFill/>
          </a:ln>
        </p:spPr>
      </p:pic>
      <p:sp>
        <p:nvSpPr>
          <p:cNvPr id="503" name=""/>
          <p:cNvSpPr/>
          <p:nvPr/>
        </p:nvSpPr>
        <p:spPr>
          <a:xfrm>
            <a:off x="2743200" y="3585600"/>
            <a:ext cx="226800" cy="29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7"/>
          <p:cNvSpPr/>
          <p:nvPr/>
        </p:nvSpPr>
        <p:spPr>
          <a:xfrm>
            <a:off x="500400" y="115200"/>
            <a:ext cx="8516520" cy="5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Нагрузочное тестирование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05" name="PlaceHolder 8"/>
          <p:cNvSpPr/>
          <p:nvPr/>
        </p:nvSpPr>
        <p:spPr>
          <a:xfrm>
            <a:off x="526320" y="927000"/>
            <a:ext cx="67870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2 реплики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506" name="" descr=""/>
          <p:cNvPicPr/>
          <p:nvPr/>
        </p:nvPicPr>
        <p:blipFill>
          <a:blip r:embed="rId1"/>
          <a:stretch/>
        </p:blipFill>
        <p:spPr>
          <a:xfrm>
            <a:off x="526320" y="1282320"/>
            <a:ext cx="3477600" cy="1688040"/>
          </a:xfrm>
          <a:prstGeom prst="rect">
            <a:avLst/>
          </a:prstGeom>
          <a:ln w="0">
            <a:noFill/>
          </a:ln>
        </p:spPr>
      </p:pic>
      <p:sp>
        <p:nvSpPr>
          <p:cNvPr id="507" name="PlaceHolder 10"/>
          <p:cNvSpPr/>
          <p:nvPr/>
        </p:nvSpPr>
        <p:spPr>
          <a:xfrm>
            <a:off x="526680" y="2971800"/>
            <a:ext cx="678708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1440" bIns="9144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ru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1 реплика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508" name="" descr=""/>
          <p:cNvPicPr/>
          <p:nvPr/>
        </p:nvPicPr>
        <p:blipFill>
          <a:blip r:embed="rId2"/>
          <a:stretch/>
        </p:blipFill>
        <p:spPr>
          <a:xfrm>
            <a:off x="526680" y="3429000"/>
            <a:ext cx="3586680" cy="1598760"/>
          </a:xfrm>
          <a:prstGeom prst="rect">
            <a:avLst/>
          </a:prstGeom>
          <a:ln w="0">
            <a:noFill/>
          </a:ln>
        </p:spPr>
      </p:pic>
      <p:pic>
        <p:nvPicPr>
          <p:cNvPr id="509" name="" descr=""/>
          <p:cNvPicPr/>
          <p:nvPr/>
        </p:nvPicPr>
        <p:blipFill>
          <a:blip r:embed="rId3"/>
          <a:stretch/>
        </p:blipFill>
        <p:spPr>
          <a:xfrm>
            <a:off x="526320" y="705240"/>
            <a:ext cx="7742160" cy="2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02ba"/>
      </a:dk2>
      <a:lt2>
        <a:srgbClr val="eeeeee"/>
      </a:lt2>
      <a:accent1>
        <a:srgbClr val="7629ba"/>
      </a:accent1>
      <a:accent2>
        <a:srgbClr val="8b8ee3"/>
      </a:accent2>
      <a:accent3>
        <a:srgbClr val="bfc1f0"/>
      </a:accent3>
      <a:accent4>
        <a:srgbClr val="ffab40"/>
      </a:accent4>
      <a:accent5>
        <a:srgbClr val="0097a7"/>
      </a:accent5>
      <a:accent6>
        <a:srgbClr val="eeff41"/>
      </a:accent6>
      <a:hlink>
        <a:srgbClr val="8b8ee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2025-09-03T23:16:47Z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